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975" r:id="rId2"/>
    <p:sldId id="1322" r:id="rId3"/>
    <p:sldId id="1247" r:id="rId4"/>
    <p:sldId id="1194" r:id="rId5"/>
    <p:sldId id="1195" r:id="rId6"/>
    <p:sldId id="1196" r:id="rId7"/>
    <p:sldId id="1198" r:id="rId8"/>
    <p:sldId id="1197" r:id="rId9"/>
    <p:sldId id="1200" r:id="rId10"/>
    <p:sldId id="1201" r:id="rId11"/>
    <p:sldId id="1205" r:id="rId12"/>
    <p:sldId id="1199" r:id="rId13"/>
    <p:sldId id="1206" r:id="rId14"/>
    <p:sldId id="1213" r:id="rId15"/>
    <p:sldId id="1207" r:id="rId16"/>
    <p:sldId id="1209" r:id="rId17"/>
    <p:sldId id="1210" r:id="rId18"/>
    <p:sldId id="1211" r:id="rId19"/>
    <p:sldId id="1212" r:id="rId20"/>
    <p:sldId id="1214" r:id="rId21"/>
    <p:sldId id="1220" r:id="rId22"/>
    <p:sldId id="1215" r:id="rId23"/>
    <p:sldId id="1342" r:id="rId24"/>
    <p:sldId id="1216" r:id="rId25"/>
    <p:sldId id="1273" r:id="rId26"/>
    <p:sldId id="1274" r:id="rId27"/>
    <p:sldId id="1217" r:id="rId28"/>
    <p:sldId id="1218" r:id="rId29"/>
    <p:sldId id="1219" r:id="rId30"/>
    <p:sldId id="1237" r:id="rId31"/>
    <p:sldId id="1245" r:id="rId32"/>
    <p:sldId id="1246" r:id="rId33"/>
    <p:sldId id="1223" r:id="rId34"/>
    <p:sldId id="1224" r:id="rId35"/>
    <p:sldId id="1225" r:id="rId36"/>
    <p:sldId id="1226" r:id="rId37"/>
    <p:sldId id="1228" r:id="rId38"/>
    <p:sldId id="1346" r:id="rId39"/>
    <p:sldId id="1328" r:id="rId40"/>
    <p:sldId id="876" r:id="rId41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9C9C"/>
    <a:srgbClr val="4CFF4C"/>
    <a:srgbClr val="FF3C3C"/>
    <a:srgbClr val="3A4998"/>
    <a:srgbClr val="5D6AAB"/>
    <a:srgbClr val="00B0F0"/>
    <a:srgbClr val="36369B"/>
    <a:srgbClr val="152961"/>
    <a:srgbClr val="009999"/>
    <a:srgbClr val="132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9" autoAdjust="0"/>
    <p:restoredTop sz="45433" autoAdjust="0"/>
  </p:normalViewPr>
  <p:slideViewPr>
    <p:cSldViewPr snapToObjects="1">
      <p:cViewPr varScale="1">
        <p:scale>
          <a:sx n="49" d="100"/>
          <a:sy n="49" d="100"/>
        </p:scale>
        <p:origin x="2697" y="21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AE1928-9D4C-49B6-AAF6-367633392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27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B0A9D7-2049-40C3-89F4-FDE8A803A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3033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FA4841EF-E585-44AF-AE85-F1852AF758AD}" type="slidenum">
              <a:rPr lang="en-US" altLang="zh-CN" sz="1200">
                <a:ea typeface="宋体" panose="02010600030101010101" pitchFamily="2" charset="-122"/>
              </a:rPr>
              <a:pPr algn="r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37290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99340E-CD28-453D-8DC3-29DAEB3DD0AE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051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F7624-1686-45E2-A6C8-921D1DF92E80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759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21FF16-15D6-4D70-98DE-CC33574B1B2C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503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359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0EB5B-5542-4A7B-9621-2E3105C7923F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044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675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C5EC88-9F85-4BC3-8F2E-F11740CA2910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607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83B35-4484-4EB5-8264-F847A2A93B77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061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62179-0FF6-4829-B6C4-9C0C2477338A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23962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F79007-C3BC-4E4F-8F98-D458FDA2E913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987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5290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15DA02-8776-4AE2-B46E-C188885CEF3D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731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657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8F103-A9EE-4884-A91E-A89794F58212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2967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16959-4AA3-4342-A00E-196BB98D879C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015113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C22011-7509-40B2-8E65-4F832BCC09C5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2968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8548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4759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F5C290-12B8-46A4-A8E7-2F83F50D73F3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4586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543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8A354-FDB8-49AD-8DAA-F3BD54021914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514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7507494D-7BA7-49B3-BE2D-8BB0AA5E9255}" type="slidenum">
              <a:rPr lang="en-US" altLang="zh-CN" sz="1200">
                <a:ea typeface="宋体" panose="02010600030101010101" pitchFamily="2" charset="-122"/>
              </a:rPr>
              <a:pPr algn="r"/>
              <a:t>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92990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283252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5387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80287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4252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73997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73622-EC78-45E0-B686-EAA892EA0B3D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9205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072DA-2636-457C-8CA5-1A3416DE8AE0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228600" algn="l"/>
                <a:tab pos="635000" algn="l"/>
                <a:tab pos="863600" algn="l"/>
                <a:tab pos="1143000" algn="l"/>
              </a:tabLst>
            </a:pPr>
            <a:endParaRPr lang="en-US" altLang="zh-CN" dirty="0" smtClean="0"/>
          </a:p>
        </p:txBody>
      </p:sp>
      <p:sp>
        <p:nvSpPr>
          <p:cNvPr id="321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9882605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1E539-F250-4B50-8DFA-D6540FBF30F0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altLang="zh-CN" dirty="0"/>
          </a:p>
        </p:txBody>
      </p:sp>
      <p:sp>
        <p:nvSpPr>
          <p:cNvPr id="325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0802991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7731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43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8E6706-D3E6-49E9-890A-E86D0CCCA183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7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F44125-B9BC-438E-8FE7-5106959FF4D3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584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6708E-AE2E-4AD4-B384-29304FE1440A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851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14FB74-C4B6-42C6-94A1-4CE6FD32C1FA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96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BEA043-538D-44B0-B476-0E6C2B6F8AA1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305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2FD26-F9A8-4F59-AAA0-70480F749A85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95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pic>
        <p:nvPicPr>
          <p:cNvPr id="1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9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4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0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097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1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5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9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26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884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92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pic>
        <p:nvPicPr>
          <p:cNvPr id="205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752600"/>
            <a:ext cx="8839200" cy="1927225"/>
          </a:xfrm>
        </p:spPr>
        <p:txBody>
          <a:bodyPr/>
          <a:lstStyle/>
          <a:p>
            <a:pPr algn="ctr"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Software Quality Assurance and Testing Technology</a:t>
            </a:r>
            <a:endParaRPr lang="zh-CN" altLang="zh-CN" sz="4000" dirty="0" smtClean="0">
              <a:latin typeface="Cambria" panose="020405030504060302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419600"/>
            <a:ext cx="6172200" cy="1524000"/>
          </a:xfrm>
        </p:spPr>
        <p:txBody>
          <a:bodyPr/>
          <a:lstStyle/>
          <a:p>
            <a:pPr eaLnBrk="1" hangingPunct="1"/>
            <a:r>
              <a:rPr lang="en-US" altLang="zh-CN" sz="1800" b="1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1800" b="1" baseline="30000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nd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Semester, Spring 2022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Haiming Liu </a:t>
            </a:r>
            <a:endParaRPr lang="en-US" altLang="zh-CN" sz="1800" b="1" dirty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School of Software Engineering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Beijing </a:t>
            </a:r>
            <a:r>
              <a:rPr lang="en-US" altLang="zh-CN" sz="1800" b="1" dirty="0" err="1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Jiaotong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University</a:t>
            </a:r>
            <a:endParaRPr lang="zh-CN" altLang="zh-CN" sz="2800" b="1" dirty="0" smtClean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34069"/>
            <a:ext cx="7812088" cy="5334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Example in a Walkthrough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228600" y="1241702"/>
            <a:ext cx="89154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Consider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for (</a:t>
            </a:r>
            <a:r>
              <a:rPr lang="en-US" altLang="zh-CN" sz="2000" dirty="0" err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= 1; </a:t>
            </a:r>
            <a:r>
              <a:rPr lang="en-US" altLang="zh-CN" sz="2000" dirty="0" err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&lt; n; </a:t>
            </a:r>
            <a:r>
              <a:rPr lang="en-US" altLang="zh-CN" sz="2000" dirty="0" err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++)</a:t>
            </a:r>
          </a:p>
          <a:p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 err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&lt;&lt; a[</a:t>
            </a:r>
            <a:r>
              <a:rPr lang="en-US" altLang="zh-CN" sz="2000" dirty="0" err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] &lt;&lt; </a:t>
            </a:r>
            <a:r>
              <a:rPr lang="en-US" altLang="zh-CN" sz="2000" dirty="0" err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endl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&lt;&lt; </a:t>
            </a:r>
            <a:r>
              <a:rPr lang="en-US" altLang="zh-CN" sz="2000" dirty="0" err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&lt;&lt; </a:t>
            </a:r>
            <a:r>
              <a:rPr lang="en-US" altLang="zh-CN" sz="2000" dirty="0" err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endl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;</a:t>
            </a:r>
          </a:p>
          <a:p>
            <a:endParaRPr lang="en-US" altLang="zh-CN" sz="2000" dirty="0">
              <a:solidFill>
                <a:srgbClr val="13BBBF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Reader explains 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	That </a:t>
            </a:r>
            <a:r>
              <a:rPr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is the index of an array named a. 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	The variable n is initialized elsewhere (and identifies where). 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	The loop outputs values for a[1], a[2], ..., a[i-1].</a:t>
            </a:r>
          </a:p>
          <a:p>
            <a:endParaRPr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Questions raised: 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	Where does the variable </a:t>
            </a:r>
            <a:r>
              <a:rPr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get a value for the last line?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	Does the programmer expect the output value for </a:t>
            </a:r>
            <a:r>
              <a:rPr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to be inside the loop?</a:t>
            </a: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3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4198937" cy="685800"/>
          </a:xfrm>
        </p:spPr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Inspections</a:t>
            </a: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381000" y="1295400"/>
            <a:ext cx="8153400" cy="3773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Most 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formal</a:t>
            </a:r>
            <a:r>
              <a:rPr lang="en-US" altLang="zh-CN" sz="2000" b="1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of the reviews.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Very highly structured.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The agenda and code to consider is available in advance of the meeting.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The presenter or reader isn’t  one of the programmers.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All the other people are inspectors playing different roles. Examples are 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SzPct val="111000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- User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SzPct val="111000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- Tester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SzPct val="111000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- Product support person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SzPct val="111000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- Have a moderator and a recorder</a:t>
            </a:r>
            <a:r>
              <a:rPr lang="en-US" altLang="zh-CN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90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graphicFrame>
        <p:nvGraphicFramePr>
          <p:cNvPr id="291856" name="Object 1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481290"/>
              </p:ext>
            </p:extLst>
          </p:nvPr>
        </p:nvGraphicFramePr>
        <p:xfrm>
          <a:off x="4954587" y="2708275"/>
          <a:ext cx="3960813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8" name="位图图像" r:id="rId4" imgW="4123810" imgH="2771429" progId="Paint.Picture">
                  <p:embed/>
                </p:oleObj>
              </mc:Choice>
              <mc:Fallback>
                <p:oleObj name="位图图像" r:id="rId4" imgW="4123810" imgH="2771429" progId="Paint.Picture">
                  <p:embed/>
                  <p:pic>
                    <p:nvPicPr>
                      <p:cNvPr id="2918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587" y="2708275"/>
                        <a:ext cx="3960813" cy="271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99307"/>
            <a:ext cx="7772400" cy="1143000"/>
          </a:xfrm>
        </p:spPr>
        <p:txBody>
          <a:bodyPr/>
          <a:lstStyle/>
          <a:p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Formal Reviews - Formal inspection</a:t>
            </a: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474663" y="1304925"/>
            <a:ext cx="5638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SzPct val="125000"/>
            </a:pPr>
            <a:r>
              <a:rPr lang="en-US" altLang="zh-CN" sz="2000" b="1" dirty="0">
                <a:solidFill>
                  <a:srgbClr val="13BBBF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1. Well-defined </a:t>
            </a:r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roles and responsibilities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SzPct val="125000"/>
            </a:pPr>
            <a:r>
              <a:rPr lang="en-US" altLang="zh-CN" sz="2000" b="1" dirty="0" smtClean="0">
                <a:solidFill>
                  <a:srgbClr val="13BBBF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b="1" dirty="0" smtClean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 </a:t>
            </a:r>
            <a:r>
              <a:rPr lang="en-US" altLang="zh-CN" sz="2000" b="1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Well-defined steps</a:t>
            </a:r>
          </a:p>
        </p:txBody>
      </p:sp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914400" y="25146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CA" altLang="zh-CN" sz="2000" b="1" dirty="0">
                <a:solidFill>
                  <a:srgbClr val="6633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Overview</a:t>
            </a:r>
          </a:p>
        </p:txBody>
      </p:sp>
      <p:sp>
        <p:nvSpPr>
          <p:cNvPr id="291846" name="Rectangle 6"/>
          <p:cNvSpPr>
            <a:spLocks noChangeArrowheads="1"/>
          </p:cNvSpPr>
          <p:nvPr/>
        </p:nvSpPr>
        <p:spPr bwMode="auto">
          <a:xfrm>
            <a:off x="2971800" y="25146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CA" altLang="zh-CN" sz="2000" b="1" dirty="0">
                <a:solidFill>
                  <a:srgbClr val="6633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Preparation</a:t>
            </a:r>
          </a:p>
        </p:txBody>
      </p:sp>
      <p:sp>
        <p:nvSpPr>
          <p:cNvPr id="291847" name="Rectangle 7"/>
          <p:cNvSpPr>
            <a:spLocks noChangeArrowheads="1"/>
          </p:cNvSpPr>
          <p:nvPr/>
        </p:nvSpPr>
        <p:spPr bwMode="auto">
          <a:xfrm>
            <a:off x="2971800" y="36576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CA" altLang="zh-CN" sz="2000" b="1" dirty="0">
                <a:solidFill>
                  <a:srgbClr val="6633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Inspection</a:t>
            </a:r>
          </a:p>
        </p:txBody>
      </p:sp>
      <p:sp>
        <p:nvSpPr>
          <p:cNvPr id="291848" name="Rectangle 8"/>
          <p:cNvSpPr>
            <a:spLocks noChangeArrowheads="1"/>
          </p:cNvSpPr>
          <p:nvPr/>
        </p:nvSpPr>
        <p:spPr bwMode="auto">
          <a:xfrm>
            <a:off x="914400" y="44958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CA" altLang="zh-CN" sz="2000" b="1">
                <a:solidFill>
                  <a:srgbClr val="6633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Rework</a:t>
            </a:r>
          </a:p>
        </p:txBody>
      </p:sp>
      <p:sp>
        <p:nvSpPr>
          <p:cNvPr id="291849" name="Rectangle 9"/>
          <p:cNvSpPr>
            <a:spLocks noChangeArrowheads="1"/>
          </p:cNvSpPr>
          <p:nvPr/>
        </p:nvSpPr>
        <p:spPr bwMode="auto">
          <a:xfrm>
            <a:off x="914400" y="56388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CA" altLang="zh-CN" sz="2000" b="1">
                <a:solidFill>
                  <a:srgbClr val="6633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Follow-up</a:t>
            </a:r>
          </a:p>
        </p:txBody>
      </p:sp>
      <p:sp>
        <p:nvSpPr>
          <p:cNvPr id="291850" name="AutoShape 10"/>
          <p:cNvSpPr>
            <a:spLocks noChangeArrowheads="1"/>
          </p:cNvSpPr>
          <p:nvPr/>
        </p:nvSpPr>
        <p:spPr bwMode="auto">
          <a:xfrm>
            <a:off x="2438400" y="2590800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mbria" panose="02040503050406030204" pitchFamily="18" charset="0"/>
            </a:endParaRPr>
          </a:p>
        </p:txBody>
      </p:sp>
      <p:sp>
        <p:nvSpPr>
          <p:cNvPr id="291851" name="AutoShape 11"/>
          <p:cNvSpPr>
            <a:spLocks noChangeArrowheads="1"/>
          </p:cNvSpPr>
          <p:nvPr/>
        </p:nvSpPr>
        <p:spPr bwMode="auto">
          <a:xfrm rot="5400000">
            <a:off x="3481388" y="3148012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mbria" panose="02040503050406030204" pitchFamily="18" charset="0"/>
            </a:endParaRPr>
          </a:p>
        </p:txBody>
      </p:sp>
      <p:sp>
        <p:nvSpPr>
          <p:cNvPr id="291852" name="AutoShape 12"/>
          <p:cNvSpPr>
            <a:spLocks noChangeArrowheads="1"/>
          </p:cNvSpPr>
          <p:nvPr/>
        </p:nvSpPr>
        <p:spPr bwMode="auto">
          <a:xfrm rot="5400000">
            <a:off x="3493294" y="4202906"/>
            <a:ext cx="357188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mbria" panose="02040503050406030204" pitchFamily="18" charset="0"/>
            </a:endParaRPr>
          </a:p>
        </p:txBody>
      </p:sp>
      <p:sp>
        <p:nvSpPr>
          <p:cNvPr id="291853" name="AutoShape 13"/>
          <p:cNvSpPr>
            <a:spLocks noChangeArrowheads="1"/>
          </p:cNvSpPr>
          <p:nvPr/>
        </p:nvSpPr>
        <p:spPr bwMode="auto">
          <a:xfrm rot="5400000">
            <a:off x="1423988" y="5129212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mbria" panose="02040503050406030204" pitchFamily="18" charset="0"/>
            </a:endParaRPr>
          </a:p>
        </p:txBody>
      </p:sp>
      <p:sp>
        <p:nvSpPr>
          <p:cNvPr id="291854" name="Rectangle 14"/>
          <p:cNvSpPr>
            <a:spLocks noChangeArrowheads="1"/>
          </p:cNvSpPr>
          <p:nvPr/>
        </p:nvSpPr>
        <p:spPr bwMode="auto">
          <a:xfrm>
            <a:off x="2971800" y="46482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CA" altLang="zh-CN" sz="2000" b="1">
                <a:solidFill>
                  <a:srgbClr val="6633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Meeting</a:t>
            </a:r>
          </a:p>
        </p:txBody>
      </p:sp>
      <p:sp>
        <p:nvSpPr>
          <p:cNvPr id="291855" name="AutoShape 15"/>
          <p:cNvSpPr>
            <a:spLocks noChangeArrowheads="1"/>
          </p:cNvSpPr>
          <p:nvPr/>
        </p:nvSpPr>
        <p:spPr bwMode="auto">
          <a:xfrm rot="10800000">
            <a:off x="2438400" y="4572000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446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41433"/>
            <a:ext cx="7327900" cy="606425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Formal </a:t>
            </a:r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Reviews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381000" y="1447800"/>
            <a:ext cx="8610600" cy="2973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Look for problems and omissions in the code.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May check also to see if the code is written to adhere to pre-specified 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standards</a:t>
            </a: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or</a:t>
            </a:r>
            <a:r>
              <a:rPr lang="en-US" altLang="zh-CN" sz="2400" b="1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guidelines</a:t>
            </a: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There is a lot of literature on how formal reviews should be conducted.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Most companies that use them develop their own checklists</a:t>
            </a:r>
            <a:r>
              <a:rPr lang="en-US" altLang="zh-CN" sz="24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  <a:endParaRPr lang="en-US" altLang="zh-CN" sz="24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532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3484"/>
            <a:ext cx="6667500" cy="762000"/>
          </a:xfrm>
        </p:spPr>
        <p:txBody>
          <a:bodyPr/>
          <a:lstStyle/>
          <a:p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One list to check while doing formal reviews (from the text) :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457200" y="1371600"/>
            <a:ext cx="7239000" cy="393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Data reference errors.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Data declaration errors.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Computation errors.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Comparison errors.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Control flow errors.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Subroutine (or function) parameter errors.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I/O errors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Miscellaneous</a:t>
            </a:r>
          </a:p>
        </p:txBody>
      </p:sp>
    </p:spTree>
    <p:extLst>
      <p:ext uri="{BB962C8B-B14F-4D97-AF65-F5344CB8AC3E}">
        <p14:creationId xmlns:p14="http://schemas.microsoft.com/office/powerpoint/2010/main" val="796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7772400" cy="1143000"/>
          </a:xfrm>
        </p:spPr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Standards and Guidelines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304800" y="1371600"/>
            <a:ext cx="8458200" cy="393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Be careful not confuse these with style considerations.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SzPct val="111000"/>
              <a:buFont typeface="Wingdings" panose="05000000000000000000" pitchFamily="2" charset="2"/>
              <a:buChar char="ü"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Indenting rules are about style, not something that affects whether a program is correct or not.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SzPct val="111000"/>
              <a:buFont typeface="Wingdings" panose="05000000000000000000" pitchFamily="2" charset="2"/>
              <a:buNone/>
            </a:pPr>
            <a:endParaRPr lang="en-US" altLang="zh-CN" sz="24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buClr>
                <a:schemeClr val="accent1"/>
              </a:buClr>
              <a:buSzPct val="111000"/>
              <a:buFont typeface="Wingdings" panose="05000000000000000000" pitchFamily="2" charset="2"/>
              <a:buNone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Examples of standards </a:t>
            </a:r>
            <a:r>
              <a:rPr lang="en-US" altLang="zh-CN" sz="24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or guidelines:</a:t>
            </a:r>
            <a:endParaRPr lang="en-US" altLang="zh-CN" sz="24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buClr>
                <a:schemeClr val="accent1"/>
              </a:buClr>
              <a:buSzPct val="111000"/>
              <a:buFont typeface="Wingdings" panose="05000000000000000000" pitchFamily="2" charset="2"/>
              <a:buNone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- Don’t use GOTOs</a:t>
            </a:r>
          </a:p>
          <a:p>
            <a:pPr lvl="2">
              <a:lnSpc>
                <a:spcPct val="130000"/>
              </a:lnSpc>
              <a:buClr>
                <a:schemeClr val="accent1"/>
              </a:buClr>
              <a:buSzPct val="111000"/>
            </a:pPr>
            <a:r>
              <a:rPr lang="en-US" altLang="zh-CN" dirty="0"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4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Use </a:t>
            </a: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WHILE loops, instead of DO-WHILE loops except in rare cases.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772400" cy="1143000"/>
          </a:xfrm>
        </p:spPr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Examples</a:t>
            </a:r>
          </a:p>
        </p:txBody>
      </p:sp>
      <p:sp>
        <p:nvSpPr>
          <p:cNvPr id="293892" name="AutoShape 4"/>
          <p:cNvSpPr>
            <a:spLocks noChangeArrowheads="1"/>
          </p:cNvSpPr>
          <p:nvPr/>
        </p:nvSpPr>
        <p:spPr bwMode="auto">
          <a:xfrm>
            <a:off x="1368425" y="1052513"/>
            <a:ext cx="6477000" cy="5600700"/>
          </a:xfrm>
          <a:prstGeom prst="foldedCorner">
            <a:avLst>
              <a:gd name="adj" fmla="val 12963"/>
            </a:avLst>
          </a:prstGeom>
          <a:solidFill>
            <a:srgbClr val="DDDDDD">
              <a:alpha val="50000"/>
            </a:srgbClr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lnSpc>
                <a:spcPts val="22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1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Visual Basic Coding Standards                     by Phil </a:t>
            </a:r>
            <a:r>
              <a:rPr lang="en-US" altLang="zh-CN" sz="1400" b="1" dirty="0" err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Fresle</a:t>
            </a:r>
            <a:endParaRPr lang="en-US" altLang="zh-CN" sz="14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1400" i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Copyright 2000 </a:t>
            </a:r>
            <a:r>
              <a:rPr lang="en-US" altLang="zh-CN" sz="1400" i="1" dirty="0" err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Frez</a:t>
            </a:r>
            <a:r>
              <a:rPr lang="en-US" altLang="zh-CN" sz="1400" i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Systems Limited</a:t>
            </a:r>
            <a:endParaRPr lang="en-US" altLang="zh-CN" sz="14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1400" i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Last updated 17-Apr-2000 </a:t>
            </a:r>
            <a:endParaRPr lang="en-US" altLang="zh-CN" sz="14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Introduction</a:t>
            </a: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/>
            </a:r>
            <a:b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Naming Conventions</a:t>
            </a: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b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Use of Variables, Procedures and Constants</a:t>
            </a: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/>
            </a:r>
            <a:b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Commenting Code</a:t>
            </a: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/>
            </a:r>
            <a:b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Formatting Code</a:t>
            </a: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b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Other Coding Rules</a:t>
            </a: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/>
            </a:r>
            <a:b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Sample Boilerplates</a:t>
            </a: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/>
            </a:r>
            <a:b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Sample Code Containing Error Handling</a:t>
            </a: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/>
            </a:r>
            <a:b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Further Reading</a:t>
            </a: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/>
            </a:r>
            <a:b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endParaRPr lang="en-US" altLang="zh-CN" sz="14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Introduction</a:t>
            </a:r>
          </a:p>
          <a:p>
            <a:pPr eaLnBrk="1" hangingPunct="1">
              <a:lnSpc>
                <a:spcPts val="22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These are the Visual Basic coding standards used by </a:t>
            </a:r>
            <a:r>
              <a:rPr lang="en-US" altLang="zh-CN" sz="1400" dirty="0" err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Frez</a:t>
            </a:r>
            <a:r>
              <a:rPr lang="en-US" altLang="zh-CN" sz="1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Systems Limited. </a:t>
            </a:r>
            <a:endParaRPr lang="zh-CN" altLang="en-US" sz="14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69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132584"/>
                </a:solidFill>
                <a:latin typeface="Cambria" panose="02040503050406030204" pitchFamily="18" charset="0"/>
              </a:rPr>
              <a:t>Another Example</a:t>
            </a:r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609600" y="1606998"/>
            <a:ext cx="7924800" cy="408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457200" indent="-457200">
              <a:tabLst>
                <a:tab pos="304800" algn="l"/>
                <a:tab pos="5267325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tabLst>
                <a:tab pos="304800" algn="l"/>
                <a:tab pos="5267325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tabLst>
                <a:tab pos="304800" algn="l"/>
                <a:tab pos="5267325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tabLst>
                <a:tab pos="304800" algn="l"/>
                <a:tab pos="5267325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tabLst>
                <a:tab pos="304800" algn="l"/>
                <a:tab pos="5267325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  <a:tab pos="5267325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  <a:tab pos="5267325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  <a:tab pos="5267325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  <a:tab pos="5267325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1.</a:t>
            </a:r>
            <a:r>
              <a:rPr lang="en-US" altLang="zh-CN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	</a:t>
            </a: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Foreword</a:t>
            </a:r>
            <a:endParaRPr lang="en-US" altLang="zh-CN" u="sng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2.</a:t>
            </a:r>
            <a:r>
              <a:rPr lang="en-US" altLang="zh-CN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	</a:t>
            </a: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Release Note</a:t>
            </a:r>
            <a:endParaRPr lang="en-US" altLang="zh-CN" u="sng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3.</a:t>
            </a:r>
            <a:r>
              <a:rPr lang="en-US" altLang="zh-CN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	</a:t>
            </a: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Commentary in file</a:t>
            </a:r>
            <a:endParaRPr lang="en-US" altLang="zh-CN" u="sng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4.</a:t>
            </a:r>
            <a:r>
              <a:rPr lang="en-US" altLang="zh-CN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	</a:t>
            </a: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Constant</a:t>
            </a:r>
            <a:endParaRPr lang="en-US" altLang="zh-CN" u="sng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5.</a:t>
            </a:r>
            <a:r>
              <a:rPr lang="en-US" altLang="zh-CN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	</a:t>
            </a: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Variable</a:t>
            </a:r>
            <a:endParaRPr lang="en-US" altLang="zh-CN" u="sng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6.</a:t>
            </a:r>
            <a:r>
              <a:rPr lang="en-US" altLang="zh-CN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	</a:t>
            </a:r>
            <a:r>
              <a:rPr lang="en-US" altLang="zh-CN" b="1" u="sng" dirty="0" err="1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Struct</a:t>
            </a: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/</a:t>
            </a:r>
            <a:r>
              <a:rPr lang="en-US" altLang="zh-CN" b="1" u="sng" dirty="0" err="1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Enum</a:t>
            </a: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 definition</a:t>
            </a:r>
            <a:endParaRPr lang="en-US" altLang="zh-CN" u="sng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7.</a:t>
            </a:r>
            <a:r>
              <a:rPr lang="en-US" altLang="zh-CN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	</a:t>
            </a: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Expression and code blocks</a:t>
            </a:r>
            <a:endParaRPr lang="en-US" altLang="zh-CN" u="sng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</a:pPr>
            <a:r>
              <a:rPr lang="en-US" altLang="zh-CN" b="1" u="sng" dirty="0" smtClean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8. Some </a:t>
            </a:r>
            <a:r>
              <a:rPr lang="en-US" altLang="zh-CN" b="1" u="sng" dirty="0">
                <a:effectLst/>
                <a:latin typeface="Cambria" panose="02040503050406030204" pitchFamily="18" charset="0"/>
                <a:ea typeface="宋体" panose="02010600030101010101" pitchFamily="2" charset="-122"/>
                <a:hlinkClick r:id="" action="ppaction://noaction"/>
              </a:rPr>
              <a:t>good habit</a:t>
            </a:r>
            <a:endParaRPr lang="en-US" altLang="zh-CN" b="1" u="sng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u="sng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90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9550"/>
            <a:ext cx="8091487" cy="533400"/>
          </a:xfrm>
        </p:spPr>
        <p:txBody>
          <a:bodyPr/>
          <a:lstStyle/>
          <a:p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Why Use Standards or Guidelines</a:t>
            </a: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533400" y="1447800"/>
            <a:ext cx="8305800" cy="353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Studies show they increase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Reliability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Readability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and, hence, maintainability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Portability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Some contractors require that certain standards be used when developing software for them.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Good example- the government</a:t>
            </a:r>
          </a:p>
        </p:txBody>
      </p:sp>
    </p:spTree>
    <p:extLst>
      <p:ext uri="{BB962C8B-B14F-4D97-AF65-F5344CB8AC3E}">
        <p14:creationId xmlns:p14="http://schemas.microsoft.com/office/powerpoint/2010/main" val="35270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76200"/>
            <a:ext cx="6705600" cy="762000"/>
          </a:xfrm>
        </p:spPr>
        <p:txBody>
          <a:bodyPr/>
          <a:lstStyle/>
          <a:p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Organizations Producing Various Standards and Guidelines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457200" y="1450062"/>
            <a:ext cx="83820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ANSI – 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American National Standards Institute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IEC – 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International Engineering Consortium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ISO –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International Organization for Standardization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NCITS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– National Committee for Information Technology Standards</a:t>
            </a:r>
          </a:p>
          <a:p>
            <a:pPr>
              <a:lnSpc>
                <a:spcPct val="130000"/>
              </a:lnSpc>
            </a:pPr>
            <a:endParaRPr lang="en-US" altLang="zh-CN" sz="2000" b="1" dirty="0" smtClean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Plus 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various professional organizations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ACM –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Association for Computing Machinery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IEEE –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Institute of Electrical and Electronic Engineering</a:t>
            </a:r>
          </a:p>
          <a:p>
            <a:pPr>
              <a:lnSpc>
                <a:spcPct val="130000"/>
              </a:lnSpc>
            </a:pPr>
            <a:endParaRPr lang="en-US" altLang="zh-CN" sz="2000" b="1" dirty="0" smtClean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16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6822" y="1800285"/>
            <a:ext cx="81579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1:            The basic concepts and theories of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2-3:        Principles of Testing</a:t>
            </a:r>
          </a:p>
          <a:p>
            <a:r>
              <a:rPr lang="en-US" altLang="zh-CN" dirty="0">
                <a:solidFill>
                  <a:srgbClr val="12357C"/>
                </a:solidFill>
                <a:latin typeface="Cambria" panose="02040503050406030204" pitchFamily="18" charset="0"/>
              </a:rPr>
              <a:t>Week 4:            Testing the specification</a:t>
            </a:r>
          </a:p>
          <a:p>
            <a:r>
              <a:rPr lang="en-US" altLang="zh-CN" dirty="0" smtClean="0">
                <a:solidFill>
                  <a:schemeClr val="accent2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>
                <a:solidFill>
                  <a:schemeClr val="accent2"/>
                </a:solidFill>
                <a:latin typeface="Cambria" panose="02040503050406030204" pitchFamily="18" charset="0"/>
              </a:rPr>
              <a:t>5-6:        Black Box Testing </a:t>
            </a:r>
          </a:p>
          <a:p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Week 7-9:        White Box Testing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10:	Integration Testing and System Testing 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11:  	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Usability Testing and Accessibility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12:        	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Security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13:	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Mutation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14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: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	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Software Quality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15:	Review I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16:	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Review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II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230973"/>
            <a:ext cx="6705600" cy="8382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7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2133600" y="2590800"/>
            <a:ext cx="5127749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TESTING </a:t>
            </a:r>
            <a:r>
              <a:rPr lang="en-US" altLang="zh-CN" sz="2400" dirty="0" smtClean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FUNDAMENTALS</a:t>
            </a:r>
            <a:endParaRPr lang="en-US" altLang="zh-CN" sz="3600" b="1" dirty="0">
              <a:solidFill>
                <a:srgbClr val="000099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TESTING THE SOFTWARE </a:t>
            </a:r>
          </a:p>
          <a:p>
            <a:pPr algn="ctr"/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WITH X-RAY GLASSES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0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795" y="232605"/>
            <a:ext cx="5859462" cy="800100"/>
          </a:xfrm>
          <a:noFill/>
          <a:ln/>
        </p:spPr>
        <p:txBody>
          <a:bodyPr lIns="0" tIns="0" rIns="0" bIns="0"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Flow </a:t>
            </a:r>
            <a:r>
              <a:rPr lang="en-US" altLang="zh-CN" sz="36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graph</a:t>
            </a:r>
            <a:r>
              <a:rPr lang="en-US" altLang="zh-CN" sz="36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from code</a:t>
            </a:r>
          </a:p>
        </p:txBody>
      </p:sp>
      <p:sp>
        <p:nvSpPr>
          <p:cNvPr id="297990" name="Rectangle 6"/>
          <p:cNvSpPr>
            <a:spLocks noChangeArrowheads="1"/>
          </p:cNvSpPr>
          <p:nvPr/>
        </p:nvSpPr>
        <p:spPr bwMode="auto">
          <a:xfrm>
            <a:off x="1295400" y="1353029"/>
            <a:ext cx="1079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6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Sequence</a:t>
            </a:r>
          </a:p>
        </p:txBody>
      </p:sp>
      <p:sp>
        <p:nvSpPr>
          <p:cNvPr id="297995" name="Rectangle 11"/>
          <p:cNvSpPr>
            <a:spLocks noChangeArrowheads="1"/>
          </p:cNvSpPr>
          <p:nvPr/>
        </p:nvSpPr>
        <p:spPr bwMode="auto">
          <a:xfrm>
            <a:off x="3103881" y="1316833"/>
            <a:ext cx="1266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6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If-then-else</a:t>
            </a:r>
          </a:p>
        </p:txBody>
      </p:sp>
      <p:sp>
        <p:nvSpPr>
          <p:cNvPr id="298004" name="Rectangle 20"/>
          <p:cNvSpPr>
            <a:spLocks noChangeArrowheads="1"/>
          </p:cNvSpPr>
          <p:nvPr/>
        </p:nvSpPr>
        <p:spPr bwMode="auto">
          <a:xfrm>
            <a:off x="5729897" y="1358888"/>
            <a:ext cx="614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6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Case</a:t>
            </a:r>
          </a:p>
        </p:txBody>
      </p:sp>
      <p:sp>
        <p:nvSpPr>
          <p:cNvPr id="298005" name="Rectangle 21"/>
          <p:cNvSpPr>
            <a:spLocks noChangeArrowheads="1"/>
          </p:cNvSpPr>
          <p:nvPr/>
        </p:nvSpPr>
        <p:spPr bwMode="auto">
          <a:xfrm>
            <a:off x="2195513" y="4132263"/>
            <a:ext cx="960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6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Do-until</a:t>
            </a:r>
          </a:p>
        </p:txBody>
      </p:sp>
      <p:sp>
        <p:nvSpPr>
          <p:cNvPr id="298011" name="Rectangle 27"/>
          <p:cNvSpPr>
            <a:spLocks noChangeArrowheads="1"/>
          </p:cNvSpPr>
          <p:nvPr/>
        </p:nvSpPr>
        <p:spPr bwMode="auto">
          <a:xfrm>
            <a:off x="6150368" y="4154128"/>
            <a:ext cx="10287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sz="16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Do-while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199063" y="4924426"/>
            <a:ext cx="2740025" cy="271463"/>
            <a:chOff x="5199063" y="4924426"/>
            <a:chExt cx="2740025" cy="271463"/>
          </a:xfrm>
        </p:grpSpPr>
        <p:sp>
          <p:nvSpPr>
            <p:cNvPr id="298006" name="Oval 22"/>
            <p:cNvSpPr>
              <a:spLocks noChangeArrowheads="1"/>
            </p:cNvSpPr>
            <p:nvPr/>
          </p:nvSpPr>
          <p:spPr bwMode="auto">
            <a:xfrm>
              <a:off x="6434138" y="4924426"/>
              <a:ext cx="271463" cy="27146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8007" name="Oval 23"/>
            <p:cNvSpPr>
              <a:spLocks noChangeArrowheads="1"/>
            </p:cNvSpPr>
            <p:nvPr/>
          </p:nvSpPr>
          <p:spPr bwMode="auto">
            <a:xfrm>
              <a:off x="5199063" y="4924426"/>
              <a:ext cx="271463" cy="27146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8008" name="Oval 24"/>
            <p:cNvSpPr>
              <a:spLocks noChangeArrowheads="1"/>
            </p:cNvSpPr>
            <p:nvPr/>
          </p:nvSpPr>
          <p:spPr bwMode="auto">
            <a:xfrm>
              <a:off x="7667625" y="4924426"/>
              <a:ext cx="271463" cy="27146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8009" name="Line 25"/>
            <p:cNvSpPr>
              <a:spLocks noChangeShapeType="1"/>
            </p:cNvSpPr>
            <p:nvPr/>
          </p:nvSpPr>
          <p:spPr bwMode="auto">
            <a:xfrm>
              <a:off x="5489575" y="5059363"/>
              <a:ext cx="928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8010" name="Line 26"/>
            <p:cNvSpPr>
              <a:spLocks noChangeShapeType="1"/>
            </p:cNvSpPr>
            <p:nvPr/>
          </p:nvSpPr>
          <p:spPr bwMode="auto">
            <a:xfrm>
              <a:off x="6715125" y="5059363"/>
              <a:ext cx="9429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cxnSp>
          <p:nvCxnSpPr>
            <p:cNvPr id="298016" name="AutoShape 32"/>
            <p:cNvCxnSpPr>
              <a:cxnSpLocks noChangeShapeType="1"/>
              <a:stCxn id="298006" idx="0"/>
              <a:endCxn id="298007" idx="0"/>
            </p:cNvCxnSpPr>
            <p:nvPr/>
          </p:nvCxnSpPr>
          <p:spPr bwMode="auto">
            <a:xfrm rot="16200000" flipH="1" flipV="1">
              <a:off x="5951538" y="4308476"/>
              <a:ext cx="1588" cy="1235075"/>
            </a:xfrm>
            <a:prstGeom prst="curvedConnector3">
              <a:avLst>
                <a:gd name="adj1" fmla="val -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组合 3"/>
          <p:cNvGrpSpPr/>
          <p:nvPr/>
        </p:nvGrpSpPr>
        <p:grpSpPr>
          <a:xfrm>
            <a:off x="1372870" y="4892676"/>
            <a:ext cx="2740026" cy="273051"/>
            <a:chOff x="1362075" y="4881563"/>
            <a:chExt cx="2740026" cy="273051"/>
          </a:xfrm>
        </p:grpSpPr>
        <p:sp>
          <p:nvSpPr>
            <p:cNvPr id="298015" name="Line 31"/>
            <p:cNvSpPr>
              <a:spLocks noChangeShapeType="1"/>
            </p:cNvSpPr>
            <p:nvPr/>
          </p:nvSpPr>
          <p:spPr bwMode="auto">
            <a:xfrm>
              <a:off x="1643063" y="5016501"/>
              <a:ext cx="9429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cxnSp>
          <p:nvCxnSpPr>
            <p:cNvPr id="298017" name="AutoShape 33"/>
            <p:cNvCxnSpPr>
              <a:cxnSpLocks noChangeShapeType="1"/>
              <a:stCxn id="298013" idx="4"/>
              <a:endCxn id="298014" idx="4"/>
            </p:cNvCxnSpPr>
            <p:nvPr/>
          </p:nvCxnSpPr>
          <p:spPr bwMode="auto">
            <a:xfrm rot="16200000" flipH="1">
              <a:off x="2732088" y="3919538"/>
              <a:ext cx="1588" cy="2468563"/>
            </a:xfrm>
            <a:prstGeom prst="curvedConnector3">
              <a:avLst>
                <a:gd name="adj1" fmla="val 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8012" name="Oval 28"/>
            <p:cNvSpPr>
              <a:spLocks noChangeArrowheads="1"/>
            </p:cNvSpPr>
            <p:nvPr/>
          </p:nvSpPr>
          <p:spPr bwMode="auto">
            <a:xfrm>
              <a:off x="2597150" y="4881563"/>
              <a:ext cx="271463" cy="27146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8013" name="Oval 29"/>
            <p:cNvSpPr>
              <a:spLocks noChangeArrowheads="1"/>
            </p:cNvSpPr>
            <p:nvPr/>
          </p:nvSpPr>
          <p:spPr bwMode="auto">
            <a:xfrm>
              <a:off x="1362075" y="4881563"/>
              <a:ext cx="271463" cy="27146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8014" name="Oval 30"/>
            <p:cNvSpPr>
              <a:spLocks noChangeArrowheads="1"/>
            </p:cNvSpPr>
            <p:nvPr/>
          </p:nvSpPr>
          <p:spPr bwMode="auto">
            <a:xfrm>
              <a:off x="3830638" y="4881563"/>
              <a:ext cx="271463" cy="27146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cxnSp>
          <p:nvCxnSpPr>
            <p:cNvPr id="298018" name="AutoShape 34"/>
            <p:cNvCxnSpPr>
              <a:cxnSpLocks noChangeShapeType="1"/>
              <a:stCxn id="298012" idx="0"/>
              <a:endCxn id="298013" idx="0"/>
            </p:cNvCxnSpPr>
            <p:nvPr/>
          </p:nvCxnSpPr>
          <p:spPr bwMode="auto">
            <a:xfrm rot="16200000" flipH="1" flipV="1">
              <a:off x="2114550" y="4265613"/>
              <a:ext cx="1588" cy="1235075"/>
            </a:xfrm>
            <a:prstGeom prst="curvedConnector3">
              <a:avLst>
                <a:gd name="adj1" fmla="val -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8030" name="Group 46"/>
          <p:cNvGrpSpPr>
            <a:grpSpLocks/>
          </p:cNvGrpSpPr>
          <p:nvPr/>
        </p:nvGrpSpPr>
        <p:grpSpPr bwMode="auto">
          <a:xfrm rot="5400000">
            <a:off x="1233487" y="2647951"/>
            <a:ext cx="1063625" cy="271463"/>
            <a:chOff x="1036" y="1567"/>
            <a:chExt cx="670" cy="171"/>
          </a:xfrm>
        </p:grpSpPr>
        <p:sp>
          <p:nvSpPr>
            <p:cNvPr id="297988" name="Oval 4"/>
            <p:cNvSpPr>
              <a:spLocks noChangeArrowheads="1"/>
            </p:cNvSpPr>
            <p:nvPr/>
          </p:nvSpPr>
          <p:spPr bwMode="auto">
            <a:xfrm>
              <a:off x="1036" y="1567"/>
              <a:ext cx="171" cy="1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7989" name="Oval 5"/>
            <p:cNvSpPr>
              <a:spLocks noChangeArrowheads="1"/>
            </p:cNvSpPr>
            <p:nvPr/>
          </p:nvSpPr>
          <p:spPr bwMode="auto">
            <a:xfrm>
              <a:off x="1535" y="1567"/>
              <a:ext cx="171" cy="1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cxnSp>
          <p:nvCxnSpPr>
            <p:cNvPr id="298019" name="AutoShape 35"/>
            <p:cNvCxnSpPr>
              <a:cxnSpLocks noChangeShapeType="1"/>
              <a:stCxn id="297988" idx="6"/>
              <a:endCxn id="297989" idx="2"/>
            </p:cNvCxnSpPr>
            <p:nvPr/>
          </p:nvCxnSpPr>
          <p:spPr bwMode="auto">
            <a:xfrm>
              <a:off x="1207" y="1653"/>
              <a:ext cx="32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8031" name="Group 47"/>
          <p:cNvGrpSpPr>
            <a:grpSpLocks/>
          </p:cNvGrpSpPr>
          <p:nvPr/>
        </p:nvGrpSpPr>
        <p:grpSpPr bwMode="auto">
          <a:xfrm rot="5400000">
            <a:off x="2767013" y="1952626"/>
            <a:ext cx="1722438" cy="1408113"/>
            <a:chOff x="2242" y="1224"/>
            <a:chExt cx="1085" cy="887"/>
          </a:xfrm>
        </p:grpSpPr>
        <p:sp>
          <p:nvSpPr>
            <p:cNvPr id="297991" name="Oval 7"/>
            <p:cNvSpPr>
              <a:spLocks noChangeArrowheads="1"/>
            </p:cNvSpPr>
            <p:nvPr/>
          </p:nvSpPr>
          <p:spPr bwMode="auto">
            <a:xfrm>
              <a:off x="2734" y="1224"/>
              <a:ext cx="171" cy="1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7992" name="Oval 8"/>
            <p:cNvSpPr>
              <a:spLocks noChangeArrowheads="1"/>
            </p:cNvSpPr>
            <p:nvPr/>
          </p:nvSpPr>
          <p:spPr bwMode="auto">
            <a:xfrm>
              <a:off x="2734" y="1940"/>
              <a:ext cx="171" cy="1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7993" name="Oval 9"/>
            <p:cNvSpPr>
              <a:spLocks noChangeArrowheads="1"/>
            </p:cNvSpPr>
            <p:nvPr/>
          </p:nvSpPr>
          <p:spPr bwMode="auto">
            <a:xfrm>
              <a:off x="2242" y="1582"/>
              <a:ext cx="171" cy="1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7994" name="Oval 10"/>
            <p:cNvSpPr>
              <a:spLocks noChangeArrowheads="1"/>
            </p:cNvSpPr>
            <p:nvPr/>
          </p:nvSpPr>
          <p:spPr bwMode="auto">
            <a:xfrm>
              <a:off x="3156" y="1582"/>
              <a:ext cx="171" cy="1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cxnSp>
          <p:nvCxnSpPr>
            <p:cNvPr id="298020" name="AutoShape 36"/>
            <p:cNvCxnSpPr>
              <a:cxnSpLocks noChangeShapeType="1"/>
              <a:stCxn id="297993" idx="7"/>
              <a:endCxn id="297991" idx="3"/>
            </p:cNvCxnSpPr>
            <p:nvPr/>
          </p:nvCxnSpPr>
          <p:spPr bwMode="auto">
            <a:xfrm flipV="1">
              <a:off x="2388" y="1370"/>
              <a:ext cx="371" cy="2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8021" name="AutoShape 37"/>
            <p:cNvCxnSpPr>
              <a:cxnSpLocks noChangeShapeType="1"/>
              <a:stCxn id="297991" idx="5"/>
              <a:endCxn id="297994" idx="1"/>
            </p:cNvCxnSpPr>
            <p:nvPr/>
          </p:nvCxnSpPr>
          <p:spPr bwMode="auto">
            <a:xfrm>
              <a:off x="2880" y="1370"/>
              <a:ext cx="301" cy="2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8022" name="AutoShape 38"/>
            <p:cNvCxnSpPr>
              <a:cxnSpLocks noChangeShapeType="1"/>
              <a:stCxn id="297993" idx="5"/>
              <a:endCxn id="297992" idx="1"/>
            </p:cNvCxnSpPr>
            <p:nvPr/>
          </p:nvCxnSpPr>
          <p:spPr bwMode="auto">
            <a:xfrm>
              <a:off x="2388" y="1728"/>
              <a:ext cx="371" cy="2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8023" name="AutoShape 39"/>
            <p:cNvCxnSpPr>
              <a:cxnSpLocks noChangeShapeType="1"/>
              <a:stCxn id="297992" idx="7"/>
              <a:endCxn id="297994" idx="3"/>
            </p:cNvCxnSpPr>
            <p:nvPr/>
          </p:nvCxnSpPr>
          <p:spPr bwMode="auto">
            <a:xfrm flipV="1">
              <a:off x="2880" y="1728"/>
              <a:ext cx="301" cy="2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8032" name="Group 48"/>
          <p:cNvGrpSpPr>
            <a:grpSpLocks/>
          </p:cNvGrpSpPr>
          <p:nvPr/>
        </p:nvGrpSpPr>
        <p:grpSpPr bwMode="auto">
          <a:xfrm rot="5646979">
            <a:off x="5538788" y="1589088"/>
            <a:ext cx="1541463" cy="2124075"/>
            <a:chOff x="3759" y="926"/>
            <a:chExt cx="971" cy="1338"/>
          </a:xfrm>
        </p:grpSpPr>
        <p:grpSp>
          <p:nvGrpSpPr>
            <p:cNvPr id="297996" name="Group 12"/>
            <p:cNvGrpSpPr>
              <a:grpSpLocks/>
            </p:cNvGrpSpPr>
            <p:nvPr/>
          </p:nvGrpSpPr>
          <p:grpSpPr bwMode="auto">
            <a:xfrm>
              <a:off x="3759" y="1802"/>
              <a:ext cx="971" cy="171"/>
              <a:chOff x="4200" y="2072"/>
              <a:chExt cx="971" cy="171"/>
            </a:xfrm>
          </p:grpSpPr>
          <p:sp>
            <p:nvSpPr>
              <p:cNvPr id="297997" name="Oval 13"/>
              <p:cNvSpPr>
                <a:spLocks noChangeArrowheads="1"/>
              </p:cNvSpPr>
              <p:nvPr/>
            </p:nvSpPr>
            <p:spPr bwMode="auto">
              <a:xfrm>
                <a:off x="4200" y="2072"/>
                <a:ext cx="171" cy="17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97998" name="Oval 14"/>
              <p:cNvSpPr>
                <a:spLocks noChangeArrowheads="1"/>
              </p:cNvSpPr>
              <p:nvPr/>
            </p:nvSpPr>
            <p:spPr bwMode="auto">
              <a:xfrm>
                <a:off x="5000" y="2072"/>
                <a:ext cx="171" cy="17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297999" name="Oval 15"/>
            <p:cNvSpPr>
              <a:spLocks noChangeArrowheads="1"/>
            </p:cNvSpPr>
            <p:nvPr/>
          </p:nvSpPr>
          <p:spPr bwMode="auto">
            <a:xfrm>
              <a:off x="4164" y="926"/>
              <a:ext cx="171" cy="17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grpSp>
          <p:nvGrpSpPr>
            <p:cNvPr id="298000" name="Group 16"/>
            <p:cNvGrpSpPr>
              <a:grpSpLocks/>
            </p:cNvGrpSpPr>
            <p:nvPr/>
          </p:nvGrpSpPr>
          <p:grpSpPr bwMode="auto">
            <a:xfrm>
              <a:off x="4159" y="1510"/>
              <a:ext cx="171" cy="754"/>
              <a:chOff x="4600" y="1780"/>
              <a:chExt cx="171" cy="754"/>
            </a:xfrm>
          </p:grpSpPr>
          <p:sp>
            <p:nvSpPr>
              <p:cNvPr id="298001" name="Oval 17"/>
              <p:cNvSpPr>
                <a:spLocks noChangeArrowheads="1"/>
              </p:cNvSpPr>
              <p:nvPr/>
            </p:nvSpPr>
            <p:spPr bwMode="auto">
              <a:xfrm>
                <a:off x="4600" y="1780"/>
                <a:ext cx="171" cy="17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98002" name="Oval 18"/>
              <p:cNvSpPr>
                <a:spLocks noChangeArrowheads="1"/>
              </p:cNvSpPr>
              <p:nvPr/>
            </p:nvSpPr>
            <p:spPr bwMode="auto">
              <a:xfrm>
                <a:off x="4600" y="2363"/>
                <a:ext cx="171" cy="17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298003" name="Rectangle 19"/>
            <p:cNvSpPr>
              <a:spLocks noChangeArrowheads="1"/>
            </p:cNvSpPr>
            <p:nvPr/>
          </p:nvSpPr>
          <p:spPr bwMode="auto">
            <a:xfrm>
              <a:off x="4174" y="1159"/>
              <a:ext cx="145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zh-CN" altLang="en-US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.</a:t>
              </a:r>
            </a:p>
            <a:p>
              <a:pPr>
                <a:lnSpc>
                  <a:spcPct val="30000"/>
                </a:lnSpc>
              </a:pPr>
              <a:r>
                <a:rPr lang="zh-CN" altLang="en-US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.</a:t>
              </a:r>
            </a:p>
            <a:p>
              <a:pPr>
                <a:lnSpc>
                  <a:spcPct val="30000"/>
                </a:lnSpc>
              </a:pPr>
              <a:r>
                <a:rPr lang="zh-CN" altLang="en-US" sz="16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cxnSp>
          <p:nvCxnSpPr>
            <p:cNvPr id="298024" name="AutoShape 40"/>
            <p:cNvCxnSpPr>
              <a:cxnSpLocks noChangeShapeType="1"/>
              <a:stCxn id="297997" idx="0"/>
              <a:endCxn id="297999" idx="3"/>
            </p:cNvCxnSpPr>
            <p:nvPr/>
          </p:nvCxnSpPr>
          <p:spPr bwMode="auto">
            <a:xfrm flipV="1">
              <a:off x="3845" y="1072"/>
              <a:ext cx="344" cy="73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8025" name="AutoShape 41"/>
            <p:cNvCxnSpPr>
              <a:cxnSpLocks noChangeShapeType="1"/>
              <a:stCxn id="297997" idx="7"/>
              <a:endCxn id="298001" idx="3"/>
            </p:cNvCxnSpPr>
            <p:nvPr/>
          </p:nvCxnSpPr>
          <p:spPr bwMode="auto">
            <a:xfrm flipV="1">
              <a:off x="3905" y="1656"/>
              <a:ext cx="279" cy="1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8026" name="AutoShape 42"/>
            <p:cNvCxnSpPr>
              <a:cxnSpLocks noChangeShapeType="1"/>
              <a:stCxn id="297997" idx="5"/>
              <a:endCxn id="298002" idx="1"/>
            </p:cNvCxnSpPr>
            <p:nvPr/>
          </p:nvCxnSpPr>
          <p:spPr bwMode="auto">
            <a:xfrm>
              <a:off x="3905" y="1948"/>
              <a:ext cx="279" cy="1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8027" name="AutoShape 43"/>
            <p:cNvCxnSpPr>
              <a:cxnSpLocks noChangeShapeType="1"/>
              <a:stCxn id="297999" idx="5"/>
              <a:endCxn id="297998" idx="0"/>
            </p:cNvCxnSpPr>
            <p:nvPr/>
          </p:nvCxnSpPr>
          <p:spPr bwMode="auto">
            <a:xfrm>
              <a:off x="4310" y="1072"/>
              <a:ext cx="335" cy="73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8028" name="AutoShape 44"/>
            <p:cNvCxnSpPr>
              <a:cxnSpLocks noChangeShapeType="1"/>
              <a:stCxn id="298001" idx="5"/>
              <a:endCxn id="297998" idx="1"/>
            </p:cNvCxnSpPr>
            <p:nvPr/>
          </p:nvCxnSpPr>
          <p:spPr bwMode="auto">
            <a:xfrm>
              <a:off x="4305" y="1656"/>
              <a:ext cx="279" cy="1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8029" name="AutoShape 45"/>
            <p:cNvCxnSpPr>
              <a:cxnSpLocks noChangeShapeType="1"/>
              <a:stCxn id="298002" idx="7"/>
              <a:endCxn id="297998" idx="3"/>
            </p:cNvCxnSpPr>
            <p:nvPr/>
          </p:nvCxnSpPr>
          <p:spPr bwMode="auto">
            <a:xfrm flipV="1">
              <a:off x="4305" y="1948"/>
              <a:ext cx="279" cy="17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38766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0" grpId="0"/>
      <p:bldP spid="297995" grpId="0"/>
      <p:bldP spid="298004" grpId="0"/>
      <p:bldP spid="298005" grpId="0"/>
      <p:bldP spid="2980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63949"/>
            <a:ext cx="7772400" cy="1143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Dynamic, White Box Testing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422275" y="1129980"/>
            <a:ext cx="8340725" cy="8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800" dirty="0" smtClean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Control Flow Testing </a:t>
            </a:r>
            <a:r>
              <a:rPr lang="en-US" altLang="zh-CN" sz="18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also 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called 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structural testing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147462" name="Group 6"/>
          <p:cNvGrpSpPr>
            <a:grpSpLocks/>
          </p:cNvGrpSpPr>
          <p:nvPr/>
        </p:nvGrpSpPr>
        <p:grpSpPr bwMode="auto">
          <a:xfrm>
            <a:off x="5545137" y="2380334"/>
            <a:ext cx="3217863" cy="3205163"/>
            <a:chOff x="3216" y="2109"/>
            <a:chExt cx="2027" cy="2019"/>
          </a:xfrm>
        </p:grpSpPr>
        <p:grpSp>
          <p:nvGrpSpPr>
            <p:cNvPr id="147463" name="Group 7"/>
            <p:cNvGrpSpPr>
              <a:grpSpLocks/>
            </p:cNvGrpSpPr>
            <p:nvPr/>
          </p:nvGrpSpPr>
          <p:grpSpPr bwMode="auto">
            <a:xfrm>
              <a:off x="4218" y="2445"/>
              <a:ext cx="1025" cy="1683"/>
              <a:chOff x="4218" y="2445"/>
              <a:chExt cx="1025" cy="1683"/>
            </a:xfrm>
          </p:grpSpPr>
          <p:sp>
            <p:nvSpPr>
              <p:cNvPr id="147464" name="Oval 8"/>
              <p:cNvSpPr>
                <a:spLocks noChangeArrowheads="1"/>
              </p:cNvSpPr>
              <p:nvPr/>
            </p:nvSpPr>
            <p:spPr bwMode="auto">
              <a:xfrm>
                <a:off x="4666" y="2454"/>
                <a:ext cx="40" cy="72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65" name="Oval 9"/>
              <p:cNvSpPr>
                <a:spLocks noChangeArrowheads="1"/>
              </p:cNvSpPr>
              <p:nvPr/>
            </p:nvSpPr>
            <p:spPr bwMode="auto">
              <a:xfrm>
                <a:off x="4658" y="2445"/>
                <a:ext cx="56" cy="9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66" name="Line 10"/>
              <p:cNvSpPr>
                <a:spLocks noChangeShapeType="1"/>
              </p:cNvSpPr>
              <p:nvPr/>
            </p:nvSpPr>
            <p:spPr bwMode="auto">
              <a:xfrm>
                <a:off x="4690" y="2544"/>
                <a:ext cx="1" cy="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67" name="Rectangle 11"/>
              <p:cNvSpPr>
                <a:spLocks noChangeArrowheads="1"/>
              </p:cNvSpPr>
              <p:nvPr/>
            </p:nvSpPr>
            <p:spPr bwMode="auto">
              <a:xfrm>
                <a:off x="4578" y="2634"/>
                <a:ext cx="224" cy="126"/>
              </a:xfrm>
              <a:prstGeom prst="rect">
                <a:avLst/>
              </a:prstGeom>
              <a:solidFill>
                <a:schemeClr val="folHlink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68" name="Rectangle 12"/>
              <p:cNvSpPr>
                <a:spLocks noChangeArrowheads="1"/>
              </p:cNvSpPr>
              <p:nvPr/>
            </p:nvSpPr>
            <p:spPr bwMode="auto">
              <a:xfrm>
                <a:off x="4570" y="2625"/>
                <a:ext cx="240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69" name="Line 13"/>
              <p:cNvSpPr>
                <a:spLocks noChangeShapeType="1"/>
              </p:cNvSpPr>
              <p:nvPr/>
            </p:nvSpPr>
            <p:spPr bwMode="auto">
              <a:xfrm>
                <a:off x="4690" y="2778"/>
                <a:ext cx="1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70" name="Line 14"/>
              <p:cNvSpPr>
                <a:spLocks noChangeShapeType="1"/>
              </p:cNvSpPr>
              <p:nvPr/>
            </p:nvSpPr>
            <p:spPr bwMode="auto">
              <a:xfrm flipH="1">
                <a:off x="4330" y="2895"/>
                <a:ext cx="224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71" name="Rectangle 15"/>
              <p:cNvSpPr>
                <a:spLocks noChangeArrowheads="1"/>
              </p:cNvSpPr>
              <p:nvPr/>
            </p:nvSpPr>
            <p:spPr bwMode="auto">
              <a:xfrm>
                <a:off x="4226" y="3021"/>
                <a:ext cx="224" cy="12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72" name="Rectangle 16"/>
              <p:cNvSpPr>
                <a:spLocks noChangeArrowheads="1"/>
              </p:cNvSpPr>
              <p:nvPr/>
            </p:nvSpPr>
            <p:spPr bwMode="auto">
              <a:xfrm>
                <a:off x="4218" y="3012"/>
                <a:ext cx="240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73" name="Rectangle 17"/>
              <p:cNvSpPr>
                <a:spLocks noChangeArrowheads="1"/>
              </p:cNvSpPr>
              <p:nvPr/>
            </p:nvSpPr>
            <p:spPr bwMode="auto">
              <a:xfrm>
                <a:off x="4930" y="3039"/>
                <a:ext cx="224" cy="12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74" name="Rectangle 18"/>
              <p:cNvSpPr>
                <a:spLocks noChangeArrowheads="1"/>
              </p:cNvSpPr>
              <p:nvPr/>
            </p:nvSpPr>
            <p:spPr bwMode="auto">
              <a:xfrm>
                <a:off x="4922" y="3030"/>
                <a:ext cx="240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75" name="Line 19"/>
              <p:cNvSpPr>
                <a:spLocks noChangeShapeType="1"/>
              </p:cNvSpPr>
              <p:nvPr/>
            </p:nvSpPr>
            <p:spPr bwMode="auto">
              <a:xfrm>
                <a:off x="4338" y="2895"/>
                <a:ext cx="1" cy="1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76" name="Line 20"/>
              <p:cNvSpPr>
                <a:spLocks noChangeShapeType="1"/>
              </p:cNvSpPr>
              <p:nvPr/>
            </p:nvSpPr>
            <p:spPr bwMode="auto">
              <a:xfrm flipH="1">
                <a:off x="4818" y="2895"/>
                <a:ext cx="224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77" name="Line 21"/>
              <p:cNvSpPr>
                <a:spLocks noChangeShapeType="1"/>
              </p:cNvSpPr>
              <p:nvPr/>
            </p:nvSpPr>
            <p:spPr bwMode="auto">
              <a:xfrm>
                <a:off x="5042" y="2895"/>
                <a:ext cx="1" cy="1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78" name="Line 22"/>
              <p:cNvSpPr>
                <a:spLocks noChangeShapeType="1"/>
              </p:cNvSpPr>
              <p:nvPr/>
            </p:nvSpPr>
            <p:spPr bwMode="auto">
              <a:xfrm>
                <a:off x="4338" y="3165"/>
                <a:ext cx="1" cy="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79" name="Line 23"/>
              <p:cNvSpPr>
                <a:spLocks noChangeShapeType="1"/>
              </p:cNvSpPr>
              <p:nvPr/>
            </p:nvSpPr>
            <p:spPr bwMode="auto">
              <a:xfrm>
                <a:off x="5042" y="3183"/>
                <a:ext cx="1" cy="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80" name="Line 24"/>
              <p:cNvSpPr>
                <a:spLocks noChangeShapeType="1"/>
              </p:cNvSpPr>
              <p:nvPr/>
            </p:nvSpPr>
            <p:spPr bwMode="auto">
              <a:xfrm>
                <a:off x="4338" y="3264"/>
                <a:ext cx="696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81" name="Line 25"/>
              <p:cNvSpPr>
                <a:spLocks noChangeShapeType="1"/>
              </p:cNvSpPr>
              <p:nvPr/>
            </p:nvSpPr>
            <p:spPr bwMode="auto">
              <a:xfrm>
                <a:off x="4690" y="3264"/>
                <a:ext cx="1" cy="1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82" name="Rectangle 26"/>
              <p:cNvSpPr>
                <a:spLocks noChangeArrowheads="1"/>
              </p:cNvSpPr>
              <p:nvPr/>
            </p:nvSpPr>
            <p:spPr bwMode="auto">
              <a:xfrm>
                <a:off x="4578" y="3408"/>
                <a:ext cx="224" cy="12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83" name="Rectangle 27"/>
              <p:cNvSpPr>
                <a:spLocks noChangeArrowheads="1"/>
              </p:cNvSpPr>
              <p:nvPr/>
            </p:nvSpPr>
            <p:spPr bwMode="auto">
              <a:xfrm>
                <a:off x="4570" y="3399"/>
                <a:ext cx="240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84" name="Line 28"/>
              <p:cNvSpPr>
                <a:spLocks noChangeShapeType="1"/>
              </p:cNvSpPr>
              <p:nvPr/>
            </p:nvSpPr>
            <p:spPr bwMode="auto">
              <a:xfrm>
                <a:off x="4690" y="3552"/>
                <a:ext cx="1" cy="13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85" name="Line 29"/>
              <p:cNvSpPr>
                <a:spLocks noChangeShapeType="1"/>
              </p:cNvSpPr>
              <p:nvPr/>
            </p:nvSpPr>
            <p:spPr bwMode="auto">
              <a:xfrm>
                <a:off x="4690" y="3768"/>
                <a:ext cx="1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86" name="Line 30"/>
              <p:cNvSpPr>
                <a:spLocks noChangeShapeType="1"/>
              </p:cNvSpPr>
              <p:nvPr/>
            </p:nvSpPr>
            <p:spPr bwMode="auto">
              <a:xfrm>
                <a:off x="4690" y="2580"/>
                <a:ext cx="544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87" name="Line 31"/>
              <p:cNvSpPr>
                <a:spLocks noChangeShapeType="1"/>
              </p:cNvSpPr>
              <p:nvPr/>
            </p:nvSpPr>
            <p:spPr bwMode="auto">
              <a:xfrm>
                <a:off x="4690" y="3804"/>
                <a:ext cx="544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88" name="Line 32"/>
              <p:cNvSpPr>
                <a:spLocks noChangeShapeType="1"/>
              </p:cNvSpPr>
              <p:nvPr/>
            </p:nvSpPr>
            <p:spPr bwMode="auto">
              <a:xfrm>
                <a:off x="5242" y="2580"/>
                <a:ext cx="1" cy="12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89" name="AutoShape 33"/>
              <p:cNvSpPr>
                <a:spLocks noChangeArrowheads="1"/>
              </p:cNvSpPr>
              <p:nvPr/>
            </p:nvSpPr>
            <p:spPr bwMode="auto">
              <a:xfrm>
                <a:off x="4546" y="2814"/>
                <a:ext cx="280" cy="171"/>
              </a:xfrm>
              <a:prstGeom prst="diamond">
                <a:avLst/>
              </a:prstGeom>
              <a:solidFill>
                <a:srgbClr val="FFCC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90" name="AutoShape 34"/>
              <p:cNvSpPr>
                <a:spLocks noChangeArrowheads="1"/>
              </p:cNvSpPr>
              <p:nvPr/>
            </p:nvSpPr>
            <p:spPr bwMode="auto">
              <a:xfrm>
                <a:off x="4546" y="3705"/>
                <a:ext cx="280" cy="171"/>
              </a:xfrm>
              <a:prstGeom prst="diamond">
                <a:avLst/>
              </a:prstGeom>
              <a:solidFill>
                <a:srgbClr val="FFCC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147491" name="Line 35"/>
              <p:cNvSpPr>
                <a:spLocks noChangeShapeType="1"/>
              </p:cNvSpPr>
              <p:nvPr/>
            </p:nvSpPr>
            <p:spPr bwMode="auto">
              <a:xfrm>
                <a:off x="4690" y="3903"/>
                <a:ext cx="1" cy="2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</p:grpSp>
        <p:pic>
          <p:nvPicPr>
            <p:cNvPr id="147492" name="Picture 3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109"/>
              <a:ext cx="1226" cy="1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7493" name="Rectangle 37"/>
          <p:cNvSpPr>
            <a:spLocks noChangeArrowheads="1"/>
          </p:cNvSpPr>
          <p:nvPr/>
        </p:nvSpPr>
        <p:spPr bwMode="auto">
          <a:xfrm>
            <a:off x="426229" y="5397180"/>
            <a:ext cx="7041371" cy="775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Techniques here are not limited to just examining the code, but involve directly controlling the software.</a:t>
            </a:r>
            <a:endParaRPr lang="zh-CN" altLang="en-US" sz="18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6155" y="2435625"/>
            <a:ext cx="4813069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Control-flow testing techniques are based on judiciously selecting a set of test paths through the program</a:t>
            </a:r>
            <a:r>
              <a:rPr lang="en-US" altLang="zh-CN" sz="1800" dirty="0" smtClean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  <a:endParaRPr lang="en-US" altLang="zh-CN" sz="1600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The set of paths chosen is used to achieve a certain measure of testing thoroughness.</a:t>
            </a:r>
          </a:p>
          <a:p>
            <a:pPr lvl="1">
              <a:lnSpc>
                <a:spcPct val="150000"/>
              </a:lnSpc>
            </a:pPr>
            <a:r>
              <a:rPr lang="en-US" altLang="zh-CN" sz="1400" i="1" dirty="0">
                <a:latin typeface="Cambria" panose="02040503050406030204" pitchFamily="18" charset="0"/>
              </a:rPr>
              <a:t>E.g.,</a:t>
            </a:r>
            <a:r>
              <a:rPr lang="en-US" altLang="zh-CN" sz="1400" dirty="0">
                <a:latin typeface="Cambria" panose="02040503050406030204" pitchFamily="18" charset="0"/>
              </a:rPr>
              <a:t> pick enough paths to assure that every source statement is executed </a:t>
            </a:r>
            <a:r>
              <a:rPr lang="en-US" altLang="zh-CN" sz="1400" dirty="0">
                <a:solidFill>
                  <a:srgbClr val="FF0000"/>
                </a:solidFill>
                <a:latin typeface="Cambria" panose="02040503050406030204" pitchFamily="18" charset="0"/>
              </a:rPr>
              <a:t>as least once</a:t>
            </a:r>
            <a:r>
              <a:rPr lang="en-US" altLang="zh-CN" sz="1400" dirty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36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Examples</a:t>
            </a:r>
          </a:p>
        </p:txBody>
      </p:sp>
      <p:sp>
        <p:nvSpPr>
          <p:cNvPr id="277507" name="AutoShape 3"/>
          <p:cNvSpPr>
            <a:spLocks noChangeArrowheads="1"/>
          </p:cNvSpPr>
          <p:nvPr/>
        </p:nvSpPr>
        <p:spPr bwMode="auto">
          <a:xfrm>
            <a:off x="3659188" y="1432740"/>
            <a:ext cx="1406525" cy="323767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5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Pointer=False</a:t>
            </a:r>
          </a:p>
        </p:txBody>
      </p:sp>
      <p:sp>
        <p:nvSpPr>
          <p:cNvPr id="277508" name="AutoShape 4"/>
          <p:cNvSpPr>
            <a:spLocks noChangeArrowheads="1"/>
          </p:cNvSpPr>
          <p:nvPr/>
        </p:nvSpPr>
        <p:spPr bwMode="auto">
          <a:xfrm>
            <a:off x="3743325" y="3294026"/>
            <a:ext cx="1223963" cy="323767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5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X=X+1</a:t>
            </a:r>
          </a:p>
        </p:txBody>
      </p:sp>
      <p:sp>
        <p:nvSpPr>
          <p:cNvPr id="277509" name="AutoShape 5"/>
          <p:cNvSpPr>
            <a:spLocks noChangeArrowheads="1"/>
          </p:cNvSpPr>
          <p:nvPr/>
        </p:nvSpPr>
        <p:spPr bwMode="auto">
          <a:xfrm>
            <a:off x="3455988" y="4087632"/>
            <a:ext cx="1798638" cy="554169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5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Call Sub (x, pointer, result)</a:t>
            </a:r>
          </a:p>
        </p:txBody>
      </p:sp>
      <p:sp>
        <p:nvSpPr>
          <p:cNvPr id="277510" name="AutoShape 6"/>
          <p:cNvSpPr>
            <a:spLocks noChangeArrowheads="1"/>
          </p:cNvSpPr>
          <p:nvPr/>
        </p:nvSpPr>
        <p:spPr bwMode="auto">
          <a:xfrm>
            <a:off x="6053138" y="5326984"/>
            <a:ext cx="1201738" cy="323767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5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Print result</a:t>
            </a:r>
          </a:p>
        </p:txBody>
      </p:sp>
      <p:sp>
        <p:nvSpPr>
          <p:cNvPr id="277511" name="AutoShape 7"/>
          <p:cNvSpPr>
            <a:spLocks noChangeArrowheads="1"/>
          </p:cNvSpPr>
          <p:nvPr/>
        </p:nvSpPr>
        <p:spPr bwMode="auto">
          <a:xfrm>
            <a:off x="6046788" y="2306159"/>
            <a:ext cx="1462088" cy="323767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5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Pointer = True</a:t>
            </a:r>
          </a:p>
        </p:txBody>
      </p:sp>
      <p:sp>
        <p:nvSpPr>
          <p:cNvPr id="277512" name="AutoShape 8"/>
          <p:cNvSpPr>
            <a:spLocks noChangeArrowheads="1"/>
          </p:cNvSpPr>
          <p:nvPr/>
        </p:nvSpPr>
        <p:spPr bwMode="auto">
          <a:xfrm>
            <a:off x="3311525" y="5174888"/>
            <a:ext cx="2016125" cy="641511"/>
          </a:xfrm>
          <a:prstGeom prst="flowChartDecision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5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Result&gt;0?</a:t>
            </a:r>
          </a:p>
        </p:txBody>
      </p:sp>
      <p:sp>
        <p:nvSpPr>
          <p:cNvPr id="277513" name="Line 9"/>
          <p:cNvSpPr>
            <a:spLocks noChangeShapeType="1"/>
          </p:cNvSpPr>
          <p:nvPr/>
        </p:nvSpPr>
        <p:spPr bwMode="auto">
          <a:xfrm>
            <a:off x="4356100" y="1736930"/>
            <a:ext cx="0" cy="477369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1500">
              <a:latin typeface="Cambria" panose="02040503050406030204" pitchFamily="18" charset="0"/>
            </a:endParaRPr>
          </a:p>
        </p:txBody>
      </p:sp>
      <p:cxnSp>
        <p:nvCxnSpPr>
          <p:cNvPr id="277514" name="AutoShape 10"/>
          <p:cNvCxnSpPr>
            <a:cxnSpLocks noChangeShapeType="1"/>
            <a:stCxn id="277512" idx="2"/>
            <a:endCxn id="277507" idx="1"/>
          </p:cNvCxnSpPr>
          <p:nvPr/>
        </p:nvCxnSpPr>
        <p:spPr bwMode="auto">
          <a:xfrm rot="16200000" flipV="1">
            <a:off x="1852437" y="3338749"/>
            <a:ext cx="4211988" cy="720725"/>
          </a:xfrm>
          <a:prstGeom prst="bentConnector4">
            <a:avLst>
              <a:gd name="adj1" fmla="val -5148"/>
              <a:gd name="adj2" fmla="val 171588"/>
            </a:avLst>
          </a:prstGeom>
          <a:noFill/>
          <a:ln w="1905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cxnSp>
      <p:cxnSp>
        <p:nvCxnSpPr>
          <p:cNvPr id="277515" name="AutoShape 11"/>
          <p:cNvCxnSpPr>
            <a:cxnSpLocks noChangeShapeType="1"/>
            <a:stCxn id="277511" idx="2"/>
          </p:cNvCxnSpPr>
          <p:nvPr/>
        </p:nvCxnSpPr>
        <p:spPr bwMode="auto">
          <a:xfrm rot="5400000">
            <a:off x="5376073" y="1594853"/>
            <a:ext cx="380991" cy="2422525"/>
          </a:xfrm>
          <a:prstGeom prst="bentConnector2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cxnSp>
      <p:sp>
        <p:nvSpPr>
          <p:cNvPr id="277516" name="Text Box 12"/>
          <p:cNvSpPr txBox="1">
            <a:spLocks noChangeArrowheads="1"/>
          </p:cNvSpPr>
          <p:nvPr/>
        </p:nvSpPr>
        <p:spPr bwMode="auto">
          <a:xfrm>
            <a:off x="3851275" y="2726303"/>
            <a:ext cx="612775" cy="323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5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277517" name="Text Box 13"/>
          <p:cNvSpPr txBox="1">
            <a:spLocks noChangeArrowheads="1"/>
          </p:cNvSpPr>
          <p:nvPr/>
        </p:nvSpPr>
        <p:spPr bwMode="auto">
          <a:xfrm>
            <a:off x="4211638" y="5799835"/>
            <a:ext cx="612775" cy="323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5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277518" name="Text Box 14"/>
          <p:cNvSpPr txBox="1">
            <a:spLocks noChangeArrowheads="1"/>
          </p:cNvSpPr>
          <p:nvPr/>
        </p:nvSpPr>
        <p:spPr bwMode="auto">
          <a:xfrm>
            <a:off x="5219700" y="2009497"/>
            <a:ext cx="612775" cy="323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5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277519" name="Text Box 15"/>
          <p:cNvSpPr txBox="1">
            <a:spLocks noChangeArrowheads="1"/>
          </p:cNvSpPr>
          <p:nvPr/>
        </p:nvSpPr>
        <p:spPr bwMode="auto">
          <a:xfrm>
            <a:off x="5256213" y="5152300"/>
            <a:ext cx="612775" cy="323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5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277520" name="Line 16"/>
          <p:cNvSpPr>
            <a:spLocks noChangeShapeType="1"/>
          </p:cNvSpPr>
          <p:nvPr/>
        </p:nvSpPr>
        <p:spPr bwMode="auto">
          <a:xfrm>
            <a:off x="5327650" y="2453736"/>
            <a:ext cx="75565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1500">
              <a:latin typeface="Cambria" panose="02040503050406030204" pitchFamily="18" charset="0"/>
            </a:endParaRPr>
          </a:p>
        </p:txBody>
      </p:sp>
      <p:sp>
        <p:nvSpPr>
          <p:cNvPr id="277521" name="AutoShape 17"/>
          <p:cNvSpPr>
            <a:spLocks noChangeArrowheads="1"/>
          </p:cNvSpPr>
          <p:nvPr/>
        </p:nvSpPr>
        <p:spPr bwMode="auto">
          <a:xfrm>
            <a:off x="3419475" y="2143522"/>
            <a:ext cx="1908175" cy="641511"/>
          </a:xfrm>
          <a:prstGeom prst="flowChartDecision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5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X&gt;K?</a:t>
            </a:r>
          </a:p>
        </p:txBody>
      </p:sp>
      <p:sp>
        <p:nvSpPr>
          <p:cNvPr id="277522" name="Line 18"/>
          <p:cNvSpPr>
            <a:spLocks noChangeShapeType="1"/>
          </p:cNvSpPr>
          <p:nvPr/>
        </p:nvSpPr>
        <p:spPr bwMode="auto">
          <a:xfrm>
            <a:off x="4356100" y="2769974"/>
            <a:ext cx="0" cy="54664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1500">
              <a:latin typeface="Cambria" panose="02040503050406030204" pitchFamily="18" charset="0"/>
            </a:endParaRPr>
          </a:p>
        </p:txBody>
      </p:sp>
      <p:sp>
        <p:nvSpPr>
          <p:cNvPr id="277523" name="Line 19"/>
          <p:cNvSpPr>
            <a:spLocks noChangeShapeType="1"/>
          </p:cNvSpPr>
          <p:nvPr/>
        </p:nvSpPr>
        <p:spPr bwMode="auto">
          <a:xfrm>
            <a:off x="4356100" y="3614781"/>
            <a:ext cx="0" cy="444239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1500">
              <a:latin typeface="Cambria" panose="02040503050406030204" pitchFamily="18" charset="0"/>
            </a:endParaRPr>
          </a:p>
        </p:txBody>
      </p:sp>
      <p:sp>
        <p:nvSpPr>
          <p:cNvPr id="277524" name="Line 20"/>
          <p:cNvSpPr>
            <a:spLocks noChangeShapeType="1"/>
          </p:cNvSpPr>
          <p:nvPr/>
        </p:nvSpPr>
        <p:spPr bwMode="auto">
          <a:xfrm>
            <a:off x="4319588" y="4708061"/>
            <a:ext cx="0" cy="444239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1500">
              <a:latin typeface="Cambria" panose="02040503050406030204" pitchFamily="18" charset="0"/>
            </a:endParaRPr>
          </a:p>
        </p:txBody>
      </p:sp>
      <p:sp>
        <p:nvSpPr>
          <p:cNvPr id="277525" name="Line 21"/>
          <p:cNvSpPr>
            <a:spLocks noChangeShapeType="1"/>
          </p:cNvSpPr>
          <p:nvPr/>
        </p:nvSpPr>
        <p:spPr bwMode="auto">
          <a:xfrm>
            <a:off x="5364163" y="5492632"/>
            <a:ext cx="75565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1500">
              <a:latin typeface="Cambria" panose="02040503050406030204" pitchFamily="18" charset="0"/>
            </a:endParaRPr>
          </a:p>
        </p:txBody>
      </p:sp>
      <p:sp>
        <p:nvSpPr>
          <p:cNvPr id="277526" name="Oval 22"/>
          <p:cNvSpPr>
            <a:spLocks noChangeArrowheads="1"/>
          </p:cNvSpPr>
          <p:nvPr/>
        </p:nvSpPr>
        <p:spPr bwMode="auto">
          <a:xfrm>
            <a:off x="5170488" y="1357445"/>
            <a:ext cx="500063" cy="454780"/>
          </a:xfrm>
          <a:prstGeom prst="ellipse">
            <a:avLst/>
          </a:prstGeom>
          <a:solidFill>
            <a:srgbClr val="CCFFFF"/>
          </a:solidFill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5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77527" name="Oval 23"/>
          <p:cNvSpPr>
            <a:spLocks noChangeArrowheads="1"/>
          </p:cNvSpPr>
          <p:nvPr/>
        </p:nvSpPr>
        <p:spPr bwMode="auto">
          <a:xfrm>
            <a:off x="4464050" y="1792649"/>
            <a:ext cx="500063" cy="454780"/>
          </a:xfrm>
          <a:prstGeom prst="ellipse">
            <a:avLst/>
          </a:prstGeom>
          <a:solidFill>
            <a:srgbClr val="CCFFFF"/>
          </a:solidFill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5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77528" name="Oval 24"/>
          <p:cNvSpPr>
            <a:spLocks noChangeArrowheads="1"/>
          </p:cNvSpPr>
          <p:nvPr/>
        </p:nvSpPr>
        <p:spPr bwMode="auto">
          <a:xfrm>
            <a:off x="7559675" y="2236888"/>
            <a:ext cx="500063" cy="454780"/>
          </a:xfrm>
          <a:prstGeom prst="ellipse">
            <a:avLst/>
          </a:prstGeom>
          <a:solidFill>
            <a:srgbClr val="CCFFFF"/>
          </a:solidFill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5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77529" name="Oval 25"/>
          <p:cNvSpPr>
            <a:spLocks noChangeArrowheads="1"/>
          </p:cNvSpPr>
          <p:nvPr/>
        </p:nvSpPr>
        <p:spPr bwMode="auto">
          <a:xfrm>
            <a:off x="5075238" y="3226260"/>
            <a:ext cx="500063" cy="454780"/>
          </a:xfrm>
          <a:prstGeom prst="ellipse">
            <a:avLst/>
          </a:prstGeom>
          <a:solidFill>
            <a:srgbClr val="CCFFFF"/>
          </a:solidFill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5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77530" name="Oval 26"/>
          <p:cNvSpPr>
            <a:spLocks noChangeArrowheads="1"/>
          </p:cNvSpPr>
          <p:nvPr/>
        </p:nvSpPr>
        <p:spPr bwMode="auto">
          <a:xfrm>
            <a:off x="5327650" y="4149374"/>
            <a:ext cx="500063" cy="454780"/>
          </a:xfrm>
          <a:prstGeom prst="ellipse">
            <a:avLst/>
          </a:prstGeom>
          <a:solidFill>
            <a:srgbClr val="CCFFFF"/>
          </a:solidFill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5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77531" name="Oval 27"/>
          <p:cNvSpPr>
            <a:spLocks noChangeArrowheads="1"/>
          </p:cNvSpPr>
          <p:nvPr/>
        </p:nvSpPr>
        <p:spPr bwMode="auto">
          <a:xfrm>
            <a:off x="4535488" y="4729143"/>
            <a:ext cx="500063" cy="454780"/>
          </a:xfrm>
          <a:prstGeom prst="ellipse">
            <a:avLst/>
          </a:prstGeom>
          <a:solidFill>
            <a:srgbClr val="CCFFFF"/>
          </a:solidFill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5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77532" name="Oval 28"/>
          <p:cNvSpPr>
            <a:spLocks noChangeArrowheads="1"/>
          </p:cNvSpPr>
          <p:nvPr/>
        </p:nvSpPr>
        <p:spPr bwMode="auto">
          <a:xfrm>
            <a:off x="7380288" y="5310419"/>
            <a:ext cx="500063" cy="454780"/>
          </a:xfrm>
          <a:prstGeom prst="ellipse">
            <a:avLst/>
          </a:prstGeom>
          <a:solidFill>
            <a:srgbClr val="CCFFFF"/>
          </a:solidFill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5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4343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0004"/>
            <a:ext cx="6516687" cy="719138"/>
          </a:xfrm>
        </p:spPr>
        <p:txBody>
          <a:bodyPr/>
          <a:lstStyle/>
          <a:p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Overview of the Areas of Dynamic, White Box Testing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381000" y="1371600"/>
            <a:ext cx="8305800" cy="4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Directly test the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pieces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--- the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low-level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functions, procedures, subroutines or libraries.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Do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top level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testing of the completed program, but choose test cases by knowledge of the code.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Directly access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variables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and 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state information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and force the software to do things.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Measure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how much of the code has been tested and be able to adjust your tests to remove redundant test cases and add missing ones.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CAUTION: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Be careful to not confuse testing with debugging!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When you try to correct bugs, you are debugging. Normally, programmers debug.</a:t>
            </a:r>
          </a:p>
        </p:txBody>
      </p:sp>
    </p:spTree>
    <p:extLst>
      <p:ext uri="{BB962C8B-B14F-4D97-AF65-F5344CB8AC3E}">
        <p14:creationId xmlns:p14="http://schemas.microsoft.com/office/powerpoint/2010/main" val="8974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152400"/>
            <a:ext cx="4600575" cy="846138"/>
          </a:xfrm>
        </p:spPr>
        <p:txBody>
          <a:bodyPr/>
          <a:lstStyle/>
          <a:p>
            <a:r>
              <a:rPr lang="en-US" altLang="zh-CN" sz="4000" dirty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</a:p>
        </p:txBody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6085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latin typeface="Cambria" panose="02040503050406030204" pitchFamily="18" charset="0"/>
              </a:rPr>
              <a:t>The </a:t>
            </a:r>
            <a:r>
              <a:rPr lang="en-US" altLang="zh-CN" sz="2400" b="1" dirty="0">
                <a:latin typeface="Cambria" panose="02040503050406030204" pitchFamily="18" charset="0"/>
              </a:rPr>
              <a:t>operation</a:t>
            </a:r>
            <a:r>
              <a:rPr lang="en-US" altLang="zh-CN" sz="2400" dirty="0">
                <a:latin typeface="Cambria" panose="02040503050406030204" pitchFamily="18" charset="0"/>
              </a:rPr>
              <a:t> </a:t>
            </a:r>
            <a:r>
              <a:rPr lang="en-US" altLang="zh-CN" sz="2400" b="1" dirty="0">
                <a:latin typeface="Cambria" panose="02040503050406030204" pitchFamily="18" charset="0"/>
              </a:rPr>
              <a:t>of a system or application</a:t>
            </a:r>
            <a:r>
              <a:rPr lang="en-US" altLang="zh-CN" sz="2400" dirty="0">
                <a:latin typeface="Cambria" panose="02040503050406030204" pitchFamily="18" charset="0"/>
              </a:rPr>
              <a:t> under controlled conditions and the </a:t>
            </a:r>
            <a:r>
              <a:rPr lang="en-US" altLang="zh-CN" sz="2400" b="1" dirty="0">
                <a:latin typeface="Cambria" panose="02040503050406030204" pitchFamily="18" charset="0"/>
              </a:rPr>
              <a:t>evaluation of results</a:t>
            </a:r>
            <a:r>
              <a:rPr lang="en-US" altLang="zh-CN" sz="2400" dirty="0">
                <a:latin typeface="Cambria" panose="02040503050406030204" pitchFamily="18" charset="0"/>
              </a:rPr>
              <a:t> with the intent of finding errors.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Cambria" panose="02040503050406030204" pitchFamily="18" charset="0"/>
              </a:rPr>
              <a:t>Should include normal and abnormal conditions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Cambria" panose="02040503050406030204" pitchFamily="18" charset="0"/>
              </a:rPr>
              <a:t>Testing intentionally attempts to make things go wrong to determine: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Cambria" panose="02040503050406030204" pitchFamily="18" charset="0"/>
              </a:rPr>
              <a:t>if things happen when they shouldn’t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latin typeface="Cambria" panose="02040503050406030204" pitchFamily="18" charset="0"/>
              </a:rPr>
              <a:t>if things don’t happen when they should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Cambria" panose="02040503050406030204" pitchFamily="18" charset="0"/>
              </a:rPr>
              <a:t>Oriented towards “</a:t>
            </a:r>
            <a:r>
              <a:rPr lang="en-US" altLang="zh-CN" sz="2400" b="1" dirty="0">
                <a:latin typeface="Cambria" panose="02040503050406030204" pitchFamily="18" charset="0"/>
              </a:rPr>
              <a:t>detection</a:t>
            </a:r>
            <a:r>
              <a:rPr lang="en-US" altLang="zh-CN" sz="2400" dirty="0">
                <a:latin typeface="Cambria" panose="02040503050406030204" pitchFamily="18" charset="0"/>
              </a:rPr>
              <a:t>”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3810000" y="3505200"/>
            <a:ext cx="46482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 bwMode="auto">
          <a:xfrm>
            <a:off x="3124200" y="5410200"/>
            <a:ext cx="152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98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6705600" cy="838200"/>
          </a:xfrm>
        </p:spPr>
        <p:txBody>
          <a:bodyPr/>
          <a:lstStyle/>
          <a:p>
            <a:r>
              <a:rPr lang="en-US" altLang="zh-CN" sz="4400" dirty="0">
                <a:solidFill>
                  <a:srgbClr val="132584"/>
                </a:solidFill>
                <a:latin typeface="Cambria" panose="02040503050406030204" pitchFamily="18" charset="0"/>
              </a:rPr>
              <a:t>DEBUGGING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latin typeface="Cambria" panose="02040503050406030204" pitchFamily="18" charset="0"/>
              </a:rPr>
              <a:t>DEBUGGING </a:t>
            </a:r>
            <a:r>
              <a:rPr lang="en-US" altLang="zh-CN" sz="2400" b="1" dirty="0">
                <a:latin typeface="Cambria" panose="02040503050406030204" pitchFamily="18" charset="0"/>
              </a:rPr>
              <a:t>starts with an identified</a:t>
            </a:r>
            <a:r>
              <a:rPr lang="en-US" altLang="zh-CN" sz="2400" dirty="0">
                <a:latin typeface="Cambria" panose="02040503050406030204" pitchFamily="18" charset="0"/>
              </a:rPr>
              <a:t> error and is the process of locating what is causing the bug and correcting the </a:t>
            </a:r>
            <a:r>
              <a:rPr lang="en-US" altLang="zh-CN" sz="2400" dirty="0" smtClean="0">
                <a:latin typeface="Cambria" panose="02040503050406030204" pitchFamily="18" charset="0"/>
              </a:rPr>
              <a:t>flaw.</a:t>
            </a:r>
          </a:p>
          <a:p>
            <a:endParaRPr lang="en-US" altLang="zh-CN" sz="2400" dirty="0">
              <a:latin typeface="Cambria" panose="02040503050406030204" pitchFamily="18" charset="0"/>
            </a:endParaRPr>
          </a:p>
          <a:p>
            <a:r>
              <a:rPr lang="en-US" altLang="zh-CN" sz="2400" dirty="0" smtClean="0">
                <a:latin typeface="Cambria" panose="02040503050406030204" pitchFamily="18" charset="0"/>
              </a:rPr>
              <a:t>It </a:t>
            </a:r>
            <a:r>
              <a:rPr lang="en-US" altLang="zh-CN" sz="2400" dirty="0">
                <a:latin typeface="Cambria" panose="02040503050406030204" pitchFamily="18" charset="0"/>
              </a:rPr>
              <a:t>is NOT the process of showing that a bug </a:t>
            </a:r>
            <a:r>
              <a:rPr lang="en-US" altLang="zh-CN" sz="2400" dirty="0" smtClean="0">
                <a:latin typeface="Cambria" panose="02040503050406030204" pitchFamily="18" charset="0"/>
              </a:rPr>
              <a:t>exists.</a:t>
            </a:r>
          </a:p>
          <a:p>
            <a:endParaRPr lang="en-US" altLang="zh-CN" sz="2400" dirty="0">
              <a:latin typeface="Cambria" panose="02040503050406030204" pitchFamily="18" charset="0"/>
            </a:endParaRPr>
          </a:p>
          <a:p>
            <a:r>
              <a:rPr lang="en-US" altLang="zh-CN" sz="2400" dirty="0" smtClean="0">
                <a:latin typeface="Cambria" panose="02040503050406030204" pitchFamily="18" charset="0"/>
              </a:rPr>
              <a:t>Oriented </a:t>
            </a:r>
            <a:r>
              <a:rPr lang="en-US" altLang="zh-CN" sz="2400" dirty="0">
                <a:latin typeface="Cambria" panose="02040503050406030204" pitchFamily="18" charset="0"/>
              </a:rPr>
              <a:t>towards “</a:t>
            </a:r>
            <a:r>
              <a:rPr lang="en-US" altLang="zh-CN" sz="2400" b="1" dirty="0">
                <a:latin typeface="Cambria" panose="02040503050406030204" pitchFamily="18" charset="0"/>
              </a:rPr>
              <a:t>correction</a:t>
            </a:r>
            <a:r>
              <a:rPr lang="en-US" altLang="zh-CN" sz="2400" dirty="0">
                <a:latin typeface="Cambria" panose="02040503050406030204" pitchFamily="18" charset="0"/>
              </a:rPr>
              <a:t>”.</a:t>
            </a:r>
          </a:p>
          <a:p>
            <a:endParaRPr lang="en-US" altLang="zh-CN" sz="2000" dirty="0" smtClean="0">
              <a:latin typeface="Cambria" panose="020405030504060302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191000" y="1828800"/>
            <a:ext cx="16764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 bwMode="auto">
          <a:xfrm>
            <a:off x="1752600" y="2286000"/>
            <a:ext cx="16764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 bwMode="auto">
          <a:xfrm>
            <a:off x="6629400" y="2286000"/>
            <a:ext cx="16764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 bwMode="auto">
          <a:xfrm>
            <a:off x="1143000" y="3657600"/>
            <a:ext cx="8382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 bwMode="auto">
          <a:xfrm>
            <a:off x="3733800" y="3657600"/>
            <a:ext cx="35052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 bwMode="auto">
          <a:xfrm>
            <a:off x="3124200" y="4648200"/>
            <a:ext cx="16002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86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5791" y="152400"/>
            <a:ext cx="6640512" cy="8001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Debugging plays a role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381000" y="1138687"/>
            <a:ext cx="830580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We see this even with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compiler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errors.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Consequently, testing requires that </a:t>
            </a: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debugging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be done quickly after some bugs are found.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Remember, the earlier a bug is found, the cheaper it is to fix. Bugs often mask other bugs</a:t>
            </a:r>
          </a:p>
          <a:p>
            <a:pPr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Always remember that creating black-box test cases based on specs is important as these expose misinterpreted ideas, which can’t be found by white-box testing.</a:t>
            </a:r>
          </a:p>
        </p:txBody>
      </p:sp>
      <p:grpSp>
        <p:nvGrpSpPr>
          <p:cNvPr id="149518" name="Group 14"/>
          <p:cNvGrpSpPr>
            <a:grpSpLocks/>
          </p:cNvGrpSpPr>
          <p:nvPr/>
        </p:nvGrpSpPr>
        <p:grpSpPr bwMode="auto">
          <a:xfrm>
            <a:off x="1752600" y="4267200"/>
            <a:ext cx="5562600" cy="2030413"/>
            <a:chOff x="912" y="2688"/>
            <a:chExt cx="3504" cy="1392"/>
          </a:xfrm>
        </p:grpSpPr>
        <p:sp>
          <p:nvSpPr>
            <p:cNvPr id="149512" name="Oval 8"/>
            <p:cNvSpPr>
              <a:spLocks noChangeArrowheads="1"/>
            </p:cNvSpPr>
            <p:nvPr/>
          </p:nvSpPr>
          <p:spPr bwMode="auto">
            <a:xfrm>
              <a:off x="3024" y="2832"/>
              <a:ext cx="1392" cy="8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rgbClr val="1325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Debugging</a:t>
              </a:r>
            </a:p>
          </p:txBody>
        </p:sp>
        <p:sp>
          <p:nvSpPr>
            <p:cNvPr id="149510" name="Oval 6"/>
            <p:cNvSpPr>
              <a:spLocks noChangeArrowheads="1"/>
            </p:cNvSpPr>
            <p:nvPr/>
          </p:nvSpPr>
          <p:spPr bwMode="auto">
            <a:xfrm>
              <a:off x="912" y="2880"/>
              <a:ext cx="1392" cy="864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Dynamic </a:t>
              </a:r>
            </a:p>
            <a:p>
              <a:pPr algn="ctr"/>
              <a:r>
                <a:rPr lang="en-US" altLang="zh-CN" sz="1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White-box </a:t>
              </a:r>
            </a:p>
            <a:p>
              <a:pPr algn="ctr"/>
              <a:r>
                <a:rPr lang="en-US" altLang="zh-CN" sz="1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Testing</a:t>
              </a:r>
            </a:p>
          </p:txBody>
        </p:sp>
        <p:sp>
          <p:nvSpPr>
            <p:cNvPr id="149511" name="Oval 7"/>
            <p:cNvSpPr>
              <a:spLocks noChangeArrowheads="1"/>
            </p:cNvSpPr>
            <p:nvPr/>
          </p:nvSpPr>
          <p:spPr bwMode="auto">
            <a:xfrm>
              <a:off x="2112" y="2928"/>
              <a:ext cx="1152" cy="76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Isolating </a:t>
              </a:r>
            </a:p>
            <a:p>
              <a:pPr algn="ctr"/>
              <a:r>
                <a:rPr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the bug</a:t>
              </a:r>
            </a:p>
          </p:txBody>
        </p:sp>
        <p:sp>
          <p:nvSpPr>
            <p:cNvPr id="149514" name="Line 10"/>
            <p:cNvSpPr>
              <a:spLocks noChangeShapeType="1"/>
            </p:cNvSpPr>
            <p:nvPr/>
          </p:nvSpPr>
          <p:spPr bwMode="auto">
            <a:xfrm>
              <a:off x="2688" y="2688"/>
              <a:ext cx="0" cy="1392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2000">
                <a:latin typeface="Cambria" panose="02040503050406030204" pitchFamily="18" charset="0"/>
              </a:endParaRPr>
            </a:p>
          </p:txBody>
        </p:sp>
        <p:sp>
          <p:nvSpPr>
            <p:cNvPr id="149516" name="Text Box 12"/>
            <p:cNvSpPr txBox="1">
              <a:spLocks noChangeArrowheads="1"/>
            </p:cNvSpPr>
            <p:nvPr/>
          </p:nvSpPr>
          <p:spPr bwMode="auto">
            <a:xfrm>
              <a:off x="1344" y="3792"/>
              <a:ext cx="1152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Testing</a:t>
              </a:r>
            </a:p>
          </p:txBody>
        </p:sp>
        <p:sp>
          <p:nvSpPr>
            <p:cNvPr id="149517" name="Text Box 13"/>
            <p:cNvSpPr txBox="1">
              <a:spLocks noChangeArrowheads="1"/>
            </p:cNvSpPr>
            <p:nvPr/>
          </p:nvSpPr>
          <p:spPr bwMode="auto">
            <a:xfrm>
              <a:off x="3168" y="3792"/>
              <a:ext cx="1248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50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White-Box Testing</a:t>
            </a:r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345057" y="1397479"/>
            <a:ext cx="86106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zh-CN" b="1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Basic </a:t>
            </a:r>
            <a:r>
              <a:rPr lang="en-US" altLang="zh-CN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 Testing	 </a:t>
            </a:r>
            <a:endParaRPr lang="en-US" altLang="zh-CN" b="1" dirty="0">
              <a:solidFill>
                <a:srgbClr val="000099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457200" lvl="1" indent="0"/>
            <a:r>
              <a:rPr lang="en-US" altLang="zh-CN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exercise 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each independent path at least once</a:t>
            </a:r>
          </a:p>
          <a:p>
            <a:pPr>
              <a:buFontTx/>
              <a:buAutoNum type="arabicPeriod"/>
            </a:pPr>
            <a:endParaRPr lang="en-US" altLang="zh-CN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Tx/>
              <a:buAutoNum type="arabicPeriod"/>
            </a:pPr>
            <a:r>
              <a:rPr lang="en-US" altLang="zh-CN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Condition Testing </a:t>
            </a:r>
            <a:endParaRPr lang="en-US" altLang="zh-CN" b="1" dirty="0" smtClean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457200" lvl="1" indent="0"/>
            <a:r>
              <a:rPr lang="en-US" altLang="zh-CN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exercise 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all logical conditions on their true and false sides</a:t>
            </a:r>
          </a:p>
          <a:p>
            <a:pPr>
              <a:buFontTx/>
              <a:buAutoNum type="arabicPeriod"/>
            </a:pPr>
            <a:endParaRPr lang="en-US" altLang="zh-CN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Tx/>
              <a:buAutoNum type="arabicPeriod"/>
            </a:pPr>
            <a:r>
              <a:rPr lang="en-US" altLang="zh-CN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Loop Testing </a:t>
            </a:r>
            <a:endParaRPr lang="en-US" altLang="zh-CN" b="1" dirty="0">
              <a:solidFill>
                <a:srgbClr val="000099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457200" lvl="1" indent="0"/>
            <a:r>
              <a:rPr lang="en-US" altLang="zh-CN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execute 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all loops at their boundaries and within their bounds</a:t>
            </a:r>
          </a:p>
          <a:p>
            <a:pPr>
              <a:buFontTx/>
              <a:buAutoNum type="arabicPeriod"/>
            </a:pPr>
            <a:endParaRPr lang="en-US" altLang="zh-CN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Tx/>
              <a:buAutoNum type="arabicPeriod"/>
            </a:pPr>
            <a:r>
              <a:rPr lang="en-US" altLang="zh-CN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Data Flow Testing </a:t>
            </a:r>
            <a:endParaRPr lang="en-US" altLang="zh-CN" b="1" dirty="0" smtClean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457200" lvl="1" indent="0"/>
            <a:r>
              <a:rPr lang="en-US" altLang="zh-CN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exercise 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all data structures to ensure their validity</a:t>
            </a:r>
          </a:p>
        </p:txBody>
      </p:sp>
    </p:spTree>
    <p:extLst>
      <p:ext uri="{BB962C8B-B14F-4D97-AF65-F5344CB8AC3E}">
        <p14:creationId xmlns:p14="http://schemas.microsoft.com/office/powerpoint/2010/main" val="33206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Basic </a:t>
            </a:r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Path Testing</a:t>
            </a: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1143000" y="1371600"/>
            <a:ext cx="6705600" cy="558800"/>
          </a:xfrm>
          <a:prstGeom prst="rect">
            <a:avLst/>
          </a:prstGeom>
          <a:solidFill>
            <a:srgbClr val="FFFF99"/>
          </a:solidFill>
          <a:ln w="28575">
            <a:solidFill>
              <a:srgbClr val="96969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7" tIns="44450" rIns="90487" bIns="44450" anchor="ctr"/>
          <a:lstStyle>
            <a:lvl1pPr marL="114300" indent="-114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00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29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0858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287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3431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8003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257550" indent="-171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ts val="2200"/>
              </a:lnSpc>
              <a:buClr>
                <a:schemeClr val="accent1"/>
              </a:buClr>
              <a:buSzPct val="75000"/>
            </a:pPr>
            <a:r>
              <a:rPr lang="en-US" altLang="zh-CN" sz="16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Goal: exercise </a:t>
            </a:r>
            <a:r>
              <a:rPr lang="en-US" altLang="zh-CN" sz="16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each independent path</a:t>
            </a:r>
            <a:r>
              <a:rPr lang="en-US" altLang="zh-CN" sz="1600" b="1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at least once</a:t>
            </a:r>
            <a:r>
              <a:rPr lang="en-US" altLang="zh-CN" sz="1600" b="1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294917" name="Group 5"/>
          <p:cNvGrpSpPr>
            <a:grpSpLocks/>
          </p:cNvGrpSpPr>
          <p:nvPr/>
        </p:nvGrpSpPr>
        <p:grpSpPr bwMode="auto">
          <a:xfrm>
            <a:off x="5886450" y="2514600"/>
            <a:ext cx="2724150" cy="3101975"/>
            <a:chOff x="3456" y="2784"/>
            <a:chExt cx="1476" cy="1282"/>
          </a:xfrm>
        </p:grpSpPr>
        <p:sp>
          <p:nvSpPr>
            <p:cNvPr id="294918" name="Line 6"/>
            <p:cNvSpPr>
              <a:spLocks noChangeShapeType="1"/>
            </p:cNvSpPr>
            <p:nvPr/>
          </p:nvSpPr>
          <p:spPr bwMode="auto">
            <a:xfrm>
              <a:off x="3683" y="3617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19" name="Rectangle 7"/>
            <p:cNvSpPr>
              <a:spLocks noChangeArrowheads="1"/>
            </p:cNvSpPr>
            <p:nvPr/>
          </p:nvSpPr>
          <p:spPr bwMode="auto">
            <a:xfrm>
              <a:off x="4192" y="2881"/>
              <a:ext cx="192" cy="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grpSp>
          <p:nvGrpSpPr>
            <p:cNvPr id="294920" name="Group 8"/>
            <p:cNvGrpSpPr>
              <a:grpSpLocks/>
            </p:cNvGrpSpPr>
            <p:nvPr/>
          </p:nvGrpSpPr>
          <p:grpSpPr bwMode="auto">
            <a:xfrm>
              <a:off x="4389" y="2903"/>
              <a:ext cx="538" cy="23"/>
              <a:chOff x="3016" y="808"/>
              <a:chExt cx="960" cy="41"/>
            </a:xfrm>
          </p:grpSpPr>
          <p:sp>
            <p:nvSpPr>
              <p:cNvPr id="294921" name="Freeform 9"/>
              <p:cNvSpPr>
                <a:spLocks/>
              </p:cNvSpPr>
              <p:nvPr/>
            </p:nvSpPr>
            <p:spPr bwMode="auto">
              <a:xfrm>
                <a:off x="3016" y="808"/>
                <a:ext cx="89" cy="41"/>
              </a:xfrm>
              <a:custGeom>
                <a:avLst/>
                <a:gdLst>
                  <a:gd name="T0" fmla="*/ 0 w 89"/>
                  <a:gd name="T1" fmla="*/ 20 h 41"/>
                  <a:gd name="T2" fmla="*/ 88 w 89"/>
                  <a:gd name="T3" fmla="*/ 0 h 41"/>
                  <a:gd name="T4" fmla="*/ 88 w 89"/>
                  <a:gd name="T5" fmla="*/ 20 h 41"/>
                  <a:gd name="T6" fmla="*/ 88 w 89"/>
                  <a:gd name="T7" fmla="*/ 40 h 41"/>
                  <a:gd name="T8" fmla="*/ 0 w 89"/>
                  <a:gd name="T9" fmla="*/ 2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41">
                    <a:moveTo>
                      <a:pt x="0" y="20"/>
                    </a:moveTo>
                    <a:lnTo>
                      <a:pt x="88" y="0"/>
                    </a:lnTo>
                    <a:lnTo>
                      <a:pt x="88" y="20"/>
                    </a:lnTo>
                    <a:lnTo>
                      <a:pt x="88" y="40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94922" name="Line 10"/>
              <p:cNvSpPr>
                <a:spLocks noChangeShapeType="1"/>
              </p:cNvSpPr>
              <p:nvPr/>
            </p:nvSpPr>
            <p:spPr bwMode="auto">
              <a:xfrm>
                <a:off x="3120" y="836"/>
                <a:ext cx="8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294923" name="Line 11"/>
            <p:cNvSpPr>
              <a:spLocks noChangeShapeType="1"/>
            </p:cNvSpPr>
            <p:nvPr/>
          </p:nvSpPr>
          <p:spPr bwMode="auto">
            <a:xfrm>
              <a:off x="4288" y="2971"/>
              <a:ext cx="0" cy="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24" name="Freeform 12"/>
            <p:cNvSpPr>
              <a:spLocks/>
            </p:cNvSpPr>
            <p:nvPr/>
          </p:nvSpPr>
          <p:spPr bwMode="auto">
            <a:xfrm>
              <a:off x="4227" y="3029"/>
              <a:ext cx="122" cy="59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25" name="Freeform 13"/>
            <p:cNvSpPr>
              <a:spLocks/>
            </p:cNvSpPr>
            <p:nvPr/>
          </p:nvSpPr>
          <p:spPr bwMode="auto">
            <a:xfrm>
              <a:off x="4227" y="3029"/>
              <a:ext cx="122" cy="59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26" name="Line 14"/>
            <p:cNvSpPr>
              <a:spLocks noChangeShapeType="1"/>
            </p:cNvSpPr>
            <p:nvPr/>
          </p:nvSpPr>
          <p:spPr bwMode="auto">
            <a:xfrm flipH="1">
              <a:off x="3976" y="3090"/>
              <a:ext cx="2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27" name="Freeform 15"/>
            <p:cNvSpPr>
              <a:spLocks/>
            </p:cNvSpPr>
            <p:nvPr/>
          </p:nvSpPr>
          <p:spPr bwMode="auto">
            <a:xfrm>
              <a:off x="3914" y="3150"/>
              <a:ext cx="121" cy="59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28" name="Freeform 16"/>
            <p:cNvSpPr>
              <a:spLocks/>
            </p:cNvSpPr>
            <p:nvPr/>
          </p:nvSpPr>
          <p:spPr bwMode="auto">
            <a:xfrm>
              <a:off x="3914" y="3150"/>
              <a:ext cx="121" cy="59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29" name="Line 17"/>
            <p:cNvSpPr>
              <a:spLocks noChangeShapeType="1"/>
            </p:cNvSpPr>
            <p:nvPr/>
          </p:nvSpPr>
          <p:spPr bwMode="auto">
            <a:xfrm flipH="1">
              <a:off x="3703" y="3211"/>
              <a:ext cx="2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0" name="Line 18"/>
            <p:cNvSpPr>
              <a:spLocks noChangeShapeType="1"/>
            </p:cNvSpPr>
            <p:nvPr/>
          </p:nvSpPr>
          <p:spPr bwMode="auto">
            <a:xfrm>
              <a:off x="4353" y="3090"/>
              <a:ext cx="3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1" name="Line 19"/>
            <p:cNvSpPr>
              <a:spLocks noChangeShapeType="1"/>
            </p:cNvSpPr>
            <p:nvPr/>
          </p:nvSpPr>
          <p:spPr bwMode="auto">
            <a:xfrm flipV="1">
              <a:off x="3974" y="3087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2" name="Rectangle 20"/>
            <p:cNvSpPr>
              <a:spLocks noChangeArrowheads="1"/>
            </p:cNvSpPr>
            <p:nvPr/>
          </p:nvSpPr>
          <p:spPr bwMode="auto">
            <a:xfrm>
              <a:off x="4613" y="3186"/>
              <a:ext cx="193" cy="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3" name="Line 21"/>
            <p:cNvSpPr>
              <a:spLocks noChangeShapeType="1"/>
            </p:cNvSpPr>
            <p:nvPr/>
          </p:nvSpPr>
          <p:spPr bwMode="auto">
            <a:xfrm flipV="1">
              <a:off x="4714" y="3087"/>
              <a:ext cx="0" cy="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4" name="Line 22"/>
            <p:cNvSpPr>
              <a:spLocks noChangeShapeType="1"/>
            </p:cNvSpPr>
            <p:nvPr/>
          </p:nvSpPr>
          <p:spPr bwMode="auto">
            <a:xfrm>
              <a:off x="3705" y="3213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5" name="Freeform 23"/>
            <p:cNvSpPr>
              <a:spLocks/>
            </p:cNvSpPr>
            <p:nvPr/>
          </p:nvSpPr>
          <p:spPr bwMode="auto">
            <a:xfrm>
              <a:off x="3640" y="3280"/>
              <a:ext cx="122" cy="64"/>
            </a:xfrm>
            <a:custGeom>
              <a:avLst/>
              <a:gdLst>
                <a:gd name="T0" fmla="*/ 0 w 217"/>
                <a:gd name="T1" fmla="*/ 112 h 113"/>
                <a:gd name="T2" fmla="*/ 112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12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6" name="Freeform 24"/>
            <p:cNvSpPr>
              <a:spLocks/>
            </p:cNvSpPr>
            <p:nvPr/>
          </p:nvSpPr>
          <p:spPr bwMode="auto">
            <a:xfrm>
              <a:off x="3640" y="3280"/>
              <a:ext cx="184" cy="64"/>
            </a:xfrm>
            <a:custGeom>
              <a:avLst/>
              <a:gdLst>
                <a:gd name="T0" fmla="*/ 0 w 329"/>
                <a:gd name="T1" fmla="*/ 112 h 113"/>
                <a:gd name="T2" fmla="*/ 112 w 329"/>
                <a:gd name="T3" fmla="*/ 0 h 113"/>
                <a:gd name="T4" fmla="*/ 216 w 329"/>
                <a:gd name="T5" fmla="*/ 112 h 113"/>
                <a:gd name="T6" fmla="*/ 328 w 329"/>
                <a:gd name="T7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113">
                  <a:moveTo>
                    <a:pt x="0" y="112"/>
                  </a:moveTo>
                  <a:lnTo>
                    <a:pt x="112" y="0"/>
                  </a:lnTo>
                  <a:lnTo>
                    <a:pt x="216" y="112"/>
                  </a:lnTo>
                  <a:lnTo>
                    <a:pt x="328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7" name="Freeform 25"/>
            <p:cNvSpPr>
              <a:spLocks/>
            </p:cNvSpPr>
            <p:nvPr/>
          </p:nvSpPr>
          <p:spPr bwMode="auto">
            <a:xfrm>
              <a:off x="3550" y="3343"/>
              <a:ext cx="81" cy="99"/>
            </a:xfrm>
            <a:custGeom>
              <a:avLst/>
              <a:gdLst>
                <a:gd name="T0" fmla="*/ 144 w 145"/>
                <a:gd name="T1" fmla="*/ 0 h 177"/>
                <a:gd name="T2" fmla="*/ 0 w 145"/>
                <a:gd name="T3" fmla="*/ 0 h 177"/>
                <a:gd name="T4" fmla="*/ 0 w 145"/>
                <a:gd name="T5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177">
                  <a:moveTo>
                    <a:pt x="144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8" name="Line 26"/>
            <p:cNvSpPr>
              <a:spLocks noChangeShapeType="1"/>
            </p:cNvSpPr>
            <p:nvPr/>
          </p:nvSpPr>
          <p:spPr bwMode="auto">
            <a:xfrm>
              <a:off x="3826" y="3348"/>
              <a:ext cx="0" cy="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39" name="Rectangle 27"/>
            <p:cNvSpPr>
              <a:spLocks noChangeArrowheads="1"/>
            </p:cNvSpPr>
            <p:nvPr/>
          </p:nvSpPr>
          <p:spPr bwMode="auto">
            <a:xfrm>
              <a:off x="3725" y="3455"/>
              <a:ext cx="193" cy="8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0" name="Rectangle 28"/>
            <p:cNvSpPr>
              <a:spLocks noChangeArrowheads="1"/>
            </p:cNvSpPr>
            <p:nvPr/>
          </p:nvSpPr>
          <p:spPr bwMode="auto">
            <a:xfrm>
              <a:off x="3456" y="3455"/>
              <a:ext cx="188" cy="8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1" name="Line 29"/>
            <p:cNvSpPr>
              <a:spLocks noChangeShapeType="1"/>
            </p:cNvSpPr>
            <p:nvPr/>
          </p:nvSpPr>
          <p:spPr bwMode="auto">
            <a:xfrm>
              <a:off x="3552" y="3549"/>
              <a:ext cx="0" cy="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2" name="Line 30"/>
            <p:cNvSpPr>
              <a:spLocks noChangeShapeType="1"/>
            </p:cNvSpPr>
            <p:nvPr/>
          </p:nvSpPr>
          <p:spPr bwMode="auto">
            <a:xfrm>
              <a:off x="3826" y="3549"/>
              <a:ext cx="0" cy="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3" name="Line 31"/>
            <p:cNvSpPr>
              <a:spLocks noChangeShapeType="1"/>
            </p:cNvSpPr>
            <p:nvPr/>
          </p:nvSpPr>
          <p:spPr bwMode="auto">
            <a:xfrm>
              <a:off x="3555" y="3615"/>
              <a:ext cx="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4" name="Line 32"/>
            <p:cNvSpPr>
              <a:spLocks noChangeShapeType="1"/>
            </p:cNvSpPr>
            <p:nvPr/>
          </p:nvSpPr>
          <p:spPr bwMode="auto">
            <a:xfrm>
              <a:off x="4039" y="3211"/>
              <a:ext cx="2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5" name="Freeform 33"/>
            <p:cNvSpPr>
              <a:spLocks/>
            </p:cNvSpPr>
            <p:nvPr/>
          </p:nvSpPr>
          <p:spPr bwMode="auto">
            <a:xfrm>
              <a:off x="4187" y="3280"/>
              <a:ext cx="122" cy="64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6" name="Freeform 34"/>
            <p:cNvSpPr>
              <a:spLocks/>
            </p:cNvSpPr>
            <p:nvPr/>
          </p:nvSpPr>
          <p:spPr bwMode="auto">
            <a:xfrm>
              <a:off x="4187" y="3280"/>
              <a:ext cx="122" cy="64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7" name="Freeform 35"/>
            <p:cNvSpPr>
              <a:spLocks/>
            </p:cNvSpPr>
            <p:nvPr/>
          </p:nvSpPr>
          <p:spPr bwMode="auto">
            <a:xfrm>
              <a:off x="4093" y="3343"/>
              <a:ext cx="81" cy="99"/>
            </a:xfrm>
            <a:custGeom>
              <a:avLst/>
              <a:gdLst>
                <a:gd name="T0" fmla="*/ 144 w 145"/>
                <a:gd name="T1" fmla="*/ 0 h 177"/>
                <a:gd name="T2" fmla="*/ 0 w 145"/>
                <a:gd name="T3" fmla="*/ 0 h 177"/>
                <a:gd name="T4" fmla="*/ 0 w 145"/>
                <a:gd name="T5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177">
                  <a:moveTo>
                    <a:pt x="144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8" name="Line 36"/>
            <p:cNvSpPr>
              <a:spLocks noChangeShapeType="1"/>
            </p:cNvSpPr>
            <p:nvPr/>
          </p:nvSpPr>
          <p:spPr bwMode="auto">
            <a:xfrm>
              <a:off x="4369" y="3348"/>
              <a:ext cx="0" cy="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49" name="Rectangle 37"/>
            <p:cNvSpPr>
              <a:spLocks noChangeArrowheads="1"/>
            </p:cNvSpPr>
            <p:nvPr/>
          </p:nvSpPr>
          <p:spPr bwMode="auto">
            <a:xfrm>
              <a:off x="4272" y="3455"/>
              <a:ext cx="193" cy="8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0" name="Rectangle 38"/>
            <p:cNvSpPr>
              <a:spLocks noChangeArrowheads="1"/>
            </p:cNvSpPr>
            <p:nvPr/>
          </p:nvSpPr>
          <p:spPr bwMode="auto">
            <a:xfrm>
              <a:off x="3999" y="3455"/>
              <a:ext cx="193" cy="8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1" name="Line 39"/>
            <p:cNvSpPr>
              <a:spLocks noChangeShapeType="1"/>
            </p:cNvSpPr>
            <p:nvPr/>
          </p:nvSpPr>
          <p:spPr bwMode="auto">
            <a:xfrm>
              <a:off x="4095" y="3549"/>
              <a:ext cx="0" cy="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2" name="Line 40"/>
            <p:cNvSpPr>
              <a:spLocks noChangeShapeType="1"/>
            </p:cNvSpPr>
            <p:nvPr/>
          </p:nvSpPr>
          <p:spPr bwMode="auto">
            <a:xfrm>
              <a:off x="4369" y="3549"/>
              <a:ext cx="0" cy="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3" name="Line 41"/>
            <p:cNvSpPr>
              <a:spLocks noChangeShapeType="1"/>
            </p:cNvSpPr>
            <p:nvPr/>
          </p:nvSpPr>
          <p:spPr bwMode="auto">
            <a:xfrm>
              <a:off x="4241" y="3615"/>
              <a:ext cx="1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4" name="Line 42"/>
            <p:cNvSpPr>
              <a:spLocks noChangeShapeType="1"/>
            </p:cNvSpPr>
            <p:nvPr/>
          </p:nvSpPr>
          <p:spPr bwMode="auto">
            <a:xfrm>
              <a:off x="4248" y="3213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5" name="Line 43"/>
            <p:cNvSpPr>
              <a:spLocks noChangeShapeType="1"/>
            </p:cNvSpPr>
            <p:nvPr/>
          </p:nvSpPr>
          <p:spPr bwMode="auto">
            <a:xfrm>
              <a:off x="4097" y="3615"/>
              <a:ext cx="1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6" name="Oval 44"/>
            <p:cNvSpPr>
              <a:spLocks noChangeArrowheads="1"/>
            </p:cNvSpPr>
            <p:nvPr/>
          </p:nvSpPr>
          <p:spPr bwMode="auto">
            <a:xfrm>
              <a:off x="4219" y="3608"/>
              <a:ext cx="13" cy="1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7" name="Oval 45"/>
            <p:cNvSpPr>
              <a:spLocks noChangeArrowheads="1"/>
            </p:cNvSpPr>
            <p:nvPr/>
          </p:nvSpPr>
          <p:spPr bwMode="auto">
            <a:xfrm>
              <a:off x="3676" y="3608"/>
              <a:ext cx="9" cy="1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8" name="Line 46"/>
            <p:cNvSpPr>
              <a:spLocks noChangeShapeType="1"/>
            </p:cNvSpPr>
            <p:nvPr/>
          </p:nvSpPr>
          <p:spPr bwMode="auto">
            <a:xfrm>
              <a:off x="4230" y="3617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59" name="Line 47"/>
            <p:cNvSpPr>
              <a:spLocks noChangeShapeType="1"/>
            </p:cNvSpPr>
            <p:nvPr/>
          </p:nvSpPr>
          <p:spPr bwMode="auto">
            <a:xfrm flipH="1">
              <a:off x="3994" y="3686"/>
              <a:ext cx="2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0" name="Line 48"/>
            <p:cNvSpPr>
              <a:spLocks noChangeShapeType="1"/>
            </p:cNvSpPr>
            <p:nvPr/>
          </p:nvSpPr>
          <p:spPr bwMode="auto">
            <a:xfrm>
              <a:off x="3685" y="3686"/>
              <a:ext cx="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1" name="Oval 49"/>
            <p:cNvSpPr>
              <a:spLocks noChangeArrowheads="1"/>
            </p:cNvSpPr>
            <p:nvPr/>
          </p:nvSpPr>
          <p:spPr bwMode="auto">
            <a:xfrm>
              <a:off x="3976" y="3680"/>
              <a:ext cx="14" cy="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2" name="Freeform 50"/>
            <p:cNvSpPr>
              <a:spLocks/>
            </p:cNvSpPr>
            <p:nvPr/>
          </p:nvSpPr>
          <p:spPr bwMode="auto">
            <a:xfrm>
              <a:off x="3985" y="3693"/>
              <a:ext cx="189" cy="72"/>
            </a:xfrm>
            <a:custGeom>
              <a:avLst/>
              <a:gdLst>
                <a:gd name="T0" fmla="*/ 0 w 337"/>
                <a:gd name="T1" fmla="*/ 0 h 129"/>
                <a:gd name="T2" fmla="*/ 0 w 337"/>
                <a:gd name="T3" fmla="*/ 128 h 129"/>
                <a:gd name="T4" fmla="*/ 336 w 337"/>
                <a:gd name="T5" fmla="*/ 1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7" h="129">
                  <a:moveTo>
                    <a:pt x="0" y="0"/>
                  </a:moveTo>
                  <a:lnTo>
                    <a:pt x="0" y="128"/>
                  </a:lnTo>
                  <a:lnTo>
                    <a:pt x="336" y="12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3" name="Oval 51"/>
            <p:cNvSpPr>
              <a:spLocks noChangeArrowheads="1"/>
            </p:cNvSpPr>
            <p:nvPr/>
          </p:nvSpPr>
          <p:spPr bwMode="auto">
            <a:xfrm>
              <a:off x="4169" y="3760"/>
              <a:ext cx="14" cy="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4" name="Line 52"/>
            <p:cNvSpPr>
              <a:spLocks noChangeShapeType="1"/>
            </p:cNvSpPr>
            <p:nvPr/>
          </p:nvSpPr>
          <p:spPr bwMode="auto">
            <a:xfrm>
              <a:off x="4714" y="3276"/>
              <a:ext cx="0" cy="4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5" name="Line 53"/>
            <p:cNvSpPr>
              <a:spLocks noChangeShapeType="1"/>
            </p:cNvSpPr>
            <p:nvPr/>
          </p:nvSpPr>
          <p:spPr bwMode="auto">
            <a:xfrm>
              <a:off x="4192" y="3767"/>
              <a:ext cx="5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6" name="Freeform 54"/>
            <p:cNvSpPr>
              <a:spLocks/>
            </p:cNvSpPr>
            <p:nvPr/>
          </p:nvSpPr>
          <p:spPr bwMode="auto">
            <a:xfrm>
              <a:off x="4115" y="3846"/>
              <a:ext cx="122" cy="63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7" name="Freeform 55"/>
            <p:cNvSpPr>
              <a:spLocks/>
            </p:cNvSpPr>
            <p:nvPr/>
          </p:nvSpPr>
          <p:spPr bwMode="auto">
            <a:xfrm>
              <a:off x="4115" y="3846"/>
              <a:ext cx="122" cy="63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8" name="Line 56"/>
            <p:cNvSpPr>
              <a:spLocks noChangeShapeType="1"/>
            </p:cNvSpPr>
            <p:nvPr/>
          </p:nvSpPr>
          <p:spPr bwMode="auto">
            <a:xfrm flipV="1">
              <a:off x="4176" y="3765"/>
              <a:ext cx="0" cy="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69" name="Freeform 57"/>
            <p:cNvSpPr>
              <a:spLocks/>
            </p:cNvSpPr>
            <p:nvPr/>
          </p:nvSpPr>
          <p:spPr bwMode="auto">
            <a:xfrm>
              <a:off x="4236" y="2917"/>
              <a:ext cx="696" cy="992"/>
            </a:xfrm>
            <a:custGeom>
              <a:avLst/>
              <a:gdLst>
                <a:gd name="T0" fmla="*/ 0 w 1241"/>
                <a:gd name="T1" fmla="*/ 1768 h 1769"/>
                <a:gd name="T2" fmla="*/ 1240 w 1241"/>
                <a:gd name="T3" fmla="*/ 1768 h 1769"/>
                <a:gd name="T4" fmla="*/ 1240 w 1241"/>
                <a:gd name="T5" fmla="*/ 0 h 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1" h="1769">
                  <a:moveTo>
                    <a:pt x="0" y="1768"/>
                  </a:moveTo>
                  <a:lnTo>
                    <a:pt x="1240" y="1768"/>
                  </a:lnTo>
                  <a:lnTo>
                    <a:pt x="124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0" name="Freeform 58"/>
            <p:cNvSpPr>
              <a:spLocks/>
            </p:cNvSpPr>
            <p:nvPr/>
          </p:nvSpPr>
          <p:spPr bwMode="auto">
            <a:xfrm>
              <a:off x="4227" y="3087"/>
              <a:ext cx="122" cy="64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1" name="Freeform 59"/>
            <p:cNvSpPr>
              <a:spLocks/>
            </p:cNvSpPr>
            <p:nvPr/>
          </p:nvSpPr>
          <p:spPr bwMode="auto">
            <a:xfrm>
              <a:off x="4227" y="3087"/>
              <a:ext cx="122" cy="64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2" name="Freeform 60"/>
            <p:cNvSpPr>
              <a:spLocks/>
            </p:cNvSpPr>
            <p:nvPr/>
          </p:nvSpPr>
          <p:spPr bwMode="auto">
            <a:xfrm>
              <a:off x="3914" y="3209"/>
              <a:ext cx="121" cy="63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3" name="Freeform 61"/>
            <p:cNvSpPr>
              <a:spLocks/>
            </p:cNvSpPr>
            <p:nvPr/>
          </p:nvSpPr>
          <p:spPr bwMode="auto">
            <a:xfrm>
              <a:off x="3914" y="3209"/>
              <a:ext cx="121" cy="63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4" name="Freeform 62"/>
            <p:cNvSpPr>
              <a:spLocks/>
            </p:cNvSpPr>
            <p:nvPr/>
          </p:nvSpPr>
          <p:spPr bwMode="auto">
            <a:xfrm>
              <a:off x="3640" y="3343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12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12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5" name="Freeform 63"/>
            <p:cNvSpPr>
              <a:spLocks/>
            </p:cNvSpPr>
            <p:nvPr/>
          </p:nvSpPr>
          <p:spPr bwMode="auto">
            <a:xfrm>
              <a:off x="3640" y="3343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12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12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6" name="Freeform 64"/>
            <p:cNvSpPr>
              <a:spLocks/>
            </p:cNvSpPr>
            <p:nvPr/>
          </p:nvSpPr>
          <p:spPr bwMode="auto">
            <a:xfrm>
              <a:off x="4187" y="3343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7" name="Freeform 65"/>
            <p:cNvSpPr>
              <a:spLocks/>
            </p:cNvSpPr>
            <p:nvPr/>
          </p:nvSpPr>
          <p:spPr bwMode="auto">
            <a:xfrm>
              <a:off x="4187" y="3343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8" name="Freeform 66"/>
            <p:cNvSpPr>
              <a:spLocks/>
            </p:cNvSpPr>
            <p:nvPr/>
          </p:nvSpPr>
          <p:spPr bwMode="auto">
            <a:xfrm>
              <a:off x="4115" y="3908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79" name="Freeform 67"/>
            <p:cNvSpPr>
              <a:spLocks/>
            </p:cNvSpPr>
            <p:nvPr/>
          </p:nvSpPr>
          <p:spPr bwMode="auto">
            <a:xfrm>
              <a:off x="4115" y="3908"/>
              <a:ext cx="122" cy="59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0" name="Line 68"/>
            <p:cNvSpPr>
              <a:spLocks noChangeShapeType="1"/>
            </p:cNvSpPr>
            <p:nvPr/>
          </p:nvSpPr>
          <p:spPr bwMode="auto">
            <a:xfrm>
              <a:off x="4313" y="3345"/>
              <a:ext cx="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1" name="AutoShape 69"/>
            <p:cNvSpPr>
              <a:spLocks noChangeArrowheads="1"/>
            </p:cNvSpPr>
            <p:nvPr/>
          </p:nvSpPr>
          <p:spPr bwMode="auto">
            <a:xfrm>
              <a:off x="4210" y="3016"/>
              <a:ext cx="148" cy="134"/>
            </a:xfrm>
            <a:prstGeom prst="diamond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2" name="AutoShape 70"/>
            <p:cNvSpPr>
              <a:spLocks noChangeArrowheads="1"/>
            </p:cNvSpPr>
            <p:nvPr/>
          </p:nvSpPr>
          <p:spPr bwMode="auto">
            <a:xfrm>
              <a:off x="3896" y="3141"/>
              <a:ext cx="148" cy="135"/>
            </a:xfrm>
            <a:prstGeom prst="diamond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3" name="AutoShape 71"/>
            <p:cNvSpPr>
              <a:spLocks noChangeArrowheads="1"/>
            </p:cNvSpPr>
            <p:nvPr/>
          </p:nvSpPr>
          <p:spPr bwMode="auto">
            <a:xfrm>
              <a:off x="3622" y="3271"/>
              <a:ext cx="148" cy="135"/>
            </a:xfrm>
            <a:prstGeom prst="diamond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4" name="AutoShape 72"/>
            <p:cNvSpPr>
              <a:spLocks noChangeArrowheads="1"/>
            </p:cNvSpPr>
            <p:nvPr/>
          </p:nvSpPr>
          <p:spPr bwMode="auto">
            <a:xfrm>
              <a:off x="4169" y="3271"/>
              <a:ext cx="148" cy="135"/>
            </a:xfrm>
            <a:prstGeom prst="diamond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5" name="AutoShape 73"/>
            <p:cNvSpPr>
              <a:spLocks noChangeArrowheads="1"/>
            </p:cNvSpPr>
            <p:nvPr/>
          </p:nvSpPr>
          <p:spPr bwMode="auto">
            <a:xfrm>
              <a:off x="4093" y="3837"/>
              <a:ext cx="148" cy="134"/>
            </a:xfrm>
            <a:prstGeom prst="diamond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6" name="Line 74"/>
            <p:cNvSpPr>
              <a:spLocks noChangeShapeType="1"/>
            </p:cNvSpPr>
            <p:nvPr/>
          </p:nvSpPr>
          <p:spPr bwMode="auto">
            <a:xfrm>
              <a:off x="4169" y="3968"/>
              <a:ext cx="1" cy="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94987" name="Line 75"/>
            <p:cNvSpPr>
              <a:spLocks noChangeShapeType="1"/>
            </p:cNvSpPr>
            <p:nvPr/>
          </p:nvSpPr>
          <p:spPr bwMode="auto">
            <a:xfrm>
              <a:off x="4290" y="2784"/>
              <a:ext cx="1" cy="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  <p:sp>
        <p:nvSpPr>
          <p:cNvPr id="294988" name="Rectangle 76"/>
          <p:cNvSpPr>
            <a:spLocks noChangeArrowheads="1"/>
          </p:cNvSpPr>
          <p:nvPr/>
        </p:nvSpPr>
        <p:spPr bwMode="auto">
          <a:xfrm>
            <a:off x="434782" y="2286000"/>
            <a:ext cx="53340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Using the code, draw a corresponding 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flow </a:t>
            </a:r>
            <a:r>
              <a:rPr lang="en-US" altLang="zh-CN" sz="2000" b="1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graph</a:t>
            </a:r>
          </a:p>
          <a:p>
            <a:pPr>
              <a:buFontTx/>
              <a:buAutoNum type="arabicPeriod"/>
            </a:pPr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Tx/>
              <a:buAutoNum type="arabicPeriod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Determine the </a:t>
            </a:r>
            <a:r>
              <a:rPr lang="en-US" altLang="zh-CN" sz="2000" b="1" u="sng" dirty="0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cyclomatic</a:t>
            </a:r>
            <a:r>
              <a:rPr lang="en-US" altLang="zh-CN" sz="2000" b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complexity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of the flow graph.</a:t>
            </a:r>
          </a:p>
          <a:p>
            <a:pPr>
              <a:buFontTx/>
              <a:buAutoNum type="arabicPeriod"/>
            </a:pP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Tx/>
              <a:buAutoNum type="arabicPeriod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Determine a </a:t>
            </a:r>
            <a:r>
              <a:rPr lang="en-US" altLang="zh-CN" sz="2000" b="1" u="sng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basis </a:t>
            </a:r>
            <a:r>
              <a:rPr lang="en-US" altLang="zh-CN" sz="2000" b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set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of linearly independent paths.</a:t>
            </a:r>
          </a:p>
          <a:p>
            <a:pPr>
              <a:buFontTx/>
              <a:buAutoNum type="arabicPeriod"/>
            </a:pP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Tx/>
              <a:buAutoNum type="arabicPeriod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Prepare</a:t>
            </a:r>
            <a:r>
              <a:rPr lang="en-US" altLang="zh-CN" sz="2000" dirty="0">
                <a:solidFill>
                  <a:schemeClr val="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 cases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that </a:t>
            </a:r>
            <a:r>
              <a:rPr lang="en-US" altLang="zh-CN" sz="2000" b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force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the </a:t>
            </a:r>
            <a:r>
              <a:rPr lang="en-US" altLang="zh-CN" sz="2000" b="1" u="sng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execution of each path</a:t>
            </a:r>
            <a:r>
              <a:rPr lang="en-US" altLang="zh-CN" sz="2000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 basis set.</a:t>
            </a:r>
          </a:p>
        </p:txBody>
      </p:sp>
    </p:spTree>
    <p:extLst>
      <p:ext uri="{BB962C8B-B14F-4D97-AF65-F5344CB8AC3E}">
        <p14:creationId xmlns:p14="http://schemas.microsoft.com/office/powerpoint/2010/main" val="348221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6"/>
          <p:cNvSpPr txBox="1">
            <a:spLocks noChangeArrowheads="1"/>
          </p:cNvSpPr>
          <p:nvPr/>
        </p:nvSpPr>
        <p:spPr bwMode="auto">
          <a:xfrm>
            <a:off x="19050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4000" smtClean="0">
                <a:latin typeface="Cambria" panose="02040503050406030204" pitchFamily="18" charset="0"/>
              </a:rPr>
              <a:t>What is Testing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982144" y="2261626"/>
            <a:ext cx="1450535" cy="40229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Code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257800" y="1324394"/>
            <a:ext cx="2347415" cy="40229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Black-box testing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257799" y="2261626"/>
            <a:ext cx="2347415" cy="40229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White-box testing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257798" y="3178687"/>
            <a:ext cx="2347415" cy="40229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Gray-Box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testing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左大括号 2"/>
          <p:cNvSpPr/>
          <p:nvPr/>
        </p:nvSpPr>
        <p:spPr bwMode="auto">
          <a:xfrm>
            <a:off x="4724400" y="1419784"/>
            <a:ext cx="248652" cy="2085976"/>
          </a:xfrm>
          <a:prstGeom prst="lef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04800" y="3580978"/>
            <a:ext cx="2048103" cy="40229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Testing methods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左大括号 13"/>
          <p:cNvSpPr/>
          <p:nvPr/>
        </p:nvSpPr>
        <p:spPr bwMode="auto">
          <a:xfrm>
            <a:off x="2625536" y="2462772"/>
            <a:ext cx="117664" cy="2718828"/>
          </a:xfrm>
          <a:prstGeom prst="leftBrace">
            <a:avLst>
              <a:gd name="adj1" fmla="val 48958"/>
              <a:gd name="adj2" fmla="val 50000"/>
            </a:avLst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984877" y="4980454"/>
            <a:ext cx="1450535" cy="40229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Run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左大括号 15"/>
          <p:cNvSpPr/>
          <p:nvPr/>
        </p:nvSpPr>
        <p:spPr bwMode="auto">
          <a:xfrm>
            <a:off x="4753036" y="4472404"/>
            <a:ext cx="247530" cy="1423988"/>
          </a:xfrm>
          <a:prstGeom prst="lef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257800" y="5494101"/>
            <a:ext cx="2347415" cy="40229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Dynamic testing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257797" y="4457273"/>
            <a:ext cx="2347415" cy="40229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Static testing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22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3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9600" y="1219200"/>
            <a:ext cx="8077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Flow graphs Consist of Three Primitives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210355" y="2054180"/>
            <a:ext cx="8915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A </a:t>
            </a:r>
            <a:r>
              <a:rPr lang="en-US" altLang="zh-CN" sz="2000" b="1" dirty="0" smtClean="0">
                <a:latin typeface="Cambria" panose="02040503050406030204" pitchFamily="18" charset="0"/>
              </a:rPr>
              <a:t>decision</a:t>
            </a:r>
            <a:r>
              <a:rPr lang="en-US" altLang="zh-CN" sz="2000" dirty="0" smtClean="0">
                <a:latin typeface="Cambria" panose="02040503050406030204" pitchFamily="18" charset="0"/>
              </a:rPr>
              <a:t> is a program point at which the control can diverge.   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(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e.g.,</a:t>
            </a:r>
            <a:r>
              <a:rPr lang="en-US" altLang="zh-CN" sz="1800" dirty="0" smtClean="0">
                <a:latin typeface="Cambria" panose="02040503050406030204" pitchFamily="18" charset="0"/>
              </a:rPr>
              <a:t> if and case statements).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A </a:t>
            </a:r>
            <a:r>
              <a:rPr lang="en-US" altLang="zh-CN" sz="2000" b="1" dirty="0" smtClean="0">
                <a:latin typeface="Cambria" panose="02040503050406030204" pitchFamily="18" charset="0"/>
              </a:rPr>
              <a:t>junction</a:t>
            </a:r>
            <a:r>
              <a:rPr lang="en-US" altLang="zh-CN" sz="2000" dirty="0" smtClean="0">
                <a:latin typeface="Cambria" panose="02040503050406030204" pitchFamily="18" charset="0"/>
              </a:rPr>
              <a:t> is a program point where the control flow can merge.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(</a:t>
            </a:r>
            <a:r>
              <a:rPr lang="en-US" altLang="zh-CN" sz="1800" i="1" dirty="0" smtClean="0">
                <a:latin typeface="Cambria" panose="02040503050406030204" pitchFamily="18" charset="0"/>
              </a:rPr>
              <a:t>e.g.,</a:t>
            </a:r>
            <a:r>
              <a:rPr lang="en-US" altLang="zh-CN" sz="1800" dirty="0" smtClean="0">
                <a:latin typeface="Cambria" panose="02040503050406030204" pitchFamily="18" charset="0"/>
              </a:rPr>
              <a:t> end if, end loop, </a:t>
            </a:r>
            <a:r>
              <a:rPr lang="en-US" altLang="zh-CN" sz="1800" dirty="0" err="1" smtClean="0">
                <a:latin typeface="Cambria" panose="02040503050406030204" pitchFamily="18" charset="0"/>
              </a:rPr>
              <a:t>goto</a:t>
            </a:r>
            <a:r>
              <a:rPr lang="en-US" altLang="zh-CN" sz="1800" dirty="0" smtClean="0">
                <a:latin typeface="Cambria" panose="02040503050406030204" pitchFamily="18" charset="0"/>
              </a:rPr>
              <a:t> label)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Cambria" panose="02040503050406030204" pitchFamily="18" charset="0"/>
              </a:rPr>
              <a:t>A </a:t>
            </a:r>
            <a:r>
              <a:rPr lang="en-US" altLang="zh-CN" sz="2000" b="1" dirty="0" smtClean="0">
                <a:latin typeface="Cambria" panose="02040503050406030204" pitchFamily="18" charset="0"/>
              </a:rPr>
              <a:t>process block</a:t>
            </a:r>
            <a:r>
              <a:rPr lang="en-US" altLang="zh-CN" sz="2000" dirty="0" smtClean="0">
                <a:latin typeface="Cambria" panose="02040503050406030204" pitchFamily="18" charset="0"/>
              </a:rPr>
              <a:t> is a sequence of program statements uninterrupted by either decisions or junctions. (</a:t>
            </a:r>
            <a:r>
              <a:rPr lang="en-US" altLang="zh-CN" sz="2000" i="1" dirty="0" smtClean="0">
                <a:latin typeface="Cambria" panose="02040503050406030204" pitchFamily="18" charset="0"/>
              </a:rPr>
              <a:t>i.e.,</a:t>
            </a:r>
            <a:r>
              <a:rPr lang="en-US" altLang="zh-CN" sz="2000" dirty="0" smtClean="0">
                <a:latin typeface="Cambria" panose="02040503050406030204" pitchFamily="18" charset="0"/>
              </a:rPr>
              <a:t> straight-line code).  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A process has one entry and one exit. 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 smtClean="0">
                <a:latin typeface="Cambria" panose="02040503050406030204" pitchFamily="18" charset="0"/>
              </a:rPr>
              <a:t>A program does not  jump into or out of a process.</a:t>
            </a:r>
          </a:p>
          <a:p>
            <a:pPr>
              <a:lnSpc>
                <a:spcPct val="90000"/>
              </a:lnSpc>
            </a:pP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5859462" cy="800100"/>
          </a:xfrm>
          <a:noFill/>
          <a:ln/>
        </p:spPr>
        <p:txBody>
          <a:bodyPr lIns="0" tIns="0" rIns="0" bIns="0"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Flow </a:t>
            </a:r>
            <a:r>
              <a:rPr lang="en-US" altLang="zh-CN" sz="36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graph</a:t>
            </a:r>
            <a:r>
              <a:rPr lang="en-US" altLang="zh-CN" sz="36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from code</a:t>
            </a:r>
          </a:p>
        </p:txBody>
      </p:sp>
    </p:spTree>
    <p:extLst>
      <p:ext uri="{BB962C8B-B14F-4D97-AF65-F5344CB8AC3E}">
        <p14:creationId xmlns:p14="http://schemas.microsoft.com/office/powerpoint/2010/main" val="419490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610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dirty="0" smtClean="0">
                <a:latin typeface="Cambria" panose="02040503050406030204" pitchFamily="18" charset="0"/>
              </a:rPr>
              <a:t>A </a:t>
            </a:r>
            <a:r>
              <a:rPr lang="en-US" altLang="zh-CN" sz="22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path</a:t>
            </a:r>
            <a:r>
              <a:rPr lang="en-US" altLang="zh-CN" sz="2200" dirty="0" smtClean="0">
                <a:latin typeface="Cambria" panose="02040503050406030204" pitchFamily="18" charset="0"/>
              </a:rPr>
              <a:t> through a program is a sequence of statements that starts at an entry, junction, or decision and ends at another (possible the same), junction, decision, or exit.</a:t>
            </a:r>
          </a:p>
          <a:p>
            <a:endParaRPr lang="en-US" altLang="zh-CN" sz="2200" dirty="0">
              <a:latin typeface="Cambria" panose="02040503050406030204" pitchFamily="18" charset="0"/>
            </a:endParaRPr>
          </a:p>
          <a:p>
            <a:endParaRPr lang="en-US" altLang="zh-CN" sz="2200" dirty="0" smtClean="0">
              <a:latin typeface="Cambria" panose="02040503050406030204" pitchFamily="18" charset="0"/>
            </a:endParaRPr>
          </a:p>
          <a:p>
            <a:r>
              <a:rPr lang="en-US" altLang="zh-CN" sz="2200" dirty="0" smtClean="0">
                <a:latin typeface="Cambria" panose="02040503050406030204" pitchFamily="18" charset="0"/>
              </a:rPr>
              <a:t>A path may go through several junctions, processes, or decisions, </a:t>
            </a:r>
            <a:r>
              <a:rPr lang="en-US" altLang="zh-CN" sz="22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one or more </a:t>
            </a:r>
            <a:r>
              <a:rPr lang="en-US" altLang="zh-CN" sz="2200" dirty="0" smtClean="0">
                <a:latin typeface="Cambria" panose="02040503050406030204" pitchFamily="18" charset="0"/>
              </a:rPr>
              <a:t>times.</a:t>
            </a:r>
          </a:p>
          <a:p>
            <a:r>
              <a:rPr lang="en-US" altLang="zh-CN" sz="2200" dirty="0" smtClean="0">
                <a:latin typeface="Cambria" panose="02040503050406030204" pitchFamily="18" charset="0"/>
              </a:rPr>
              <a:t>Paths consist of </a:t>
            </a:r>
            <a:r>
              <a:rPr lang="en-US" altLang="zh-CN" sz="22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segments</a:t>
            </a:r>
            <a:r>
              <a:rPr lang="en-US" altLang="zh-CN" sz="2200" dirty="0" smtClean="0">
                <a:latin typeface="Cambria" panose="02040503050406030204" pitchFamily="18" charset="0"/>
              </a:rPr>
              <a:t>. </a:t>
            </a:r>
          </a:p>
          <a:p>
            <a:r>
              <a:rPr lang="en-US" altLang="zh-CN" sz="2200" dirty="0" smtClean="0">
                <a:latin typeface="Cambria" panose="02040503050406030204" pitchFamily="18" charset="0"/>
              </a:rPr>
              <a:t>The smallest segment is a link.  A </a:t>
            </a:r>
            <a:r>
              <a:rPr lang="en-US" altLang="zh-CN" sz="22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link</a:t>
            </a:r>
            <a:r>
              <a:rPr lang="en-US" altLang="zh-CN" sz="2200" dirty="0" smtClean="0">
                <a:latin typeface="Cambria" panose="02040503050406030204" pitchFamily="18" charset="0"/>
              </a:rPr>
              <a:t> is a single process that lies between 2 nodes.</a:t>
            </a:r>
          </a:p>
          <a:p>
            <a:r>
              <a:rPr lang="en-US" altLang="zh-CN" sz="2200" dirty="0">
                <a:latin typeface="Cambria" panose="02040503050406030204" pitchFamily="18" charset="0"/>
              </a:rPr>
              <a:t>The length of a path is the number of links in a path.</a:t>
            </a:r>
          </a:p>
          <a:p>
            <a:r>
              <a:rPr lang="en-US" altLang="zh-CN" sz="2200" dirty="0">
                <a:latin typeface="Cambria" panose="02040503050406030204" pitchFamily="18" charset="0"/>
              </a:rPr>
              <a:t>An entry/exit path or a complete path is a path that starts at a routine’s entry and ends at the same routine’s exit</a:t>
            </a:r>
            <a:r>
              <a:rPr lang="en-US" altLang="zh-CN" sz="2200" dirty="0" smtClean="0">
                <a:latin typeface="Cambria" panose="02040503050406030204" pitchFamily="18" charset="0"/>
              </a:rPr>
              <a:t>.</a:t>
            </a:r>
            <a:endParaRPr lang="en-US" altLang="zh-CN" sz="2200" dirty="0">
              <a:latin typeface="Cambria" panose="02040503050406030204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689225" y="152400"/>
            <a:ext cx="5997575" cy="1016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</a:t>
            </a:r>
            <a:r>
              <a:rPr lang="en-US" altLang="zh-CN" sz="36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</a:t>
            </a:r>
            <a:endParaRPr lang="en-US" altLang="zh-CN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843713" y="2487612"/>
            <a:ext cx="457200" cy="381000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  <a:endParaRPr lang="en-US" altLang="zh-CN" sz="2400" b="1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848600" y="2489200"/>
            <a:ext cx="457200" cy="381000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 dirty="0">
                <a:latin typeface="Cambria" panose="02040503050406030204" pitchFamily="18" charset="0"/>
                <a:ea typeface="宋体" panose="02010600030101010101" pitchFamily="2" charset="-122"/>
              </a:rPr>
              <a:t>4</a:t>
            </a:r>
            <a:endParaRPr lang="en-US" altLang="zh-CN" sz="2400" b="1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AutoShape 10"/>
          <p:cNvCxnSpPr>
            <a:cxnSpLocks noChangeShapeType="1"/>
            <a:stCxn id="8" idx="6"/>
            <a:endCxn id="9" idx="2"/>
          </p:cNvCxnSpPr>
          <p:nvPr/>
        </p:nvCxnSpPr>
        <p:spPr bwMode="auto">
          <a:xfrm>
            <a:off x="7315200" y="2678112"/>
            <a:ext cx="519113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4862513" y="2451100"/>
            <a:ext cx="457200" cy="381000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  <a:endParaRPr lang="en-US" altLang="zh-CN" sz="2400" b="1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5867400" y="2452687"/>
            <a:ext cx="457200" cy="381000"/>
          </a:xfrm>
          <a:prstGeom prst="ellipse">
            <a:avLst/>
          </a:prstGeom>
          <a:solidFill>
            <a:srgbClr val="99CCFF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endParaRPr lang="en-US" altLang="zh-CN" sz="2400" b="1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cxnSp>
        <p:nvCxnSpPr>
          <p:cNvPr id="13" name="AutoShape 16"/>
          <p:cNvCxnSpPr>
            <a:cxnSpLocks noChangeShapeType="1"/>
            <a:stCxn id="11" idx="6"/>
            <a:endCxn id="12" idx="2"/>
          </p:cNvCxnSpPr>
          <p:nvPr/>
        </p:nvCxnSpPr>
        <p:spPr bwMode="auto">
          <a:xfrm>
            <a:off x="5334000" y="2641600"/>
            <a:ext cx="519113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7"/>
          <p:cNvCxnSpPr>
            <a:cxnSpLocks noChangeShapeType="1"/>
            <a:stCxn id="12" idx="0"/>
            <a:endCxn id="8" idx="0"/>
          </p:cNvCxnSpPr>
          <p:nvPr/>
        </p:nvCxnSpPr>
        <p:spPr bwMode="auto">
          <a:xfrm rot="5400000" flipV="1">
            <a:off x="6566694" y="1967706"/>
            <a:ext cx="34925" cy="976313"/>
          </a:xfrm>
          <a:prstGeom prst="bentConnector3">
            <a:avLst>
              <a:gd name="adj1" fmla="val -661237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8"/>
          <p:cNvCxnSpPr>
            <a:cxnSpLocks noChangeShapeType="1"/>
            <a:stCxn id="12" idx="4"/>
            <a:endCxn id="8" idx="4"/>
          </p:cNvCxnSpPr>
          <p:nvPr/>
        </p:nvCxnSpPr>
        <p:spPr bwMode="auto">
          <a:xfrm rot="16200000" flipH="1">
            <a:off x="6566694" y="2377281"/>
            <a:ext cx="34925" cy="976313"/>
          </a:xfrm>
          <a:prstGeom prst="bentConnector3">
            <a:avLst>
              <a:gd name="adj1" fmla="val 769893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07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83334" y="1447800"/>
            <a:ext cx="855586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latin typeface="Cambria" panose="02040503050406030204" pitchFamily="18" charset="0"/>
              </a:rPr>
              <a:t>Complete paths are useful for testing because:</a:t>
            </a:r>
          </a:p>
          <a:p>
            <a:pPr lvl="1"/>
            <a:r>
              <a:rPr lang="en-US" altLang="zh-CN" sz="2000" dirty="0" smtClean="0">
                <a:latin typeface="Cambria" panose="02040503050406030204" pitchFamily="18" charset="0"/>
              </a:rPr>
              <a:t>It is </a:t>
            </a:r>
            <a:r>
              <a:rPr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difficult</a:t>
            </a:r>
            <a:r>
              <a:rPr lang="en-US" altLang="zh-CN" sz="2000" dirty="0" smtClean="0">
                <a:latin typeface="Cambria" panose="02040503050406030204" pitchFamily="18" charset="0"/>
              </a:rPr>
              <a:t> to set up and execute paths that start at an arbitrary statement.</a:t>
            </a:r>
          </a:p>
          <a:p>
            <a:pPr lvl="1"/>
            <a:r>
              <a:rPr lang="en-US" altLang="zh-CN" sz="2000" dirty="0" smtClean="0">
                <a:latin typeface="Cambria" panose="02040503050406030204" pitchFamily="18" charset="0"/>
              </a:rPr>
              <a:t>It is difficult to </a:t>
            </a:r>
            <a:r>
              <a:rPr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stop at an arbitrary statement </a:t>
            </a:r>
            <a:r>
              <a:rPr lang="en-US" altLang="zh-CN" sz="2000" dirty="0" smtClean="0">
                <a:latin typeface="Cambria" panose="02040503050406030204" pitchFamily="18" charset="0"/>
              </a:rPr>
              <a:t>without changing the code being tested.</a:t>
            </a:r>
          </a:p>
          <a:p>
            <a:pPr lvl="1"/>
            <a:r>
              <a:rPr lang="en-US" altLang="zh-CN" sz="2000" dirty="0" smtClean="0">
                <a:latin typeface="Cambria" panose="02040503050406030204" pitchFamily="18" charset="0"/>
              </a:rPr>
              <a:t>We think of </a:t>
            </a:r>
            <a:r>
              <a:rPr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routines as input/output </a:t>
            </a:r>
            <a:r>
              <a:rPr lang="en-US" altLang="zh-CN" sz="2000" dirty="0" smtClean="0">
                <a:latin typeface="Cambria" panose="02040503050406030204" pitchFamily="18" charset="0"/>
              </a:rPr>
              <a:t>paths.</a:t>
            </a:r>
          </a:p>
          <a:p>
            <a:pPr lvl="1"/>
            <a:endParaRPr lang="en-US" altLang="zh-CN" sz="2000" dirty="0">
              <a:latin typeface="Cambria" panose="02040503050406030204" pitchFamily="18" charset="0"/>
            </a:endParaRPr>
          </a:p>
          <a:p>
            <a:r>
              <a:rPr lang="en-US" altLang="zh-CN" sz="2400" dirty="0">
                <a:latin typeface="Cambria" panose="02040503050406030204" pitchFamily="18" charset="0"/>
              </a:rPr>
              <a:t>Path Selection </a:t>
            </a:r>
            <a:r>
              <a:rPr lang="en-US" altLang="zh-CN" sz="2400" dirty="0" smtClean="0">
                <a:latin typeface="Cambria" panose="02040503050406030204" pitchFamily="18" charset="0"/>
              </a:rPr>
              <a:t>Criteria</a:t>
            </a:r>
          </a:p>
          <a:p>
            <a:pPr lvl="1"/>
            <a:r>
              <a:rPr lang="en-US" altLang="zh-CN" sz="2000" dirty="0" smtClean="0">
                <a:latin typeface="Cambria" panose="02040503050406030204" pitchFamily="18" charset="0"/>
              </a:rPr>
              <a:t>There </a:t>
            </a:r>
            <a:r>
              <a:rPr lang="en-US" altLang="zh-CN" sz="2000" dirty="0">
                <a:latin typeface="Cambria" panose="02040503050406030204" pitchFamily="18" charset="0"/>
              </a:rPr>
              <a:t>are many paths between the entry and exit points of a typical routine.</a:t>
            </a:r>
          </a:p>
          <a:p>
            <a:pPr lvl="1"/>
            <a:r>
              <a:rPr lang="en-US" altLang="zh-CN" sz="2000" dirty="0">
                <a:latin typeface="Cambria" panose="02040503050406030204" pitchFamily="18" charset="0"/>
              </a:rPr>
              <a:t>Even a small routine can have a large number of paths.</a:t>
            </a:r>
          </a:p>
          <a:p>
            <a:pPr lvl="1"/>
            <a:endParaRPr lang="en-US" altLang="zh-CN" sz="2000" dirty="0">
              <a:latin typeface="Cambria" panose="020405030504060302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9225" y="152400"/>
            <a:ext cx="5997575" cy="1016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</a:t>
            </a:r>
            <a:r>
              <a:rPr lang="en-US" altLang="zh-CN" sz="36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</a:t>
            </a:r>
            <a:endParaRPr lang="en-US" altLang="zh-CN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48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50800"/>
            <a:ext cx="3276600" cy="708025"/>
          </a:xfrm>
          <a:noFill/>
          <a:ln/>
        </p:spPr>
        <p:txBody>
          <a:bodyPr lIns="0" tIns="0" rIns="0" bIns="0"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Example</a:t>
            </a:r>
            <a:r>
              <a:rPr lang="en-US" altLang="zh-CN" sz="4600" b="1" i="1" dirty="0">
                <a:solidFill>
                  <a:schemeClr val="hlink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2384323" y="1447800"/>
            <a:ext cx="7162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Procedure: process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records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Do While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records remain</a:t>
            </a:r>
          </a:p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Read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record;</a:t>
            </a:r>
          </a:p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 field 1 = 0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store in buffer;</a:t>
            </a:r>
          </a:p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increment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counter;</a:t>
            </a:r>
          </a:p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Else If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 field 2 = 0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reset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counter;</a:t>
            </a:r>
          </a:p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Else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store in file;</a:t>
            </a:r>
          </a:p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If</a:t>
            </a:r>
          </a:p>
          <a:p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If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End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Do</a:t>
            </a:r>
          </a:p>
          <a:p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84323" y="1447800"/>
            <a:ext cx="7162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Procedure: process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records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 typeface="+mj-lt"/>
              <a:buAutoNum type="arabicPeriod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Do While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records remain</a:t>
            </a:r>
          </a:p>
          <a:p>
            <a:pPr>
              <a:buFont typeface="+mj-lt"/>
              <a:buAutoNum type="arabicPeriod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Read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record;</a:t>
            </a:r>
          </a:p>
          <a:p>
            <a:pPr>
              <a:buFont typeface="+mj-lt"/>
              <a:buAutoNum type="arabicPeriod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 field 1 = 0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 typeface="+mj-lt"/>
              <a:buAutoNum type="arabicPeriod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store in buffer;</a:t>
            </a:r>
          </a:p>
          <a:p>
            <a:pPr>
              <a:buFont typeface="+mj-lt"/>
              <a:buAutoNum type="arabicPeriod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increment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counter;</a:t>
            </a:r>
          </a:p>
          <a:p>
            <a:pPr>
              <a:buFont typeface="+mj-lt"/>
              <a:buAutoNum type="arabicPeriod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Else If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 field 2 = 0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Font typeface="+mj-lt"/>
              <a:buAutoNum type="arabicPeriod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20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reset 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counter;</a:t>
            </a:r>
          </a:p>
          <a:p>
            <a:pPr>
              <a:buFont typeface="+mj-lt"/>
              <a:buAutoNum type="arabicPeriod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Else</a:t>
            </a: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store in file;</a:t>
            </a:r>
          </a:p>
          <a:p>
            <a:pPr>
              <a:buFont typeface="+mj-lt"/>
              <a:buAutoNum type="arabicPeriod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If</a:t>
            </a:r>
          </a:p>
          <a:p>
            <a:pPr>
              <a:buFont typeface="+mj-lt"/>
              <a:buAutoNum type="arabicPeriod"/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If</a:t>
            </a:r>
          </a:p>
          <a:p>
            <a:pPr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End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Do</a:t>
            </a:r>
          </a:p>
          <a:p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43922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196791"/>
            <a:ext cx="6019800" cy="533400"/>
          </a:xfrm>
          <a:noFill/>
          <a:ln/>
        </p:spPr>
        <p:txBody>
          <a:bodyPr lIns="0" tIns="0" rIns="0" bIns="0"/>
          <a:lstStyle/>
          <a:p>
            <a:r>
              <a:rPr lang="en-US" altLang="zh-CN" sz="3600" b="1" dirty="0">
                <a:solidFill>
                  <a:srgbClr val="132584"/>
                </a:solidFill>
                <a:latin typeface="Cambria" panose="02040503050406030204" pitchFamily="18" charset="0"/>
              </a:rPr>
              <a:t>Example (continued)</a:t>
            </a:r>
          </a:p>
        </p:txBody>
      </p:sp>
      <p:cxnSp>
        <p:nvCxnSpPr>
          <p:cNvPr id="303107" name="AutoShape 3"/>
          <p:cNvCxnSpPr>
            <a:cxnSpLocks noChangeShapeType="1"/>
            <a:stCxn id="303108" idx="4"/>
            <a:endCxn id="303110" idx="3"/>
          </p:cNvCxnSpPr>
          <p:nvPr/>
        </p:nvCxnSpPr>
        <p:spPr bwMode="auto">
          <a:xfrm rot="5400000" flipH="1" flipV="1">
            <a:off x="5632450" y="3451225"/>
            <a:ext cx="2773362" cy="150812"/>
          </a:xfrm>
          <a:prstGeom prst="bentConnector4">
            <a:avLst>
              <a:gd name="adj1" fmla="val -8241"/>
              <a:gd name="adj2" fmla="val 132466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3108" name="Oval 4"/>
          <p:cNvSpPr>
            <a:spLocks noChangeArrowheads="1"/>
          </p:cNvSpPr>
          <p:nvPr/>
        </p:nvSpPr>
        <p:spPr bwMode="auto">
          <a:xfrm>
            <a:off x="6897687" y="4821237"/>
            <a:ext cx="92075" cy="920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303109" name="Oval 5"/>
          <p:cNvSpPr>
            <a:spLocks noChangeArrowheads="1"/>
          </p:cNvSpPr>
          <p:nvPr/>
        </p:nvSpPr>
        <p:spPr bwMode="auto">
          <a:xfrm>
            <a:off x="6858000" y="1447800"/>
            <a:ext cx="180975" cy="1809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303110" name="AutoShape 6"/>
          <p:cNvSpPr>
            <a:spLocks noChangeArrowheads="1"/>
          </p:cNvSpPr>
          <p:nvPr/>
        </p:nvSpPr>
        <p:spPr bwMode="auto">
          <a:xfrm>
            <a:off x="6802437" y="2003425"/>
            <a:ext cx="292100" cy="27146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03111" name="Rectangle 7"/>
          <p:cNvSpPr>
            <a:spLocks noChangeArrowheads="1"/>
          </p:cNvSpPr>
          <p:nvPr/>
        </p:nvSpPr>
        <p:spPr bwMode="auto">
          <a:xfrm>
            <a:off x="5510212" y="4289425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r>
              <a:rPr lang="zh-CN" altLang="en-US" sz="1600" b="1" dirty="0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03112" name="Rectangle 8"/>
          <p:cNvSpPr>
            <a:spLocks noChangeArrowheads="1"/>
          </p:cNvSpPr>
          <p:nvPr/>
        </p:nvSpPr>
        <p:spPr bwMode="auto">
          <a:xfrm>
            <a:off x="6735762" y="4529137"/>
            <a:ext cx="42639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zh-CN" altLang="en-US" sz="1600" b="1" dirty="0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03113" name="Rectangle 9"/>
          <p:cNvSpPr>
            <a:spLocks noChangeArrowheads="1"/>
          </p:cNvSpPr>
          <p:nvPr/>
        </p:nvSpPr>
        <p:spPr bwMode="auto">
          <a:xfrm>
            <a:off x="4377675" y="4816693"/>
            <a:ext cx="42639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zh-CN" altLang="en-US" sz="1600" b="1" dirty="0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303114" name="AutoShape 10"/>
          <p:cNvSpPr>
            <a:spLocks noChangeArrowheads="1"/>
          </p:cNvSpPr>
          <p:nvPr/>
        </p:nvSpPr>
        <p:spPr bwMode="auto">
          <a:xfrm>
            <a:off x="6694487" y="2598737"/>
            <a:ext cx="508000" cy="254000"/>
          </a:xfrm>
          <a:prstGeom prst="roundRect">
            <a:avLst>
              <a:gd name="adj" fmla="val 3437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03115" name="AutoShape 11"/>
          <p:cNvSpPr>
            <a:spLocks noChangeArrowheads="1"/>
          </p:cNvSpPr>
          <p:nvPr/>
        </p:nvSpPr>
        <p:spPr bwMode="auto">
          <a:xfrm>
            <a:off x="8178800" y="3638550"/>
            <a:ext cx="508000" cy="254000"/>
          </a:xfrm>
          <a:prstGeom prst="roundRect">
            <a:avLst>
              <a:gd name="adj" fmla="val 3437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03116" name="AutoShape 12"/>
          <p:cNvSpPr>
            <a:spLocks noChangeArrowheads="1"/>
          </p:cNvSpPr>
          <p:nvPr/>
        </p:nvSpPr>
        <p:spPr bwMode="auto">
          <a:xfrm>
            <a:off x="8178800" y="4264025"/>
            <a:ext cx="508000" cy="254000"/>
          </a:xfrm>
          <a:prstGeom prst="roundRect">
            <a:avLst>
              <a:gd name="adj" fmla="val 3437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03117" name="AutoShape 13"/>
          <p:cNvSpPr>
            <a:spLocks noChangeArrowheads="1"/>
          </p:cNvSpPr>
          <p:nvPr/>
        </p:nvSpPr>
        <p:spPr bwMode="auto">
          <a:xfrm>
            <a:off x="5878512" y="4095750"/>
            <a:ext cx="508000" cy="254000"/>
          </a:xfrm>
          <a:prstGeom prst="roundRect">
            <a:avLst>
              <a:gd name="adj" fmla="val 3437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03118" name="AutoShape 14"/>
          <p:cNvSpPr>
            <a:spLocks noChangeArrowheads="1"/>
          </p:cNvSpPr>
          <p:nvPr/>
        </p:nvSpPr>
        <p:spPr bwMode="auto">
          <a:xfrm>
            <a:off x="4856162" y="4111625"/>
            <a:ext cx="508000" cy="254000"/>
          </a:xfrm>
          <a:prstGeom prst="roundRect">
            <a:avLst>
              <a:gd name="adj" fmla="val 3437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8</a:t>
            </a:r>
          </a:p>
        </p:txBody>
      </p:sp>
      <p:grpSp>
        <p:nvGrpSpPr>
          <p:cNvPr id="303119" name="Group 15"/>
          <p:cNvGrpSpPr>
            <a:grpSpLocks/>
          </p:cNvGrpSpPr>
          <p:nvPr/>
        </p:nvGrpSpPr>
        <p:grpSpPr bwMode="auto">
          <a:xfrm>
            <a:off x="4484687" y="4645025"/>
            <a:ext cx="180975" cy="180975"/>
            <a:chOff x="875" y="3069"/>
            <a:chExt cx="114" cy="114"/>
          </a:xfrm>
        </p:grpSpPr>
        <p:sp>
          <p:nvSpPr>
            <p:cNvPr id="303120" name="Oval 16"/>
            <p:cNvSpPr>
              <a:spLocks noChangeArrowheads="1"/>
            </p:cNvSpPr>
            <p:nvPr/>
          </p:nvSpPr>
          <p:spPr bwMode="auto">
            <a:xfrm>
              <a:off x="875" y="3069"/>
              <a:ext cx="114" cy="11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03121" name="Oval 17"/>
            <p:cNvSpPr>
              <a:spLocks noChangeArrowheads="1"/>
            </p:cNvSpPr>
            <p:nvPr/>
          </p:nvSpPr>
          <p:spPr bwMode="auto">
            <a:xfrm>
              <a:off x="908" y="310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  <p:sp>
        <p:nvSpPr>
          <p:cNvPr id="303122" name="AutoShape 18"/>
          <p:cNvSpPr>
            <a:spLocks noChangeArrowheads="1"/>
          </p:cNvSpPr>
          <p:nvPr/>
        </p:nvSpPr>
        <p:spPr bwMode="auto">
          <a:xfrm>
            <a:off x="6802437" y="3173412"/>
            <a:ext cx="292100" cy="271463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303123" name="AutoShape 19"/>
          <p:cNvCxnSpPr>
            <a:cxnSpLocks noChangeShapeType="1"/>
            <a:stCxn id="303110" idx="0"/>
            <a:endCxn id="303109" idx="4"/>
          </p:cNvCxnSpPr>
          <p:nvPr/>
        </p:nvCxnSpPr>
        <p:spPr bwMode="auto">
          <a:xfrm flipV="1">
            <a:off x="6948487" y="1628775"/>
            <a:ext cx="0" cy="3746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24" name="AutoShape 20"/>
          <p:cNvCxnSpPr>
            <a:cxnSpLocks noChangeShapeType="1"/>
            <a:stCxn id="303110" idx="2"/>
            <a:endCxn id="303114" idx="0"/>
          </p:cNvCxnSpPr>
          <p:nvPr/>
        </p:nvCxnSpPr>
        <p:spPr bwMode="auto">
          <a:xfrm>
            <a:off x="6948487" y="2274887"/>
            <a:ext cx="0" cy="323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25" name="AutoShape 21"/>
          <p:cNvCxnSpPr>
            <a:cxnSpLocks noChangeShapeType="1"/>
            <a:stCxn id="303114" idx="2"/>
            <a:endCxn id="303122" idx="0"/>
          </p:cNvCxnSpPr>
          <p:nvPr/>
        </p:nvCxnSpPr>
        <p:spPr bwMode="auto">
          <a:xfrm>
            <a:off x="6948487" y="2852737"/>
            <a:ext cx="0" cy="320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3126" name="AutoShape 22"/>
          <p:cNvSpPr>
            <a:spLocks noChangeArrowheads="1"/>
          </p:cNvSpPr>
          <p:nvPr/>
        </p:nvSpPr>
        <p:spPr bwMode="auto">
          <a:xfrm>
            <a:off x="5494337" y="3636962"/>
            <a:ext cx="292100" cy="271463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solidFill>
                  <a:srgbClr val="CF0E3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6</a:t>
            </a:r>
          </a:p>
        </p:txBody>
      </p:sp>
      <p:cxnSp>
        <p:nvCxnSpPr>
          <p:cNvPr id="303127" name="AutoShape 23"/>
          <p:cNvCxnSpPr>
            <a:cxnSpLocks noChangeShapeType="1"/>
          </p:cNvCxnSpPr>
          <p:nvPr/>
        </p:nvCxnSpPr>
        <p:spPr bwMode="auto">
          <a:xfrm rot="16200000">
            <a:off x="6051549" y="2908300"/>
            <a:ext cx="327025" cy="11620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28" name="AutoShape 24"/>
          <p:cNvCxnSpPr>
            <a:cxnSpLocks noChangeShapeType="1"/>
            <a:stCxn id="303122" idx="3"/>
            <a:endCxn id="303115" idx="0"/>
          </p:cNvCxnSpPr>
          <p:nvPr/>
        </p:nvCxnSpPr>
        <p:spPr bwMode="auto">
          <a:xfrm>
            <a:off x="7094537" y="3309937"/>
            <a:ext cx="1338263" cy="32861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29" name="AutoShape 25"/>
          <p:cNvCxnSpPr>
            <a:cxnSpLocks noChangeShapeType="1"/>
            <a:stCxn id="303115" idx="2"/>
            <a:endCxn id="303116" idx="0"/>
          </p:cNvCxnSpPr>
          <p:nvPr/>
        </p:nvCxnSpPr>
        <p:spPr bwMode="auto">
          <a:xfrm>
            <a:off x="8432800" y="3892550"/>
            <a:ext cx="0" cy="3714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0" name="AutoShape 26"/>
          <p:cNvCxnSpPr>
            <a:cxnSpLocks noChangeShapeType="1"/>
            <a:stCxn id="303126" idx="3"/>
            <a:endCxn id="303117" idx="0"/>
          </p:cNvCxnSpPr>
          <p:nvPr/>
        </p:nvCxnSpPr>
        <p:spPr bwMode="auto">
          <a:xfrm>
            <a:off x="5786437" y="3773487"/>
            <a:ext cx="346075" cy="32226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1" name="AutoShape 27"/>
          <p:cNvCxnSpPr>
            <a:cxnSpLocks noChangeShapeType="1"/>
            <a:stCxn id="303126" idx="1"/>
            <a:endCxn id="303118" idx="0"/>
          </p:cNvCxnSpPr>
          <p:nvPr/>
        </p:nvCxnSpPr>
        <p:spPr bwMode="auto">
          <a:xfrm rot="10800000" flipV="1">
            <a:off x="5110162" y="3773487"/>
            <a:ext cx="384175" cy="33813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3132" name="Oval 28"/>
          <p:cNvSpPr>
            <a:spLocks noChangeArrowheads="1"/>
          </p:cNvSpPr>
          <p:nvPr/>
        </p:nvSpPr>
        <p:spPr bwMode="auto">
          <a:xfrm>
            <a:off x="5595937" y="4589462"/>
            <a:ext cx="92075" cy="920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cxnSp>
        <p:nvCxnSpPr>
          <p:cNvPr id="303133" name="AutoShape 29"/>
          <p:cNvCxnSpPr>
            <a:cxnSpLocks noChangeShapeType="1"/>
            <a:stCxn id="303132" idx="2"/>
            <a:endCxn id="303118" idx="2"/>
          </p:cNvCxnSpPr>
          <p:nvPr/>
        </p:nvCxnSpPr>
        <p:spPr bwMode="auto">
          <a:xfrm rot="10800000">
            <a:off x="5110162" y="4365625"/>
            <a:ext cx="485775" cy="269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4" name="AutoShape 30"/>
          <p:cNvCxnSpPr>
            <a:cxnSpLocks noChangeShapeType="1"/>
            <a:stCxn id="303132" idx="6"/>
            <a:endCxn id="303117" idx="2"/>
          </p:cNvCxnSpPr>
          <p:nvPr/>
        </p:nvCxnSpPr>
        <p:spPr bwMode="auto">
          <a:xfrm flipV="1">
            <a:off x="5688012" y="4349750"/>
            <a:ext cx="444500" cy="2857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5" name="AutoShape 31"/>
          <p:cNvCxnSpPr>
            <a:cxnSpLocks noChangeShapeType="1"/>
            <a:stCxn id="303108" idx="2"/>
            <a:endCxn id="303132" idx="4"/>
          </p:cNvCxnSpPr>
          <p:nvPr/>
        </p:nvCxnSpPr>
        <p:spPr bwMode="auto">
          <a:xfrm rot="10800000">
            <a:off x="5641975" y="4681537"/>
            <a:ext cx="1255712" cy="18573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6" name="AutoShape 32"/>
          <p:cNvCxnSpPr>
            <a:cxnSpLocks noChangeShapeType="1"/>
            <a:stCxn id="303108" idx="6"/>
            <a:endCxn id="303116" idx="2"/>
          </p:cNvCxnSpPr>
          <p:nvPr/>
        </p:nvCxnSpPr>
        <p:spPr bwMode="auto">
          <a:xfrm flipV="1">
            <a:off x="6989762" y="4518025"/>
            <a:ext cx="1443038" cy="3492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137" name="AutoShape 33"/>
          <p:cNvCxnSpPr>
            <a:cxnSpLocks noChangeShapeType="1"/>
            <a:endCxn id="303110" idx="1"/>
          </p:cNvCxnSpPr>
          <p:nvPr/>
        </p:nvCxnSpPr>
        <p:spPr bwMode="auto">
          <a:xfrm rot="5400000" flipH="1" flipV="1">
            <a:off x="4440634" y="2273698"/>
            <a:ext cx="2496345" cy="2227262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167122" y="1668472"/>
            <a:ext cx="71628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Procedure: process records</a:t>
            </a:r>
          </a:p>
          <a:p>
            <a:endParaRPr lang="en-US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1.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Do While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records remain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Read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record;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 field 1 = 0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endParaRPr lang="en-US" altLang="zh-CN" sz="18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store in buffer;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5.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increment counter;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6.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Else If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record field 2 = 0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Then</a:t>
            </a:r>
            <a:endParaRPr lang="en-US" altLang="zh-CN" sz="18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7.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18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reset 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counter;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8.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1800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Else</a:t>
            </a:r>
            <a:r>
              <a:rPr lang="en-US" altLang="zh-CN" sz="1800" dirty="0" smtClean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store in file;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9.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1800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If</a:t>
            </a:r>
          </a:p>
          <a:p>
            <a:r>
              <a:rPr lang="en-US" altLang="zh-CN" sz="1800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11.</a:t>
            </a:r>
            <a:r>
              <a:rPr lang="en-US" altLang="zh-CN" sz="18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 Do</a:t>
            </a:r>
          </a:p>
          <a:p>
            <a:r>
              <a:rPr lang="en-US" altLang="zh-CN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53988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8" grpId="0" animBg="1"/>
      <p:bldP spid="303110" grpId="0" animBg="1"/>
      <p:bldP spid="303111" grpId="0"/>
      <p:bldP spid="303112" grpId="0"/>
      <p:bldP spid="303113" grpId="0"/>
      <p:bldP spid="303114" grpId="0" animBg="1"/>
      <p:bldP spid="303115" grpId="0" animBg="1"/>
      <p:bldP spid="303116" grpId="0" animBg="1"/>
      <p:bldP spid="303117" grpId="0" animBg="1"/>
      <p:bldP spid="303118" grpId="0" animBg="1"/>
      <p:bldP spid="303122" grpId="0" animBg="1"/>
      <p:bldP spid="303126" grpId="0" animBg="1"/>
      <p:bldP spid="3031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73857" y="219869"/>
            <a:ext cx="69342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example:</a:t>
            </a: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 FLOW GRAPH</a:t>
            </a:r>
          </a:p>
        </p:txBody>
      </p:sp>
      <p:sp>
        <p:nvSpPr>
          <p:cNvPr id="318467" name="Oval 3"/>
          <p:cNvSpPr>
            <a:spLocks noChangeArrowheads="1"/>
          </p:cNvSpPr>
          <p:nvPr/>
        </p:nvSpPr>
        <p:spPr bwMode="auto">
          <a:xfrm>
            <a:off x="4997450" y="1522413"/>
            <a:ext cx="360363" cy="360362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18468" name="Oval 4"/>
          <p:cNvSpPr>
            <a:spLocks noChangeArrowheads="1"/>
          </p:cNvSpPr>
          <p:nvPr/>
        </p:nvSpPr>
        <p:spPr bwMode="auto">
          <a:xfrm>
            <a:off x="4997450" y="2451100"/>
            <a:ext cx="360363" cy="360363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2,3</a:t>
            </a:r>
          </a:p>
        </p:txBody>
      </p:sp>
      <p:grpSp>
        <p:nvGrpSpPr>
          <p:cNvPr id="318469" name="Group 5"/>
          <p:cNvGrpSpPr>
            <a:grpSpLocks/>
          </p:cNvGrpSpPr>
          <p:nvPr/>
        </p:nvGrpSpPr>
        <p:grpSpPr bwMode="auto">
          <a:xfrm>
            <a:off x="1711325" y="3094038"/>
            <a:ext cx="2092325" cy="1825625"/>
            <a:chOff x="704" y="1949"/>
            <a:chExt cx="1318" cy="1150"/>
          </a:xfrm>
        </p:grpSpPr>
        <p:grpSp>
          <p:nvGrpSpPr>
            <p:cNvPr id="318470" name="Group 6"/>
            <p:cNvGrpSpPr>
              <a:grpSpLocks/>
            </p:cNvGrpSpPr>
            <p:nvPr/>
          </p:nvGrpSpPr>
          <p:grpSpPr bwMode="auto">
            <a:xfrm>
              <a:off x="704" y="2411"/>
              <a:ext cx="1318" cy="227"/>
              <a:chOff x="704" y="2411"/>
              <a:chExt cx="1318" cy="227"/>
            </a:xfrm>
          </p:grpSpPr>
          <p:sp>
            <p:nvSpPr>
              <p:cNvPr id="318471" name="Oval 7"/>
              <p:cNvSpPr>
                <a:spLocks noChangeArrowheads="1"/>
              </p:cNvSpPr>
              <p:nvPr/>
            </p:nvSpPr>
            <p:spPr bwMode="auto">
              <a:xfrm>
                <a:off x="704" y="2411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318472" name="Oval 8"/>
              <p:cNvSpPr>
                <a:spLocks noChangeArrowheads="1"/>
              </p:cNvSpPr>
              <p:nvPr/>
            </p:nvSpPr>
            <p:spPr bwMode="auto">
              <a:xfrm>
                <a:off x="1795" y="2411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</p:grpSp>
        <p:grpSp>
          <p:nvGrpSpPr>
            <p:cNvPr id="318473" name="Group 9"/>
            <p:cNvGrpSpPr>
              <a:grpSpLocks/>
            </p:cNvGrpSpPr>
            <p:nvPr/>
          </p:nvGrpSpPr>
          <p:grpSpPr bwMode="auto">
            <a:xfrm>
              <a:off x="1250" y="1949"/>
              <a:ext cx="227" cy="1150"/>
              <a:chOff x="1250" y="1949"/>
              <a:chExt cx="227" cy="1150"/>
            </a:xfrm>
          </p:grpSpPr>
          <p:sp>
            <p:nvSpPr>
              <p:cNvPr id="318474" name="Oval 10"/>
              <p:cNvSpPr>
                <a:spLocks noChangeArrowheads="1"/>
              </p:cNvSpPr>
              <p:nvPr/>
            </p:nvSpPr>
            <p:spPr bwMode="auto">
              <a:xfrm>
                <a:off x="1250" y="1949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318475" name="Oval 11"/>
              <p:cNvSpPr>
                <a:spLocks noChangeArrowheads="1"/>
              </p:cNvSpPr>
              <p:nvPr/>
            </p:nvSpPr>
            <p:spPr bwMode="auto">
              <a:xfrm>
                <a:off x="1250" y="2872"/>
                <a:ext cx="227" cy="227"/>
              </a:xfrm>
              <a:prstGeom prst="ellipse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zh-CN" altLang="en-US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</p:grpSp>
      <p:sp>
        <p:nvSpPr>
          <p:cNvPr id="318476" name="Oval 12"/>
          <p:cNvSpPr>
            <a:spLocks noChangeArrowheads="1"/>
          </p:cNvSpPr>
          <p:nvPr/>
        </p:nvSpPr>
        <p:spPr bwMode="auto">
          <a:xfrm>
            <a:off x="7072313" y="3094038"/>
            <a:ext cx="360362" cy="360362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4,5</a:t>
            </a:r>
          </a:p>
        </p:txBody>
      </p:sp>
      <p:sp>
        <p:nvSpPr>
          <p:cNvPr id="318477" name="Oval 13"/>
          <p:cNvSpPr>
            <a:spLocks noChangeArrowheads="1"/>
          </p:cNvSpPr>
          <p:nvPr/>
        </p:nvSpPr>
        <p:spPr bwMode="auto">
          <a:xfrm>
            <a:off x="4997450" y="4783138"/>
            <a:ext cx="360363" cy="360362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18478" name="Oval 14"/>
          <p:cNvSpPr>
            <a:spLocks noChangeArrowheads="1"/>
          </p:cNvSpPr>
          <p:nvPr/>
        </p:nvSpPr>
        <p:spPr bwMode="auto">
          <a:xfrm>
            <a:off x="4997450" y="5694363"/>
            <a:ext cx="360363" cy="360362"/>
          </a:xfrm>
          <a:prstGeom prst="ellipse">
            <a:avLst/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altLang="en-US" sz="16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11</a:t>
            </a:r>
          </a:p>
        </p:txBody>
      </p:sp>
      <p:cxnSp>
        <p:nvCxnSpPr>
          <p:cNvPr id="318479" name="AutoShape 15"/>
          <p:cNvCxnSpPr>
            <a:cxnSpLocks noChangeShapeType="1"/>
            <a:stCxn id="318477" idx="6"/>
            <a:endCxn id="318467" idx="6"/>
          </p:cNvCxnSpPr>
          <p:nvPr/>
        </p:nvCxnSpPr>
        <p:spPr bwMode="auto">
          <a:xfrm flipV="1">
            <a:off x="5357813" y="1703388"/>
            <a:ext cx="1587" cy="3260725"/>
          </a:xfrm>
          <a:prstGeom prst="curvedConnector3">
            <a:avLst>
              <a:gd name="adj1" fmla="val 1924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0" name="AutoShape 16"/>
          <p:cNvCxnSpPr>
            <a:cxnSpLocks noChangeShapeType="1"/>
            <a:stCxn id="318467" idx="2"/>
            <a:endCxn id="318478" idx="2"/>
          </p:cNvCxnSpPr>
          <p:nvPr/>
        </p:nvCxnSpPr>
        <p:spPr bwMode="auto">
          <a:xfrm rot="10800000" flipH="1" flipV="1">
            <a:off x="4997450" y="1703388"/>
            <a:ext cx="1588" cy="4171950"/>
          </a:xfrm>
          <a:prstGeom prst="curvedConnector3">
            <a:avLst>
              <a:gd name="adj1" fmla="val -25330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1" name="AutoShape 17"/>
          <p:cNvCxnSpPr>
            <a:cxnSpLocks noChangeShapeType="1"/>
            <a:stCxn id="318468" idx="6"/>
            <a:endCxn id="318476" idx="1"/>
          </p:cNvCxnSpPr>
          <p:nvPr/>
        </p:nvCxnSpPr>
        <p:spPr bwMode="auto">
          <a:xfrm>
            <a:off x="5357813" y="2632075"/>
            <a:ext cx="1766887" cy="514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2" name="AutoShape 18"/>
          <p:cNvCxnSpPr>
            <a:cxnSpLocks noChangeShapeType="1"/>
            <a:stCxn id="318467" idx="4"/>
            <a:endCxn id="318468" idx="0"/>
          </p:cNvCxnSpPr>
          <p:nvPr/>
        </p:nvCxnSpPr>
        <p:spPr bwMode="auto">
          <a:xfrm>
            <a:off x="5178425" y="1882775"/>
            <a:ext cx="0" cy="568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3" name="AutoShape 19"/>
          <p:cNvCxnSpPr>
            <a:cxnSpLocks noChangeShapeType="1"/>
            <a:stCxn id="318468" idx="2"/>
            <a:endCxn id="318474" idx="7"/>
          </p:cNvCxnSpPr>
          <p:nvPr/>
        </p:nvCxnSpPr>
        <p:spPr bwMode="auto">
          <a:xfrm flipH="1">
            <a:off x="2886075" y="2632075"/>
            <a:ext cx="2111375" cy="514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4" name="AutoShape 20"/>
          <p:cNvCxnSpPr>
            <a:cxnSpLocks noChangeShapeType="1"/>
            <a:stCxn id="318474" idx="5"/>
            <a:endCxn id="318472" idx="1"/>
          </p:cNvCxnSpPr>
          <p:nvPr/>
        </p:nvCxnSpPr>
        <p:spPr bwMode="auto">
          <a:xfrm>
            <a:off x="2886075" y="3402013"/>
            <a:ext cx="609600" cy="477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5" name="AutoShape 21"/>
          <p:cNvCxnSpPr>
            <a:cxnSpLocks noChangeShapeType="1"/>
            <a:stCxn id="318474" idx="3"/>
            <a:endCxn id="318471" idx="7"/>
          </p:cNvCxnSpPr>
          <p:nvPr/>
        </p:nvCxnSpPr>
        <p:spPr bwMode="auto">
          <a:xfrm flipH="1">
            <a:off x="2019300" y="3402013"/>
            <a:ext cx="611188" cy="477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6" name="AutoShape 22"/>
          <p:cNvCxnSpPr>
            <a:cxnSpLocks noChangeShapeType="1"/>
            <a:stCxn id="318471" idx="5"/>
            <a:endCxn id="318475" idx="1"/>
          </p:cNvCxnSpPr>
          <p:nvPr/>
        </p:nvCxnSpPr>
        <p:spPr bwMode="auto">
          <a:xfrm>
            <a:off x="2019300" y="4135438"/>
            <a:ext cx="611188" cy="476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7" name="AutoShape 23"/>
          <p:cNvCxnSpPr>
            <a:cxnSpLocks noChangeShapeType="1"/>
            <a:stCxn id="318472" idx="3"/>
            <a:endCxn id="318475" idx="7"/>
          </p:cNvCxnSpPr>
          <p:nvPr/>
        </p:nvCxnSpPr>
        <p:spPr bwMode="auto">
          <a:xfrm flipH="1">
            <a:off x="2886075" y="4135438"/>
            <a:ext cx="609600" cy="476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8" name="AutoShape 24"/>
          <p:cNvCxnSpPr>
            <a:cxnSpLocks noChangeShapeType="1"/>
            <a:stCxn id="318475" idx="6"/>
            <a:endCxn id="318477" idx="2"/>
          </p:cNvCxnSpPr>
          <p:nvPr/>
        </p:nvCxnSpPr>
        <p:spPr bwMode="auto">
          <a:xfrm>
            <a:off x="2938463" y="4740275"/>
            <a:ext cx="2058987" cy="2238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89" name="AutoShape 25"/>
          <p:cNvCxnSpPr>
            <a:cxnSpLocks noChangeShapeType="1"/>
            <a:stCxn id="318476" idx="3"/>
            <a:endCxn id="318477" idx="7"/>
          </p:cNvCxnSpPr>
          <p:nvPr/>
        </p:nvCxnSpPr>
        <p:spPr bwMode="auto">
          <a:xfrm flipH="1">
            <a:off x="5305425" y="3402013"/>
            <a:ext cx="1819275" cy="1433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76657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150" y="59910"/>
            <a:ext cx="6096000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Determine </a:t>
            </a:r>
            <a:r>
              <a:rPr lang="en-US" altLang="zh-CN" b="1" dirty="0" err="1">
                <a:solidFill>
                  <a:srgbClr val="132584"/>
                </a:solidFill>
                <a:latin typeface="Cambria" panose="02040503050406030204" pitchFamily="18" charset="0"/>
              </a:rPr>
              <a:t>cyclomatic</a:t>
            </a: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 complexity of flow graph</a:t>
            </a: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287338" y="4367213"/>
            <a:ext cx="8780462" cy="195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b="1" dirty="0">
              <a:effectLst/>
              <a:latin typeface="Cambria" panose="02040503050406030204" pitchFamily="18" charset="0"/>
            </a:endParaRPr>
          </a:p>
          <a:p>
            <a:pPr lvl="1" eaLnBrk="1" hangingPunct="1">
              <a:spcBef>
                <a:spcPts val="700"/>
              </a:spcBef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  V(G) =number of regions </a:t>
            </a:r>
            <a:r>
              <a:rPr lang="en-US" altLang="zh-CN" sz="2000" dirty="0" smtClean="0">
                <a:effectLst/>
                <a:latin typeface="Cambria" panose="02040503050406030204" pitchFamily="18" charset="0"/>
              </a:rPr>
              <a:t>(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areas bounded by nodes and </a:t>
            </a:r>
            <a:r>
              <a:rPr lang="en-US" altLang="zh-CN" sz="2000" dirty="0" smtClean="0">
                <a:effectLst/>
                <a:latin typeface="Cambria" panose="02040503050406030204" pitchFamily="18" charset="0"/>
              </a:rPr>
              <a:t>edges—area </a:t>
            </a:r>
            <a:r>
              <a:rPr lang="en-US" altLang="zh-CN" sz="2000" dirty="0">
                <a:effectLst/>
                <a:latin typeface="Cambria" panose="02040503050406030204" pitchFamily="18" charset="0"/>
              </a:rPr>
              <a:t>outside the graph is also a region)</a:t>
            </a:r>
          </a:p>
          <a:p>
            <a:pPr lvl="1" eaLnBrk="1" hangingPunct="1">
              <a:spcBef>
                <a:spcPts val="700"/>
              </a:spcBef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  V(G) = number of edges - the number of nodes + 2</a:t>
            </a:r>
          </a:p>
          <a:p>
            <a:pPr lvl="1" eaLnBrk="1" hangingPunct="1">
              <a:spcBef>
                <a:spcPts val="700"/>
              </a:spcBef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en-US" altLang="zh-CN" sz="2000" dirty="0">
                <a:effectLst/>
                <a:latin typeface="Cambria" panose="02040503050406030204" pitchFamily="18" charset="0"/>
              </a:rPr>
              <a:t>  V(G) = number of (simple) predicate nodes + 1</a:t>
            </a:r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685800" y="27432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tabLst>
                <a:tab pos="1658938" algn="l"/>
                <a:tab pos="2624138" algn="l"/>
                <a:tab pos="32004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658938" algn="l"/>
                <a:tab pos="2624138" algn="l"/>
                <a:tab pos="3200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zh-CN" altLang="en-US" b="1" dirty="0">
                <a:effectLst/>
                <a:latin typeface="Cambria" panose="02040503050406030204" pitchFamily="18" charset="0"/>
              </a:rPr>
              <a:t>  </a:t>
            </a:r>
            <a:endParaRPr lang="en-US" altLang="zh-CN" dirty="0">
              <a:effectLst/>
              <a:latin typeface="Cambria" panose="02040503050406030204" pitchFamily="18" charset="0"/>
            </a:endParaRPr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592932" y="1188092"/>
            <a:ext cx="824626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Cyclomatic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complexity: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 quantitative measure of the logical </a:t>
            </a: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complexity of code, provides an upper bound on the number of paths that need to be tested in the code</a:t>
            </a:r>
          </a:p>
        </p:txBody>
      </p:sp>
      <p:grpSp>
        <p:nvGrpSpPr>
          <p:cNvPr id="320563" name="Group 51"/>
          <p:cNvGrpSpPr>
            <a:grpSpLocks/>
          </p:cNvGrpSpPr>
          <p:nvPr/>
        </p:nvGrpSpPr>
        <p:grpSpPr bwMode="auto">
          <a:xfrm>
            <a:off x="1220008" y="2536825"/>
            <a:ext cx="6549615" cy="1982788"/>
            <a:chOff x="613" y="1613"/>
            <a:chExt cx="3624" cy="1249"/>
          </a:xfrm>
        </p:grpSpPr>
        <p:sp>
          <p:nvSpPr>
            <p:cNvPr id="320519" name="Rectangle 7"/>
            <p:cNvSpPr>
              <a:spLocks noChangeArrowheads="1"/>
            </p:cNvSpPr>
            <p:nvPr/>
          </p:nvSpPr>
          <p:spPr bwMode="auto">
            <a:xfrm>
              <a:off x="3925" y="2477"/>
              <a:ext cx="238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V(G)</a:t>
              </a:r>
            </a:p>
          </p:txBody>
        </p:sp>
        <p:sp>
          <p:nvSpPr>
            <p:cNvPr id="320520" name="Rectangle 8"/>
            <p:cNvSpPr>
              <a:spLocks noChangeArrowheads="1"/>
            </p:cNvSpPr>
            <p:nvPr/>
          </p:nvSpPr>
          <p:spPr bwMode="auto">
            <a:xfrm>
              <a:off x="1381" y="1661"/>
              <a:ext cx="448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8000"/>
                </a:lnSpc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modules</a:t>
              </a:r>
            </a:p>
          </p:txBody>
        </p:sp>
        <p:sp>
          <p:nvSpPr>
            <p:cNvPr id="320521" name="Rectangle 9"/>
            <p:cNvSpPr>
              <a:spLocks noChangeArrowheads="1"/>
            </p:cNvSpPr>
            <p:nvPr/>
          </p:nvSpPr>
          <p:spPr bwMode="auto">
            <a:xfrm>
              <a:off x="2142" y="2474"/>
              <a:ext cx="70" cy="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2" name="Rectangle 10"/>
            <p:cNvSpPr>
              <a:spLocks noChangeArrowheads="1"/>
            </p:cNvSpPr>
            <p:nvPr/>
          </p:nvSpPr>
          <p:spPr bwMode="auto">
            <a:xfrm>
              <a:off x="2135" y="2468"/>
              <a:ext cx="83" cy="127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3" name="Rectangle 11"/>
            <p:cNvSpPr>
              <a:spLocks noChangeArrowheads="1"/>
            </p:cNvSpPr>
            <p:nvPr/>
          </p:nvSpPr>
          <p:spPr bwMode="auto">
            <a:xfrm>
              <a:off x="2212" y="2442"/>
              <a:ext cx="70" cy="1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4" name="Rectangle 12"/>
            <p:cNvSpPr>
              <a:spLocks noChangeArrowheads="1"/>
            </p:cNvSpPr>
            <p:nvPr/>
          </p:nvSpPr>
          <p:spPr bwMode="auto">
            <a:xfrm>
              <a:off x="2206" y="2436"/>
              <a:ext cx="83" cy="159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5" name="Rectangle 13"/>
            <p:cNvSpPr>
              <a:spLocks noChangeArrowheads="1"/>
            </p:cNvSpPr>
            <p:nvPr/>
          </p:nvSpPr>
          <p:spPr bwMode="auto">
            <a:xfrm>
              <a:off x="2282" y="2410"/>
              <a:ext cx="70" cy="1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6" name="Rectangle 14"/>
            <p:cNvSpPr>
              <a:spLocks noChangeArrowheads="1"/>
            </p:cNvSpPr>
            <p:nvPr/>
          </p:nvSpPr>
          <p:spPr bwMode="auto">
            <a:xfrm>
              <a:off x="2276" y="2404"/>
              <a:ext cx="83" cy="191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7" name="Rectangle 15"/>
            <p:cNvSpPr>
              <a:spLocks noChangeArrowheads="1"/>
            </p:cNvSpPr>
            <p:nvPr/>
          </p:nvSpPr>
          <p:spPr bwMode="auto">
            <a:xfrm>
              <a:off x="2359" y="2340"/>
              <a:ext cx="76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8" name="Rectangle 16"/>
            <p:cNvSpPr>
              <a:spLocks noChangeArrowheads="1"/>
            </p:cNvSpPr>
            <p:nvPr/>
          </p:nvSpPr>
          <p:spPr bwMode="auto">
            <a:xfrm>
              <a:off x="2352" y="2334"/>
              <a:ext cx="90" cy="261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29" name="Rectangle 17"/>
            <p:cNvSpPr>
              <a:spLocks noChangeArrowheads="1"/>
            </p:cNvSpPr>
            <p:nvPr/>
          </p:nvSpPr>
          <p:spPr bwMode="auto">
            <a:xfrm>
              <a:off x="2435" y="2238"/>
              <a:ext cx="77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0" name="Rectangle 18"/>
            <p:cNvSpPr>
              <a:spLocks noChangeArrowheads="1"/>
            </p:cNvSpPr>
            <p:nvPr/>
          </p:nvSpPr>
          <p:spPr bwMode="auto">
            <a:xfrm>
              <a:off x="2429" y="2232"/>
              <a:ext cx="89" cy="363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1" name="Rectangle 19"/>
            <p:cNvSpPr>
              <a:spLocks noChangeArrowheads="1"/>
            </p:cNvSpPr>
            <p:nvPr/>
          </p:nvSpPr>
          <p:spPr bwMode="auto">
            <a:xfrm>
              <a:off x="2512" y="2180"/>
              <a:ext cx="77" cy="4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2" name="Rectangle 20"/>
            <p:cNvSpPr>
              <a:spLocks noChangeArrowheads="1"/>
            </p:cNvSpPr>
            <p:nvPr/>
          </p:nvSpPr>
          <p:spPr bwMode="auto">
            <a:xfrm>
              <a:off x="2506" y="2174"/>
              <a:ext cx="89" cy="427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3" name="Rectangle 21"/>
            <p:cNvSpPr>
              <a:spLocks noChangeArrowheads="1"/>
            </p:cNvSpPr>
            <p:nvPr/>
          </p:nvSpPr>
          <p:spPr bwMode="auto">
            <a:xfrm>
              <a:off x="2589" y="2059"/>
              <a:ext cx="70" cy="5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4" name="Rectangle 22"/>
            <p:cNvSpPr>
              <a:spLocks noChangeArrowheads="1"/>
            </p:cNvSpPr>
            <p:nvPr/>
          </p:nvSpPr>
          <p:spPr bwMode="auto">
            <a:xfrm>
              <a:off x="2582" y="2053"/>
              <a:ext cx="83" cy="542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5" name="Rectangle 23"/>
            <p:cNvSpPr>
              <a:spLocks noChangeArrowheads="1"/>
            </p:cNvSpPr>
            <p:nvPr/>
          </p:nvSpPr>
          <p:spPr bwMode="auto">
            <a:xfrm>
              <a:off x="2665" y="1689"/>
              <a:ext cx="77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6" name="Rectangle 24"/>
            <p:cNvSpPr>
              <a:spLocks noChangeArrowheads="1"/>
            </p:cNvSpPr>
            <p:nvPr/>
          </p:nvSpPr>
          <p:spPr bwMode="auto">
            <a:xfrm>
              <a:off x="2659" y="1683"/>
              <a:ext cx="89" cy="912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7" name="Rectangle 25"/>
            <p:cNvSpPr>
              <a:spLocks noChangeArrowheads="1"/>
            </p:cNvSpPr>
            <p:nvPr/>
          </p:nvSpPr>
          <p:spPr bwMode="auto">
            <a:xfrm>
              <a:off x="2742" y="1651"/>
              <a:ext cx="77" cy="9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8" name="Rectangle 26"/>
            <p:cNvSpPr>
              <a:spLocks noChangeArrowheads="1"/>
            </p:cNvSpPr>
            <p:nvPr/>
          </p:nvSpPr>
          <p:spPr bwMode="auto">
            <a:xfrm>
              <a:off x="2736" y="1645"/>
              <a:ext cx="89" cy="956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39" name="Rectangle 27"/>
            <p:cNvSpPr>
              <a:spLocks noChangeArrowheads="1"/>
            </p:cNvSpPr>
            <p:nvPr/>
          </p:nvSpPr>
          <p:spPr bwMode="auto">
            <a:xfrm>
              <a:off x="3425" y="2468"/>
              <a:ext cx="70" cy="11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0" name="Rectangle 28"/>
            <p:cNvSpPr>
              <a:spLocks noChangeArrowheads="1"/>
            </p:cNvSpPr>
            <p:nvPr/>
          </p:nvSpPr>
          <p:spPr bwMode="auto">
            <a:xfrm>
              <a:off x="3419" y="2461"/>
              <a:ext cx="83" cy="128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1" name="Rectangle 29"/>
            <p:cNvSpPr>
              <a:spLocks noChangeArrowheads="1"/>
            </p:cNvSpPr>
            <p:nvPr/>
          </p:nvSpPr>
          <p:spPr bwMode="auto">
            <a:xfrm>
              <a:off x="3355" y="2442"/>
              <a:ext cx="70" cy="14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2" name="Rectangle 30"/>
            <p:cNvSpPr>
              <a:spLocks noChangeArrowheads="1"/>
            </p:cNvSpPr>
            <p:nvPr/>
          </p:nvSpPr>
          <p:spPr bwMode="auto">
            <a:xfrm>
              <a:off x="3348" y="2436"/>
              <a:ext cx="83" cy="159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3" name="Rectangle 31"/>
            <p:cNvSpPr>
              <a:spLocks noChangeArrowheads="1"/>
            </p:cNvSpPr>
            <p:nvPr/>
          </p:nvSpPr>
          <p:spPr bwMode="auto">
            <a:xfrm>
              <a:off x="3285" y="2404"/>
              <a:ext cx="76" cy="17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4" name="Rectangle 32"/>
            <p:cNvSpPr>
              <a:spLocks noChangeArrowheads="1"/>
            </p:cNvSpPr>
            <p:nvPr/>
          </p:nvSpPr>
          <p:spPr bwMode="auto">
            <a:xfrm>
              <a:off x="3278" y="2397"/>
              <a:ext cx="90" cy="192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5" name="Rectangle 33"/>
            <p:cNvSpPr>
              <a:spLocks noChangeArrowheads="1"/>
            </p:cNvSpPr>
            <p:nvPr/>
          </p:nvSpPr>
          <p:spPr bwMode="auto">
            <a:xfrm>
              <a:off x="3208" y="2334"/>
              <a:ext cx="70" cy="24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6" name="Rectangle 34"/>
            <p:cNvSpPr>
              <a:spLocks noChangeArrowheads="1"/>
            </p:cNvSpPr>
            <p:nvPr/>
          </p:nvSpPr>
          <p:spPr bwMode="auto">
            <a:xfrm>
              <a:off x="3202" y="2327"/>
              <a:ext cx="83" cy="262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7" name="Rectangle 35"/>
            <p:cNvSpPr>
              <a:spLocks noChangeArrowheads="1"/>
            </p:cNvSpPr>
            <p:nvPr/>
          </p:nvSpPr>
          <p:spPr bwMode="auto">
            <a:xfrm>
              <a:off x="3125" y="2232"/>
              <a:ext cx="77" cy="35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8" name="Rectangle 36"/>
            <p:cNvSpPr>
              <a:spLocks noChangeArrowheads="1"/>
            </p:cNvSpPr>
            <p:nvPr/>
          </p:nvSpPr>
          <p:spPr bwMode="auto">
            <a:xfrm>
              <a:off x="3119" y="2225"/>
              <a:ext cx="89" cy="364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49" name="Rectangle 37"/>
            <p:cNvSpPr>
              <a:spLocks noChangeArrowheads="1"/>
            </p:cNvSpPr>
            <p:nvPr/>
          </p:nvSpPr>
          <p:spPr bwMode="auto">
            <a:xfrm>
              <a:off x="3048" y="2180"/>
              <a:ext cx="77" cy="40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0" name="Rectangle 38"/>
            <p:cNvSpPr>
              <a:spLocks noChangeArrowheads="1"/>
            </p:cNvSpPr>
            <p:nvPr/>
          </p:nvSpPr>
          <p:spPr bwMode="auto">
            <a:xfrm>
              <a:off x="3042" y="2174"/>
              <a:ext cx="89" cy="421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1" name="Rectangle 39"/>
            <p:cNvSpPr>
              <a:spLocks noChangeArrowheads="1"/>
            </p:cNvSpPr>
            <p:nvPr/>
          </p:nvSpPr>
          <p:spPr bwMode="auto">
            <a:xfrm>
              <a:off x="2978" y="2053"/>
              <a:ext cx="77" cy="52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2" name="Rectangle 40"/>
            <p:cNvSpPr>
              <a:spLocks noChangeArrowheads="1"/>
            </p:cNvSpPr>
            <p:nvPr/>
          </p:nvSpPr>
          <p:spPr bwMode="auto">
            <a:xfrm>
              <a:off x="2972" y="2047"/>
              <a:ext cx="89" cy="542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3" name="Rectangle 41"/>
            <p:cNvSpPr>
              <a:spLocks noChangeArrowheads="1"/>
            </p:cNvSpPr>
            <p:nvPr/>
          </p:nvSpPr>
          <p:spPr bwMode="auto">
            <a:xfrm>
              <a:off x="2902" y="1683"/>
              <a:ext cx="70" cy="9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4" name="Rectangle 42"/>
            <p:cNvSpPr>
              <a:spLocks noChangeArrowheads="1"/>
            </p:cNvSpPr>
            <p:nvPr/>
          </p:nvSpPr>
          <p:spPr bwMode="auto">
            <a:xfrm>
              <a:off x="2895" y="1677"/>
              <a:ext cx="83" cy="918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5" name="Rectangle 43"/>
            <p:cNvSpPr>
              <a:spLocks noChangeArrowheads="1"/>
            </p:cNvSpPr>
            <p:nvPr/>
          </p:nvSpPr>
          <p:spPr bwMode="auto">
            <a:xfrm>
              <a:off x="2819" y="1645"/>
              <a:ext cx="76" cy="9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6" name="Rectangle 44"/>
            <p:cNvSpPr>
              <a:spLocks noChangeArrowheads="1"/>
            </p:cNvSpPr>
            <p:nvPr/>
          </p:nvSpPr>
          <p:spPr bwMode="auto">
            <a:xfrm>
              <a:off x="2812" y="1638"/>
              <a:ext cx="90" cy="957"/>
            </a:xfrm>
            <a:prstGeom prst="rect">
              <a:avLst/>
            </a:prstGeom>
            <a:noFill/>
            <a:ln w="2381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7" name="Line 45"/>
            <p:cNvSpPr>
              <a:spLocks noChangeShapeType="1"/>
            </p:cNvSpPr>
            <p:nvPr/>
          </p:nvSpPr>
          <p:spPr bwMode="auto">
            <a:xfrm flipH="1">
              <a:off x="2669" y="2429"/>
              <a:ext cx="488" cy="277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8" name="Freeform 46"/>
            <p:cNvSpPr>
              <a:spLocks/>
            </p:cNvSpPr>
            <p:nvPr/>
          </p:nvSpPr>
          <p:spPr bwMode="auto">
            <a:xfrm>
              <a:off x="1969" y="1626"/>
              <a:ext cx="1814" cy="969"/>
            </a:xfrm>
            <a:custGeom>
              <a:avLst/>
              <a:gdLst>
                <a:gd name="T0" fmla="*/ 0 w 1814"/>
                <a:gd name="T1" fmla="*/ 0 h 969"/>
                <a:gd name="T2" fmla="*/ 0 w 1814"/>
                <a:gd name="T3" fmla="*/ 969 h 969"/>
                <a:gd name="T4" fmla="*/ 0 w 1814"/>
                <a:gd name="T5" fmla="*/ 969 h 969"/>
                <a:gd name="T6" fmla="*/ 1814 w 1814"/>
                <a:gd name="T7" fmla="*/ 969 h 969"/>
                <a:gd name="T8" fmla="*/ 1814 w 1814"/>
                <a:gd name="T9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4" h="969">
                  <a:moveTo>
                    <a:pt x="0" y="0"/>
                  </a:moveTo>
                  <a:lnTo>
                    <a:pt x="0" y="969"/>
                  </a:lnTo>
                  <a:lnTo>
                    <a:pt x="0" y="969"/>
                  </a:lnTo>
                  <a:lnTo>
                    <a:pt x="1814" y="969"/>
                  </a:lnTo>
                  <a:lnTo>
                    <a:pt x="1814" y="969"/>
                  </a:lnTo>
                </a:path>
              </a:pathLst>
            </a:custGeom>
            <a:noFill/>
            <a:ln w="444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59" name="Freeform 47"/>
            <p:cNvSpPr>
              <a:spLocks/>
            </p:cNvSpPr>
            <p:nvPr/>
          </p:nvSpPr>
          <p:spPr bwMode="auto">
            <a:xfrm>
              <a:off x="1957" y="1613"/>
              <a:ext cx="1813" cy="969"/>
            </a:xfrm>
            <a:custGeom>
              <a:avLst/>
              <a:gdLst>
                <a:gd name="T0" fmla="*/ 0 w 1813"/>
                <a:gd name="T1" fmla="*/ 0 h 969"/>
                <a:gd name="T2" fmla="*/ 0 w 1813"/>
                <a:gd name="T3" fmla="*/ 969 h 969"/>
                <a:gd name="T4" fmla="*/ 1813 w 1813"/>
                <a:gd name="T5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3" h="969">
                  <a:moveTo>
                    <a:pt x="0" y="0"/>
                  </a:moveTo>
                  <a:lnTo>
                    <a:pt x="0" y="969"/>
                  </a:lnTo>
                  <a:lnTo>
                    <a:pt x="1813" y="969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20560" name="Rectangle 48"/>
            <p:cNvSpPr>
              <a:spLocks noChangeArrowheads="1"/>
            </p:cNvSpPr>
            <p:nvPr/>
          </p:nvSpPr>
          <p:spPr bwMode="auto">
            <a:xfrm>
              <a:off x="1949" y="2722"/>
              <a:ext cx="2288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modules in this range are more error prone </a:t>
              </a:r>
            </a:p>
          </p:txBody>
        </p:sp>
        <p:sp>
          <p:nvSpPr>
            <p:cNvPr id="320561" name="Text Box 49"/>
            <p:cNvSpPr txBox="1">
              <a:spLocks noChangeArrowheads="1"/>
            </p:cNvSpPr>
            <p:nvPr/>
          </p:nvSpPr>
          <p:spPr bwMode="auto">
            <a:xfrm>
              <a:off x="613" y="2093"/>
              <a:ext cx="1170" cy="4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3500" tIns="25400" rIns="63500" bIns="25400">
              <a:spAutoFit/>
            </a:bodyPr>
            <a:lstStyle/>
            <a:p>
              <a:pPr>
                <a:lnSpc>
                  <a:spcPct val="88000"/>
                </a:lnSpc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FF0000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Higher </a:t>
              </a:r>
              <a:r>
                <a:rPr lang="en-US" altLang="zh-CN" sz="1800" dirty="0" err="1" smtClean="0">
                  <a:solidFill>
                    <a:srgbClr val="FF0000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Cyclomatic</a:t>
              </a:r>
              <a:r>
                <a:rPr lang="en-US" altLang="zh-CN" sz="1800" dirty="0" smtClean="0">
                  <a:solidFill>
                    <a:srgbClr val="FF0000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 dirty="0">
                  <a:solidFill>
                    <a:srgbClr val="FF0000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Complexity, more possibility in 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7575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4613" name="Rectangle 5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237413" cy="457200"/>
          </a:xfrm>
        </p:spPr>
        <p:txBody>
          <a:bodyPr/>
          <a:lstStyle/>
          <a:p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Determine a </a:t>
            </a:r>
            <a:r>
              <a:rPr lang="en-US" altLang="zh-CN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basis </a:t>
            </a:r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set of linearly independent paths</a:t>
            </a:r>
            <a:endParaRPr lang="zh-CN" altLang="en-US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55586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Independent </a:t>
            </a:r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path </a:t>
            </a:r>
            <a:r>
              <a:rPr lang="en-US" altLang="zh-CN" sz="2400" dirty="0">
                <a:latin typeface="Cambria" panose="02040503050406030204" pitchFamily="18" charset="0"/>
              </a:rPr>
              <a:t>® any path that introduces at least one new set of processing statements or a new condition</a:t>
            </a:r>
          </a:p>
          <a:p>
            <a:endParaRPr lang="en-US" altLang="zh-CN" sz="2400" dirty="0">
              <a:latin typeface="Cambria" panose="02040503050406030204" pitchFamily="18" charset="0"/>
            </a:endParaRPr>
          </a:p>
          <a:p>
            <a:r>
              <a:rPr lang="en-US" altLang="zh-CN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Basis set </a:t>
            </a:r>
            <a:r>
              <a:rPr lang="en-US" altLang="zh-CN" sz="2400" dirty="0">
                <a:latin typeface="Cambria" panose="02040503050406030204" pitchFamily="18" charset="0"/>
              </a:rPr>
              <a:t>® set of independent paths through the code</a:t>
            </a:r>
          </a:p>
          <a:p>
            <a:endParaRPr lang="en-US" altLang="zh-CN" sz="2400" dirty="0">
              <a:latin typeface="Cambria" panose="02040503050406030204" pitchFamily="18" charset="0"/>
            </a:endParaRPr>
          </a:p>
          <a:p>
            <a:r>
              <a:rPr lang="en-US" altLang="zh-CN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Test cases </a:t>
            </a:r>
            <a:r>
              <a:rPr lang="en-US" altLang="zh-CN" sz="2400" dirty="0">
                <a:latin typeface="Cambria" panose="02040503050406030204" pitchFamily="18" charset="0"/>
              </a:rPr>
              <a:t>derived from a basis set are guaranteed to execute every statement at least one time during testing</a:t>
            </a:r>
          </a:p>
          <a:p>
            <a:endParaRPr lang="en-US" altLang="zh-CN" sz="2400" dirty="0">
              <a:latin typeface="Cambria" panose="02040503050406030204" pitchFamily="18" charset="0"/>
            </a:endParaRPr>
          </a:p>
          <a:p>
            <a:r>
              <a:rPr lang="en-US" altLang="zh-CN" sz="2400" dirty="0">
                <a:latin typeface="Cambria" panose="02040503050406030204" pitchFamily="18" charset="0"/>
              </a:rPr>
              <a:t> Basis set </a:t>
            </a:r>
            <a:r>
              <a:rPr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is not unique</a:t>
            </a:r>
          </a:p>
          <a:p>
            <a:endParaRPr lang="en-US" altLang="zh-CN" sz="24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68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</a:t>
            </a:r>
            <a:r>
              <a:rPr lang="en-US" altLang="zh-CN" sz="36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example 1</a:t>
            </a:r>
            <a:endParaRPr lang="en-US" altLang="zh-CN" sz="36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685800" y="1524000"/>
            <a:ext cx="48006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scanf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(“%d %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d”,&amp;x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, &amp;y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)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if (y &lt; 0)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pow = -y;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else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pow = y;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z = 1.0;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while (pow != 0) {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z = z * x;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pow = pow - 1;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}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if (y &lt; 0)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z = 1.0 / z;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(“%</a:t>
            </a:r>
            <a:r>
              <a:rPr lang="en-US" altLang="zh-CN" sz="1600" b="1" dirty="0" err="1">
                <a:latin typeface="Cambria" panose="02040503050406030204" pitchFamily="18" charset="0"/>
                <a:ea typeface="宋体" panose="02010600030101010101" pitchFamily="2" charset="-122"/>
              </a:rPr>
              <a:t>f”,z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);</a:t>
            </a:r>
            <a:endParaRPr lang="en-US" altLang="zh-CN" sz="2800" b="1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1802" y="1635102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Please </a:t>
            </a:r>
            <a:r>
              <a:rPr lang="en-US" altLang="zh-CN" dirty="0"/>
              <a:t>draw the control flow graph of the following code and provide the </a:t>
            </a:r>
            <a:r>
              <a:rPr lang="en-US" altLang="zh-CN" dirty="0" err="1"/>
              <a:t>cyclomatic</a:t>
            </a:r>
            <a:r>
              <a:rPr lang="en-US" altLang="zh-CN" dirty="0"/>
              <a:t> complexity V(G) of the control flow graph;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Please </a:t>
            </a:r>
            <a:r>
              <a:rPr lang="en-US" altLang="zh-CN" dirty="0"/>
              <a:t>provide the Basis Path set of the control flow graph;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85800" y="5149677"/>
            <a:ext cx="77780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腾讯文档</a:t>
            </a:r>
            <a:r>
              <a:rPr lang="en-US" altLang="zh-CN" dirty="0"/>
              <a:t>】Basis path test example 1</a:t>
            </a:r>
          </a:p>
          <a:p>
            <a:r>
              <a:rPr lang="en-US" altLang="zh-CN" dirty="0"/>
              <a:t>https://docs.qq.com/form/page/DSFdHVllleEZnQnVa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563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647922" y="126206"/>
            <a:ext cx="5822950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Basis path test example 2</a:t>
            </a: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3124200" y="1371600"/>
            <a:ext cx="396240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buAutoNum type="arabicPlain"/>
            </a:pP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for (j=1; j&lt;N; </a:t>
            </a:r>
            <a:r>
              <a:rPr lang="en-US" altLang="zh-CN" sz="1600" b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j++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) </a:t>
            </a:r>
          </a:p>
          <a:p>
            <a:pPr marL="457200" indent="-457200">
              <a:buAutoNum type="arabicPlain"/>
            </a:pP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last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= N - j + 1;    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4           for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(k=1; k&lt;last; k++)  </a:t>
            </a:r>
            <a:endParaRPr lang="en-US" altLang="zh-CN" sz="1600" b="1" dirty="0" smtClean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{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6               if (list[k] &gt; list[k+1])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7  	    {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8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temp = list[k];</a:t>
            </a: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9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   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list[k] = list[k+1];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10                  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list[k+1] = temp;</a:t>
            </a: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11            	    }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12             }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13          }</a:t>
            </a:r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14    print</a:t>
            </a: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(“Done\n”);</a:t>
            </a:r>
          </a:p>
          <a:p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endParaRPr lang="en-US" altLang="zh-CN" sz="16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1676400" y="5181600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【腾讯文档】Basis path test example 2</a:t>
            </a:r>
          </a:p>
          <a:p>
            <a:r>
              <a:rPr lang="zh-CN" altLang="en-US" dirty="0"/>
              <a:t>https://docs.qq.com/form/page/DSEF5cXRYeUdnTlhY</a:t>
            </a:r>
          </a:p>
        </p:txBody>
      </p:sp>
    </p:spTree>
    <p:extLst>
      <p:ext uri="{BB962C8B-B14F-4D97-AF65-F5344CB8AC3E}">
        <p14:creationId xmlns:p14="http://schemas.microsoft.com/office/powerpoint/2010/main" val="1992226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1998867" y="2743200"/>
            <a:ext cx="504625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TESTING FUNDAMENTALS</a:t>
            </a:r>
            <a:r>
              <a:rPr lang="en-US" altLang="zh-CN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/>
            </a:r>
            <a:br>
              <a:rPr lang="en-US" altLang="zh-CN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36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EXAMINING THE CODE</a:t>
            </a:r>
            <a:endParaRPr lang="zh-CN" altLang="en-US" sz="3600" b="1" dirty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86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4923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To be continued…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sz="3600" dirty="0" smtClean="0">
                <a:latin typeface="Cambria" panose="02040503050406030204" pitchFamily="18" charset="0"/>
              </a:rPr>
              <a:t>See you next week</a:t>
            </a:r>
            <a:endParaRPr lang="zh-CN" altLang="en-US" sz="3600" dirty="0" smtClean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pic>
        <p:nvPicPr>
          <p:cNvPr id="135173" name="Picture 5" descr="cartoon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4545013"/>
            <a:ext cx="2223454" cy="177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35610"/>
            <a:ext cx="8231187" cy="539750"/>
          </a:xfrm>
        </p:spPr>
        <p:txBody>
          <a:bodyPr/>
          <a:lstStyle/>
          <a:p>
            <a:r>
              <a:rPr lang="en-US" altLang="zh-CN" b="1" dirty="0">
                <a:solidFill>
                  <a:srgbClr val="132584"/>
                </a:solidFill>
                <a:latin typeface="Cambria" panose="02040503050406030204" pitchFamily="18" charset="0"/>
              </a:rPr>
              <a:t>Examine the Design Documents &amp; Code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228600" y="1219200"/>
            <a:ext cx="8610600" cy="347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5000"/>
              </a:spcBef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These are 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static, white box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techniques.</a:t>
            </a:r>
          </a:p>
          <a:p>
            <a:pPr>
              <a:lnSpc>
                <a:spcPct val="120000"/>
              </a:lnSpc>
              <a:spcBef>
                <a:spcPct val="25000"/>
              </a:spcBef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Handling these requires some programming expertise.</a:t>
            </a:r>
          </a:p>
          <a:p>
            <a:pPr>
              <a:lnSpc>
                <a:spcPct val="120000"/>
              </a:lnSpc>
              <a:spcBef>
                <a:spcPct val="25000"/>
              </a:spcBef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It is best if the testers know the language in which the software is written.</a:t>
            </a:r>
          </a:p>
          <a:p>
            <a:pPr>
              <a:lnSpc>
                <a:spcPct val="120000"/>
              </a:lnSpc>
              <a:spcBef>
                <a:spcPct val="25000"/>
              </a:spcBef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Consequently, you often find these tests are run by either Programmers with software testers as observers or Software testers with </a:t>
            </a:r>
            <a:r>
              <a:rPr lang="en-US" altLang="zh-CN" sz="24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help from </a:t>
            </a: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 programmers</a:t>
            </a:r>
            <a:r>
              <a:rPr lang="en-US" altLang="zh-CN" sz="24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432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583487" cy="457200"/>
          </a:xfrm>
        </p:spPr>
        <p:txBody>
          <a:bodyPr/>
          <a:lstStyle/>
          <a:p>
            <a:r>
              <a:rPr lang="en-US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Major Problems with These Tests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381000" y="1447800"/>
            <a:ext cx="8382000" cy="354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85738" indent="-185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30000"/>
              </a:spcBef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They are often NOT performed!</a:t>
            </a:r>
          </a:p>
          <a:p>
            <a:pPr>
              <a:lnSpc>
                <a:spcPct val="110000"/>
              </a:lnSpc>
              <a:spcBef>
                <a:spcPct val="30000"/>
              </a:spcBef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These are the hardest to justify to upper management as they are viewed by many as too time consuming.</a:t>
            </a:r>
          </a:p>
          <a:p>
            <a:pPr>
              <a:lnSpc>
                <a:spcPct val="110000"/>
              </a:lnSpc>
              <a:spcBef>
                <a:spcPct val="30000"/>
              </a:spcBef>
              <a:buClr>
                <a:schemeClr val="accent1"/>
              </a:buClr>
              <a:buSzPct val="111000"/>
              <a:buFontTx/>
              <a:buChar char="•"/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Some of the problem is the perception that programmers are not productive if they are not generating code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110000"/>
              </a:lnSpc>
              <a:spcBef>
                <a:spcPct val="30000"/>
              </a:spcBef>
              <a:buClr>
                <a:schemeClr val="accent1"/>
              </a:buClr>
              <a:buSzPct val="111000"/>
            </a:pPr>
            <a:endParaRPr lang="en-US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30000"/>
              </a:spcBef>
              <a:buClr>
                <a:schemeClr val="accent1"/>
              </a:buClr>
              <a:buSzPct val="111000"/>
            </a:pP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Note: The tyranny of the LOC metric,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Lines of executable code as a measure of productivity!</a:t>
            </a:r>
          </a:p>
        </p:txBody>
      </p:sp>
    </p:spTree>
    <p:extLst>
      <p:ext uri="{BB962C8B-B14F-4D97-AF65-F5344CB8AC3E}">
        <p14:creationId xmlns:p14="http://schemas.microsoft.com/office/powerpoint/2010/main" val="101535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55575"/>
            <a:ext cx="5273675" cy="714375"/>
          </a:xfrm>
        </p:spPr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FORMAL REVIEWS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533400" y="1447800"/>
            <a:ext cx="85344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These are structured processes for doing static, white box testing.</a:t>
            </a:r>
          </a:p>
          <a:p>
            <a:endParaRPr lang="en-US" altLang="zh-CN" b="1" dirty="0">
              <a:solidFill>
                <a:schemeClr val="folHlink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 elements are required</a:t>
            </a:r>
            <a:r>
              <a:rPr lang="en-US" altLang="zh-CN" b="1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:</a:t>
            </a:r>
          </a:p>
          <a:p>
            <a:endParaRPr lang="en-US" altLang="zh-CN" b="1" dirty="0">
              <a:solidFill>
                <a:srgbClr val="13BBBF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>
              <a:buClr>
                <a:schemeClr val="accent1"/>
              </a:buClr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1. Identify problems by directing attention to the code, not who wrote it.</a:t>
            </a:r>
          </a:p>
          <a:p>
            <a:pPr lvl="1">
              <a:buClr>
                <a:schemeClr val="accent1"/>
              </a:buClr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2. Setup and follow rules for the review:</a:t>
            </a:r>
          </a:p>
          <a:p>
            <a:pPr lvl="1">
              <a:buClr>
                <a:schemeClr val="accent1"/>
              </a:buClr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chemeClr val="accent1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How much code should be examined?</a:t>
            </a:r>
          </a:p>
          <a:p>
            <a:pPr lvl="1">
              <a:buClr>
                <a:schemeClr val="accent1"/>
              </a:buClr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chemeClr val="accent1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How long should the review take?</a:t>
            </a:r>
          </a:p>
          <a:p>
            <a:pPr lvl="2">
              <a:buClr>
                <a:schemeClr val="accent1"/>
              </a:buClr>
            </a:pPr>
            <a:r>
              <a:rPr lang="en-US" altLang="zh-CN" sz="2000" dirty="0">
                <a:solidFill>
                  <a:schemeClr val="accent1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What is fair game for the review?</a:t>
            </a:r>
          </a:p>
          <a:p>
            <a:pPr lvl="1"/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3. Prepare and assign duties to people</a:t>
            </a:r>
          </a:p>
          <a:p>
            <a:pPr lvl="1"/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    Moderator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, recorder, reader, etc.</a:t>
            </a:r>
          </a:p>
          <a:p>
            <a:pPr lvl="1"/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4. Write a report.</a:t>
            </a:r>
          </a:p>
          <a:p>
            <a:endParaRPr lang="en-US" altLang="zh-CN" sz="1800" b="1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18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These are not just “get together and go over code” sessions!</a:t>
            </a:r>
          </a:p>
        </p:txBody>
      </p:sp>
    </p:spTree>
    <p:extLst>
      <p:ext uri="{BB962C8B-B14F-4D97-AF65-F5344CB8AC3E}">
        <p14:creationId xmlns:p14="http://schemas.microsoft.com/office/powerpoint/2010/main" val="106870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5218" y="152400"/>
            <a:ext cx="4981575" cy="685800"/>
          </a:xfrm>
        </p:spPr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Three approaches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533400" y="1574800"/>
            <a:ext cx="6172200" cy="206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b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Peer </a:t>
            </a:r>
            <a:r>
              <a:rPr lang="en-US" altLang="zh-CN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review 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b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Walkthrough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b="1" dirty="0">
                <a:latin typeface="Cambria" panose="02040503050406030204" pitchFamily="18" charset="0"/>
                <a:ea typeface="宋体" panose="02010600030101010101" pitchFamily="2" charset="-122"/>
              </a:rPr>
              <a:t>Formal inspection</a:t>
            </a:r>
            <a:endParaRPr lang="zh-CN" altLang="en-US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SzPct val="125000"/>
            </a:pPr>
            <a:endParaRPr lang="zh-CN" altLang="en-US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grpSp>
        <p:nvGrpSpPr>
          <p:cNvPr id="290822" name="Group 6"/>
          <p:cNvGrpSpPr>
            <a:grpSpLocks/>
          </p:cNvGrpSpPr>
          <p:nvPr/>
        </p:nvGrpSpPr>
        <p:grpSpPr bwMode="auto">
          <a:xfrm>
            <a:off x="755650" y="3830639"/>
            <a:ext cx="8001000" cy="1655763"/>
            <a:chOff x="432" y="2239"/>
            <a:chExt cx="5040" cy="1043"/>
          </a:xfrm>
        </p:grpSpPr>
        <p:sp>
          <p:nvSpPr>
            <p:cNvPr id="290823" name="Text Box 7"/>
            <p:cNvSpPr txBox="1">
              <a:spLocks noChangeArrowheads="1"/>
            </p:cNvSpPr>
            <p:nvPr/>
          </p:nvSpPr>
          <p:spPr bwMode="auto">
            <a:xfrm>
              <a:off x="432" y="2264"/>
              <a:ext cx="81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eaLnBrk="1" hangingPunct="1">
                <a:lnSpc>
                  <a:spcPts val="2200"/>
                </a:lnSpc>
                <a:spcBef>
                  <a:spcPct val="50000"/>
                </a:spcBef>
                <a:buClr>
                  <a:schemeClr val="accent1"/>
                </a:buClr>
              </a:pPr>
              <a:r>
                <a:rPr lang="en-US" altLang="zh-CN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Informal</a:t>
              </a:r>
            </a:p>
          </p:txBody>
        </p:sp>
        <p:sp>
          <p:nvSpPr>
            <p:cNvPr id="290824" name="Text Box 8"/>
            <p:cNvSpPr txBox="1">
              <a:spLocks noChangeArrowheads="1"/>
            </p:cNvSpPr>
            <p:nvPr/>
          </p:nvSpPr>
          <p:spPr bwMode="auto">
            <a:xfrm>
              <a:off x="4704" y="2239"/>
              <a:ext cx="6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eaLnBrk="1" hangingPunct="1">
                <a:lnSpc>
                  <a:spcPts val="2200"/>
                </a:lnSpc>
                <a:spcBef>
                  <a:spcPct val="50000"/>
                </a:spcBef>
                <a:buClr>
                  <a:schemeClr val="accent1"/>
                </a:buClr>
              </a:pPr>
              <a:r>
                <a:rPr lang="en-US" altLang="zh-CN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Formal</a:t>
              </a:r>
            </a:p>
          </p:txBody>
        </p:sp>
        <p:sp>
          <p:nvSpPr>
            <p:cNvPr id="290825" name="Rectangle 9"/>
            <p:cNvSpPr>
              <a:spLocks noChangeArrowheads="1"/>
            </p:cNvSpPr>
            <p:nvPr/>
          </p:nvSpPr>
          <p:spPr bwMode="auto">
            <a:xfrm>
              <a:off x="432" y="3104"/>
              <a:ext cx="5040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eaLnBrk="1" hangingPunct="1">
                <a:lnSpc>
                  <a:spcPts val="2200"/>
                </a:lnSpc>
                <a:spcBef>
                  <a:spcPct val="50000"/>
                </a:spcBef>
                <a:buClr>
                  <a:schemeClr val="accent1"/>
                </a:buClr>
              </a:pPr>
              <a:r>
                <a:rPr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Peer R</a:t>
              </a:r>
              <a:r>
                <a:rPr lang="en-US" altLang="zh-CN" sz="20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eview                                      Walkthrough                              Inspection</a:t>
              </a:r>
              <a:endPara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0826" name="AutoShape 10"/>
            <p:cNvSpPr>
              <a:spLocks noChangeArrowheads="1"/>
            </p:cNvSpPr>
            <p:nvPr/>
          </p:nvSpPr>
          <p:spPr bwMode="auto">
            <a:xfrm>
              <a:off x="432" y="2390"/>
              <a:ext cx="4896" cy="692"/>
            </a:xfrm>
            <a:prstGeom prst="leftRightArrow">
              <a:avLst>
                <a:gd name="adj1" fmla="val 33333"/>
                <a:gd name="adj2" fmla="val 110382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34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6705600" cy="76200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132584"/>
                </a:solidFill>
                <a:latin typeface="Cambria" panose="02040503050406030204" pitchFamily="18" charset="0"/>
              </a:rPr>
              <a:t>Typically, different levels of formality identify the kind of formal review:</a:t>
            </a: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381000" y="1219200"/>
            <a:ext cx="8305800" cy="505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Peer (or Buddy) Review: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Most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informal.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Involves a coder and a few buddies.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Still be sure all 4 elements are present.</a:t>
            </a:r>
          </a:p>
          <a:p>
            <a:pPr lvl="1">
              <a:lnSpc>
                <a:spcPct val="130000"/>
              </a:lnSpc>
            </a:pP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Walkthroughs: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Next step in formality.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The programmer works with a small group of ~5 programmers and testers.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Everyone has copies of the code in advance.</a:t>
            </a:r>
          </a:p>
          <a:p>
            <a:pPr lvl="1">
              <a:lnSpc>
                <a:spcPct val="130000"/>
              </a:lnSpc>
              <a:buClr>
                <a:schemeClr val="accent1"/>
              </a:buClr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A presenter “reads” the code line-by-line, function by function, saying what is done and why it is being done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  <a:endParaRPr lang="zh-CN" altLang="en-US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13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18383</TotalTime>
  <Words>2631</Words>
  <Application>Microsoft Office PowerPoint</Application>
  <PresentationFormat>全屏显示(4:3)</PresentationFormat>
  <Paragraphs>441</Paragraphs>
  <Slides>40</Slides>
  <Notes>39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Zapf Dingbats</vt:lpstr>
      <vt:lpstr>黑体</vt:lpstr>
      <vt:lpstr>华文新魏</vt:lpstr>
      <vt:lpstr>宋体</vt:lpstr>
      <vt:lpstr>Arial</vt:lpstr>
      <vt:lpstr>Cambria</vt:lpstr>
      <vt:lpstr>Wingdings</vt:lpstr>
      <vt:lpstr>1_自定义设计方案</vt:lpstr>
      <vt:lpstr>位图图像</vt:lpstr>
      <vt:lpstr>Software Quality Assurance and Testing Technology</vt:lpstr>
      <vt:lpstr>Review</vt:lpstr>
      <vt:lpstr>PowerPoint 演示文稿</vt:lpstr>
      <vt:lpstr>PowerPoint 演示文稿</vt:lpstr>
      <vt:lpstr>Examine the Design Documents &amp; Code</vt:lpstr>
      <vt:lpstr>Major Problems with These Tests</vt:lpstr>
      <vt:lpstr>FORMAL REVIEWS</vt:lpstr>
      <vt:lpstr>Three approaches</vt:lpstr>
      <vt:lpstr>Typically, different levels of formality identify the kind of formal review:</vt:lpstr>
      <vt:lpstr>Example in a Walkthrough</vt:lpstr>
      <vt:lpstr>Inspections</vt:lpstr>
      <vt:lpstr>Formal Reviews - Formal inspection </vt:lpstr>
      <vt:lpstr>Formal Reviews</vt:lpstr>
      <vt:lpstr>One list to check while doing formal reviews (from the text) :</vt:lpstr>
      <vt:lpstr>Standards and Guidelines</vt:lpstr>
      <vt:lpstr>Examples</vt:lpstr>
      <vt:lpstr>Another Example</vt:lpstr>
      <vt:lpstr>Why Use Standards or Guidelines</vt:lpstr>
      <vt:lpstr>Organizations Producing Various Standards and Guidelines</vt:lpstr>
      <vt:lpstr>PowerPoint 演示文稿</vt:lpstr>
      <vt:lpstr>Flow graph from code</vt:lpstr>
      <vt:lpstr>Dynamic, White Box Testing</vt:lpstr>
      <vt:lpstr>Examples</vt:lpstr>
      <vt:lpstr>Overview of the Areas of Dynamic, White Box Testing</vt:lpstr>
      <vt:lpstr>TESTING</vt:lpstr>
      <vt:lpstr>DEBUGGING</vt:lpstr>
      <vt:lpstr>Debugging plays a role</vt:lpstr>
      <vt:lpstr>White-Box Testing</vt:lpstr>
      <vt:lpstr>Basic Path Testing</vt:lpstr>
      <vt:lpstr>Flow graph from code</vt:lpstr>
      <vt:lpstr>Basis path test</vt:lpstr>
      <vt:lpstr>Basis path test</vt:lpstr>
      <vt:lpstr>Example </vt:lpstr>
      <vt:lpstr>Example (continued)</vt:lpstr>
      <vt:lpstr>Basis path test example: FLOW GRAPH</vt:lpstr>
      <vt:lpstr>Determine cyclomatic complexity of flow graph</vt:lpstr>
      <vt:lpstr>Determine a basis set of linearly independent paths</vt:lpstr>
      <vt:lpstr>Basis path test example 1</vt:lpstr>
      <vt:lpstr>Basis path test example 2</vt:lpstr>
      <vt:lpstr>To be continued… See you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Liu haiming</cp:lastModifiedBy>
  <cp:revision>2769</cp:revision>
  <cp:lastPrinted>1601-01-01T00:00:00Z</cp:lastPrinted>
  <dcterms:created xsi:type="dcterms:W3CDTF">1601-01-01T00:00:00Z</dcterms:created>
  <dcterms:modified xsi:type="dcterms:W3CDTF">2022-04-17T14:06:41Z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