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975" r:id="rId2"/>
    <p:sldId id="1267" r:id="rId3"/>
    <p:sldId id="1274" r:id="rId4"/>
    <p:sldId id="1248" r:id="rId5"/>
    <p:sldId id="1249" r:id="rId6"/>
    <p:sldId id="1250" r:id="rId7"/>
    <p:sldId id="1251" r:id="rId8"/>
    <p:sldId id="1252" r:id="rId9"/>
    <p:sldId id="1253" r:id="rId10"/>
    <p:sldId id="1254" r:id="rId11"/>
    <p:sldId id="1255" r:id="rId12"/>
    <p:sldId id="1276" r:id="rId13"/>
    <p:sldId id="1277" r:id="rId14"/>
    <p:sldId id="1256" r:id="rId15"/>
    <p:sldId id="1257" r:id="rId16"/>
    <p:sldId id="1258" r:id="rId17"/>
    <p:sldId id="1259" r:id="rId18"/>
    <p:sldId id="1260" r:id="rId19"/>
    <p:sldId id="1261" r:id="rId20"/>
    <p:sldId id="1262" r:id="rId21"/>
    <p:sldId id="1263" r:id="rId22"/>
    <p:sldId id="1264" r:id="rId23"/>
    <p:sldId id="1265" r:id="rId24"/>
    <p:sldId id="1266" r:id="rId25"/>
    <p:sldId id="1275" r:id="rId26"/>
    <p:sldId id="1213" r:id="rId27"/>
    <p:sldId id="1218" r:id="rId28"/>
    <p:sldId id="1214" r:id="rId29"/>
    <p:sldId id="1219" r:id="rId30"/>
    <p:sldId id="1230" r:id="rId31"/>
    <p:sldId id="1222" r:id="rId32"/>
    <p:sldId id="1231" r:id="rId33"/>
    <p:sldId id="1226" r:id="rId34"/>
    <p:sldId id="1227" r:id="rId35"/>
    <p:sldId id="1228" r:id="rId36"/>
    <p:sldId id="1229" r:id="rId37"/>
    <p:sldId id="1232" r:id="rId38"/>
    <p:sldId id="1224" r:id="rId39"/>
    <p:sldId id="1220" r:id="rId40"/>
    <p:sldId id="1177" r:id="rId41"/>
    <p:sldId id="1178" r:id="rId42"/>
    <p:sldId id="1179" r:id="rId43"/>
    <p:sldId id="1180" r:id="rId44"/>
    <p:sldId id="1181" r:id="rId45"/>
    <p:sldId id="1182" r:id="rId46"/>
    <p:sldId id="1185" r:id="rId47"/>
    <p:sldId id="1186" r:id="rId48"/>
    <p:sldId id="1187" r:id="rId49"/>
    <p:sldId id="1188" r:id="rId50"/>
    <p:sldId id="1189" r:id="rId51"/>
    <p:sldId id="1190" r:id="rId52"/>
    <p:sldId id="1191" r:id="rId53"/>
    <p:sldId id="1192" r:id="rId54"/>
    <p:sldId id="876" r:id="rId55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2" autoAdjust="0"/>
    <p:restoredTop sz="61313" autoAdjust="0"/>
  </p:normalViewPr>
  <p:slideViewPr>
    <p:cSldViewPr snapToObjects="1">
      <p:cViewPr varScale="1">
        <p:scale>
          <a:sx n="67" d="100"/>
          <a:sy n="67" d="100"/>
        </p:scale>
        <p:origin x="2760" y="4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7" Type="http://schemas.openxmlformats.org/officeDocument/2006/relationships/slide" Target="slides/slide45.xml"/><Relationship Id="rId2" Type="http://schemas.openxmlformats.org/officeDocument/2006/relationships/slide" Target="slides/slide8.xml"/><Relationship Id="rId1" Type="http://schemas.openxmlformats.org/officeDocument/2006/relationships/slide" Target="slides/slide7.xml"/><Relationship Id="rId6" Type="http://schemas.openxmlformats.org/officeDocument/2006/relationships/slide" Target="slides/slide44.xml"/><Relationship Id="rId5" Type="http://schemas.openxmlformats.org/officeDocument/2006/relationships/slide" Target="slides/slide43.xml"/><Relationship Id="rId4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D5A8F-F787-40E3-B0FD-6B9B852C421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88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39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518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25453-E1DD-4FBD-BF25-AB6390F22BC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9360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38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A9ADB-1471-4C69-94C2-FCB354645262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99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73AB8-5665-42E6-B42A-B1443A0BDE7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732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7FF55-2C17-4D82-B18B-2AEB4C3842A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81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2DA20-049A-478B-9B9C-19E4191943AB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981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7349C-F9B5-4632-B5D3-26E1FA3EB85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33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16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66658-1B76-4FBF-B5C5-187AFBCFAEA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9329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66658-1B76-4FBF-B5C5-187AFBCFAEAD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2033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66658-1B76-4FBF-B5C5-187AFBCFAEAD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码是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如果要输入数字，</a:t>
            </a:r>
            <a:endParaRPr lang="en-US" altLang="zh-CN" dirty="0" smtClean="0"/>
          </a:p>
          <a:p>
            <a:r>
              <a:rPr lang="zh-CN" altLang="en-US" dirty="0" smtClean="0"/>
              <a:t>用“</a:t>
            </a:r>
            <a:r>
              <a:rPr lang="en-US" altLang="zh-CN" dirty="0" smtClean="0"/>
              <a:t>/”</a:t>
            </a:r>
            <a:r>
              <a:rPr lang="zh-CN" altLang="en-US" dirty="0" smtClean="0"/>
              <a:t>和“：”检查超出范围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如果要输入大写字母，</a:t>
            </a:r>
            <a:endParaRPr lang="en-US" altLang="zh-CN" dirty="0" smtClean="0"/>
          </a:p>
          <a:p>
            <a:r>
              <a:rPr lang="zh-CN" altLang="en-US" dirty="0" smtClean="0"/>
              <a:t>用“</a:t>
            </a:r>
            <a:r>
              <a:rPr lang="en-US" altLang="zh-CN" dirty="0" smtClean="0"/>
              <a:t>@”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[”</a:t>
            </a:r>
            <a:r>
              <a:rPr lang="zh-CN" altLang="en-US" dirty="0" smtClean="0"/>
              <a:t>检查超出范围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如果要输入小写字母，</a:t>
            </a:r>
            <a:endParaRPr lang="en-US" altLang="zh-CN" dirty="0" smtClean="0"/>
          </a:p>
          <a:p>
            <a:r>
              <a:rPr lang="zh-CN" altLang="en-US" dirty="0" smtClean="0"/>
              <a:t>用前引号和</a:t>
            </a:r>
            <a:r>
              <a:rPr lang="en-US" altLang="zh-CN" dirty="0" smtClean="0"/>
              <a:t>{</a:t>
            </a:r>
            <a:r>
              <a:rPr lang="zh-CN" altLang="en-US" dirty="0" smtClean="0"/>
              <a:t>检查是否超出范围。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740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464E3-ED38-4271-9BFF-8935F02243D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16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00F4-446B-4DDD-A0BC-39B4398184F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288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039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DAD9F-7119-4E1D-B0FD-3AC41075007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562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63E0A-C8C8-4BA8-B3B3-FBC62BFBFAAA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13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92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99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756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4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607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626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72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93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82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389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19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74E6A-3D0A-4AC5-8969-93D16A4C27C2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决策表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8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43512-D66B-4A6D-81D2-176C2D5AB06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822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74274-CE61-4346-B77B-8AFCA4F4DF17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558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9A295-7998-40DC-99F5-D5F6974FBE8B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646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681E-99FC-41E0-9A23-429D3A468DB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554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43C93-CF20-4CE2-9485-79BFC53AC1CE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956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3081B-A967-43E6-AA12-9B1B844741C5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191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F004-5851-4E32-B14F-B386CFEF488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0495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F795D-6022-4C6E-A4A6-F8FBBD726661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544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FDA4A-CE83-40E7-B5E7-6F59DB6F58AF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4279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A7E8C-C733-4CB1-A2B0-BFC140355C06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781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316CC-40EB-473E-BB4E-4716183794EB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4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E31F9-4ED6-49E0-88BC-4A834348639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9668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C47BE-A5B5-4E43-A030-81E88BF104EC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3505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54DDE-FA63-4B7A-A608-3733BEFF5A49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703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91C2D-E61C-4FBC-A197-57A712F9343A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2606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E2682-12DF-405E-9C4C-DEA8978C56E0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12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027DF-02BE-4A99-8F1C-5673412ACB0C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9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0DCE1-DA3D-40FE-A9B6-6619A0CFDD79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90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BA972-934F-4206-88D8-F7EE7884163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8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88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C97B3C-6A4B-48BD-AB17-303E0536F8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5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Spring 2021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042988" y="1989138"/>
            <a:ext cx="777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Test cases :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arbitrary value:                   X1 = 123123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</a:t>
            </a:r>
            <a:r>
              <a:rPr lang="en-US" altLang="zh-CN" sz="1800" b="1" dirty="0">
                <a:latin typeface="Cambria" panose="02040503050406030204" pitchFamily="18" charset="0"/>
              </a:rPr>
              <a:t>arbitrary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value: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 X2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12345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boundary value: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X3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999999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1800" b="1" dirty="0">
                <a:latin typeface="Cambria" panose="02040503050406030204" pitchFamily="18" charset="0"/>
              </a:rPr>
              <a:t>Class boundary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value:                  X4 = 1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Class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boundary value: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X5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invalid value:     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 X6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-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1</a:t>
            </a:r>
            <a:endParaRPr lang="en-US" altLang="zh-CN" sz="18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invalid value:     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 X7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</a:t>
            </a:r>
            <a:r>
              <a:rPr lang="en-US" altLang="zh-CN" sz="1800" b="1" dirty="0" err="1">
                <a:effectLst/>
                <a:latin typeface="Cambria" panose="02040503050406030204" pitchFamily="18" charset="0"/>
              </a:rPr>
              <a:t>asdasd</a:t>
            </a:r>
            <a:endParaRPr lang="en-US" altLang="zh-CN" sz="18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Others?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338" y="194628"/>
            <a:ext cx="5686425" cy="534988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BVA Example 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609600" y="1179790"/>
            <a:ext cx="8305800" cy="38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a function which limit user input to </a:t>
            </a: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positive integer (6-digit)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258888" y="5265738"/>
            <a:ext cx="8305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Class invalid value:                      </a:t>
            </a:r>
            <a:r>
              <a:rPr lang="en-US" altLang="zh-CN" sz="16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    X8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=  000123</a:t>
            </a:r>
          </a:p>
        </p:txBody>
      </p:sp>
      <p:grpSp>
        <p:nvGrpSpPr>
          <p:cNvPr id="189446" name="Group 6"/>
          <p:cNvGrpSpPr>
            <a:grpSpLocks/>
          </p:cNvGrpSpPr>
          <p:nvPr/>
        </p:nvGrpSpPr>
        <p:grpSpPr bwMode="auto">
          <a:xfrm>
            <a:off x="1116013" y="2708275"/>
            <a:ext cx="6248400" cy="1835150"/>
            <a:chOff x="384" y="1536"/>
            <a:chExt cx="3936" cy="1200"/>
          </a:xfrm>
        </p:grpSpPr>
        <p:sp>
          <p:nvSpPr>
            <p:cNvPr id="189447" name="Line 7"/>
            <p:cNvSpPr>
              <a:spLocks noChangeShapeType="1"/>
            </p:cNvSpPr>
            <p:nvPr/>
          </p:nvSpPr>
          <p:spPr bwMode="auto">
            <a:xfrm>
              <a:off x="384" y="153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48" name="Line 8"/>
            <p:cNvSpPr>
              <a:spLocks noChangeShapeType="1"/>
            </p:cNvSpPr>
            <p:nvPr/>
          </p:nvSpPr>
          <p:spPr bwMode="auto">
            <a:xfrm>
              <a:off x="384" y="177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49" name="Line 9"/>
            <p:cNvSpPr>
              <a:spLocks noChangeShapeType="1"/>
            </p:cNvSpPr>
            <p:nvPr/>
          </p:nvSpPr>
          <p:spPr bwMode="auto">
            <a:xfrm>
              <a:off x="384" y="201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>
              <a:off x="384" y="225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51" name="Line 11"/>
            <p:cNvSpPr>
              <a:spLocks noChangeShapeType="1"/>
            </p:cNvSpPr>
            <p:nvPr/>
          </p:nvSpPr>
          <p:spPr bwMode="auto">
            <a:xfrm>
              <a:off x="384" y="249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52" name="Line 12"/>
            <p:cNvSpPr>
              <a:spLocks noChangeShapeType="1"/>
            </p:cNvSpPr>
            <p:nvPr/>
          </p:nvSpPr>
          <p:spPr bwMode="auto">
            <a:xfrm>
              <a:off x="384" y="273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1116013" y="6400800"/>
            <a:ext cx="62484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2362200" y="5671246"/>
            <a:ext cx="5867400" cy="65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zh-CN" altLang="en-US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X9 = </a:t>
            </a:r>
            <a:r>
              <a:rPr lang="en-US" altLang="zh-CN" sz="16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asd123 </a:t>
            </a:r>
          </a:p>
          <a:p>
            <a:pPr eaLnBrk="1" hangingPunct="1"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	              </a:t>
            </a:r>
            <a:r>
              <a:rPr lang="en-US" altLang="zh-CN" sz="16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X10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= Empty</a:t>
            </a:r>
          </a:p>
        </p:txBody>
      </p:sp>
    </p:spTree>
    <p:extLst>
      <p:ext uri="{BB962C8B-B14F-4D97-AF65-F5344CB8AC3E}">
        <p14:creationId xmlns:p14="http://schemas.microsoft.com/office/powerpoint/2010/main" val="1808032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5" grpId="0" autoUpdateAnimBg="0"/>
      <p:bldP spid="1894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4537"/>
            <a:ext cx="4491037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BVA </a:t>
            </a:r>
            <a:r>
              <a:rPr lang="en-US" altLang="zh-CN" sz="3200" dirty="0" smtClean="0">
                <a:latin typeface="Cambria" panose="02040503050406030204" pitchFamily="18" charset="0"/>
              </a:rPr>
              <a:t>Example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990600" y="1395095"/>
            <a:ext cx="8305800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</a:rPr>
              <a:t>Test for 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Phone Number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3780166"/>
            <a:ext cx="8305800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</a:rPr>
              <a:t>Test for 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ID number</a:t>
            </a:r>
            <a:r>
              <a:rPr lang="zh-CN" altLang="en-US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（身份证）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3" y="4267200"/>
            <a:ext cx="6524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31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lvl="1" indent="0">
              <a:buNone/>
            </a:pPr>
            <a:r>
              <a:rPr lang="en-US" altLang="zh-CN" sz="2000" dirty="0" smtClean="0">
                <a:latin typeface="Cambria" panose="02040503050406030204" pitchFamily="18" charset="0"/>
              </a:rPr>
              <a:t>If </a:t>
            </a:r>
            <a:r>
              <a:rPr lang="en-US" altLang="zh-CN" sz="2000" dirty="0">
                <a:latin typeface="Cambria" panose="02040503050406030204" pitchFamily="18" charset="0"/>
              </a:rPr>
              <a:t>input is a 5-digit integer between 10,000 and 99,999</a:t>
            </a:r>
          </a:p>
          <a:p>
            <a:endParaRPr lang="en-US" altLang="zh-CN" sz="24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endParaRPr lang="en-US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57338" y="194628"/>
            <a:ext cx="56864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BVA Example 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001000" cy="374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Individual Income Tax Specification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</a:p>
          <a:p>
            <a:pPr marL="457200" indent="-457200" eaLnBrk="1" hangingPunct="1">
              <a:lnSpc>
                <a:spcPts val="26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gross pay is no more than </a:t>
            </a:r>
            <a:r>
              <a:rPr lang="zh-CN" altLang="en-US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36,000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the tax is </a:t>
            </a: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3%.</a:t>
            </a:r>
            <a:endParaRPr lang="en-US" altLang="zh-CN" sz="2000" i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ts val="26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gross pay is more than </a:t>
            </a:r>
            <a:r>
              <a:rPr lang="zh-CN" altLang="en-US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36,000,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 no more than </a:t>
            </a:r>
            <a:r>
              <a:rPr lang="zh-CN" altLang="en-US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144,000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tax is </a:t>
            </a: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10%.</a:t>
            </a:r>
            <a:endParaRPr lang="en-US" altLang="zh-CN" sz="2000" i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ts val="26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If gross pay is more than </a:t>
            </a:r>
            <a:r>
              <a:rPr lang="zh-CN" altLang="en-US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144,000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but no more than </a:t>
            </a:r>
            <a:r>
              <a:rPr lang="zh-CN" altLang="en-US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300,000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the tax is 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20%.</a:t>
            </a:r>
          </a:p>
          <a:p>
            <a:pPr marL="457200" indent="-457200" eaLnBrk="1" hangingPunct="1">
              <a:lnSpc>
                <a:spcPts val="26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If gross pay is more than </a:t>
            </a:r>
            <a:r>
              <a:rPr lang="zh-CN" altLang="en-US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300,000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but no more than </a:t>
            </a:r>
            <a:r>
              <a:rPr lang="zh-CN" altLang="en-US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420,000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the tax is 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25%.</a:t>
            </a:r>
            <a:endParaRPr lang="en-US" altLang="zh-CN" sz="2000" i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endParaRPr lang="en-US" altLang="zh-CN" sz="2000" i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57338" y="194628"/>
            <a:ext cx="56864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BVA Example 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37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BVA Example </a:t>
            </a:r>
          </a:p>
        </p:txBody>
      </p:sp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79423"/>
              </p:ext>
            </p:extLst>
          </p:nvPr>
        </p:nvGraphicFramePr>
        <p:xfrm>
          <a:off x="762000" y="1981200"/>
          <a:ext cx="7092950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位图图像" r:id="rId4" imgW="7685714" imgH="3839111" progId="Paint.Picture">
                  <p:embed/>
                </p:oleObj>
              </mc:Choice>
              <mc:Fallback>
                <p:oleObj name="位图图像" r:id="rId4" imgW="7685714" imgH="3839111" progId="Paint.Picture">
                  <p:embed/>
                  <p:pic>
                    <p:nvPicPr>
                      <p:cNvPr id="190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7092950" cy="354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850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740650" cy="1143000"/>
          </a:xfrm>
        </p:spPr>
        <p:txBody>
          <a:bodyPr/>
          <a:lstStyle/>
          <a:p>
            <a:r>
              <a:rPr lang="en-US" altLang="zh-CN" sz="2400" i="1" dirty="0">
                <a:latin typeface="Cambria" panose="02040503050406030204" pitchFamily="18" charset="0"/>
              </a:rPr>
              <a:t>Guidelines for choosing Equivalence classes</a:t>
            </a:r>
            <a:r>
              <a:rPr lang="en-US" altLang="zh-CN" sz="2400" b="1" dirty="0">
                <a:latin typeface="Cambria" panose="02040503050406030204" pitchFamily="18" charset="0"/>
              </a:rPr>
              <a:t/>
            </a:r>
            <a:br>
              <a:rPr lang="en-US" altLang="zh-CN" sz="2400" b="1" dirty="0">
                <a:latin typeface="Cambria" panose="02040503050406030204" pitchFamily="18" charset="0"/>
              </a:rPr>
            </a:br>
            <a:r>
              <a:rPr lang="en-US" altLang="zh-CN" sz="2400" b="1" dirty="0">
                <a:latin typeface="Cambria" panose="02040503050406030204" pitchFamily="18" charset="0"/>
              </a:rPr>
              <a:t>For Data Testing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57200" y="1600200"/>
            <a:ext cx="861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Identify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sub-boundary conditions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or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internal boundary conditions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400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Some limits may not be apparent to the general end user.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To locate some of these, you may need to talk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with programmers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Powers-of-two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22073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5856"/>
            <a:ext cx="7772400" cy="11430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Power-of-Two</a:t>
            </a:r>
          </a:p>
        </p:txBody>
      </p:sp>
      <p:graphicFrame>
        <p:nvGraphicFramePr>
          <p:cNvPr id="257064" name="Group 40"/>
          <p:cNvGraphicFramePr>
            <a:graphicFrameLocks noGrp="1"/>
          </p:cNvGraphicFramePr>
          <p:nvPr>
            <p:ph idx="1"/>
            <p:extLst/>
          </p:nvPr>
        </p:nvGraphicFramePr>
        <p:xfrm>
          <a:off x="1116013" y="2026920"/>
          <a:ext cx="6938962" cy="3840480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3877122619"/>
                    </a:ext>
                  </a:extLst>
                </a:gridCol>
                <a:gridCol w="5513387">
                  <a:extLst>
                    <a:ext uri="{9D8B030D-6E8A-4147-A177-3AD203B41FA5}">
                      <a16:colId xmlns:a16="http://schemas.microsoft.com/office/drawing/2014/main" val="3879002887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Range or Value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816710"/>
                  </a:ext>
                </a:extLst>
              </a:tr>
              <a:tr h="2522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Nibble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Kilo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Giga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Tera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or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0-15  &lt;Half byte&gt;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0-255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0-4294967295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1048576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1073741824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1099511627776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723568"/>
                  </a:ext>
                </a:extLst>
              </a:tr>
            </a:tbl>
          </a:graphicData>
        </a:graphic>
      </p:graphicFrame>
      <p:sp>
        <p:nvSpPr>
          <p:cNvPr id="257052" name="Text Box 28"/>
          <p:cNvSpPr txBox="1">
            <a:spLocks noChangeArrowheads="1"/>
          </p:cNvSpPr>
          <p:nvPr/>
        </p:nvSpPr>
        <p:spPr bwMode="auto">
          <a:xfrm>
            <a:off x="495935" y="1219200"/>
            <a:ext cx="81908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Binary: 0 and 1, byte is made up of 8 bits, word is made up of 4 bytes, …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1000" y="2352704"/>
            <a:ext cx="533400" cy="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 smtClean="0">
                <a:latin typeface="Cambria" panose="02040503050406030204" pitchFamily="18" charset="0"/>
                <a:cs typeface="Times New Roman"/>
              </a:rPr>
              <a:t>位</a:t>
            </a:r>
            <a:endParaRPr kumimoji="1" lang="en-US" altLang="zh-CN" sz="2400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4300" y="2829225"/>
            <a:ext cx="1600200" cy="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>
                <a:latin typeface="Cambria" panose="02040503050406030204" pitchFamily="18" charset="0"/>
                <a:cs typeface="Times New Roman"/>
              </a:rPr>
              <a:t>半字节</a:t>
            </a:r>
            <a:endParaRPr kumimoji="1" lang="en-US" altLang="zh-CN" sz="2400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9100" y="3233633"/>
            <a:ext cx="990600" cy="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>
                <a:latin typeface="Cambria" panose="02040503050406030204" pitchFamily="18" charset="0"/>
                <a:cs typeface="Times New Roman"/>
              </a:rPr>
              <a:t>字节</a:t>
            </a:r>
            <a:endParaRPr kumimoji="1" lang="en-US" altLang="zh-CN" sz="2400" b="1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42152" y="3678804"/>
            <a:ext cx="990600" cy="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 smtClean="0">
                <a:latin typeface="Cambria" panose="02040503050406030204" pitchFamily="18" charset="0"/>
                <a:cs typeface="Times New Roman"/>
              </a:rPr>
              <a:t>字</a:t>
            </a:r>
            <a:endParaRPr kumimoji="1" lang="en-US" altLang="zh-CN" sz="2400" b="1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5204" y="4161836"/>
            <a:ext cx="990600" cy="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 smtClean="0">
                <a:latin typeface="Cambria" panose="02040503050406030204" pitchFamily="18" charset="0"/>
                <a:cs typeface="Times New Roman"/>
              </a:rPr>
              <a:t>千</a:t>
            </a:r>
            <a:endParaRPr kumimoji="1" lang="en-US" altLang="zh-CN" sz="2400" b="1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42792" y="4562935"/>
            <a:ext cx="990600" cy="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 smtClean="0">
                <a:latin typeface="Cambria" panose="02040503050406030204" pitchFamily="18" charset="0"/>
                <a:cs typeface="Times New Roman"/>
              </a:rPr>
              <a:t>兆</a:t>
            </a:r>
            <a:endParaRPr kumimoji="1" lang="en-US" altLang="zh-CN" sz="2400" b="1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3998" y="4970545"/>
            <a:ext cx="990600" cy="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 smtClean="0">
                <a:latin typeface="Cambria" panose="02040503050406030204" pitchFamily="18" charset="0"/>
                <a:cs typeface="Times New Roman"/>
              </a:rPr>
              <a:t>吉</a:t>
            </a:r>
            <a:endParaRPr kumimoji="1" lang="en-US" altLang="zh-CN" sz="2400" b="1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5204" y="5418973"/>
            <a:ext cx="990600" cy="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dirty="0" smtClean="0">
                <a:latin typeface="Cambria" panose="02040503050406030204" pitchFamily="18" charset="0"/>
                <a:cs typeface="Times New Roman"/>
              </a:rPr>
              <a:t>太</a:t>
            </a:r>
            <a:endParaRPr kumimoji="1" lang="en-US" altLang="zh-CN" sz="2400" b="1" dirty="0">
              <a:latin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2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3484"/>
            <a:ext cx="6705600" cy="8382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EXAMPLE: Powers-of-Two</a:t>
            </a:r>
            <a:r>
              <a:rPr lang="en-US" altLang="zh-CN" sz="1800" b="1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81000" y="1447800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Often a programmer will handle data differently depending upon its size.</a:t>
            </a:r>
          </a:p>
          <a:p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Communications software where with limited bandwidth, we try to keep the size of data being transmitted low. 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 transmits 256 commands, but uses only a nibble (4 bits) to encode the 15 most commonly used commands.</a:t>
            </a:r>
          </a:p>
          <a:p>
            <a:endParaRPr lang="en-US" altLang="zh-CN" sz="2000" i="1" dirty="0" smtClean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i="1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Thus</a:t>
            </a:r>
            <a:r>
              <a:rPr lang="en-US" altLang="zh-CN" sz="2000" i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there is an internal boundary between the 4th and 5th bit</a:t>
            </a:r>
          </a:p>
          <a:p>
            <a:endParaRPr lang="en-US" altLang="zh-CN" sz="2000" i="1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Might try transmitting 3, 4, 5 bits in addition to ones determined by the stated boundary conditions of 1 and 8 bits.</a:t>
            </a:r>
          </a:p>
        </p:txBody>
      </p:sp>
    </p:spTree>
    <p:extLst>
      <p:ext uri="{BB962C8B-B14F-4D97-AF65-F5344CB8AC3E}">
        <p14:creationId xmlns:p14="http://schemas.microsoft.com/office/powerpoint/2010/main" val="372909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175" y="0"/>
            <a:ext cx="7489825" cy="4572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An Example:</a:t>
            </a:r>
            <a:r>
              <a:rPr lang="en-US" altLang="zh-CN" sz="46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 flight simulator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381000" y="1295400"/>
            <a:ext cx="8382000" cy="375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Assume the user can control the height of the plane, determine what those limits are: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Not specified?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Why not?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Nothing in a computer is infinite!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Try flying 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Below ground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 outer space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Through a mountain (or some other object)</a:t>
            </a:r>
          </a:p>
        </p:txBody>
      </p:sp>
    </p:spTree>
    <p:extLst>
      <p:ext uri="{BB962C8B-B14F-4D97-AF65-F5344CB8AC3E}">
        <p14:creationId xmlns:p14="http://schemas.microsoft.com/office/powerpoint/2010/main" val="20876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4594225" cy="1143000"/>
          </a:xfrm>
        </p:spPr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ASCII Table</a:t>
            </a:r>
          </a:p>
        </p:txBody>
      </p:sp>
      <p:graphicFrame>
        <p:nvGraphicFramePr>
          <p:cNvPr id="259127" name="Group 55"/>
          <p:cNvGraphicFramePr>
            <a:graphicFrameLocks noGrp="1"/>
          </p:cNvGraphicFramePr>
          <p:nvPr>
            <p:ph idx="1"/>
            <p:extLst/>
          </p:nvPr>
        </p:nvGraphicFramePr>
        <p:xfrm>
          <a:off x="708025" y="1219200"/>
          <a:ext cx="7597775" cy="5120640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3853897817"/>
                    </a:ext>
                  </a:extLst>
                </a:gridCol>
                <a:gridCol w="2030413">
                  <a:extLst>
                    <a:ext uri="{9D8B030D-6E8A-4147-A177-3AD203B41FA5}">
                      <a16:colId xmlns:a16="http://schemas.microsoft.com/office/drawing/2014/main" val="4217150069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586079275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1954572925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167862"/>
                  </a:ext>
                </a:extLst>
              </a:tr>
              <a:tr h="3290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@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71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2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Week 4:            Testing the specification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5-6:        Black Box Testing 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7-9:        White Box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10: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11: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14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Review I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Review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II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12000" cy="762000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ASCII Encoding Always Produce</a:t>
            </a:r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b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</a:br>
            <a:r>
              <a:rPr lang="en-US" altLang="zh-CN" sz="2000" dirty="0">
                <a:solidFill>
                  <a:srgbClr val="132584"/>
                </a:solidFill>
                <a:latin typeface="Cambria" panose="02040503050406030204" pitchFamily="18" charset="0"/>
              </a:rPr>
              <a:t>Sub-Boundary Conditions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ASCII code is 8 bits. 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If numeric digits are to be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input, 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</a:pP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1915923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check just out of range with the ‘/’ and ‘:’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62200"/>
            <a:ext cx="4800600" cy="4371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3048000" y="3048000"/>
            <a:ext cx="533400" cy="32766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66900" y="3048000"/>
            <a:ext cx="533400" cy="327660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66900" y="2611852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66900" y="6345652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038475" y="2608060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38475" y="6352416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2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12000" cy="762000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ASCII Encoding Always Produce</a:t>
            </a:r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b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</a:br>
            <a:r>
              <a:rPr lang="en-US" altLang="zh-CN" sz="2000" dirty="0">
                <a:solidFill>
                  <a:srgbClr val="132584"/>
                </a:solidFill>
                <a:latin typeface="Cambria" panose="02040503050406030204" pitchFamily="18" charset="0"/>
              </a:rPr>
              <a:t>Sub-Boundary Conditions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ASCII code is 8 bits. 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capital letters are to be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input, 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</a:pP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897052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check just out of range with the ‘@’ and ‘[‘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71600" y="2297162"/>
            <a:ext cx="4876800" cy="4345081"/>
            <a:chOff x="1371600" y="2297162"/>
            <a:chExt cx="4876800" cy="43450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2297162"/>
              <a:ext cx="2382786" cy="434508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400" y="2297162"/>
              <a:ext cx="1905000" cy="4310392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 bwMode="auto">
          <a:xfrm>
            <a:off x="2587171" y="2675500"/>
            <a:ext cx="533400" cy="4106299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17671" y="2297162"/>
            <a:ext cx="533400" cy="4027438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371600" y="2710681"/>
            <a:ext cx="533400" cy="407111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343400" y="2297162"/>
            <a:ext cx="533400" cy="402743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371600" y="2307305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325886" y="6324600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62993" y="2268804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317671" y="6311132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5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12000" cy="762000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ASCII Encoding Always Produce</a:t>
            </a:r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b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</a:br>
            <a:r>
              <a:rPr lang="en-US" altLang="zh-CN" sz="2000" dirty="0">
                <a:solidFill>
                  <a:srgbClr val="132584"/>
                </a:solidFill>
                <a:latin typeface="Cambria" panose="02040503050406030204" pitchFamily="18" charset="0"/>
              </a:rPr>
              <a:t>Sub-Boundary Conditions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ASCII code is 8 bits. 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lower case letters are to be input,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</a:pP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0" y="182880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check just out of range with the forward quote and the ‘{‘.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52600" y="2196253"/>
            <a:ext cx="4684377" cy="4559264"/>
            <a:chOff x="1752600" y="2196253"/>
            <a:chExt cx="4684377" cy="455926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2228910"/>
              <a:ext cx="1985962" cy="452660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400" y="2196253"/>
              <a:ext cx="2093577" cy="447669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 bwMode="auto">
          <a:xfrm>
            <a:off x="2835134" y="2570325"/>
            <a:ext cx="533400" cy="4181564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00699" y="2267251"/>
            <a:ext cx="533400" cy="4027438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54628" y="2592728"/>
            <a:ext cx="533400" cy="415916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343400" y="2209800"/>
            <a:ext cx="533400" cy="402743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96896" y="2179150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343400" y="6248400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846021" y="2170214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00699" y="6281221"/>
            <a:ext cx="533400" cy="4135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Text-box Field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1828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Default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Empty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Blank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Null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Zero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None</a:t>
            </a:r>
          </a:p>
        </p:txBody>
      </p:sp>
      <p:pic>
        <p:nvPicPr>
          <p:cNvPr id="261125" name="Picture 5" descr="5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676400"/>
            <a:ext cx="5430837" cy="39662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1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239000" cy="52705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Further </a:t>
            </a:r>
            <a:r>
              <a:rPr lang="en-US" altLang="zh-CN" dirty="0">
                <a:latin typeface="Cambria" panose="02040503050406030204" pitchFamily="18" charset="0"/>
              </a:rPr>
              <a:t>Partitioning</a:t>
            </a:r>
            <a:r>
              <a:rPr lang="en-US" altLang="zh-CN" sz="3200" dirty="0">
                <a:latin typeface="Cambria" panose="02040503050406030204" pitchFamily="18" charset="0"/>
              </a:rPr>
              <a:t> Possibilities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381000" y="1371600"/>
            <a:ext cx="84582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default, empty, blank, null, zero, and no data.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If nothing is entered, what happens?</a:t>
            </a:r>
          </a:p>
          <a:p>
            <a:pPr lvl="2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Default set?</a:t>
            </a:r>
          </a:p>
          <a:p>
            <a:pPr lvl="2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Error message?</a:t>
            </a:r>
          </a:p>
          <a:p>
            <a:pPr lvl="2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Hung program?</a:t>
            </a:r>
          </a:p>
          <a:p>
            <a:pPr lvl="2"/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invalid, wrong, incorrect, and garbage data.</a:t>
            </a:r>
          </a:p>
          <a:p>
            <a:pPr lvl="1"/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Users</a:t>
            </a: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WILL</a:t>
            </a:r>
            <a:r>
              <a:rPr lang="en-US" altLang="zh-CN" sz="2000" b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use the software incorrectly.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Data loses or crashes are blamed on the software, always --- not the user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Have fun with this one --- devious, tricky, and nasty are good traits for a tester!</a:t>
            </a:r>
          </a:p>
        </p:txBody>
      </p:sp>
    </p:spTree>
    <p:extLst>
      <p:ext uri="{BB962C8B-B14F-4D97-AF65-F5344CB8AC3E}">
        <p14:creationId xmlns:p14="http://schemas.microsoft.com/office/powerpoint/2010/main" val="12988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2057400"/>
            <a:ext cx="36781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</a:rPr>
              <a:t>Black-box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Random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Equivalence Partitioning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Boundary Value </a:t>
            </a:r>
            <a:r>
              <a:rPr lang="en-US" altLang="zh-CN" b="1" dirty="0" smtClean="0"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</a:rPr>
              <a:t>Cause-Effect Analysis</a:t>
            </a:r>
          </a:p>
        </p:txBody>
      </p:sp>
    </p:spTree>
    <p:extLst>
      <p:ext uri="{BB962C8B-B14F-4D97-AF65-F5344CB8AC3E}">
        <p14:creationId xmlns:p14="http://schemas.microsoft.com/office/powerpoint/2010/main" val="3026489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62733"/>
            <a:ext cx="7316787" cy="536575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Cause-Effect Analysis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2296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Analysis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a systematic means for generating test cases to cover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different combinations of input ‘‘Causes’’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resulting in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output ‘‘Effects.’’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CAUSE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thought of as a distinct input condition, or an ‘‘equivalence class’’ of input conditions.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 EFFECT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thought of as a distinct output condition, or a meaningful change in program state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Causes and Effects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are represented as Boolean variables and the logical relationships among them CAN (but need not) be represented as one or more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graphs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07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385" y="228600"/>
            <a:ext cx="7829550" cy="687388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3820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Black-box technique to analyze combinations of input conditions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Identify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and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in specification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           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	                         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inputs	 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outputs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current state      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state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Make Boolean Graph linking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Annotate impossible combinations of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Develop decision table from graph with in each column a particular combination of inputs and outputs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Transform each column into test case</a:t>
            </a:r>
          </a:p>
        </p:txBody>
      </p:sp>
    </p:spTree>
    <p:extLst>
      <p:ext uri="{BB962C8B-B14F-4D97-AF65-F5344CB8AC3E}">
        <p14:creationId xmlns:p14="http://schemas.microsoft.com/office/powerpoint/2010/main" val="305202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28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Sample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7697787" cy="3621087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b="1" dirty="0">
                <a:latin typeface="Cambria" panose="02040503050406030204" pitchFamily="18" charset="0"/>
              </a:rPr>
              <a:t>Valid equivalence classes :</a:t>
            </a:r>
            <a:br>
              <a:rPr lang="en-US" altLang="zh-CN" sz="2000" b="1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condition	valid eq. </a:t>
            </a:r>
            <a:r>
              <a:rPr lang="en-US" altLang="zh-CN" sz="2000" dirty="0" smtClean="0">
                <a:latin typeface="Cambria" panose="02040503050406030204" pitchFamily="18" charset="0"/>
              </a:rPr>
              <a:t>classes</a:t>
            </a:r>
            <a:r>
              <a:rPr lang="en-US" altLang="zh-CN" sz="2000" dirty="0">
                <a:latin typeface="Cambria" panose="02040503050406030204" pitchFamily="18" charset="0"/>
              </a:rPr>
              <a:t/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abs(N)		</a:t>
            </a:r>
            <a:r>
              <a:rPr lang="en-US" altLang="zh-CN" sz="2000" dirty="0" smtClean="0">
                <a:latin typeface="Cambria" panose="02040503050406030204" pitchFamily="18" charset="0"/>
              </a:rPr>
              <a:t>N 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 0, </a:t>
            </a:r>
            <a:r>
              <a:rPr lang="en-US" altLang="zh-CN" sz="2000" dirty="0">
                <a:latin typeface="Cambria" panose="02040503050406030204" pitchFamily="18" charset="0"/>
              </a:rPr>
              <a:t>N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 </a:t>
            </a:r>
            <a:r>
              <a:rPr lang="en-US" altLang="zh-CN" sz="2000" dirty="0">
                <a:latin typeface="Cambria" panose="02040503050406030204" pitchFamily="18" charset="0"/>
              </a:rPr>
              <a:t> 0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	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 k    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 k  &gt;  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b="1" dirty="0">
                <a:latin typeface="Cambria" panose="02040503050406030204" pitchFamily="18" charset="0"/>
              </a:rPr>
              <a:t>Test Cases :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N	result 	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N	result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		55	10	55		100	0	0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54	10	error		100	-1	1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56	10	55		100	1	1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0	0	0		</a:t>
            </a:r>
            <a:r>
              <a:rPr lang="en-US" altLang="zh-CN" dirty="0">
                <a:latin typeface="Cambria" panose="02040503050406030204" pitchFamily="18" charset="0"/>
              </a:rPr>
              <a:t>…	…	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1000" y="1128231"/>
            <a:ext cx="7356268" cy="1767369"/>
            <a:chOff x="381000" y="1128231"/>
            <a:chExt cx="7356268" cy="1767369"/>
          </a:xfrm>
        </p:grpSpPr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81000" y="1128231"/>
              <a:ext cx="650505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Given inputs  </a:t>
              </a:r>
              <a:r>
                <a:rPr lang="en-US" altLang="zh-CN" b="1" dirty="0" err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maxint</a:t>
              </a:r>
              <a:r>
                <a:rPr lang="en-US" altLang="zh-CN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 and  N  compute result</a:t>
              </a:r>
              <a:r>
                <a:rPr lang="en-US" altLang="zh-CN" i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:</a:t>
              </a:r>
              <a:br>
                <a:rPr lang="en-US" altLang="zh-CN" i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</a:br>
              <a:endParaRPr lang="zh-CN" altLang="en-US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3781" name="Group 5"/>
            <p:cNvGrpSpPr>
              <a:grpSpLocks/>
            </p:cNvGrpSpPr>
            <p:nvPr/>
          </p:nvGrpSpPr>
          <p:grpSpPr bwMode="auto">
            <a:xfrm>
              <a:off x="1752600" y="1522412"/>
              <a:ext cx="990600" cy="1373188"/>
              <a:chOff x="1584" y="2640"/>
              <a:chExt cx="624" cy="868"/>
            </a:xfrm>
          </p:grpSpPr>
          <p:sp>
            <p:nvSpPr>
              <p:cNvPr id="203782" name="Text Box 6"/>
              <p:cNvSpPr txBox="1">
                <a:spLocks noChangeArrowheads="1"/>
              </p:cNvSpPr>
              <p:nvPr/>
            </p:nvSpPr>
            <p:spPr bwMode="auto">
              <a:xfrm>
                <a:off x="1635" y="2739"/>
                <a:ext cx="382" cy="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4800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</a:t>
                </a:r>
                <a:endParaRPr lang="zh-CN" altLang="en-US" sz="24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03783" name="Text Box 7"/>
              <p:cNvSpPr txBox="1">
                <a:spLocks noChangeArrowheads="1"/>
              </p:cNvSpPr>
              <p:nvPr/>
            </p:nvSpPr>
            <p:spPr bwMode="auto">
              <a:xfrm>
                <a:off x="1632" y="3264"/>
                <a:ext cx="432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K=0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84" name="Text Box 8"/>
              <p:cNvSpPr txBox="1">
                <a:spLocks noChangeArrowheads="1"/>
              </p:cNvSpPr>
              <p:nvPr/>
            </p:nvSpPr>
            <p:spPr bwMode="auto">
              <a:xfrm>
                <a:off x="1584" y="2640"/>
                <a:ext cx="553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600" b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6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|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785" name="Text Box 9"/>
              <p:cNvSpPr txBox="1">
                <a:spLocks noChangeArrowheads="1"/>
              </p:cNvSpPr>
              <p:nvPr/>
            </p:nvSpPr>
            <p:spPr bwMode="auto">
              <a:xfrm>
                <a:off x="2016" y="2974"/>
                <a:ext cx="192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k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6899068" cy="759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  =	     if  this  &lt;=  </a:t>
              </a:r>
              <a:r>
                <a:rPr lang="en-US" altLang="zh-CN" i="1" dirty="0" err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maxint</a:t>
              </a: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,   </a:t>
              </a:r>
              <a:r>
                <a:rPr lang="en-US" altLang="zh-CN" i="1" dirty="0" smtClean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error </a:t>
              </a: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otherwise</a:t>
              </a:r>
              <a:b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</a:b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904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29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into test cases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2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2057400"/>
            <a:ext cx="36781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</a:rPr>
              <a:t>Black-box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Random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Equivalence Partitioning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Boundary Value </a:t>
            </a:r>
            <a:r>
              <a:rPr lang="en-US" altLang="zh-CN" b="1" dirty="0" smtClean="0">
                <a:latin typeface="Cambria" panose="02040503050406030204" pitchFamily="18" charset="0"/>
              </a:rPr>
              <a:t>Analysis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</a:rPr>
              <a:t>Cause-Effect Analysis</a:t>
            </a:r>
          </a:p>
        </p:txBody>
      </p:sp>
    </p:spTree>
    <p:extLst>
      <p:ext uri="{BB962C8B-B14F-4D97-AF65-F5344CB8AC3E}">
        <p14:creationId xmlns:p14="http://schemas.microsoft.com/office/powerpoint/2010/main" val="362817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30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into test cases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91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6672" y="196838"/>
            <a:ext cx="2819400" cy="528354"/>
          </a:xfrm>
        </p:spPr>
        <p:txBody>
          <a:bodyPr/>
          <a:lstStyle/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3200" dirty="0" smtClean="0">
                <a:latin typeface="Cambria" panose="02040503050406030204" pitchFamily="18" charset="0"/>
                <a:ea typeface="宋体" panose="02010600030101010101" pitchFamily="2" charset="-122"/>
              </a:rPr>
              <a:t>STEP 1</a:t>
            </a:r>
            <a:endParaRPr lang="en-US" altLang="zh-CN" sz="32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289847" y="3839036"/>
            <a:ext cx="2590800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8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8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8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8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190433" y="3762836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b="1" dirty="0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b="1" i="1" dirty="0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b="1" dirty="0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b="1" i="1" dirty="0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b="1" dirty="0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705" y="3088100"/>
            <a:ext cx="2416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Cambria" panose="02040503050406030204" pitchFamily="18" charset="0"/>
                <a:ea typeface="宋体" panose="02010600030101010101" pitchFamily="2" charset="-122"/>
              </a:rPr>
              <a:t>Input-events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508266" y="3088100"/>
            <a:ext cx="2759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Cambria" panose="02040503050406030204" pitchFamily="18" charset="0"/>
                <a:ea typeface="宋体" panose="02010600030101010101" pitchFamily="2" charset="-122"/>
              </a:rPr>
              <a:t>Output </a:t>
            </a:r>
            <a:r>
              <a:rPr lang="en-US" altLang="zh-CN" sz="3200" dirty="0">
                <a:latin typeface="Cambria" panose="02040503050406030204" pitchFamily="18" charset="0"/>
                <a:ea typeface="宋体" panose="02010600030101010101" pitchFamily="2" charset="-122"/>
              </a:rPr>
              <a:t>actions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967526" y="3149654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ambria" panose="02040503050406030204" pitchFamily="18" charset="0"/>
                <a:ea typeface="宋体" panose="02010600030101010101" pitchFamily="2" charset="-122"/>
              </a:rPr>
              <a:t>Causes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354138" y="3149653"/>
            <a:ext cx="121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zh-CN" altLang="en-US" sz="28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81000" y="1128231"/>
            <a:ext cx="7356268" cy="1767369"/>
            <a:chOff x="381000" y="1128231"/>
            <a:chExt cx="7356268" cy="1767369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81000" y="1128231"/>
              <a:ext cx="650505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Given inputs  </a:t>
              </a:r>
              <a:r>
                <a:rPr lang="en-US" altLang="zh-CN" b="1" dirty="0" err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maxint</a:t>
              </a:r>
              <a:r>
                <a:rPr lang="en-US" altLang="zh-CN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 and  N  compute result</a:t>
              </a:r>
              <a:r>
                <a:rPr lang="en-US" altLang="zh-CN" i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 :</a:t>
              </a:r>
              <a:br>
                <a:rPr lang="en-US" altLang="zh-CN" i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</a:br>
              <a:endParaRPr lang="zh-CN" altLang="en-US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" name="Group 5"/>
            <p:cNvGrpSpPr>
              <a:grpSpLocks/>
            </p:cNvGrpSpPr>
            <p:nvPr/>
          </p:nvGrpSpPr>
          <p:grpSpPr bwMode="auto">
            <a:xfrm>
              <a:off x="1752600" y="1522412"/>
              <a:ext cx="990600" cy="1373188"/>
              <a:chOff x="1584" y="2640"/>
              <a:chExt cx="624" cy="868"/>
            </a:xfrm>
          </p:grpSpPr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1635" y="2739"/>
                <a:ext cx="382" cy="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4800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</a:t>
                </a:r>
                <a:endParaRPr lang="zh-CN" altLang="en-US" sz="24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1632" y="3264"/>
                <a:ext cx="432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K=0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84" y="2640"/>
                <a:ext cx="553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600" b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16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|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2016" y="2974"/>
                <a:ext cx="192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fol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k</a:t>
                </a:r>
                <a:endParaRPr lang="en-US" altLang="zh-CN" sz="20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838200" y="1981200"/>
              <a:ext cx="6899068" cy="759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600"/>
                </a:lnSpc>
              </a:pP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  =	     if  this  &lt;=  </a:t>
              </a:r>
              <a:r>
                <a:rPr lang="en-US" altLang="zh-CN" i="1" dirty="0" err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maxint</a:t>
              </a: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,   </a:t>
              </a:r>
              <a:r>
                <a:rPr lang="en-US" altLang="zh-CN" i="1" dirty="0" smtClean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error </a:t>
              </a:r>
              <a: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otherwise</a:t>
              </a:r>
              <a:br>
                <a:rPr lang="en-US" altLang="zh-CN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</a:br>
              <a:endPara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535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  <p:bldP spid="204804" grpId="0"/>
      <p:bldP spid="2" grpId="0"/>
      <p:bldP spid="2" grpId="1"/>
      <p:bldP spid="3" grpId="0"/>
      <p:bldP spid="3" grpId="1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32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into test cases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07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50325" y="1692959"/>
            <a:ext cx="1628858" cy="87245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5801618" y="2274596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3397114" y="2201891"/>
            <a:ext cx="853211" cy="36352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4133978" y="2460900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STEP 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914400"/>
            <a:ext cx="6135687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71479" y="1388409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3397114" y="2129187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707373" y="1184028"/>
            <a:ext cx="2171810" cy="508932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397114" y="27108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580161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362980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6" name="Oval 16"/>
          <p:cNvSpPr>
            <a:spLocks noChangeArrowheads="1"/>
          </p:cNvSpPr>
          <p:nvPr/>
        </p:nvSpPr>
        <p:spPr bwMode="auto">
          <a:xfrm>
            <a:off x="3629808" y="11113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1127124" y="3333354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157622" y="3292458"/>
            <a:ext cx="2711616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5343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animBg="1"/>
      <p:bldP spid="204805" grpId="0" animBg="1"/>
      <p:bldP spid="204817" grpId="0" animBg="1"/>
      <p:bldP spid="204807" grpId="0" animBg="1"/>
      <p:bldP spid="204809" grpId="0" animBg="1"/>
      <p:bldP spid="204812" grpId="0" animBg="1"/>
      <p:bldP spid="204815" grpId="0" animBg="1"/>
      <p:bldP spid="2048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50325" y="1692959"/>
            <a:ext cx="1628858" cy="87245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5801618" y="2274596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 flipV="1">
            <a:off x="3397114" y="2565414"/>
            <a:ext cx="853211" cy="29081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4133978" y="2460900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STEP 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914400"/>
            <a:ext cx="6135687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71479" y="1388409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3397114" y="2129187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707373" y="1184028"/>
            <a:ext cx="2171810" cy="508932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397114" y="27108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580161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362980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6" name="Oval 16"/>
          <p:cNvSpPr>
            <a:spLocks noChangeArrowheads="1"/>
          </p:cNvSpPr>
          <p:nvPr/>
        </p:nvSpPr>
        <p:spPr bwMode="auto">
          <a:xfrm>
            <a:off x="3629808" y="11113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060784" y="3292458"/>
            <a:ext cx="2711616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127124" y="3333354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743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animBg="1"/>
      <p:bldP spid="204813" grpId="0" animBg="1"/>
      <p:bldP spid="204805" grpId="0" animBg="1"/>
      <p:bldP spid="204807" grpId="0" animBg="1"/>
      <p:bldP spid="204809" grpId="0" animBg="1"/>
      <p:bldP spid="204812" grpId="0" animBg="1"/>
      <p:bldP spid="204814" grpId="0" animBg="1"/>
      <p:bldP spid="204815" grpId="0" animBg="1"/>
      <p:bldP spid="2048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657600" y="1765663"/>
            <a:ext cx="2376711" cy="62253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50324" y="2347300"/>
            <a:ext cx="1783987" cy="21811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5801618" y="2274596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3397114" y="2201891"/>
            <a:ext cx="853211" cy="36352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4133978" y="2460900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STEP 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914400"/>
            <a:ext cx="6135687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71479" y="1388409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3397114" y="2129187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397114" y="27108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580161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362980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6" name="Oval 16"/>
          <p:cNvSpPr>
            <a:spLocks noChangeArrowheads="1"/>
          </p:cNvSpPr>
          <p:nvPr/>
        </p:nvSpPr>
        <p:spPr bwMode="auto">
          <a:xfrm>
            <a:off x="3629808" y="11113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213184" y="3292458"/>
            <a:ext cx="2711616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127124" y="3333354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1008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9" grpId="0" animBg="1"/>
      <p:bldP spid="204808" grpId="0" animBg="1"/>
      <p:bldP spid="204813" grpId="0" animBg="1"/>
      <p:bldP spid="204805" grpId="0" animBg="1"/>
      <p:bldP spid="204817" grpId="0" animBg="1"/>
      <p:bldP spid="204807" grpId="0" animBg="1"/>
      <p:bldP spid="204812" grpId="0" animBg="1"/>
      <p:bldP spid="204814" grpId="0" animBg="1"/>
      <p:bldP spid="204815" grpId="0" animBg="1"/>
      <p:bldP spid="2048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657600" y="1765663"/>
            <a:ext cx="2376711" cy="62253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50324" y="2347300"/>
            <a:ext cx="1783987" cy="21811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5801618" y="2274596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 flipV="1">
            <a:off x="3397114" y="2565414"/>
            <a:ext cx="853211" cy="29081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7" name="Oval 17"/>
          <p:cNvSpPr>
            <a:spLocks noChangeArrowheads="1"/>
          </p:cNvSpPr>
          <p:nvPr/>
        </p:nvSpPr>
        <p:spPr bwMode="auto">
          <a:xfrm>
            <a:off x="4133978" y="2460900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STEP 2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914400"/>
            <a:ext cx="6135687" cy="19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 0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 0 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71479" y="1388409"/>
            <a:ext cx="1539981" cy="13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error</a:t>
            </a:r>
            <a:endParaRPr lang="en-US" altLang="zh-CN" sz="2000" b="1"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3397114" y="2129187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397114" y="27108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580161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3629808" y="1620255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04816" name="Oval 16"/>
          <p:cNvSpPr>
            <a:spLocks noChangeArrowheads="1"/>
          </p:cNvSpPr>
          <p:nvPr/>
        </p:nvSpPr>
        <p:spPr bwMode="auto">
          <a:xfrm>
            <a:off x="3629808" y="1111323"/>
            <a:ext cx="232694" cy="218114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213184" y="3292458"/>
            <a:ext cx="2711616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127124" y="3333354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5579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9" grpId="0" animBg="1"/>
      <p:bldP spid="204808" grpId="0" animBg="1"/>
      <p:bldP spid="2048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37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27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analysis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into test cases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498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STEP </a:t>
            </a:r>
            <a:r>
              <a:rPr lang="en-US" altLang="zh-CN" sz="3200" dirty="0" smtClean="0">
                <a:latin typeface="Cambria" panose="02040503050406030204" pitchFamily="18" charset="0"/>
              </a:rPr>
              <a:t>3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04823" name="Group 23"/>
          <p:cNvGrpSpPr>
            <a:grpSpLocks/>
          </p:cNvGrpSpPr>
          <p:nvPr/>
        </p:nvGrpSpPr>
        <p:grpSpPr bwMode="auto">
          <a:xfrm>
            <a:off x="880717" y="1262390"/>
            <a:ext cx="6135687" cy="2014537"/>
            <a:chOff x="725" y="1117"/>
            <a:chExt cx="3797" cy="1156"/>
          </a:xfrm>
        </p:grpSpPr>
        <p:sp>
          <p:nvSpPr>
            <p:cNvPr id="204803" name="Rectangle 3"/>
            <p:cNvSpPr>
              <a:spLocks noChangeArrowheads="1"/>
            </p:cNvSpPr>
            <p:nvPr/>
          </p:nvSpPr>
          <p:spPr bwMode="auto">
            <a:xfrm>
              <a:off x="725" y="1117"/>
              <a:ext cx="3797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 </a:t>
              </a:r>
              <a:r>
                <a:rPr lang="en-US" altLang="zh-CN" sz="2000" b="1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</a:t>
              </a:r>
              <a:r>
                <a:rPr lang="en-US" altLang="zh-CN" sz="2000" b="1" dirty="0" err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maxint</a:t>
              </a:r>
              <a:endPara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 </a:t>
              </a:r>
              <a:r>
                <a:rPr lang="en-US" altLang="zh-CN" sz="2000" b="1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 </a:t>
              </a:r>
              <a:r>
                <a:rPr lang="en-US" altLang="zh-CN" sz="2000" b="1" dirty="0" err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maxint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 0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i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 </a:t>
              </a: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 0 </a:t>
              </a:r>
            </a:p>
          </p:txBody>
        </p:sp>
        <p:sp>
          <p:nvSpPr>
            <p:cNvPr id="204804" name="Rectangle 4"/>
            <p:cNvSpPr>
              <a:spLocks noChangeArrowheads="1"/>
            </p:cNvSpPr>
            <p:nvPr/>
          </p:nvSpPr>
          <p:spPr bwMode="auto">
            <a:xfrm>
              <a:off x="3492" y="1389"/>
              <a:ext cx="95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0000"/>
                </a:lnSpc>
              </a:pPr>
              <a:r>
                <a:rPr lang="zh-CN" altLang="en-US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</a:t>
              </a:r>
              <a:endParaRPr lang="en-US" altLang="zh-CN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60000"/>
                </a:lnSpc>
              </a:pP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error</a:t>
              </a:r>
              <a:endParaRPr lang="en-US" altLang="zh-CN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04822" name="Group 22"/>
            <p:cNvGrpSpPr>
              <a:grpSpLocks/>
            </p:cNvGrpSpPr>
            <p:nvPr/>
          </p:nvGrpSpPr>
          <p:grpSpPr bwMode="auto">
            <a:xfrm>
              <a:off x="1837" y="1230"/>
              <a:ext cx="1632" cy="1043"/>
              <a:chOff x="1972" y="960"/>
              <a:chExt cx="1632" cy="1200"/>
            </a:xfrm>
          </p:grpSpPr>
          <p:sp>
            <p:nvSpPr>
              <p:cNvPr id="204805" name="Line 5"/>
              <p:cNvSpPr>
                <a:spLocks noChangeShapeType="1"/>
              </p:cNvSpPr>
              <p:nvPr/>
            </p:nvSpPr>
            <p:spPr bwMode="auto">
              <a:xfrm>
                <a:off x="1972" y="1680"/>
                <a:ext cx="528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6" name="Line 6"/>
              <p:cNvSpPr>
                <a:spLocks noChangeShapeType="1"/>
              </p:cNvSpPr>
              <p:nvPr/>
            </p:nvSpPr>
            <p:spPr bwMode="auto">
              <a:xfrm flipV="1">
                <a:off x="2020" y="1920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7" name="Oval 7"/>
              <p:cNvSpPr>
                <a:spLocks noChangeArrowheads="1"/>
              </p:cNvSpPr>
              <p:nvPr/>
            </p:nvSpPr>
            <p:spPr bwMode="auto">
              <a:xfrm>
                <a:off x="1972" y="1632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8" name="Line 8"/>
              <p:cNvSpPr>
                <a:spLocks noChangeShapeType="1"/>
              </p:cNvSpPr>
              <p:nvPr/>
            </p:nvSpPr>
            <p:spPr bwMode="auto">
              <a:xfrm flipV="1">
                <a:off x="2500" y="1344"/>
                <a:ext cx="1008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9" name="Line 9"/>
              <p:cNvSpPr>
                <a:spLocks noChangeShapeType="1"/>
              </p:cNvSpPr>
              <p:nvPr/>
            </p:nvSpPr>
            <p:spPr bwMode="auto">
              <a:xfrm>
                <a:off x="2164" y="1008"/>
                <a:ext cx="1344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0" name="Line 10"/>
              <p:cNvSpPr>
                <a:spLocks noChangeShapeType="1"/>
              </p:cNvSpPr>
              <p:nvPr/>
            </p:nvSpPr>
            <p:spPr bwMode="auto">
              <a:xfrm>
                <a:off x="2164" y="1344"/>
                <a:ext cx="1392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1" name="Line 11"/>
              <p:cNvSpPr>
                <a:spLocks noChangeShapeType="1"/>
              </p:cNvSpPr>
              <p:nvPr/>
            </p:nvSpPr>
            <p:spPr bwMode="auto">
              <a:xfrm flipV="1">
                <a:off x="2500" y="1824"/>
                <a:ext cx="105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2" name="Oval 12"/>
              <p:cNvSpPr>
                <a:spLocks noChangeArrowheads="1"/>
              </p:cNvSpPr>
              <p:nvPr/>
            </p:nvSpPr>
            <p:spPr bwMode="auto">
              <a:xfrm>
                <a:off x="1972" y="201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3" name="Oval 13"/>
              <p:cNvSpPr>
                <a:spLocks noChangeArrowheads="1"/>
              </p:cNvSpPr>
              <p:nvPr/>
            </p:nvSpPr>
            <p:spPr bwMode="auto">
              <a:xfrm>
                <a:off x="3460" y="1728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4" name="Oval 14"/>
              <p:cNvSpPr>
                <a:spLocks noChangeArrowheads="1"/>
              </p:cNvSpPr>
              <p:nvPr/>
            </p:nvSpPr>
            <p:spPr bwMode="auto">
              <a:xfrm>
                <a:off x="3460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5" name="Oval 15"/>
              <p:cNvSpPr>
                <a:spLocks noChangeArrowheads="1"/>
              </p:cNvSpPr>
              <p:nvPr/>
            </p:nvSpPr>
            <p:spPr bwMode="auto">
              <a:xfrm>
                <a:off x="2116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6" name="Oval 16"/>
              <p:cNvSpPr>
                <a:spLocks noChangeArrowheads="1"/>
              </p:cNvSpPr>
              <p:nvPr/>
            </p:nvSpPr>
            <p:spPr bwMode="auto">
              <a:xfrm>
                <a:off x="2116" y="960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7" name="Oval 17"/>
              <p:cNvSpPr>
                <a:spLocks noChangeArrowheads="1"/>
              </p:cNvSpPr>
              <p:nvPr/>
            </p:nvSpPr>
            <p:spPr bwMode="auto">
              <a:xfrm>
                <a:off x="2452" y="1824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8" name="Text Box 18"/>
              <p:cNvSpPr txBox="1">
                <a:spLocks noChangeArrowheads="1"/>
              </p:cNvSpPr>
              <p:nvPr/>
            </p:nvSpPr>
            <p:spPr bwMode="auto">
              <a:xfrm>
                <a:off x="3107" y="1229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and</a:t>
                </a:r>
              </a:p>
            </p:txBody>
          </p:sp>
          <p:sp>
            <p:nvSpPr>
              <p:cNvPr id="204819" name="Text Box 19"/>
              <p:cNvSpPr txBox="1">
                <a:spLocks noChangeArrowheads="1"/>
              </p:cNvSpPr>
              <p:nvPr/>
            </p:nvSpPr>
            <p:spPr bwMode="auto">
              <a:xfrm>
                <a:off x="2145" y="1758"/>
                <a:ext cx="30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xor</a:t>
                </a:r>
                <a:endParaRPr lang="en-US" altLang="zh-CN" sz="16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20" name="Text Box 20"/>
              <p:cNvSpPr txBox="1">
                <a:spLocks noChangeArrowheads="1"/>
              </p:cNvSpPr>
              <p:nvPr/>
            </p:nvSpPr>
            <p:spPr bwMode="auto">
              <a:xfrm>
                <a:off x="3107" y="1663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and</a:t>
                </a:r>
              </a:p>
            </p:txBody>
          </p:sp>
        </p:grpSp>
      </p:grp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4953000" y="3592628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1	0	0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0	1	1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0	1	0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1	0	1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1	0	0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0	1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85800" y="3585385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Causes Inputs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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     N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 0			</a:t>
            </a: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</a:t>
            </a: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Outputs     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      error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1348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975" y="176086"/>
            <a:ext cx="7431087" cy="35718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</a:t>
            </a:r>
            <a:r>
              <a:rPr lang="en-US" altLang="zh-CN" sz="3200" dirty="0" smtClean="0">
                <a:latin typeface="Cambria" panose="02040503050406030204" pitchFamily="18" charset="0"/>
              </a:rPr>
              <a:t>Sample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grpSp>
        <p:nvGrpSpPr>
          <p:cNvPr id="205827" name="Group 3"/>
          <p:cNvGrpSpPr>
            <a:grpSpLocks/>
          </p:cNvGrpSpPr>
          <p:nvPr/>
        </p:nvGrpSpPr>
        <p:grpSpPr bwMode="auto">
          <a:xfrm>
            <a:off x="838200" y="1939925"/>
            <a:ext cx="7620000" cy="3546475"/>
            <a:chOff x="1248" y="1208"/>
            <a:chExt cx="3024" cy="2536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3840" y="3320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3408" y="3320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2928" y="3320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2512" y="3320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2496" y="3320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1824" y="3320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error</a:t>
              </a:r>
              <a:endParaRPr lang="zh-CN" altLang="en-US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1248" y="3320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3840" y="2912"/>
              <a:ext cx="33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3408" y="2912"/>
              <a:ext cx="43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7" name="Rectangle 13"/>
            <p:cNvSpPr>
              <a:spLocks noChangeArrowheads="1"/>
            </p:cNvSpPr>
            <p:nvPr/>
          </p:nvSpPr>
          <p:spPr bwMode="auto">
            <a:xfrm>
              <a:off x="2928" y="2912"/>
              <a:ext cx="480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8" name="Rectangle 14"/>
            <p:cNvSpPr>
              <a:spLocks noChangeArrowheads="1"/>
            </p:cNvSpPr>
            <p:nvPr/>
          </p:nvSpPr>
          <p:spPr bwMode="auto">
            <a:xfrm>
              <a:off x="2512" y="2912"/>
              <a:ext cx="41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9" name="Rectangle 15"/>
            <p:cNvSpPr>
              <a:spLocks noChangeArrowheads="1"/>
            </p:cNvSpPr>
            <p:nvPr/>
          </p:nvSpPr>
          <p:spPr bwMode="auto">
            <a:xfrm>
              <a:off x="2496" y="2912"/>
              <a:ext cx="1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824" y="2912"/>
              <a:ext cx="67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</a:t>
              </a:r>
              <a:endParaRPr lang="zh-CN" altLang="en-US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1" name="Rectangle 17"/>
            <p:cNvSpPr>
              <a:spLocks noChangeArrowheads="1"/>
            </p:cNvSpPr>
            <p:nvPr/>
          </p:nvSpPr>
          <p:spPr bwMode="auto">
            <a:xfrm>
              <a:off x="1248" y="2912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Effects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3840" y="2488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3408" y="2488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2928" y="2488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45" name="Rectangle 21"/>
            <p:cNvSpPr>
              <a:spLocks noChangeArrowheads="1"/>
            </p:cNvSpPr>
            <p:nvPr/>
          </p:nvSpPr>
          <p:spPr bwMode="auto">
            <a:xfrm>
              <a:off x="2512" y="2488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46" name="Rectangle 22"/>
            <p:cNvSpPr>
              <a:spLocks noChangeArrowheads="1"/>
            </p:cNvSpPr>
            <p:nvPr/>
          </p:nvSpPr>
          <p:spPr bwMode="auto">
            <a:xfrm>
              <a:off x="2496" y="2488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7" name="Rectangle 23"/>
            <p:cNvSpPr>
              <a:spLocks noChangeArrowheads="1"/>
            </p:cNvSpPr>
            <p:nvPr/>
          </p:nvSpPr>
          <p:spPr bwMode="auto">
            <a:xfrm>
              <a:off x="1824" y="2488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  0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8" name="Rectangle 24"/>
            <p:cNvSpPr>
              <a:spLocks noChangeArrowheads="1"/>
            </p:cNvSpPr>
            <p:nvPr/>
          </p:nvSpPr>
          <p:spPr bwMode="auto">
            <a:xfrm>
              <a:off x="1248" y="2488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9" name="Rectangle 25"/>
            <p:cNvSpPr>
              <a:spLocks noChangeArrowheads="1"/>
            </p:cNvSpPr>
            <p:nvPr/>
          </p:nvSpPr>
          <p:spPr bwMode="auto">
            <a:xfrm>
              <a:off x="3840" y="2064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0" name="Rectangle 26"/>
            <p:cNvSpPr>
              <a:spLocks noChangeArrowheads="1"/>
            </p:cNvSpPr>
            <p:nvPr/>
          </p:nvSpPr>
          <p:spPr bwMode="auto">
            <a:xfrm>
              <a:off x="3408" y="2064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1" name="Rectangle 27"/>
            <p:cNvSpPr>
              <a:spLocks noChangeArrowheads="1"/>
            </p:cNvSpPr>
            <p:nvPr/>
          </p:nvSpPr>
          <p:spPr bwMode="auto">
            <a:xfrm>
              <a:off x="2928" y="2064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2512" y="2064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3" name="Rectangle 29"/>
            <p:cNvSpPr>
              <a:spLocks noChangeArrowheads="1"/>
            </p:cNvSpPr>
            <p:nvPr/>
          </p:nvSpPr>
          <p:spPr bwMode="auto">
            <a:xfrm>
              <a:off x="2496" y="2064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1824" y="2064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  0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1248" y="2064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3840" y="1640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3408" y="1640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2928" y="1640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2512" y="1640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2496" y="1640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1" name="Rectangle 37"/>
            <p:cNvSpPr>
              <a:spLocks noChangeArrowheads="1"/>
            </p:cNvSpPr>
            <p:nvPr/>
          </p:nvSpPr>
          <p:spPr bwMode="auto">
            <a:xfrm>
              <a:off x="1824" y="1640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 maxint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62" name="Rectangle 38"/>
            <p:cNvSpPr>
              <a:spLocks noChangeArrowheads="1"/>
            </p:cNvSpPr>
            <p:nvPr/>
          </p:nvSpPr>
          <p:spPr bwMode="auto">
            <a:xfrm>
              <a:off x="1248" y="1640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3" name="Rectangle 39"/>
            <p:cNvSpPr>
              <a:spLocks noChangeArrowheads="1"/>
            </p:cNvSpPr>
            <p:nvPr/>
          </p:nvSpPr>
          <p:spPr bwMode="auto">
            <a:xfrm>
              <a:off x="3840" y="1208"/>
              <a:ext cx="33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4" name="Rectangle 40"/>
            <p:cNvSpPr>
              <a:spLocks noChangeArrowheads="1"/>
            </p:cNvSpPr>
            <p:nvPr/>
          </p:nvSpPr>
          <p:spPr bwMode="auto">
            <a:xfrm>
              <a:off x="3408" y="120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5" name="Rectangle 41"/>
            <p:cNvSpPr>
              <a:spLocks noChangeArrowheads="1"/>
            </p:cNvSpPr>
            <p:nvPr/>
          </p:nvSpPr>
          <p:spPr bwMode="auto">
            <a:xfrm>
              <a:off x="2928" y="1208"/>
              <a:ext cx="48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66" name="Rectangle 42"/>
            <p:cNvSpPr>
              <a:spLocks noChangeArrowheads="1"/>
            </p:cNvSpPr>
            <p:nvPr/>
          </p:nvSpPr>
          <p:spPr bwMode="auto">
            <a:xfrm>
              <a:off x="2512" y="1208"/>
              <a:ext cx="41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67" name="Rectangle 43"/>
            <p:cNvSpPr>
              <a:spLocks noChangeArrowheads="1"/>
            </p:cNvSpPr>
            <p:nvPr/>
          </p:nvSpPr>
          <p:spPr bwMode="auto">
            <a:xfrm>
              <a:off x="2496" y="1208"/>
              <a:ext cx="1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1824" y="1208"/>
              <a:ext cx="67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 maxint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69" name="Rectangle 45"/>
            <p:cNvSpPr>
              <a:spLocks noChangeArrowheads="1"/>
            </p:cNvSpPr>
            <p:nvPr/>
          </p:nvSpPr>
          <p:spPr bwMode="auto">
            <a:xfrm>
              <a:off x="1248" y="1208"/>
              <a:ext cx="5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</a:rPr>
                <a:t>Cause</a:t>
              </a:r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1248" y="1208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1248" y="164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2" name="Line 48"/>
            <p:cNvSpPr>
              <a:spLocks noChangeShapeType="1"/>
            </p:cNvSpPr>
            <p:nvPr/>
          </p:nvSpPr>
          <p:spPr bwMode="auto">
            <a:xfrm>
              <a:off x="1248" y="2064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>
              <a:off x="1248" y="2488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248" y="2912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248" y="332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>
              <a:off x="1248" y="3744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>
              <a:off x="1248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>
              <a:off x="1824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9" name="Line 55"/>
            <p:cNvSpPr>
              <a:spLocks noChangeShapeType="1"/>
            </p:cNvSpPr>
            <p:nvPr/>
          </p:nvSpPr>
          <p:spPr bwMode="auto">
            <a:xfrm>
              <a:off x="2496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0" name="Line 56"/>
            <p:cNvSpPr>
              <a:spLocks noChangeShapeType="1"/>
            </p:cNvSpPr>
            <p:nvPr/>
          </p:nvSpPr>
          <p:spPr bwMode="auto">
            <a:xfrm>
              <a:off x="292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1" name="Line 57"/>
            <p:cNvSpPr>
              <a:spLocks noChangeShapeType="1"/>
            </p:cNvSpPr>
            <p:nvPr/>
          </p:nvSpPr>
          <p:spPr bwMode="auto">
            <a:xfrm>
              <a:off x="340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2" name="Line 58"/>
            <p:cNvSpPr>
              <a:spLocks noChangeShapeType="1"/>
            </p:cNvSpPr>
            <p:nvPr/>
          </p:nvSpPr>
          <p:spPr bwMode="auto">
            <a:xfrm>
              <a:off x="3840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3" name="Line 59"/>
            <p:cNvSpPr>
              <a:spLocks noChangeShapeType="1"/>
            </p:cNvSpPr>
            <p:nvPr/>
          </p:nvSpPr>
          <p:spPr bwMode="auto">
            <a:xfrm>
              <a:off x="4272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964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849" y="145040"/>
            <a:ext cx="7272338" cy="762000"/>
          </a:xfrm>
        </p:spPr>
        <p:txBody>
          <a:bodyPr/>
          <a:lstStyle/>
          <a:p>
            <a:r>
              <a:rPr lang="en-US" altLang="zh-CN" sz="2000" dirty="0">
                <a:latin typeface="Cambria" panose="02040503050406030204" pitchFamily="18" charset="0"/>
              </a:rPr>
              <a:t>Black-Box testing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</a:rPr>
              <a:t>- </a:t>
            </a:r>
            <a:r>
              <a:rPr lang="en-US" altLang="zh-CN" b="1" dirty="0">
                <a:latin typeface="Cambria" panose="02040503050406030204" pitchFamily="18" charset="0"/>
              </a:rPr>
              <a:t>Boundary Value Analysis (BVA)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358448" y="1654379"/>
            <a:ext cx="8032960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technique based on identifying, and generating test cases to explore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are an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extremely rich source of errors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Natural language based specifications of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boundaries are often ambiguous,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 in ‘‘for input values of X between 0 and 40,...’’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applied to both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input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output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conditions.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Also applicable to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white box testing.</a:t>
            </a: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6019800" y="3429000"/>
            <a:ext cx="2981325" cy="2808288"/>
            <a:chOff x="4080" y="2592"/>
            <a:chExt cx="1320" cy="1321"/>
          </a:xfrm>
        </p:grpSpPr>
        <p:sp>
          <p:nvSpPr>
            <p:cNvPr id="185349" name="Freeform 5"/>
            <p:cNvSpPr>
              <a:spLocks/>
            </p:cNvSpPr>
            <p:nvPr/>
          </p:nvSpPr>
          <p:spPr bwMode="auto">
            <a:xfrm>
              <a:off x="4296" y="3088"/>
              <a:ext cx="849" cy="705"/>
            </a:xfrm>
            <a:custGeom>
              <a:avLst/>
              <a:gdLst>
                <a:gd name="T0" fmla="*/ 0 w 849"/>
                <a:gd name="T1" fmla="*/ 584 h 705"/>
                <a:gd name="T2" fmla="*/ 128 w 849"/>
                <a:gd name="T3" fmla="*/ 640 h 705"/>
                <a:gd name="T4" fmla="*/ 280 w 849"/>
                <a:gd name="T5" fmla="*/ 576 h 705"/>
                <a:gd name="T6" fmla="*/ 584 w 849"/>
                <a:gd name="T7" fmla="*/ 704 h 705"/>
                <a:gd name="T8" fmla="*/ 680 w 849"/>
                <a:gd name="T9" fmla="*/ 528 h 705"/>
                <a:gd name="T10" fmla="*/ 816 w 849"/>
                <a:gd name="T11" fmla="*/ 488 h 705"/>
                <a:gd name="T12" fmla="*/ 816 w 849"/>
                <a:gd name="T13" fmla="*/ 424 h 705"/>
                <a:gd name="T14" fmla="*/ 848 w 849"/>
                <a:gd name="T15" fmla="*/ 336 h 705"/>
                <a:gd name="T16" fmla="*/ 800 w 849"/>
                <a:gd name="T17" fmla="*/ 256 h 705"/>
                <a:gd name="T18" fmla="*/ 680 w 849"/>
                <a:gd name="T19" fmla="*/ 176 h 705"/>
                <a:gd name="T20" fmla="*/ 712 w 849"/>
                <a:gd name="T21" fmla="*/ 96 h 705"/>
                <a:gd name="T22" fmla="*/ 592 w 849"/>
                <a:gd name="T23" fmla="*/ 48 h 705"/>
                <a:gd name="T24" fmla="*/ 456 w 849"/>
                <a:gd name="T25" fmla="*/ 72 h 705"/>
                <a:gd name="T26" fmla="*/ 320 w 849"/>
                <a:gd name="T27" fmla="*/ 0 h 705"/>
                <a:gd name="T28" fmla="*/ 208 w 849"/>
                <a:gd name="T29" fmla="*/ 104 h 705"/>
                <a:gd name="T30" fmla="*/ 192 w 849"/>
                <a:gd name="T31" fmla="*/ 208 h 705"/>
                <a:gd name="T32" fmla="*/ 96 w 849"/>
                <a:gd name="T33" fmla="*/ 208 h 705"/>
                <a:gd name="T34" fmla="*/ 24 w 849"/>
                <a:gd name="T35" fmla="*/ 328 h 705"/>
                <a:gd name="T36" fmla="*/ 24 w 849"/>
                <a:gd name="T37" fmla="*/ 448 h 705"/>
                <a:gd name="T38" fmla="*/ 8 w 849"/>
                <a:gd name="T39" fmla="*/ 584 h 705"/>
                <a:gd name="T40" fmla="*/ 0 w 849"/>
                <a:gd name="T41" fmla="*/ 58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9" h="705">
                  <a:moveTo>
                    <a:pt x="0" y="584"/>
                  </a:moveTo>
                  <a:lnTo>
                    <a:pt x="128" y="640"/>
                  </a:lnTo>
                  <a:lnTo>
                    <a:pt x="280" y="576"/>
                  </a:lnTo>
                  <a:lnTo>
                    <a:pt x="584" y="704"/>
                  </a:lnTo>
                  <a:lnTo>
                    <a:pt x="680" y="528"/>
                  </a:lnTo>
                  <a:lnTo>
                    <a:pt x="816" y="488"/>
                  </a:lnTo>
                  <a:lnTo>
                    <a:pt x="816" y="424"/>
                  </a:lnTo>
                  <a:lnTo>
                    <a:pt x="848" y="336"/>
                  </a:lnTo>
                  <a:lnTo>
                    <a:pt x="800" y="256"/>
                  </a:lnTo>
                  <a:lnTo>
                    <a:pt x="680" y="176"/>
                  </a:lnTo>
                  <a:lnTo>
                    <a:pt x="712" y="96"/>
                  </a:lnTo>
                  <a:lnTo>
                    <a:pt x="592" y="48"/>
                  </a:lnTo>
                  <a:lnTo>
                    <a:pt x="456" y="72"/>
                  </a:lnTo>
                  <a:lnTo>
                    <a:pt x="320" y="0"/>
                  </a:lnTo>
                  <a:lnTo>
                    <a:pt x="208" y="104"/>
                  </a:lnTo>
                  <a:lnTo>
                    <a:pt x="192" y="208"/>
                  </a:lnTo>
                  <a:lnTo>
                    <a:pt x="96" y="208"/>
                  </a:lnTo>
                  <a:lnTo>
                    <a:pt x="24" y="328"/>
                  </a:lnTo>
                  <a:lnTo>
                    <a:pt x="24" y="448"/>
                  </a:lnTo>
                  <a:lnTo>
                    <a:pt x="8" y="584"/>
                  </a:lnTo>
                  <a:lnTo>
                    <a:pt x="0" y="584"/>
                  </a:lnTo>
                </a:path>
              </a:pathLst>
            </a:custGeom>
            <a:solidFill>
              <a:srgbClr val="FF00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0" name="Freeform 6"/>
            <p:cNvSpPr>
              <a:spLocks/>
            </p:cNvSpPr>
            <p:nvPr/>
          </p:nvSpPr>
          <p:spPr bwMode="auto">
            <a:xfrm>
              <a:off x="4296" y="3088"/>
              <a:ext cx="849" cy="705"/>
            </a:xfrm>
            <a:custGeom>
              <a:avLst/>
              <a:gdLst>
                <a:gd name="T0" fmla="*/ 0 w 849"/>
                <a:gd name="T1" fmla="*/ 584 h 705"/>
                <a:gd name="T2" fmla="*/ 128 w 849"/>
                <a:gd name="T3" fmla="*/ 640 h 705"/>
                <a:gd name="T4" fmla="*/ 280 w 849"/>
                <a:gd name="T5" fmla="*/ 576 h 705"/>
                <a:gd name="T6" fmla="*/ 584 w 849"/>
                <a:gd name="T7" fmla="*/ 704 h 705"/>
                <a:gd name="T8" fmla="*/ 680 w 849"/>
                <a:gd name="T9" fmla="*/ 528 h 705"/>
                <a:gd name="T10" fmla="*/ 816 w 849"/>
                <a:gd name="T11" fmla="*/ 488 h 705"/>
                <a:gd name="T12" fmla="*/ 816 w 849"/>
                <a:gd name="T13" fmla="*/ 424 h 705"/>
                <a:gd name="T14" fmla="*/ 848 w 849"/>
                <a:gd name="T15" fmla="*/ 336 h 705"/>
                <a:gd name="T16" fmla="*/ 800 w 849"/>
                <a:gd name="T17" fmla="*/ 256 h 705"/>
                <a:gd name="T18" fmla="*/ 680 w 849"/>
                <a:gd name="T19" fmla="*/ 176 h 705"/>
                <a:gd name="T20" fmla="*/ 712 w 849"/>
                <a:gd name="T21" fmla="*/ 96 h 705"/>
                <a:gd name="T22" fmla="*/ 592 w 849"/>
                <a:gd name="T23" fmla="*/ 48 h 705"/>
                <a:gd name="T24" fmla="*/ 456 w 849"/>
                <a:gd name="T25" fmla="*/ 72 h 705"/>
                <a:gd name="T26" fmla="*/ 320 w 849"/>
                <a:gd name="T27" fmla="*/ 0 h 705"/>
                <a:gd name="T28" fmla="*/ 208 w 849"/>
                <a:gd name="T29" fmla="*/ 104 h 705"/>
                <a:gd name="T30" fmla="*/ 192 w 849"/>
                <a:gd name="T31" fmla="*/ 208 h 705"/>
                <a:gd name="T32" fmla="*/ 96 w 849"/>
                <a:gd name="T33" fmla="*/ 208 h 705"/>
                <a:gd name="T34" fmla="*/ 24 w 849"/>
                <a:gd name="T35" fmla="*/ 328 h 705"/>
                <a:gd name="T36" fmla="*/ 24 w 849"/>
                <a:gd name="T37" fmla="*/ 448 h 705"/>
                <a:gd name="T38" fmla="*/ 8 w 849"/>
                <a:gd name="T39" fmla="*/ 58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9" h="705">
                  <a:moveTo>
                    <a:pt x="0" y="584"/>
                  </a:moveTo>
                  <a:lnTo>
                    <a:pt x="128" y="640"/>
                  </a:lnTo>
                  <a:lnTo>
                    <a:pt x="280" y="576"/>
                  </a:lnTo>
                  <a:lnTo>
                    <a:pt x="584" y="704"/>
                  </a:lnTo>
                  <a:lnTo>
                    <a:pt x="680" y="528"/>
                  </a:lnTo>
                  <a:lnTo>
                    <a:pt x="816" y="488"/>
                  </a:lnTo>
                  <a:lnTo>
                    <a:pt x="816" y="424"/>
                  </a:lnTo>
                  <a:lnTo>
                    <a:pt x="848" y="336"/>
                  </a:lnTo>
                  <a:lnTo>
                    <a:pt x="800" y="256"/>
                  </a:lnTo>
                  <a:lnTo>
                    <a:pt x="680" y="176"/>
                  </a:lnTo>
                  <a:lnTo>
                    <a:pt x="712" y="96"/>
                  </a:lnTo>
                  <a:lnTo>
                    <a:pt x="592" y="48"/>
                  </a:lnTo>
                  <a:lnTo>
                    <a:pt x="456" y="72"/>
                  </a:lnTo>
                  <a:lnTo>
                    <a:pt x="320" y="0"/>
                  </a:lnTo>
                  <a:lnTo>
                    <a:pt x="208" y="104"/>
                  </a:lnTo>
                  <a:lnTo>
                    <a:pt x="192" y="208"/>
                  </a:lnTo>
                  <a:lnTo>
                    <a:pt x="96" y="208"/>
                  </a:lnTo>
                  <a:lnTo>
                    <a:pt x="24" y="328"/>
                  </a:lnTo>
                  <a:lnTo>
                    <a:pt x="24" y="448"/>
                  </a:lnTo>
                  <a:lnTo>
                    <a:pt x="8" y="58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4080" y="2592"/>
              <a:ext cx="537" cy="1233"/>
            </a:xfrm>
            <a:custGeom>
              <a:avLst/>
              <a:gdLst>
                <a:gd name="T0" fmla="*/ 536 w 537"/>
                <a:gd name="T1" fmla="*/ 0 h 1233"/>
                <a:gd name="T2" fmla="*/ 536 w 537"/>
                <a:gd name="T3" fmla="*/ 840 h 1233"/>
                <a:gd name="T4" fmla="*/ 0 w 537"/>
                <a:gd name="T5" fmla="*/ 1232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233">
                  <a:moveTo>
                    <a:pt x="536" y="0"/>
                  </a:moveTo>
                  <a:lnTo>
                    <a:pt x="536" y="840"/>
                  </a:lnTo>
                  <a:lnTo>
                    <a:pt x="0" y="12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2" name="Line 8"/>
            <p:cNvSpPr>
              <a:spLocks noChangeShapeType="1"/>
            </p:cNvSpPr>
            <p:nvPr/>
          </p:nvSpPr>
          <p:spPr bwMode="auto">
            <a:xfrm>
              <a:off x="4616" y="3440"/>
              <a:ext cx="78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3" name="Oval 9" descr="50%"/>
            <p:cNvSpPr>
              <a:spLocks noChangeArrowheads="1"/>
            </p:cNvSpPr>
            <p:nvPr/>
          </p:nvSpPr>
          <p:spPr bwMode="auto">
            <a:xfrm>
              <a:off x="4888" y="3680"/>
              <a:ext cx="312" cy="64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4880" y="3672"/>
              <a:ext cx="328" cy="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5" name="Freeform 11"/>
            <p:cNvSpPr>
              <a:spLocks/>
            </p:cNvSpPr>
            <p:nvPr/>
          </p:nvSpPr>
          <p:spPr bwMode="auto">
            <a:xfrm>
              <a:off x="4888" y="3768"/>
              <a:ext cx="65" cy="129"/>
            </a:xfrm>
            <a:custGeom>
              <a:avLst/>
              <a:gdLst>
                <a:gd name="T0" fmla="*/ 64 w 65"/>
                <a:gd name="T1" fmla="*/ 0 h 129"/>
                <a:gd name="T2" fmla="*/ 0 w 65"/>
                <a:gd name="T3" fmla="*/ 48 h 129"/>
                <a:gd name="T4" fmla="*/ 40 w 65"/>
                <a:gd name="T5" fmla="*/ 128 h 129"/>
                <a:gd name="T6" fmla="*/ 40 w 65"/>
                <a:gd name="T7" fmla="*/ 1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9">
                  <a:moveTo>
                    <a:pt x="64" y="0"/>
                  </a:moveTo>
                  <a:lnTo>
                    <a:pt x="0" y="48"/>
                  </a:lnTo>
                  <a:lnTo>
                    <a:pt x="40" y="128"/>
                  </a:lnTo>
                  <a:lnTo>
                    <a:pt x="40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6" name="Freeform 12"/>
            <p:cNvSpPr>
              <a:spLocks/>
            </p:cNvSpPr>
            <p:nvPr/>
          </p:nvSpPr>
          <p:spPr bwMode="auto">
            <a:xfrm>
              <a:off x="4880" y="3760"/>
              <a:ext cx="65" cy="129"/>
            </a:xfrm>
            <a:custGeom>
              <a:avLst/>
              <a:gdLst>
                <a:gd name="T0" fmla="*/ 64 w 65"/>
                <a:gd name="T1" fmla="*/ 0 h 129"/>
                <a:gd name="T2" fmla="*/ 0 w 65"/>
                <a:gd name="T3" fmla="*/ 48 h 129"/>
                <a:gd name="T4" fmla="*/ 40 w 65"/>
                <a:gd name="T5" fmla="*/ 128 h 129"/>
                <a:gd name="T6" fmla="*/ 40 w 65"/>
                <a:gd name="T7" fmla="*/ 1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9">
                  <a:moveTo>
                    <a:pt x="64" y="0"/>
                  </a:moveTo>
                  <a:lnTo>
                    <a:pt x="0" y="48"/>
                  </a:lnTo>
                  <a:lnTo>
                    <a:pt x="40" y="128"/>
                  </a:lnTo>
                  <a:lnTo>
                    <a:pt x="40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7" name="Freeform 13"/>
            <p:cNvSpPr>
              <a:spLocks/>
            </p:cNvSpPr>
            <p:nvPr/>
          </p:nvSpPr>
          <p:spPr bwMode="auto">
            <a:xfrm>
              <a:off x="5056" y="3784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16 w 41"/>
                <a:gd name="T3" fmla="*/ 64 h 129"/>
                <a:gd name="T4" fmla="*/ 4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16" y="64"/>
                  </a:lnTo>
                  <a:lnTo>
                    <a:pt x="4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8" name="Freeform 14"/>
            <p:cNvSpPr>
              <a:spLocks/>
            </p:cNvSpPr>
            <p:nvPr/>
          </p:nvSpPr>
          <p:spPr bwMode="auto">
            <a:xfrm>
              <a:off x="5048" y="3776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16 w 41"/>
                <a:gd name="T3" fmla="*/ 64 h 129"/>
                <a:gd name="T4" fmla="*/ 4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16" y="64"/>
                  </a:lnTo>
                  <a:lnTo>
                    <a:pt x="4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9" name="Freeform 15"/>
            <p:cNvSpPr>
              <a:spLocks/>
            </p:cNvSpPr>
            <p:nvPr/>
          </p:nvSpPr>
          <p:spPr bwMode="auto">
            <a:xfrm>
              <a:off x="5184" y="3744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40 w 41"/>
                <a:gd name="T3" fmla="*/ 48 h 129"/>
                <a:gd name="T4" fmla="*/ 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40" y="48"/>
                  </a:lnTo>
                  <a:lnTo>
                    <a:pt x="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0" name="Freeform 16"/>
            <p:cNvSpPr>
              <a:spLocks/>
            </p:cNvSpPr>
            <p:nvPr/>
          </p:nvSpPr>
          <p:spPr bwMode="auto">
            <a:xfrm>
              <a:off x="5176" y="3736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40 w 41"/>
                <a:gd name="T3" fmla="*/ 48 h 129"/>
                <a:gd name="T4" fmla="*/ 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40" y="48"/>
                  </a:lnTo>
                  <a:lnTo>
                    <a:pt x="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1" name="Line 17"/>
            <p:cNvSpPr>
              <a:spLocks noChangeShapeType="1"/>
            </p:cNvSpPr>
            <p:nvPr/>
          </p:nvSpPr>
          <p:spPr bwMode="auto">
            <a:xfrm>
              <a:off x="5128" y="3752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2" name="Freeform 18"/>
            <p:cNvSpPr>
              <a:spLocks/>
            </p:cNvSpPr>
            <p:nvPr/>
          </p:nvSpPr>
          <p:spPr bwMode="auto">
            <a:xfrm>
              <a:off x="4848" y="3752"/>
              <a:ext cx="65" cy="97"/>
            </a:xfrm>
            <a:custGeom>
              <a:avLst/>
              <a:gdLst>
                <a:gd name="T0" fmla="*/ 64 w 65"/>
                <a:gd name="T1" fmla="*/ 0 h 97"/>
                <a:gd name="T2" fmla="*/ 0 w 65"/>
                <a:gd name="T3" fmla="*/ 16 h 97"/>
                <a:gd name="T4" fmla="*/ 0 w 65"/>
                <a:gd name="T5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97">
                  <a:moveTo>
                    <a:pt x="64" y="0"/>
                  </a:moveTo>
                  <a:lnTo>
                    <a:pt x="0" y="16"/>
                  </a:lnTo>
                  <a:lnTo>
                    <a:pt x="0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3" name="Freeform 19"/>
            <p:cNvSpPr>
              <a:spLocks/>
            </p:cNvSpPr>
            <p:nvPr/>
          </p:nvSpPr>
          <p:spPr bwMode="auto">
            <a:xfrm>
              <a:off x="4840" y="3744"/>
              <a:ext cx="65" cy="97"/>
            </a:xfrm>
            <a:custGeom>
              <a:avLst/>
              <a:gdLst>
                <a:gd name="T0" fmla="*/ 64 w 65"/>
                <a:gd name="T1" fmla="*/ 0 h 97"/>
                <a:gd name="T2" fmla="*/ 0 w 65"/>
                <a:gd name="T3" fmla="*/ 16 h 97"/>
                <a:gd name="T4" fmla="*/ 0 w 65"/>
                <a:gd name="T5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97">
                  <a:moveTo>
                    <a:pt x="64" y="0"/>
                  </a:moveTo>
                  <a:lnTo>
                    <a:pt x="0" y="16"/>
                  </a:lnTo>
                  <a:lnTo>
                    <a:pt x="0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4" name="Line 20"/>
            <p:cNvSpPr>
              <a:spLocks noChangeShapeType="1"/>
            </p:cNvSpPr>
            <p:nvPr/>
          </p:nvSpPr>
          <p:spPr bwMode="auto">
            <a:xfrm>
              <a:off x="4840" y="3824"/>
              <a:ext cx="0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5" name="Freeform 21"/>
            <p:cNvSpPr>
              <a:spLocks/>
            </p:cNvSpPr>
            <p:nvPr/>
          </p:nvSpPr>
          <p:spPr bwMode="auto">
            <a:xfrm>
              <a:off x="4992" y="3784"/>
              <a:ext cx="25" cy="81"/>
            </a:xfrm>
            <a:custGeom>
              <a:avLst/>
              <a:gdLst>
                <a:gd name="T0" fmla="*/ 24 w 25"/>
                <a:gd name="T1" fmla="*/ 0 h 81"/>
                <a:gd name="T2" fmla="*/ 0 w 25"/>
                <a:gd name="T3" fmla="*/ 48 h 81"/>
                <a:gd name="T4" fmla="*/ 0 w 25"/>
                <a:gd name="T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81">
                  <a:moveTo>
                    <a:pt x="24" y="0"/>
                  </a:moveTo>
                  <a:lnTo>
                    <a:pt x="0" y="48"/>
                  </a:lnTo>
                  <a:lnTo>
                    <a:pt x="0" y="8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6" name="Freeform 22"/>
            <p:cNvSpPr>
              <a:spLocks/>
            </p:cNvSpPr>
            <p:nvPr/>
          </p:nvSpPr>
          <p:spPr bwMode="auto">
            <a:xfrm>
              <a:off x="4984" y="3776"/>
              <a:ext cx="25" cy="81"/>
            </a:xfrm>
            <a:custGeom>
              <a:avLst/>
              <a:gdLst>
                <a:gd name="T0" fmla="*/ 24 w 25"/>
                <a:gd name="T1" fmla="*/ 0 h 81"/>
                <a:gd name="T2" fmla="*/ 0 w 25"/>
                <a:gd name="T3" fmla="*/ 48 h 81"/>
                <a:gd name="T4" fmla="*/ 0 w 25"/>
                <a:gd name="T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81">
                  <a:moveTo>
                    <a:pt x="24" y="0"/>
                  </a:moveTo>
                  <a:lnTo>
                    <a:pt x="0" y="48"/>
                  </a:lnTo>
                  <a:lnTo>
                    <a:pt x="0" y="8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4824" y="3616"/>
              <a:ext cx="64" cy="72"/>
            </a:xfrm>
            <a:prstGeom prst="ellipse">
              <a:avLst/>
            </a:prstGeom>
            <a:solidFill>
              <a:srgbClr val="51DC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8" name="Oval 24"/>
            <p:cNvSpPr>
              <a:spLocks noChangeArrowheads="1"/>
            </p:cNvSpPr>
            <p:nvPr/>
          </p:nvSpPr>
          <p:spPr bwMode="auto">
            <a:xfrm>
              <a:off x="4816" y="3608"/>
              <a:ext cx="80" cy="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9" name="Freeform 25"/>
            <p:cNvSpPr>
              <a:spLocks/>
            </p:cNvSpPr>
            <p:nvPr/>
          </p:nvSpPr>
          <p:spPr bwMode="auto">
            <a:xfrm>
              <a:off x="4688" y="3464"/>
              <a:ext cx="153" cy="145"/>
            </a:xfrm>
            <a:custGeom>
              <a:avLst/>
              <a:gdLst>
                <a:gd name="T0" fmla="*/ 152 w 153"/>
                <a:gd name="T1" fmla="*/ 144 h 145"/>
                <a:gd name="T2" fmla="*/ 88 w 153"/>
                <a:gd name="T3" fmla="*/ 32 h 145"/>
                <a:gd name="T4" fmla="*/ 0 w 153"/>
                <a:gd name="T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145">
                  <a:moveTo>
                    <a:pt x="152" y="144"/>
                  </a:moveTo>
                  <a:lnTo>
                    <a:pt x="88" y="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0" name="Freeform 26"/>
            <p:cNvSpPr>
              <a:spLocks/>
            </p:cNvSpPr>
            <p:nvPr/>
          </p:nvSpPr>
          <p:spPr bwMode="auto">
            <a:xfrm>
              <a:off x="4688" y="3464"/>
              <a:ext cx="153" cy="145"/>
            </a:xfrm>
            <a:custGeom>
              <a:avLst/>
              <a:gdLst>
                <a:gd name="T0" fmla="*/ 152 w 153"/>
                <a:gd name="T1" fmla="*/ 144 h 145"/>
                <a:gd name="T2" fmla="*/ 88 w 153"/>
                <a:gd name="T3" fmla="*/ 32 h 145"/>
                <a:gd name="T4" fmla="*/ 0 w 153"/>
                <a:gd name="T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145">
                  <a:moveTo>
                    <a:pt x="152" y="144"/>
                  </a:moveTo>
                  <a:lnTo>
                    <a:pt x="88" y="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1" name="Oval 27"/>
            <p:cNvSpPr>
              <a:spLocks noChangeArrowheads="1"/>
            </p:cNvSpPr>
            <p:nvPr/>
          </p:nvSpPr>
          <p:spPr bwMode="auto">
            <a:xfrm>
              <a:off x="4652" y="3436"/>
              <a:ext cx="32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2" name="Freeform 28"/>
            <p:cNvSpPr>
              <a:spLocks/>
            </p:cNvSpPr>
            <p:nvPr/>
          </p:nvSpPr>
          <p:spPr bwMode="auto">
            <a:xfrm>
              <a:off x="4776" y="3400"/>
              <a:ext cx="105" cy="209"/>
            </a:xfrm>
            <a:custGeom>
              <a:avLst/>
              <a:gdLst>
                <a:gd name="T0" fmla="*/ 104 w 105"/>
                <a:gd name="T1" fmla="*/ 208 h 209"/>
                <a:gd name="T2" fmla="*/ 80 w 105"/>
                <a:gd name="T3" fmla="*/ 80 h 209"/>
                <a:gd name="T4" fmla="*/ 0 w 105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209">
                  <a:moveTo>
                    <a:pt x="104" y="208"/>
                  </a:moveTo>
                  <a:lnTo>
                    <a:pt x="80" y="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3" name="Freeform 29"/>
            <p:cNvSpPr>
              <a:spLocks/>
            </p:cNvSpPr>
            <p:nvPr/>
          </p:nvSpPr>
          <p:spPr bwMode="auto">
            <a:xfrm>
              <a:off x="4776" y="3400"/>
              <a:ext cx="105" cy="209"/>
            </a:xfrm>
            <a:custGeom>
              <a:avLst/>
              <a:gdLst>
                <a:gd name="T0" fmla="*/ 104 w 105"/>
                <a:gd name="T1" fmla="*/ 208 h 209"/>
                <a:gd name="T2" fmla="*/ 80 w 105"/>
                <a:gd name="T3" fmla="*/ 80 h 209"/>
                <a:gd name="T4" fmla="*/ 0 w 105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209">
                  <a:moveTo>
                    <a:pt x="104" y="208"/>
                  </a:moveTo>
                  <a:lnTo>
                    <a:pt x="80" y="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4" name="Oval 30"/>
            <p:cNvSpPr>
              <a:spLocks noChangeArrowheads="1"/>
            </p:cNvSpPr>
            <p:nvPr/>
          </p:nvSpPr>
          <p:spPr bwMode="auto">
            <a:xfrm>
              <a:off x="4740" y="3372"/>
              <a:ext cx="56" cy="4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506243" y="4829021"/>
            <a:ext cx="53340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ffectLst/>
                <a:latin typeface="Cambria" panose="02040503050406030204" pitchFamily="18" charset="0"/>
              </a:rPr>
              <a:t>more errors occur at the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boundaries</a:t>
            </a:r>
            <a:r>
              <a:rPr lang="en-US" altLang="zh-CN" sz="2000" b="1" dirty="0">
                <a:effectLst/>
                <a:latin typeface="Cambria" panose="02040503050406030204" pitchFamily="18" charset="0"/>
              </a:rPr>
              <a:t> of an input domain than in the “center”</a:t>
            </a:r>
          </a:p>
        </p:txBody>
      </p:sp>
      <p:sp>
        <p:nvSpPr>
          <p:cNvPr id="2" name="矩形 1"/>
          <p:cNvSpPr/>
          <p:nvPr/>
        </p:nvSpPr>
        <p:spPr>
          <a:xfrm>
            <a:off x="1066800" y="1080155"/>
            <a:ext cx="3740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 hide in the corner</a:t>
            </a:r>
          </a:p>
        </p:txBody>
      </p:sp>
    </p:spTree>
    <p:extLst>
      <p:ext uri="{BB962C8B-B14F-4D97-AF65-F5344CB8AC3E}">
        <p14:creationId xmlns:p14="http://schemas.microsoft.com/office/powerpoint/2010/main" val="378693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75" grpId="0" animBg="1" autoUpdateAnimBg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5686425" cy="536575"/>
          </a:xfrm>
        </p:spPr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Error Guessing 1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15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Testers utilize intuition and experience to identify potential errors and design test cases to reveal them.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Guidelines: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Design tests for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reasonable but incorrect assumptions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may have been made by developers.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Design tests to detect errors in handling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special situations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or cases.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Design tests to explore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unexpected or unusual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program use or environmental scenarios.</a:t>
            </a:r>
          </a:p>
        </p:txBody>
      </p:sp>
    </p:spTree>
    <p:extLst>
      <p:ext uri="{BB962C8B-B14F-4D97-AF65-F5344CB8AC3E}">
        <p14:creationId xmlns:p14="http://schemas.microsoft.com/office/powerpoint/2010/main" val="21376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533400" y="1600200"/>
            <a:ext cx="7620000" cy="335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Examples of conditions to explore: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(1) Repeated instances or occurrences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(2) Blanks or null characters in strings (etc.)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(3) Negative numbers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(4) Non-numeric values in numeric fields </a:t>
            </a:r>
          </a:p>
          <a:p>
            <a:pPr>
              <a:lnSpc>
                <a:spcPct val="140000"/>
              </a:lnSpc>
            </a:pP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(5) Inputs that are too long or two short Using intuition and experience, identify tests you would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2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3581400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Just  ‘guess’  where the errors are ……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Intuition and experience of tester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Strategy:</a:t>
            </a:r>
          </a:p>
          <a:p>
            <a:pPr marL="571500" lvl="1" indent="-34290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Make a list of possible errors or error-prone situations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( often related to boundary conditions )</a:t>
            </a:r>
          </a:p>
          <a:p>
            <a:pPr marL="571500" lvl="1" indent="-34290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Write test cases based on this list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3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04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38650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dirty="0">
                <a:latin typeface="Cambria" panose="02040503050406030204" pitchFamily="18" charset="0"/>
              </a:rPr>
              <a:t> More 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sophisticated </a:t>
            </a:r>
            <a:r>
              <a:rPr lang="en-US" altLang="zh-CN" sz="1800" b="1" dirty="0">
                <a:latin typeface="Cambria" panose="02040503050406030204" pitchFamily="18" charset="0"/>
              </a:rPr>
              <a:t>‘error guessing</a:t>
            </a:r>
            <a:r>
              <a:rPr lang="en-US" altLang="zh-CN" sz="1800" dirty="0">
                <a:latin typeface="Cambria" panose="02040503050406030204" pitchFamily="18" charset="0"/>
              </a:rPr>
              <a:t>’: </a:t>
            </a:r>
            <a:r>
              <a:rPr lang="en-US" altLang="zh-CN" sz="1800" b="1" dirty="0">
                <a:solidFill>
                  <a:srgbClr val="13BBBF"/>
                </a:solidFill>
                <a:latin typeface="Cambria" panose="02040503050406030204" pitchFamily="18" charset="0"/>
              </a:rPr>
              <a:t>Risk Analysis</a:t>
            </a:r>
            <a:endParaRPr lang="en-US" altLang="zh-CN" sz="18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dirty="0">
                <a:latin typeface="Cambria" panose="02040503050406030204" pitchFamily="18" charset="0"/>
              </a:rPr>
              <a:t> Try to identify critical parts of program</a:t>
            </a:r>
            <a:r>
              <a:rPr lang="en-US" altLang="zh-CN" sz="1800" dirty="0">
                <a:latin typeface="Cambria" panose="02040503050406030204" pitchFamily="18" charset="0"/>
              </a:rPr>
              <a:t> ( high risk code sections ):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parts with unclear specifications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developed by junior programmer while his wife was pregnant ……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Cambria" panose="02040503050406030204" pitchFamily="18" charset="0"/>
              </a:rPr>
              <a:t> complex code :</a:t>
            </a:r>
            <a:br>
              <a:rPr lang="en-US" altLang="zh-CN" sz="1800" dirty="0">
                <a:latin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</a:rPr>
              <a:t>measure code complexity - tools available  </a:t>
            </a: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Logiscope</a:t>
            </a:r>
            <a:r>
              <a:rPr lang="en-US" altLang="zh-CN" sz="1800" dirty="0">
                <a:latin typeface="Cambria" panose="02040503050406030204" pitchFamily="18" charset="0"/>
              </a:rPr>
              <a:t>,…)</a:t>
            </a:r>
          </a:p>
          <a:p>
            <a:pPr marL="114300" indent="-114300">
              <a:lnSpc>
                <a:spcPts val="2600"/>
              </a:lnSpc>
              <a:buClrTx/>
              <a:buSzTx/>
            </a:pPr>
            <a:endParaRPr lang="en-US" altLang="zh-CN" sz="1800" dirty="0">
              <a:latin typeface="Cambria" panose="02040503050406030204" pitchFamily="18" charset="0"/>
            </a:endParaRPr>
          </a:p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1800" b="1" i="1" dirty="0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i="1" dirty="0">
                <a:solidFill>
                  <a:srgbClr val="13BBBF"/>
                </a:solidFill>
                <a:latin typeface="Cambria" panose="02040503050406030204" pitchFamily="18" charset="0"/>
              </a:rPr>
              <a:t>High-risk code will be more thoroughly tested</a:t>
            </a:r>
            <a: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  <a:t/>
            </a:r>
            <a:b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</a:br>
            <a:r>
              <a:rPr lang="en-US" altLang="zh-CN" sz="1800" b="1" i="1" dirty="0">
                <a:solidFill>
                  <a:srgbClr val="13BBBF"/>
                </a:solidFill>
                <a:latin typeface="Cambria" panose="02040503050406030204" pitchFamily="18" charset="0"/>
              </a:rPr>
              <a:t>   ( or be rewritten immediately ……)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52400"/>
            <a:ext cx="5686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Error Guessing 4</a:t>
            </a:r>
            <a:endParaRPr lang="en-US" altLang="zh-CN" sz="40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0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3513"/>
            <a:ext cx="7351712" cy="4572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Which One to Choose?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659687" cy="4762500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2000" dirty="0">
                <a:solidFill>
                  <a:srgbClr val="13BBBF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Black-box testing techniques</a:t>
            </a:r>
            <a:r>
              <a:rPr lang="en-US" altLang="zh-CN" sz="2000" b="1" dirty="0">
                <a:solidFill>
                  <a:schemeClr val="folHlink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i="1" dirty="0">
                <a:solidFill>
                  <a:schemeClr val="folHlink"/>
                </a:solidFill>
                <a:latin typeface="Cambria" panose="02040503050406030204" pitchFamily="18" charset="0"/>
              </a:rPr>
              <a:t>: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i="1" dirty="0">
                <a:latin typeface="Cambria" panose="02040503050406030204" pitchFamily="18" charset="0"/>
              </a:rPr>
              <a:t>Equivalence partitioning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Boundary value analysis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Cause-effect analysis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Error guessing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…………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None/>
            </a:pPr>
            <a:endParaRPr lang="en-US" altLang="zh-CN" sz="2000" b="1" i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T</a:t>
            </a:r>
            <a:r>
              <a:rPr lang="en-US" altLang="zh-CN" sz="2000" b="1" dirty="0" smtClean="0">
                <a:solidFill>
                  <a:srgbClr val="13BBBF"/>
                </a:solidFill>
                <a:latin typeface="Cambria" panose="02040503050406030204" pitchFamily="18" charset="0"/>
              </a:rPr>
              <a:t>est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derivation from formal specification</a:t>
            </a:r>
            <a:r>
              <a:rPr lang="en-US" altLang="zh-CN" sz="2000" dirty="0">
                <a:solidFill>
                  <a:schemeClr val="folHlink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2000" dirty="0">
                <a:solidFill>
                  <a:schemeClr val="accent2"/>
                </a:solidFill>
                <a:latin typeface="Cambria" panose="02040503050406030204" pitchFamily="18" charset="0"/>
              </a:rPr>
              <a:t>Which one to use ?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None of them is complete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All are based on some kind of heuristics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ambria" panose="02040503050406030204" pitchFamily="18" charset="0"/>
              </a:rPr>
              <a:t>They are complementary</a:t>
            </a:r>
          </a:p>
        </p:txBody>
      </p:sp>
    </p:spTree>
    <p:extLst>
      <p:ext uri="{BB962C8B-B14F-4D97-AF65-F5344CB8AC3E}">
        <p14:creationId xmlns:p14="http://schemas.microsoft.com/office/powerpoint/2010/main" val="144391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993062" cy="3887787"/>
          </a:xfrm>
          <a:noFill/>
          <a:ln/>
        </p:spPr>
        <p:txBody>
          <a:bodyPr/>
          <a:lstStyle/>
          <a:p>
            <a:pPr marL="114300" indent="-114300">
              <a:lnSpc>
                <a:spcPts val="2600"/>
              </a:lnSpc>
              <a:buClrTx/>
              <a:buSzTx/>
            </a:pPr>
            <a:r>
              <a:rPr lang="en-US" altLang="zh-CN" sz="2000" i="1" dirty="0">
                <a:solidFill>
                  <a:srgbClr val="13BBBF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</a:rPr>
              <a:t>Always use a combination of techniques</a:t>
            </a:r>
          </a:p>
          <a:p>
            <a:pPr marL="114300" indent="-114300">
              <a:lnSpc>
                <a:spcPts val="2600"/>
              </a:lnSpc>
              <a:buClrTx/>
              <a:buSzTx/>
            </a:pPr>
            <a:endParaRPr lang="en-US" altLang="zh-CN" sz="2000" i="1" dirty="0">
              <a:solidFill>
                <a:srgbClr val="13BBBF"/>
              </a:solidFill>
              <a:latin typeface="Cambria" panose="02040503050406030204" pitchFamily="18" charset="0"/>
            </a:endParaRP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When a formal specification is available try to use it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Identify valid and invalid input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Identify output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Apply boundary value analysis on valid equivalence classes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Guess about possible errors</a:t>
            </a:r>
          </a:p>
          <a:p>
            <a:pPr marL="400050" lvl="1" indent="-171450">
              <a:lnSpc>
                <a:spcPts val="2600"/>
              </a:lnSpc>
              <a:buFont typeface="Wingdings" panose="05000000000000000000" pitchFamily="2" charset="2"/>
              <a:buChar char="ü"/>
            </a:pPr>
            <a:r>
              <a:rPr lang="en-US" altLang="zh-CN" sz="2000" i="1" dirty="0">
                <a:latin typeface="Cambria" panose="02040503050406030204" pitchFamily="18" charset="0"/>
              </a:rPr>
              <a:t> Cause-effect graphing for linking inputs and outputs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63513"/>
            <a:ext cx="735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600" smtClean="0">
                <a:solidFill>
                  <a:srgbClr val="132584"/>
                </a:solidFill>
                <a:latin typeface="Cambria" panose="02040503050406030204" pitchFamily="18" charset="0"/>
              </a:rPr>
              <a:t>Which One to Choose?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4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STATE TESTING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57200" y="1524000"/>
            <a:ext cx="7772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software flows from one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to another.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some software, these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changes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are obvious:</a:t>
            </a: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Paint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</a:t>
            </a:r>
          </a:p>
          <a:p>
            <a:pPr>
              <a:lnSpc>
                <a:spcPct val="120000"/>
              </a:lnSpc>
            </a:pP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states, we need to build a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transition diagram or state transition map.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Good requirements or specifications often include these.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There are software tools for drawing them.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Different diagramming techniques exist --- we’ll use just one, but it is not the only one possible.</a:t>
            </a:r>
          </a:p>
        </p:txBody>
      </p:sp>
    </p:spTree>
    <p:extLst>
      <p:ext uri="{BB962C8B-B14F-4D97-AF65-F5344CB8AC3E}">
        <p14:creationId xmlns:p14="http://schemas.microsoft.com/office/powerpoint/2010/main" val="27995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59732"/>
            <a:ext cx="8228012" cy="454025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Definition: State Transition Map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493713" y="4155603"/>
            <a:ext cx="73914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All of these are labeled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States- to identify them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Transitions- to identify what triggers movement from one state to another state.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493713" y="1411870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STM is a graph showing the logic flow from state to state in the program. This is diagrammed using the symbols: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187450" y="2971800"/>
            <a:ext cx="106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state</a:t>
            </a: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3275013" y="3116263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3167063" y="3116263"/>
            <a:ext cx="1820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a transition 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4660900" y="2743200"/>
            <a:ext cx="8382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5651500" y="2971800"/>
            <a:ext cx="1981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the start state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2195513" y="2755900"/>
            <a:ext cx="9144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3" grpId="0" animBg="1"/>
      <p:bldP spid="124934" grpId="0"/>
      <p:bldP spid="124942" grpId="0" animBg="1"/>
      <p:bldP spid="124943" grpId="0"/>
      <p:bldP spid="12494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99232"/>
            <a:ext cx="6705600" cy="838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Example of Part of STM</a:t>
            </a:r>
          </a:p>
        </p:txBody>
      </p:sp>
      <p:grpSp>
        <p:nvGrpSpPr>
          <p:cNvPr id="125969" name="Group 17"/>
          <p:cNvGrpSpPr>
            <a:grpSpLocks/>
          </p:cNvGrpSpPr>
          <p:nvPr/>
        </p:nvGrpSpPr>
        <p:grpSpPr bwMode="auto">
          <a:xfrm>
            <a:off x="755650" y="1700213"/>
            <a:ext cx="7239000" cy="3886200"/>
            <a:chOff x="480" y="912"/>
            <a:chExt cx="4560" cy="2448"/>
          </a:xfrm>
        </p:grpSpPr>
        <p:sp>
          <p:nvSpPr>
            <p:cNvPr id="125955" name="Oval 3"/>
            <p:cNvSpPr>
              <a:spLocks noChangeArrowheads="1"/>
            </p:cNvSpPr>
            <p:nvPr/>
          </p:nvSpPr>
          <p:spPr bwMode="auto">
            <a:xfrm>
              <a:off x="480" y="1104"/>
              <a:ext cx="672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chemeClr val="bg2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idle</a:t>
              </a:r>
            </a:p>
          </p:txBody>
        </p:sp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1152" y="1392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1296" y="1392"/>
              <a:ext cx="86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Press Ctrl/Alt/ Delete</a:t>
              </a:r>
            </a:p>
          </p:txBody>
        </p:sp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400" y="912"/>
              <a:ext cx="864" cy="7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59" name="Text Box 7"/>
            <p:cNvSpPr txBox="1">
              <a:spLocks noChangeArrowheads="1"/>
            </p:cNvSpPr>
            <p:nvPr/>
          </p:nvSpPr>
          <p:spPr bwMode="auto">
            <a:xfrm>
              <a:off x="2496" y="960"/>
              <a:ext cx="7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Display dialog box</a:t>
              </a:r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3264" y="139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3456" y="929"/>
              <a:ext cx="14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Correct username &amp; password entered</a:t>
              </a:r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>
              <a:off x="2976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2976" y="1920"/>
              <a:ext cx="196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Incorrect username  or password entered</a:t>
              </a:r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2448" y="2640"/>
              <a:ext cx="864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5" name="Text Box 13"/>
            <p:cNvSpPr txBox="1">
              <a:spLocks noChangeArrowheads="1"/>
            </p:cNvSpPr>
            <p:nvPr/>
          </p:nvSpPr>
          <p:spPr bwMode="auto">
            <a:xfrm>
              <a:off x="2544" y="2688"/>
              <a:ext cx="81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Display error message</a:t>
              </a:r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 flipV="1">
              <a:off x="2688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1968" y="2064"/>
              <a:ext cx="8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Click OK</a:t>
              </a:r>
            </a:p>
          </p:txBody>
        </p:sp>
      </p:grp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527050" y="5897533"/>
            <a:ext cx="685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Obviously, these can become quite large!!</a:t>
            </a:r>
          </a:p>
        </p:txBody>
      </p:sp>
    </p:spTree>
    <p:extLst>
      <p:ext uri="{BB962C8B-B14F-4D97-AF65-F5344CB8AC3E}">
        <p14:creationId xmlns:p14="http://schemas.microsoft.com/office/powerpoint/2010/main" val="15334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What the STM Shows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Each unique state of the software.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Input or condition needed to move from one state to the next.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What is set or what output is produced when a state is entered or exited.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Obviously, we can’t investigate all possible paths through the state transition map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(this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really the “traveling salesperson problem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 </a:t>
            </a:r>
            <a:endParaRPr lang="zh-CN" altLang="en-US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0500"/>
            <a:ext cx="7772400" cy="1143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Types </a:t>
            </a:r>
            <a:r>
              <a:rPr lang="en-US" altLang="zh-CN" sz="3200" dirty="0">
                <a:latin typeface="Cambria" panose="02040503050406030204" pitchFamily="18" charset="0"/>
              </a:rPr>
              <a:t>in Boundary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1752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Numeric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Character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Position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Quantity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Speed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Location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Size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4419600" y="1676400"/>
            <a:ext cx="3200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First/last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Min/Max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Star/Finish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Empty/Full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Slower/Faster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Largest/Smallest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Over/Under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Shortest/Longest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… …</a:t>
            </a:r>
          </a:p>
        </p:txBody>
      </p:sp>
      <p:sp>
        <p:nvSpPr>
          <p:cNvPr id="256006" name="AutoShape 6"/>
          <p:cNvSpPr>
            <a:spLocks/>
          </p:cNvSpPr>
          <p:nvPr/>
        </p:nvSpPr>
        <p:spPr bwMode="auto">
          <a:xfrm>
            <a:off x="2971800" y="1600200"/>
            <a:ext cx="914400" cy="4267200"/>
          </a:xfrm>
          <a:prstGeom prst="lef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6367463" cy="11430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Use Equivalence Partitioning </a:t>
            </a:r>
            <a:r>
              <a:rPr lang="en-US" altLang="zh-CN" sz="2400" dirty="0">
                <a:solidFill>
                  <a:srgbClr val="132584"/>
                </a:solidFill>
                <a:latin typeface="Cambria" panose="02040503050406030204" pitchFamily="18" charset="0"/>
              </a:rPr>
              <a:t>to Choose Test Cases for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 State Testing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57200" y="1295400"/>
            <a:ext cx="76962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Possible choices for partitioning: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Try to visit each state at least once.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the most common or popular state-to-state transitions.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the least common paths between states.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all entrances and exits from error states.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 random state transitions --- i.e. throw darts a the transition state map!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of these are testing-to-pass cases.</a:t>
            </a: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6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More on State Testing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33400" y="1371600"/>
            <a:ext cx="7772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Involves checking all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variables</a:t>
            </a:r>
            <a:r>
              <a:rPr lang="en-US" altLang="zh-CN" sz="20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which define a state.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It is suggest that checking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with the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spec writers and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programmers to identify possible states --- but, 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caution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GO TO THE CODE LEVEL!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11000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i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Programmers will tend to want to drag out code if it exists!</a:t>
            </a:r>
            <a:endParaRPr lang="zh-CN" altLang="en-US" sz="2000" i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Testing-to-Fail State Testing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304800" y="1447800"/>
            <a:ext cx="83058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24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31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race conditions</a:t>
            </a:r>
            <a:r>
              <a:rPr lang="en-US" altLang="zh-CN" sz="20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– a timing problem causes the execution to not proceed as planned.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Try interrupting the program in the middle of its execution as see what happens</a:t>
            </a:r>
            <a:r>
              <a:rPr lang="en-US" altLang="zh-CN" sz="2000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Is data lost?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Can the program be restarted in a clean condition?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Start two instances of the same program and input to both.</a:t>
            </a:r>
          </a:p>
          <a:p>
            <a:pPr lvl="2"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What happens?</a:t>
            </a:r>
          </a:p>
        </p:txBody>
      </p:sp>
    </p:spTree>
    <p:extLst>
      <p:ext uri="{BB962C8B-B14F-4D97-AF65-F5344CB8AC3E}">
        <p14:creationId xmlns:p14="http://schemas.microsoft.com/office/powerpoint/2010/main" val="42397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656513" cy="4572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Repetition, Stress &amp; Load Testing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Repetition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can often find memory leaks --- memory not freed completely when it should be.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Stress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tries to run under bad conditions ---  low memory, slow CPU, etc.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Load 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overloads the program with huge data files, long periods of execution, etc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Round all of this out by just playing like a dumb user! 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(But, call them an inexperienced user, please!)</a:t>
            </a:r>
          </a:p>
        </p:txBody>
      </p:sp>
    </p:spTree>
    <p:extLst>
      <p:ext uri="{BB962C8B-B14F-4D97-AF65-F5344CB8AC3E}">
        <p14:creationId xmlns:p14="http://schemas.microsoft.com/office/powerpoint/2010/main" val="34081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96863"/>
            <a:ext cx="8154988" cy="533400"/>
          </a:xfrm>
        </p:spPr>
        <p:txBody>
          <a:bodyPr/>
          <a:lstStyle/>
          <a:p>
            <a:r>
              <a:rPr lang="en-US" altLang="zh-CN" sz="2400" b="1" dirty="0">
                <a:latin typeface="Cambria" panose="02040503050406030204" pitchFamily="18" charset="0"/>
              </a:rPr>
              <a:t>Examples of possible boundary conditions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533400" y="1371600"/>
            <a:ext cx="8001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Limits on input data – size, type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Limits on output data- size, type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Look for limits such as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First-1/Last+1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Start-1/Finish+1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Min-1/max+1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Less than empty/ more than full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just Over/Just Under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etc.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Don’t hesitate to choose data outside boundaries, even when it seems absurd. </a:t>
            </a:r>
          </a:p>
        </p:txBody>
      </p:sp>
    </p:spTree>
    <p:extLst>
      <p:ext uri="{BB962C8B-B14F-4D97-AF65-F5344CB8AC3E}">
        <p14:creationId xmlns:p14="http://schemas.microsoft.com/office/powerpoint/2010/main" val="8693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5105400" cy="541338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Boundary Values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648200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ambria" panose="02040503050406030204" pitchFamily="18" charset="0"/>
              </a:rPr>
              <a:t>Based on experience / heuristics :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Testing boundary conditions of eq. classes is more effective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i.e. values directly on, above, and beneath edges of classes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Choose input boundary values as tests </a:t>
            </a:r>
            <a:r>
              <a:rPr lang="en-US" altLang="zh-CN" sz="2000" b="1" dirty="0">
                <a:latin typeface="Cambria" panose="02040503050406030204" pitchFamily="18" charset="0"/>
              </a:rPr>
              <a:t>in input classes</a:t>
            </a:r>
            <a:r>
              <a:rPr lang="en-US" altLang="zh-CN" sz="2000" dirty="0">
                <a:latin typeface="Cambria" panose="02040503050406030204" pitchFamily="18" charset="0"/>
              </a:rPr>
              <a:t/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instead of, or additional to arbitrary values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Choose also inputs that </a:t>
            </a:r>
            <a:r>
              <a:rPr lang="en-US" altLang="zh-CN" sz="2000" b="1" dirty="0">
                <a:latin typeface="Cambria" panose="02040503050406030204" pitchFamily="18" charset="0"/>
              </a:rPr>
              <a:t>invoke output boundary values</a:t>
            </a: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( values on the boundary of output classes )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ambria" panose="02040503050406030204" pitchFamily="18" charset="0"/>
              </a:rPr>
              <a:t>Example strategy as extension of equivalence partitioning: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one  (n)  </a:t>
            </a:r>
            <a:r>
              <a:rPr lang="en-US" altLang="zh-CN" sz="2000" b="1" dirty="0">
                <a:latin typeface="Cambria" panose="02040503050406030204" pitchFamily="18" charset="0"/>
              </a:rPr>
              <a:t>arbitrary </a:t>
            </a:r>
            <a:r>
              <a:rPr lang="en-US" altLang="zh-CN" sz="2000" dirty="0">
                <a:latin typeface="Cambria" panose="02040503050406030204" pitchFamily="18" charset="0"/>
              </a:rPr>
              <a:t>value(s) in each eq. class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values </a:t>
            </a:r>
            <a:r>
              <a:rPr lang="en-US" altLang="zh-CN" sz="2000" b="1" u="sng" dirty="0">
                <a:latin typeface="Cambria" panose="02040503050406030204" pitchFamily="18" charset="0"/>
              </a:rPr>
              <a:t>exactly </a:t>
            </a:r>
            <a:r>
              <a:rPr lang="en-US" altLang="zh-CN" sz="2000" dirty="0">
                <a:latin typeface="Cambria" panose="02040503050406030204" pitchFamily="18" charset="0"/>
              </a:rPr>
              <a:t>on </a:t>
            </a:r>
            <a:r>
              <a:rPr lang="en-US" altLang="zh-CN" sz="2000" b="1" dirty="0">
                <a:latin typeface="Cambria" panose="02040503050406030204" pitchFamily="18" charset="0"/>
              </a:rPr>
              <a:t>lower /upper boundaries</a:t>
            </a:r>
            <a:r>
              <a:rPr lang="en-US" altLang="zh-CN" sz="2000" dirty="0">
                <a:latin typeface="Cambria" panose="02040503050406030204" pitchFamily="18" charset="0"/>
              </a:rPr>
              <a:t> of eq. class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values </a:t>
            </a:r>
            <a:r>
              <a:rPr lang="en-US" altLang="zh-CN" sz="2000" b="1" u="sng" dirty="0">
                <a:latin typeface="Cambria" panose="02040503050406030204" pitchFamily="18" charset="0"/>
              </a:rPr>
              <a:t>immediately</a:t>
            </a:r>
            <a:r>
              <a:rPr lang="en-US" altLang="zh-CN" sz="2000" dirty="0">
                <a:latin typeface="Cambria" panose="02040503050406030204" pitchFamily="18" charset="0"/>
              </a:rPr>
              <a:t> below /above each </a:t>
            </a:r>
            <a:r>
              <a:rPr lang="en-US" altLang="zh-CN" sz="2000" dirty="0" smtClean="0">
                <a:latin typeface="Cambria" panose="02040503050406030204" pitchFamily="18" charset="0"/>
              </a:rPr>
              <a:t>boundary ( </a:t>
            </a:r>
            <a:r>
              <a:rPr lang="en-US" altLang="zh-CN" sz="2000" dirty="0">
                <a:latin typeface="Cambria" panose="02040503050406030204" pitchFamily="18" charset="0"/>
              </a:rPr>
              <a:t>if applicable )</a:t>
            </a:r>
          </a:p>
        </p:txBody>
      </p:sp>
    </p:spTree>
    <p:extLst>
      <p:ext uri="{BB962C8B-B14F-4D97-AF65-F5344CB8AC3E}">
        <p14:creationId xmlns:p14="http://schemas.microsoft.com/office/powerpoint/2010/main" val="2980315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975"/>
            <a:ext cx="7962900" cy="693738"/>
          </a:xfrm>
        </p:spPr>
        <p:txBody>
          <a:bodyPr/>
          <a:lstStyle/>
          <a:p>
            <a:r>
              <a:rPr lang="en-US" altLang="zh-CN">
                <a:latin typeface="Cambria" panose="02040503050406030204" pitchFamily="18" charset="0"/>
              </a:rPr>
              <a:t>Guidelines for Identifying </a:t>
            </a:r>
            <a:r>
              <a:rPr lang="en-US" altLang="zh-CN" sz="2000">
                <a:latin typeface="Cambria" panose="02040503050406030204" pitchFamily="18" charset="0"/>
              </a:rPr>
              <a:t>Boundary Values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1038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ambria" panose="02040503050406030204" pitchFamily="18" charset="0"/>
              </a:rPr>
              <a:t>1</a:t>
            </a:r>
            <a:r>
              <a:rPr lang="zh-CN" altLang="en-US" sz="2000" dirty="0">
                <a:latin typeface="Cambria" panose="02040503050406030204" pitchFamily="18" charset="0"/>
              </a:rPr>
              <a:t>. </a:t>
            </a:r>
            <a:r>
              <a:rPr lang="en-US" altLang="zh-CN" sz="2000" dirty="0" smtClean="0">
                <a:latin typeface="Cambria" panose="02040503050406030204" pitchFamily="18" charset="0"/>
              </a:rPr>
              <a:t>If </a:t>
            </a:r>
            <a:r>
              <a:rPr lang="en-US" altLang="zh-CN" sz="2000" dirty="0">
                <a:latin typeface="Cambria" panose="02040503050406030204" pitchFamily="18" charset="0"/>
              </a:rPr>
              <a:t>the input range is bounded by a and b, then use a, b, and values </a:t>
            </a:r>
            <a:r>
              <a:rPr lang="en-US" altLang="zh-CN" sz="2000" dirty="0" smtClean="0">
                <a:latin typeface="Cambria" panose="02040503050406030204" pitchFamily="18" charset="0"/>
              </a:rPr>
              <a:t>just above </a:t>
            </a:r>
            <a:r>
              <a:rPr lang="en-US" altLang="zh-CN" sz="2000" dirty="0">
                <a:latin typeface="Cambria" panose="02040503050406030204" pitchFamily="18" charset="0"/>
              </a:rPr>
              <a:t>and just below a and b, respectively.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361950" y="2750964"/>
            <a:ext cx="83010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2. 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the input is a number of values, use the minimum and maximum of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the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values and values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above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below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them, respectively.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381000" y="4343372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3.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Apply guidelines 1 and 2 to create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output values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at the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minimum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maximum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expected values.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322811" y="5265536"/>
            <a:ext cx="8534400" cy="74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4.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data structures have </a:t>
            </a:r>
            <a:r>
              <a:rPr lang="en-US" altLang="zh-CN" sz="2000" u="sng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boundaries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, test these </a:t>
            </a:r>
            <a:r>
              <a:rPr lang="en-US" altLang="zh-CN" sz="2000" u="sng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boundary values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values </a:t>
            </a:r>
            <a:r>
              <a:rPr lang="en-US" altLang="zh-CN" sz="2000" u="sng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above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below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them, respectively.</a:t>
            </a:r>
            <a:endParaRPr lang="en-US" altLang="zh-CN" sz="2000" dirty="0">
              <a:solidFill>
                <a:srgbClr val="133984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186407" name="Group 39"/>
          <p:cNvGrpSpPr>
            <a:grpSpLocks/>
          </p:cNvGrpSpPr>
          <p:nvPr/>
        </p:nvGrpSpPr>
        <p:grpSpPr bwMode="auto">
          <a:xfrm>
            <a:off x="1447800" y="3657600"/>
            <a:ext cx="6129338" cy="560388"/>
            <a:chOff x="1080" y="2256"/>
            <a:chExt cx="3861" cy="353"/>
          </a:xfrm>
        </p:grpSpPr>
        <p:grpSp>
          <p:nvGrpSpPr>
            <p:cNvPr id="186386" name="Group 18"/>
            <p:cNvGrpSpPr>
              <a:grpSpLocks/>
            </p:cNvGrpSpPr>
            <p:nvPr/>
          </p:nvGrpSpPr>
          <p:grpSpPr bwMode="auto">
            <a:xfrm>
              <a:off x="1080" y="2256"/>
              <a:ext cx="3861" cy="48"/>
              <a:chOff x="984" y="2065"/>
              <a:chExt cx="3792" cy="48"/>
            </a:xfrm>
          </p:grpSpPr>
          <p:sp>
            <p:nvSpPr>
              <p:cNvPr id="186387" name="Line 19"/>
              <p:cNvSpPr>
                <a:spLocks noChangeShapeType="1"/>
              </p:cNvSpPr>
              <p:nvPr/>
            </p:nvSpPr>
            <p:spPr bwMode="auto">
              <a:xfrm>
                <a:off x="984" y="2089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88" name="Oval 20"/>
              <p:cNvSpPr>
                <a:spLocks noChangeArrowheads="1"/>
              </p:cNvSpPr>
              <p:nvPr/>
            </p:nvSpPr>
            <p:spPr bwMode="auto">
              <a:xfrm>
                <a:off x="285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89" name="Oval 21"/>
              <p:cNvSpPr>
                <a:spLocks noChangeArrowheads="1"/>
              </p:cNvSpPr>
              <p:nvPr/>
            </p:nvSpPr>
            <p:spPr bwMode="auto">
              <a:xfrm>
                <a:off x="177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0" name="Oval 22"/>
              <p:cNvSpPr>
                <a:spLocks noChangeArrowheads="1"/>
              </p:cNvSpPr>
              <p:nvPr/>
            </p:nvSpPr>
            <p:spPr bwMode="auto">
              <a:xfrm>
                <a:off x="2400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1" name="Oval 23"/>
              <p:cNvSpPr>
                <a:spLocks noChangeArrowheads="1"/>
              </p:cNvSpPr>
              <p:nvPr/>
            </p:nvSpPr>
            <p:spPr bwMode="auto">
              <a:xfrm>
                <a:off x="321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2" name="Oval 24"/>
              <p:cNvSpPr>
                <a:spLocks noChangeArrowheads="1"/>
              </p:cNvSpPr>
              <p:nvPr/>
            </p:nvSpPr>
            <p:spPr bwMode="auto">
              <a:xfrm>
                <a:off x="3744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93" name="Group 25"/>
            <p:cNvGrpSpPr>
              <a:grpSpLocks/>
            </p:cNvGrpSpPr>
            <p:nvPr/>
          </p:nvGrpSpPr>
          <p:grpSpPr bwMode="auto">
            <a:xfrm>
              <a:off x="1814" y="2296"/>
              <a:ext cx="205" cy="313"/>
              <a:chOff x="2083" y="1312"/>
              <a:chExt cx="201" cy="313"/>
            </a:xfrm>
          </p:grpSpPr>
          <p:sp>
            <p:nvSpPr>
              <p:cNvPr id="186394" name="Text Box 26"/>
              <p:cNvSpPr txBox="1">
                <a:spLocks noChangeArrowheads="1"/>
              </p:cNvSpPr>
              <p:nvPr/>
            </p:nvSpPr>
            <p:spPr bwMode="auto">
              <a:xfrm>
                <a:off x="2083" y="1375"/>
                <a:ext cx="2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86395" name="Line 27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96" name="Group 28"/>
            <p:cNvGrpSpPr>
              <a:grpSpLocks/>
            </p:cNvGrpSpPr>
            <p:nvPr/>
          </p:nvGrpSpPr>
          <p:grpSpPr bwMode="auto">
            <a:xfrm>
              <a:off x="3810" y="2296"/>
              <a:ext cx="214" cy="313"/>
              <a:chOff x="3465" y="1312"/>
              <a:chExt cx="210" cy="313"/>
            </a:xfrm>
          </p:grpSpPr>
          <p:sp>
            <p:nvSpPr>
              <p:cNvPr id="186397" name="Text Box 29"/>
              <p:cNvSpPr txBox="1">
                <a:spLocks noChangeArrowheads="1"/>
              </p:cNvSpPr>
              <p:nvPr/>
            </p:nvSpPr>
            <p:spPr bwMode="auto">
              <a:xfrm>
                <a:off x="3465" y="1375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86398" name="Line 30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399" name="Line 31"/>
            <p:cNvSpPr>
              <a:spLocks noChangeShapeType="1"/>
            </p:cNvSpPr>
            <p:nvPr/>
          </p:nvSpPr>
          <p:spPr bwMode="auto">
            <a:xfrm>
              <a:off x="3969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0" name="Line 32"/>
            <p:cNvSpPr>
              <a:spLocks noChangeShapeType="1"/>
            </p:cNvSpPr>
            <p:nvPr/>
          </p:nvSpPr>
          <p:spPr bwMode="auto">
            <a:xfrm>
              <a:off x="385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1" name="Line 33"/>
            <p:cNvSpPr>
              <a:spLocks noChangeShapeType="1"/>
            </p:cNvSpPr>
            <p:nvPr/>
          </p:nvSpPr>
          <p:spPr bwMode="auto">
            <a:xfrm>
              <a:off x="199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2" name="Line 34"/>
            <p:cNvSpPr>
              <a:spLocks noChangeShapeType="1"/>
            </p:cNvSpPr>
            <p:nvPr/>
          </p:nvSpPr>
          <p:spPr bwMode="auto">
            <a:xfrm>
              <a:off x="1837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6406" name="Group 38"/>
          <p:cNvGrpSpPr>
            <a:grpSpLocks/>
          </p:cNvGrpSpPr>
          <p:nvPr/>
        </p:nvGrpSpPr>
        <p:grpSpPr bwMode="auto">
          <a:xfrm>
            <a:off x="838200" y="2209800"/>
            <a:ext cx="7162800" cy="595313"/>
            <a:chOff x="720" y="1440"/>
            <a:chExt cx="4512" cy="375"/>
          </a:xfrm>
        </p:grpSpPr>
        <p:grpSp>
          <p:nvGrpSpPr>
            <p:cNvPr id="186375" name="Group 7"/>
            <p:cNvGrpSpPr>
              <a:grpSpLocks/>
            </p:cNvGrpSpPr>
            <p:nvPr/>
          </p:nvGrpSpPr>
          <p:grpSpPr bwMode="auto">
            <a:xfrm>
              <a:off x="720" y="1440"/>
              <a:ext cx="4512" cy="106"/>
              <a:chOff x="912" y="1174"/>
              <a:chExt cx="3792" cy="106"/>
            </a:xfrm>
          </p:grpSpPr>
          <p:sp>
            <p:nvSpPr>
              <p:cNvPr id="186376" name="Line 8"/>
              <p:cNvSpPr>
                <a:spLocks noChangeShapeType="1"/>
              </p:cNvSpPr>
              <p:nvPr/>
            </p:nvSpPr>
            <p:spPr bwMode="auto">
              <a:xfrm>
                <a:off x="912" y="1227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77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2112" y="1174"/>
                <a:ext cx="1392" cy="106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78" name="Group 10"/>
            <p:cNvGrpSpPr>
              <a:grpSpLocks/>
            </p:cNvGrpSpPr>
            <p:nvPr/>
          </p:nvGrpSpPr>
          <p:grpSpPr bwMode="auto">
            <a:xfrm>
              <a:off x="2041" y="1480"/>
              <a:ext cx="204" cy="313"/>
              <a:chOff x="2097" y="1312"/>
              <a:chExt cx="171" cy="313"/>
            </a:xfrm>
          </p:grpSpPr>
          <p:sp>
            <p:nvSpPr>
              <p:cNvPr id="186379" name="Text Box 11"/>
              <p:cNvSpPr txBox="1">
                <a:spLocks noChangeArrowheads="1"/>
              </p:cNvSpPr>
              <p:nvPr/>
            </p:nvSpPr>
            <p:spPr bwMode="auto">
              <a:xfrm>
                <a:off x="2097" y="1375"/>
                <a:ext cx="1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86380" name="Line 12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>
              <a:off x="2086" y="150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382" name="Line 14"/>
            <p:cNvSpPr>
              <a:spLocks noChangeShapeType="1"/>
            </p:cNvSpPr>
            <p:nvPr/>
          </p:nvSpPr>
          <p:spPr bwMode="auto">
            <a:xfrm>
              <a:off x="3855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86383" name="Group 15"/>
            <p:cNvGrpSpPr>
              <a:grpSpLocks/>
            </p:cNvGrpSpPr>
            <p:nvPr/>
          </p:nvGrpSpPr>
          <p:grpSpPr bwMode="auto">
            <a:xfrm>
              <a:off x="3696" y="1502"/>
              <a:ext cx="212" cy="313"/>
              <a:chOff x="3481" y="1312"/>
              <a:chExt cx="178" cy="313"/>
            </a:xfrm>
          </p:grpSpPr>
          <p:sp>
            <p:nvSpPr>
              <p:cNvPr id="186384" name="Text Box 16"/>
              <p:cNvSpPr txBox="1">
                <a:spLocks noChangeArrowheads="1"/>
              </p:cNvSpPr>
              <p:nvPr/>
            </p:nvSpPr>
            <p:spPr bwMode="auto">
              <a:xfrm>
                <a:off x="3481" y="1375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86385" name="Line 17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403" name="Line 35"/>
            <p:cNvSpPr>
              <a:spLocks noChangeShapeType="1"/>
            </p:cNvSpPr>
            <p:nvPr/>
          </p:nvSpPr>
          <p:spPr bwMode="auto">
            <a:xfrm>
              <a:off x="2200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4" name="Line 36"/>
            <p:cNvSpPr>
              <a:spLocks noChangeShapeType="1"/>
            </p:cNvSpPr>
            <p:nvPr/>
          </p:nvSpPr>
          <p:spPr bwMode="auto">
            <a:xfrm>
              <a:off x="3749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14363" y="6000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rgbClr val="133984"/>
                </a:solidFill>
                <a:latin typeface="Cambria" panose="02040503050406030204" pitchFamily="18" charset="0"/>
              </a:rPr>
              <a:t>e.g., for an array of bounds 1 to 10 </a:t>
            </a:r>
          </a:p>
        </p:txBody>
      </p:sp>
      <p:sp>
        <p:nvSpPr>
          <p:cNvPr id="3" name="矩形 2"/>
          <p:cNvSpPr/>
          <p:nvPr/>
        </p:nvSpPr>
        <p:spPr>
          <a:xfrm>
            <a:off x="4090988" y="599399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rgbClr val="133984"/>
                </a:solidFill>
                <a:latin typeface="Cambria" panose="02040503050406030204" pitchFamily="18" charset="0"/>
              </a:rPr>
              <a:t>— test array index equal to 0, 1,2, 9, 10, 11</a:t>
            </a:r>
          </a:p>
        </p:txBody>
      </p:sp>
    </p:spTree>
    <p:extLst>
      <p:ext uri="{BB962C8B-B14F-4D97-AF65-F5344CB8AC3E}">
        <p14:creationId xmlns:p14="http://schemas.microsoft.com/office/powerpoint/2010/main" val="944227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utoUpdateAnimBg="0"/>
      <p:bldP spid="186373" grpId="0" autoUpdateAnimBg="0"/>
      <p:bldP spid="186374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4537"/>
            <a:ext cx="4491037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BVA Example 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11187" y="1295400"/>
            <a:ext cx="8305800" cy="234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a function for calculation of absolute value of an integer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 equivalence classes :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		 Valid eq. classes	Invalid eq. Classes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particular abs	&lt; 0,           &gt;= 0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None/>
            </a:pPr>
            <a:endParaRPr lang="en-US" altLang="zh-CN" b="1" dirty="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188420" name="Group 4"/>
          <p:cNvGrpSpPr>
            <a:grpSpLocks/>
          </p:cNvGrpSpPr>
          <p:nvPr/>
        </p:nvGrpSpPr>
        <p:grpSpPr bwMode="auto">
          <a:xfrm>
            <a:off x="781050" y="2268537"/>
            <a:ext cx="7391400" cy="685800"/>
            <a:chOff x="384" y="1296"/>
            <a:chExt cx="4656" cy="432"/>
          </a:xfrm>
        </p:grpSpPr>
        <p:sp>
          <p:nvSpPr>
            <p:cNvPr id="188421" name="Line 5"/>
            <p:cNvSpPr>
              <a:spLocks noChangeShapeType="1"/>
            </p:cNvSpPr>
            <p:nvPr/>
          </p:nvSpPr>
          <p:spPr bwMode="auto">
            <a:xfrm>
              <a:off x="384" y="1488"/>
              <a:ext cx="4656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8422" name="Line 6"/>
            <p:cNvSpPr>
              <a:spLocks noChangeShapeType="1"/>
            </p:cNvSpPr>
            <p:nvPr/>
          </p:nvSpPr>
          <p:spPr bwMode="auto">
            <a:xfrm>
              <a:off x="1840" y="1296"/>
              <a:ext cx="0" cy="4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8423" name="Line 7"/>
            <p:cNvSpPr>
              <a:spLocks noChangeShapeType="1"/>
            </p:cNvSpPr>
            <p:nvPr/>
          </p:nvSpPr>
          <p:spPr bwMode="auto">
            <a:xfrm>
              <a:off x="3544" y="1296"/>
              <a:ext cx="0" cy="4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228600" y="3352800"/>
            <a:ext cx="80010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Test cases :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class x &lt; 0,  arbitrary value:		       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  x 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=  -10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class x &gt;= 0,  arbitrary value	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x 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=  100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classes x &lt; 0,  x &gt;= 0,  on boundary :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               x 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=  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classes  x &lt; 0,  x &gt;= 0,  below and above:	x  =  -1,  x = 1</a:t>
            </a:r>
          </a:p>
        </p:txBody>
      </p:sp>
    </p:spTree>
    <p:extLst>
      <p:ext uri="{BB962C8B-B14F-4D97-AF65-F5344CB8AC3E}">
        <p14:creationId xmlns:p14="http://schemas.microsoft.com/office/powerpoint/2010/main" val="2576370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4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17168</TotalTime>
  <Words>3464</Words>
  <Application>Microsoft Office PowerPoint</Application>
  <PresentationFormat>全屏显示(4:3)</PresentationFormat>
  <Paragraphs>638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黑体</vt:lpstr>
      <vt:lpstr>华文新魏</vt:lpstr>
      <vt:lpstr>宋体</vt:lpstr>
      <vt:lpstr>Arial</vt:lpstr>
      <vt:lpstr>Cambria</vt:lpstr>
      <vt:lpstr>Symbol</vt:lpstr>
      <vt:lpstr>Times New Roman</vt:lpstr>
      <vt:lpstr>Wingdings</vt:lpstr>
      <vt:lpstr>1_自定义设计方案</vt:lpstr>
      <vt:lpstr>位图图像</vt:lpstr>
      <vt:lpstr>Software Quality Assurance and Testing Technology</vt:lpstr>
      <vt:lpstr>PowerPoint 演示文稿</vt:lpstr>
      <vt:lpstr>PowerPoint 演示文稿</vt:lpstr>
      <vt:lpstr>Black-Box testing  - Boundary Value Analysis (BVA)</vt:lpstr>
      <vt:lpstr>Types in Boundary</vt:lpstr>
      <vt:lpstr>Examples of possible boundary conditions</vt:lpstr>
      <vt:lpstr>Boundary Values</vt:lpstr>
      <vt:lpstr>Guidelines for Identifying Boundary Values</vt:lpstr>
      <vt:lpstr>BVA Example </vt:lpstr>
      <vt:lpstr>BVA Example </vt:lpstr>
      <vt:lpstr>BVA Example</vt:lpstr>
      <vt:lpstr>PowerPoint 演示文稿</vt:lpstr>
      <vt:lpstr>PowerPoint 演示文稿</vt:lpstr>
      <vt:lpstr>BVA Example </vt:lpstr>
      <vt:lpstr>Guidelines for choosing Equivalence classes For Data Testing</vt:lpstr>
      <vt:lpstr>Power-of-Two</vt:lpstr>
      <vt:lpstr>EXAMPLE: Powers-of-Two </vt:lpstr>
      <vt:lpstr>An Example: A flight simulator</vt:lpstr>
      <vt:lpstr>ASCII Table</vt:lpstr>
      <vt:lpstr>ASCII Encoding Always Produce  Sub-Boundary Conditions</vt:lpstr>
      <vt:lpstr>ASCII Encoding Always Produce  Sub-Boundary Conditions</vt:lpstr>
      <vt:lpstr>ASCII Encoding Always Produce  Sub-Boundary Conditions</vt:lpstr>
      <vt:lpstr>Text-box Field</vt:lpstr>
      <vt:lpstr>Further Partitioning Possibilities</vt:lpstr>
      <vt:lpstr>PowerPoint 演示文稿</vt:lpstr>
      <vt:lpstr>Cause-Effect Analysis</vt:lpstr>
      <vt:lpstr>Cause-Effect Analysis </vt:lpstr>
      <vt:lpstr>Cause-Effect Analysis Sample </vt:lpstr>
      <vt:lpstr>C-E Analysis Process Steps</vt:lpstr>
      <vt:lpstr>C-E Analysis Process Steps</vt:lpstr>
      <vt:lpstr>STEP 1</vt:lpstr>
      <vt:lpstr>C-E Analysis Process Steps</vt:lpstr>
      <vt:lpstr>STEP 2</vt:lpstr>
      <vt:lpstr>STEP 2</vt:lpstr>
      <vt:lpstr>STEP 2</vt:lpstr>
      <vt:lpstr>STEP 2</vt:lpstr>
      <vt:lpstr>C-E Analysis Process Steps</vt:lpstr>
      <vt:lpstr>STEP 3</vt:lpstr>
      <vt:lpstr>Cause-Effect Analysis Sample</vt:lpstr>
      <vt:lpstr>Error Guessing 1</vt:lpstr>
      <vt:lpstr>PowerPoint 演示文稿</vt:lpstr>
      <vt:lpstr>PowerPoint 演示文稿</vt:lpstr>
      <vt:lpstr>PowerPoint 演示文稿</vt:lpstr>
      <vt:lpstr>Which One to Choose?</vt:lpstr>
      <vt:lpstr>PowerPoint 演示文稿</vt:lpstr>
      <vt:lpstr>STATE TESTING</vt:lpstr>
      <vt:lpstr>Definition: State Transition Map</vt:lpstr>
      <vt:lpstr>Example of Part of STM</vt:lpstr>
      <vt:lpstr>What the STM Shows</vt:lpstr>
      <vt:lpstr>Use Equivalence Partitioning to Choose Test Cases for State Testing</vt:lpstr>
      <vt:lpstr>More on State Testing</vt:lpstr>
      <vt:lpstr>Testing-to-Fail State Testing</vt:lpstr>
      <vt:lpstr>Repetition, Stress &amp; Load Testing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2708</cp:revision>
  <cp:lastPrinted>1601-01-01T00:00:00Z</cp:lastPrinted>
  <dcterms:created xsi:type="dcterms:W3CDTF">1601-01-01T00:00:00Z</dcterms:created>
  <dcterms:modified xsi:type="dcterms:W3CDTF">2022-04-02T01:49:19Z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