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1416" r:id="rId2"/>
    <p:sldId id="1309" r:id="rId3"/>
    <p:sldId id="1310" r:id="rId4"/>
    <p:sldId id="1311" r:id="rId5"/>
    <p:sldId id="1312" r:id="rId6"/>
    <p:sldId id="1313" r:id="rId7"/>
    <p:sldId id="1315" r:id="rId8"/>
    <p:sldId id="1316" r:id="rId9"/>
    <p:sldId id="1317" r:id="rId10"/>
    <p:sldId id="1318" r:id="rId11"/>
    <p:sldId id="1319" r:id="rId12"/>
    <p:sldId id="1320" r:id="rId13"/>
    <p:sldId id="1321" r:id="rId14"/>
    <p:sldId id="1322" r:id="rId15"/>
    <p:sldId id="1323" r:id="rId16"/>
    <p:sldId id="1324" r:id="rId17"/>
    <p:sldId id="1399" r:id="rId18"/>
    <p:sldId id="1400" r:id="rId19"/>
    <p:sldId id="1401" r:id="rId20"/>
    <p:sldId id="1402" r:id="rId21"/>
    <p:sldId id="1403" r:id="rId22"/>
    <p:sldId id="1404" r:id="rId23"/>
    <p:sldId id="1326" r:id="rId24"/>
    <p:sldId id="1327" r:id="rId25"/>
    <p:sldId id="1328" r:id="rId26"/>
    <p:sldId id="1329" r:id="rId27"/>
    <p:sldId id="1330" r:id="rId28"/>
    <p:sldId id="1331" r:id="rId29"/>
    <p:sldId id="1332" r:id="rId30"/>
    <p:sldId id="1333" r:id="rId31"/>
    <p:sldId id="1334" r:id="rId32"/>
    <p:sldId id="1335" r:id="rId33"/>
    <p:sldId id="1336" r:id="rId34"/>
    <p:sldId id="1337" r:id="rId35"/>
    <p:sldId id="1338" r:id="rId36"/>
    <p:sldId id="1339" r:id="rId37"/>
    <p:sldId id="1342" r:id="rId38"/>
    <p:sldId id="1343" r:id="rId39"/>
    <p:sldId id="1344" r:id="rId40"/>
    <p:sldId id="1345" r:id="rId41"/>
    <p:sldId id="1347" r:id="rId42"/>
    <p:sldId id="1348" r:id="rId43"/>
    <p:sldId id="1349" r:id="rId44"/>
    <p:sldId id="876" r:id="rId45"/>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984"/>
    <a:srgbClr val="132584"/>
    <a:srgbClr val="12357C"/>
    <a:srgbClr val="00FF00"/>
    <a:srgbClr val="FFFF00"/>
    <a:srgbClr val="DDDDDD"/>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2" autoAdjust="0"/>
    <p:restoredTop sz="57696" autoAdjust="0"/>
  </p:normalViewPr>
  <p:slideViewPr>
    <p:cSldViewPr snapToObjects="1">
      <p:cViewPr varScale="1">
        <p:scale>
          <a:sx n="34" d="100"/>
          <a:sy n="34" d="100"/>
        </p:scale>
        <p:origin x="2136" y="30"/>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8EAE1928-9D4C-49B6-AAF6-367633392B04}" type="slidenum">
              <a:rPr lang="en-US" altLang="zh-CN"/>
              <a:pPr>
                <a:defRPr/>
              </a:pPr>
              <a:t>‹#›</a:t>
            </a:fld>
            <a:endParaRPr lang="en-US" altLang="zh-CN"/>
          </a:p>
        </p:txBody>
      </p:sp>
    </p:spTree>
    <p:extLst>
      <p:ext uri="{BB962C8B-B14F-4D97-AF65-F5344CB8AC3E}">
        <p14:creationId xmlns:p14="http://schemas.microsoft.com/office/powerpoint/2010/main" val="331627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31B0A9D7-2049-40C3-89F4-FDE8A803A61B}" type="slidenum">
              <a:rPr lang="en-US" altLang="zh-CN"/>
              <a:pPr>
                <a:defRPr/>
              </a:pPr>
              <a:t>‹#›</a:t>
            </a:fld>
            <a:endParaRPr lang="en-US" altLang="zh-CN"/>
          </a:p>
        </p:txBody>
      </p:sp>
    </p:spTree>
    <p:extLst>
      <p:ext uri="{BB962C8B-B14F-4D97-AF65-F5344CB8AC3E}">
        <p14:creationId xmlns:p14="http://schemas.microsoft.com/office/powerpoint/2010/main" val="14063033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FA4841EF-E585-44AF-AE85-F1852AF758AD}" type="slidenum">
              <a:rPr lang="en-US" altLang="zh-CN" sz="1200">
                <a:ea typeface="宋体" panose="02010600030101010101" pitchFamily="2" charset="-122"/>
              </a:rPr>
              <a:pPr algn="r"/>
              <a:t>1</a:t>
            </a:fld>
            <a:endParaRPr lang="en-US" altLang="zh-CN" sz="120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193729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12</a:t>
            </a:fld>
            <a:endParaRPr lang="en-US" altLang="zh-CN"/>
          </a:p>
        </p:txBody>
      </p:sp>
    </p:spTree>
    <p:extLst>
      <p:ext uri="{BB962C8B-B14F-4D97-AF65-F5344CB8AC3E}">
        <p14:creationId xmlns:p14="http://schemas.microsoft.com/office/powerpoint/2010/main" val="1566511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13</a:t>
            </a:fld>
            <a:endParaRPr lang="en-US" altLang="zh-CN"/>
          </a:p>
        </p:txBody>
      </p:sp>
    </p:spTree>
    <p:extLst>
      <p:ext uri="{BB962C8B-B14F-4D97-AF65-F5344CB8AC3E}">
        <p14:creationId xmlns:p14="http://schemas.microsoft.com/office/powerpoint/2010/main" val="191107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16</a:t>
            </a:fld>
            <a:endParaRPr lang="en-US" altLang="zh-CN"/>
          </a:p>
        </p:txBody>
      </p:sp>
    </p:spTree>
    <p:extLst>
      <p:ext uri="{BB962C8B-B14F-4D97-AF65-F5344CB8AC3E}">
        <p14:creationId xmlns:p14="http://schemas.microsoft.com/office/powerpoint/2010/main" val="2094116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17</a:t>
            </a:fld>
            <a:endParaRPr lang="en-US" altLang="zh-CN"/>
          </a:p>
        </p:txBody>
      </p:sp>
    </p:spTree>
    <p:extLst>
      <p:ext uri="{BB962C8B-B14F-4D97-AF65-F5344CB8AC3E}">
        <p14:creationId xmlns:p14="http://schemas.microsoft.com/office/powerpoint/2010/main" val="1346990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18</a:t>
            </a:fld>
            <a:endParaRPr lang="en-US" altLang="zh-CN"/>
          </a:p>
        </p:txBody>
      </p:sp>
    </p:spTree>
    <p:extLst>
      <p:ext uri="{BB962C8B-B14F-4D97-AF65-F5344CB8AC3E}">
        <p14:creationId xmlns:p14="http://schemas.microsoft.com/office/powerpoint/2010/main" val="4039723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19</a:t>
            </a:fld>
            <a:endParaRPr lang="en-US" altLang="zh-CN"/>
          </a:p>
        </p:txBody>
      </p:sp>
    </p:spTree>
    <p:extLst>
      <p:ext uri="{BB962C8B-B14F-4D97-AF65-F5344CB8AC3E}">
        <p14:creationId xmlns:p14="http://schemas.microsoft.com/office/powerpoint/2010/main" val="1635142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20</a:t>
            </a:fld>
            <a:endParaRPr lang="en-US" altLang="zh-CN"/>
          </a:p>
        </p:txBody>
      </p:sp>
    </p:spTree>
    <p:extLst>
      <p:ext uri="{BB962C8B-B14F-4D97-AF65-F5344CB8AC3E}">
        <p14:creationId xmlns:p14="http://schemas.microsoft.com/office/powerpoint/2010/main" val="2181738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21</a:t>
            </a:fld>
            <a:endParaRPr lang="en-US" altLang="zh-CN"/>
          </a:p>
        </p:txBody>
      </p:sp>
    </p:spTree>
    <p:extLst>
      <p:ext uri="{BB962C8B-B14F-4D97-AF65-F5344CB8AC3E}">
        <p14:creationId xmlns:p14="http://schemas.microsoft.com/office/powerpoint/2010/main" val="4114245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24</a:t>
            </a:fld>
            <a:endParaRPr lang="en-US" altLang="zh-CN"/>
          </a:p>
        </p:txBody>
      </p:sp>
    </p:spTree>
    <p:extLst>
      <p:ext uri="{BB962C8B-B14F-4D97-AF65-F5344CB8AC3E}">
        <p14:creationId xmlns:p14="http://schemas.microsoft.com/office/powerpoint/2010/main" val="3257245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25</a:t>
            </a:fld>
            <a:endParaRPr lang="en-US" altLang="zh-CN"/>
          </a:p>
        </p:txBody>
      </p:sp>
    </p:spTree>
    <p:extLst>
      <p:ext uri="{BB962C8B-B14F-4D97-AF65-F5344CB8AC3E}">
        <p14:creationId xmlns:p14="http://schemas.microsoft.com/office/powerpoint/2010/main" val="37481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887281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26</a:t>
            </a:fld>
            <a:endParaRPr lang="en-US" altLang="zh-CN"/>
          </a:p>
        </p:txBody>
      </p:sp>
    </p:spTree>
    <p:extLst>
      <p:ext uri="{BB962C8B-B14F-4D97-AF65-F5344CB8AC3E}">
        <p14:creationId xmlns:p14="http://schemas.microsoft.com/office/powerpoint/2010/main" val="4217511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27</a:t>
            </a:fld>
            <a:endParaRPr lang="en-US" altLang="zh-CN"/>
          </a:p>
        </p:txBody>
      </p:sp>
    </p:spTree>
    <p:extLst>
      <p:ext uri="{BB962C8B-B14F-4D97-AF65-F5344CB8AC3E}">
        <p14:creationId xmlns:p14="http://schemas.microsoft.com/office/powerpoint/2010/main" val="2203646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28</a:t>
            </a:fld>
            <a:endParaRPr lang="en-US" altLang="zh-CN"/>
          </a:p>
        </p:txBody>
      </p:sp>
    </p:spTree>
    <p:extLst>
      <p:ext uri="{BB962C8B-B14F-4D97-AF65-F5344CB8AC3E}">
        <p14:creationId xmlns:p14="http://schemas.microsoft.com/office/powerpoint/2010/main" val="3920728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29</a:t>
            </a:fld>
            <a:endParaRPr lang="en-US" altLang="zh-CN"/>
          </a:p>
        </p:txBody>
      </p:sp>
    </p:spTree>
    <p:extLst>
      <p:ext uri="{BB962C8B-B14F-4D97-AF65-F5344CB8AC3E}">
        <p14:creationId xmlns:p14="http://schemas.microsoft.com/office/powerpoint/2010/main" val="1448669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30</a:t>
            </a:fld>
            <a:endParaRPr lang="en-US" altLang="zh-CN"/>
          </a:p>
        </p:txBody>
      </p:sp>
    </p:spTree>
    <p:extLst>
      <p:ext uri="{BB962C8B-B14F-4D97-AF65-F5344CB8AC3E}">
        <p14:creationId xmlns:p14="http://schemas.microsoft.com/office/powerpoint/2010/main" val="1783300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31</a:t>
            </a:fld>
            <a:endParaRPr lang="en-US" altLang="zh-CN"/>
          </a:p>
        </p:txBody>
      </p:sp>
    </p:spTree>
    <p:extLst>
      <p:ext uri="{BB962C8B-B14F-4D97-AF65-F5344CB8AC3E}">
        <p14:creationId xmlns:p14="http://schemas.microsoft.com/office/powerpoint/2010/main" val="2975106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33</a:t>
            </a:fld>
            <a:endParaRPr lang="en-US" altLang="zh-CN"/>
          </a:p>
        </p:txBody>
      </p:sp>
    </p:spTree>
    <p:extLst>
      <p:ext uri="{BB962C8B-B14F-4D97-AF65-F5344CB8AC3E}">
        <p14:creationId xmlns:p14="http://schemas.microsoft.com/office/powerpoint/2010/main" val="3653521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34</a:t>
            </a:fld>
            <a:endParaRPr lang="en-US" altLang="zh-CN"/>
          </a:p>
        </p:txBody>
      </p:sp>
    </p:spTree>
    <p:extLst>
      <p:ext uri="{BB962C8B-B14F-4D97-AF65-F5344CB8AC3E}">
        <p14:creationId xmlns:p14="http://schemas.microsoft.com/office/powerpoint/2010/main" val="457718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75A57-2989-419D-9936-98A0365F4E71}" type="slidenum">
              <a:rPr lang="en-US" altLang="zh-CN"/>
              <a:pPr/>
              <a:t>35</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050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36</a:t>
            </a:fld>
            <a:endParaRPr lang="en-US" altLang="zh-CN"/>
          </a:p>
        </p:txBody>
      </p:sp>
    </p:spTree>
    <p:extLst>
      <p:ext uri="{BB962C8B-B14F-4D97-AF65-F5344CB8AC3E}">
        <p14:creationId xmlns:p14="http://schemas.microsoft.com/office/powerpoint/2010/main" val="920236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4</a:t>
            </a:fld>
            <a:endParaRPr lang="en-US" altLang="zh-CN"/>
          </a:p>
        </p:txBody>
      </p:sp>
    </p:spTree>
    <p:extLst>
      <p:ext uri="{BB962C8B-B14F-4D97-AF65-F5344CB8AC3E}">
        <p14:creationId xmlns:p14="http://schemas.microsoft.com/office/powerpoint/2010/main" val="3720753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37</a:t>
            </a:fld>
            <a:endParaRPr lang="en-US" altLang="zh-CN"/>
          </a:p>
        </p:txBody>
      </p:sp>
    </p:spTree>
    <p:extLst>
      <p:ext uri="{BB962C8B-B14F-4D97-AF65-F5344CB8AC3E}">
        <p14:creationId xmlns:p14="http://schemas.microsoft.com/office/powerpoint/2010/main" val="945506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38</a:t>
            </a:fld>
            <a:endParaRPr lang="en-US" altLang="zh-CN"/>
          </a:p>
        </p:txBody>
      </p:sp>
    </p:spTree>
    <p:extLst>
      <p:ext uri="{BB962C8B-B14F-4D97-AF65-F5344CB8AC3E}">
        <p14:creationId xmlns:p14="http://schemas.microsoft.com/office/powerpoint/2010/main" val="1961835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39</a:t>
            </a:fld>
            <a:endParaRPr lang="en-US" altLang="zh-CN"/>
          </a:p>
        </p:txBody>
      </p:sp>
    </p:spTree>
    <p:extLst>
      <p:ext uri="{BB962C8B-B14F-4D97-AF65-F5344CB8AC3E}">
        <p14:creationId xmlns:p14="http://schemas.microsoft.com/office/powerpoint/2010/main" val="28331280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40</a:t>
            </a:fld>
            <a:endParaRPr lang="en-US" altLang="zh-CN"/>
          </a:p>
        </p:txBody>
      </p:sp>
    </p:spTree>
    <p:extLst>
      <p:ext uri="{BB962C8B-B14F-4D97-AF65-F5344CB8AC3E}">
        <p14:creationId xmlns:p14="http://schemas.microsoft.com/office/powerpoint/2010/main" val="2312941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41</a:t>
            </a:fld>
            <a:endParaRPr lang="en-US" altLang="zh-CN"/>
          </a:p>
        </p:txBody>
      </p:sp>
    </p:spTree>
    <p:extLst>
      <p:ext uri="{BB962C8B-B14F-4D97-AF65-F5344CB8AC3E}">
        <p14:creationId xmlns:p14="http://schemas.microsoft.com/office/powerpoint/2010/main" val="1713677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42</a:t>
            </a:fld>
            <a:endParaRPr lang="en-US" altLang="zh-CN"/>
          </a:p>
        </p:txBody>
      </p:sp>
    </p:spTree>
    <p:extLst>
      <p:ext uri="{BB962C8B-B14F-4D97-AF65-F5344CB8AC3E}">
        <p14:creationId xmlns:p14="http://schemas.microsoft.com/office/powerpoint/2010/main" val="3233805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43</a:t>
            </a:fld>
            <a:endParaRPr lang="en-US" altLang="zh-CN"/>
          </a:p>
        </p:txBody>
      </p:sp>
    </p:spTree>
    <p:extLst>
      <p:ext uri="{BB962C8B-B14F-4D97-AF65-F5344CB8AC3E}">
        <p14:creationId xmlns:p14="http://schemas.microsoft.com/office/powerpoint/2010/main" val="3266034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44</a:t>
            </a:fld>
            <a:endParaRPr lang="en-US" altLang="zh-CN"/>
          </a:p>
        </p:txBody>
      </p:sp>
    </p:spTree>
    <p:extLst>
      <p:ext uri="{BB962C8B-B14F-4D97-AF65-F5344CB8AC3E}">
        <p14:creationId xmlns:p14="http://schemas.microsoft.com/office/powerpoint/2010/main" val="101643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5</a:t>
            </a:fld>
            <a:endParaRPr lang="en-US" altLang="zh-CN"/>
          </a:p>
        </p:txBody>
      </p:sp>
    </p:spTree>
    <p:extLst>
      <p:ext uri="{BB962C8B-B14F-4D97-AF65-F5344CB8AC3E}">
        <p14:creationId xmlns:p14="http://schemas.microsoft.com/office/powerpoint/2010/main" val="327702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6</a:t>
            </a:fld>
            <a:endParaRPr lang="en-US" altLang="zh-CN"/>
          </a:p>
        </p:txBody>
      </p:sp>
    </p:spTree>
    <p:extLst>
      <p:ext uri="{BB962C8B-B14F-4D97-AF65-F5344CB8AC3E}">
        <p14:creationId xmlns:p14="http://schemas.microsoft.com/office/powerpoint/2010/main" val="1311283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7</a:t>
            </a:fld>
            <a:endParaRPr lang="en-US" altLang="zh-CN"/>
          </a:p>
        </p:txBody>
      </p:sp>
    </p:spTree>
    <p:extLst>
      <p:ext uri="{BB962C8B-B14F-4D97-AF65-F5344CB8AC3E}">
        <p14:creationId xmlns:p14="http://schemas.microsoft.com/office/powerpoint/2010/main" val="354686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8</a:t>
            </a:fld>
            <a:endParaRPr lang="en-US" altLang="zh-CN"/>
          </a:p>
        </p:txBody>
      </p:sp>
    </p:spTree>
    <p:extLst>
      <p:ext uri="{BB962C8B-B14F-4D97-AF65-F5344CB8AC3E}">
        <p14:creationId xmlns:p14="http://schemas.microsoft.com/office/powerpoint/2010/main" val="4013289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10</a:t>
            </a:fld>
            <a:endParaRPr lang="en-US" altLang="zh-CN"/>
          </a:p>
        </p:txBody>
      </p:sp>
    </p:spTree>
    <p:extLst>
      <p:ext uri="{BB962C8B-B14F-4D97-AF65-F5344CB8AC3E}">
        <p14:creationId xmlns:p14="http://schemas.microsoft.com/office/powerpoint/2010/main" val="264315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11</a:t>
            </a:fld>
            <a:endParaRPr lang="en-US" altLang="zh-CN"/>
          </a:p>
        </p:txBody>
      </p:sp>
    </p:spTree>
    <p:extLst>
      <p:ext uri="{BB962C8B-B14F-4D97-AF65-F5344CB8AC3E}">
        <p14:creationId xmlns:p14="http://schemas.microsoft.com/office/powerpoint/2010/main" val="304729110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400"/>
            </a:lvl1pPr>
          </a:lstStyle>
          <a:p>
            <a:pPr lvl="0"/>
            <a:r>
              <a:rPr lang="zh-CN" altLang="en-US" noProof="0" dirty="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1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49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844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090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109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0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1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61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205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911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26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188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9792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2" descr="badgeb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9906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Rectangle 4"/>
          <p:cNvSpPr>
            <a:spLocks noGrp="1" noChangeArrowheads="1"/>
          </p:cNvSpPr>
          <p:nvPr>
            <p:ph type="title"/>
          </p:nvPr>
        </p:nvSpPr>
        <p:spPr bwMode="auto">
          <a:xfrm>
            <a:off x="2438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5"/>
          <p:cNvSpPr>
            <a:spLocks noGrp="1" noChangeArrowheads="1"/>
          </p:cNvSpPr>
          <p:nvPr>
            <p:ph type="body" idx="1"/>
          </p:nvPr>
        </p:nvSpPr>
        <p:spPr bwMode="auto">
          <a:xfrm>
            <a:off x="490538"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pic>
        <p:nvPicPr>
          <p:cNvPr id="205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752600"/>
            <a:ext cx="8839200" cy="1927225"/>
          </a:xfrm>
        </p:spPr>
        <p:txBody>
          <a:bodyPr/>
          <a:lstStyle/>
          <a:p>
            <a:pPr algn="ctr" eaLnBrk="1" hangingPunct="1"/>
            <a:r>
              <a:rPr lang="en-US" altLang="zh-CN" sz="4000" dirty="0" smtClean="0">
                <a:latin typeface="Cambria" panose="02040503050406030204" pitchFamily="18" charset="0"/>
              </a:rPr>
              <a:t>Software Quality Assurance and Testing Technology</a:t>
            </a:r>
            <a:endParaRPr lang="zh-CN" altLang="zh-CN" sz="4000" dirty="0" smtClean="0">
              <a:latin typeface="Cambria" panose="02040503050406030204" pitchFamily="18" charset="0"/>
            </a:endParaRPr>
          </a:p>
        </p:txBody>
      </p:sp>
      <p:sp>
        <p:nvSpPr>
          <p:cNvPr id="5123" name="Rectangle 3"/>
          <p:cNvSpPr>
            <a:spLocks noGrp="1" noChangeArrowheads="1"/>
          </p:cNvSpPr>
          <p:nvPr>
            <p:ph type="subTitle" idx="1"/>
          </p:nvPr>
        </p:nvSpPr>
        <p:spPr>
          <a:xfrm>
            <a:off x="1600200" y="4419600"/>
            <a:ext cx="6172200" cy="1524000"/>
          </a:xfrm>
        </p:spPr>
        <p:txBody>
          <a:bodyPr/>
          <a:lstStyle/>
          <a:p>
            <a:pPr eaLnBrk="1" hangingPunct="1"/>
            <a:r>
              <a:rPr lang="en-US" altLang="zh-CN" sz="1800" b="1" dirty="0">
                <a:solidFill>
                  <a:srgbClr val="133984"/>
                </a:solidFill>
                <a:latin typeface="Cambria" panose="02040503050406030204" pitchFamily="18" charset="0"/>
                <a:ea typeface="华文新魏" panose="02010800040101010101" pitchFamily="2" charset="-122"/>
              </a:rPr>
              <a:t>2</a:t>
            </a:r>
            <a:r>
              <a:rPr lang="en-US" altLang="zh-CN" sz="1800" b="1" baseline="30000" dirty="0" smtClean="0">
                <a:solidFill>
                  <a:srgbClr val="133984"/>
                </a:solidFill>
                <a:latin typeface="Cambria" panose="02040503050406030204" pitchFamily="18" charset="0"/>
                <a:ea typeface="华文新魏" panose="02010800040101010101" pitchFamily="2" charset="-122"/>
              </a:rPr>
              <a:t>nd</a:t>
            </a:r>
            <a:r>
              <a:rPr lang="en-US" altLang="zh-CN" sz="1800" b="1" dirty="0" smtClean="0">
                <a:solidFill>
                  <a:srgbClr val="133984"/>
                </a:solidFill>
                <a:latin typeface="Cambria" panose="02040503050406030204" pitchFamily="18" charset="0"/>
                <a:ea typeface="华文新魏" panose="02010800040101010101" pitchFamily="2" charset="-122"/>
              </a:rPr>
              <a:t> Semester, Spring 2022</a:t>
            </a:r>
          </a:p>
          <a:p>
            <a:pPr eaLnBrk="1" hangingPunct="1"/>
            <a:r>
              <a:rPr lang="en-US" altLang="zh-CN" sz="1800" b="1" dirty="0" smtClean="0">
                <a:solidFill>
                  <a:srgbClr val="133984"/>
                </a:solidFill>
                <a:latin typeface="Cambria" panose="02040503050406030204" pitchFamily="18" charset="0"/>
                <a:ea typeface="华文新魏" panose="02010800040101010101" pitchFamily="2" charset="-122"/>
              </a:rPr>
              <a:t>Haiming Liu </a:t>
            </a:r>
            <a:endParaRPr lang="en-US" altLang="zh-CN" sz="1800" b="1" dirty="0">
              <a:solidFill>
                <a:srgbClr val="133984"/>
              </a:solidFill>
              <a:latin typeface="Cambria" panose="02040503050406030204" pitchFamily="18" charset="0"/>
              <a:ea typeface="华文新魏" panose="02010800040101010101" pitchFamily="2" charset="-122"/>
            </a:endParaRPr>
          </a:p>
          <a:p>
            <a:pPr eaLnBrk="1" hangingPunct="1"/>
            <a:r>
              <a:rPr lang="en-US" altLang="zh-CN" sz="1800" b="1" dirty="0" smtClean="0">
                <a:solidFill>
                  <a:srgbClr val="133984"/>
                </a:solidFill>
                <a:latin typeface="Cambria" panose="02040503050406030204" pitchFamily="18" charset="0"/>
                <a:ea typeface="华文新魏" panose="02010800040101010101" pitchFamily="2" charset="-122"/>
              </a:rPr>
              <a:t>School of Software Engineering</a:t>
            </a:r>
          </a:p>
          <a:p>
            <a:pPr eaLnBrk="1" hangingPunct="1"/>
            <a:r>
              <a:rPr lang="en-US" altLang="zh-CN" sz="1800" b="1" dirty="0" smtClean="0">
                <a:solidFill>
                  <a:srgbClr val="133984"/>
                </a:solidFill>
                <a:latin typeface="Cambria" panose="02040503050406030204" pitchFamily="18" charset="0"/>
                <a:ea typeface="华文新魏" panose="02010800040101010101" pitchFamily="2" charset="-122"/>
              </a:rPr>
              <a:t>Beijing </a:t>
            </a:r>
            <a:r>
              <a:rPr lang="en-US" altLang="zh-CN" sz="1800" b="1" dirty="0" err="1" smtClean="0">
                <a:solidFill>
                  <a:srgbClr val="133984"/>
                </a:solidFill>
                <a:latin typeface="Cambria" panose="02040503050406030204" pitchFamily="18" charset="0"/>
                <a:ea typeface="华文新魏" panose="02010800040101010101" pitchFamily="2" charset="-122"/>
              </a:rPr>
              <a:t>Jiaotong</a:t>
            </a:r>
            <a:r>
              <a:rPr lang="en-US" altLang="zh-CN" sz="1800" b="1" dirty="0" smtClean="0">
                <a:solidFill>
                  <a:srgbClr val="133984"/>
                </a:solidFill>
                <a:latin typeface="Cambria" panose="02040503050406030204" pitchFamily="18" charset="0"/>
                <a:ea typeface="华文新魏" panose="02010800040101010101" pitchFamily="2" charset="-122"/>
              </a:rPr>
              <a:t> University</a:t>
            </a:r>
            <a:endParaRPr lang="zh-CN" altLang="zh-CN" sz="2800" b="1" dirty="0" smtClean="0">
              <a:solidFill>
                <a:srgbClr val="133984"/>
              </a:solidFill>
              <a:latin typeface="Cambria" panose="02040503050406030204" pitchFamily="18" charset="0"/>
              <a:ea typeface="华文新魏" panose="02010800040101010101" pitchFamily="2" charset="-122"/>
            </a:endParaRPr>
          </a:p>
        </p:txBody>
      </p:sp>
      <p:sp>
        <p:nvSpPr>
          <p:cNvPr id="4" name="Text Placeholder 2">
            <a:extLst>
              <a:ext uri="{FF2B5EF4-FFF2-40B4-BE49-F238E27FC236}">
                <a16:creationId xmlns:a16="http://schemas.microsoft.com/office/drawing/2014/main" id="{0D54B681-1043-4665-ABFF-02F96F61FD5F}"/>
              </a:ext>
            </a:extLst>
          </p:cNvPr>
          <p:cNvSpPr txBox="1">
            <a:spLocks/>
          </p:cNvSpPr>
          <p:nvPr/>
        </p:nvSpPr>
        <p:spPr>
          <a:xfrm>
            <a:off x="3505200" y="5954110"/>
            <a:ext cx="7158134"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tx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fld id="{8CAF9706-F2FE-C649-B151-855D242461C0}" type="datetime2">
              <a:rPr lang="en-US" sz="1800" b="1">
                <a:solidFill>
                  <a:srgbClr val="133984"/>
                </a:solidFill>
                <a:latin typeface="Cambria" panose="02040503050406030204" pitchFamily="18" charset="0"/>
                <a:ea typeface="华文新魏" panose="02010800040101010101" pitchFamily="2" charset="-122"/>
              </a:rPr>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t>Sunday, May 29, 2022</a:t>
            </a:fld>
            <a:endParaRPr lang="en-US" sz="1800" b="1" dirty="0">
              <a:solidFill>
                <a:srgbClr val="133984"/>
              </a:solidFill>
              <a:latin typeface="Cambria" panose="02040503050406030204" pitchFamily="18" charset="0"/>
              <a:ea typeface="华文新魏" panose="02010800040101010101" pitchFamily="2" charset="-122"/>
            </a:endParaRPr>
          </a:p>
        </p:txBody>
      </p:sp>
    </p:spTree>
    <p:extLst>
      <p:ext uri="{BB962C8B-B14F-4D97-AF65-F5344CB8AC3E}">
        <p14:creationId xmlns:p14="http://schemas.microsoft.com/office/powerpoint/2010/main" val="1723193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7410" name="Rectangle 2"/>
          <p:cNvSpPr>
            <a:spLocks noGrp="1" noChangeArrowheads="1"/>
          </p:cNvSpPr>
          <p:nvPr>
            <p:ph type="title"/>
          </p:nvPr>
        </p:nvSpPr>
        <p:spPr>
          <a:xfrm>
            <a:off x="1371600" y="228600"/>
            <a:ext cx="8534400" cy="1143000"/>
          </a:xfrm>
        </p:spPr>
        <p:txBody>
          <a:bodyPr/>
          <a:lstStyle/>
          <a:p>
            <a:pPr algn="l"/>
            <a:r>
              <a:rPr lang="en-US" altLang="zh-CN" sz="3200" b="1" u="sng" dirty="0">
                <a:latin typeface="Cambria" panose="02040503050406030204" pitchFamily="18" charset="0"/>
                <a:ea typeface="宋体" panose="02010600030101010101" pitchFamily="2" charset="-122"/>
              </a:rPr>
              <a:t>Why are Standards Important?</a:t>
            </a:r>
            <a:r>
              <a:rPr lang="en-US" altLang="zh-CN" sz="3200" u="sng" dirty="0">
                <a:latin typeface="Cambria" panose="02040503050406030204" pitchFamily="18" charset="0"/>
                <a:ea typeface="宋体" panose="02010600030101010101" pitchFamily="2" charset="-122"/>
              </a:rPr>
              <a:t> </a:t>
            </a:r>
          </a:p>
        </p:txBody>
      </p:sp>
      <p:sp>
        <p:nvSpPr>
          <p:cNvPr id="17411" name="Text Box 3"/>
          <p:cNvSpPr txBox="1">
            <a:spLocks noChangeArrowheads="1"/>
          </p:cNvSpPr>
          <p:nvPr/>
        </p:nvSpPr>
        <p:spPr bwMode="auto">
          <a:xfrm>
            <a:off x="609600" y="1295400"/>
            <a:ext cx="8001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Cambria" panose="02040503050406030204" pitchFamily="18" charset="0"/>
                <a:ea typeface="宋体" panose="02010600030101010101" pitchFamily="2" charset="-122"/>
                <a:cs typeface="Times New Roman" panose="02020603050405020304" pitchFamily="18" charset="0"/>
              </a:rPr>
              <a:t>• Standards provide encapsulation of best, or at least most appropriate, practice</a:t>
            </a:r>
          </a:p>
          <a:p>
            <a:pPr>
              <a:spcBef>
                <a:spcPct val="50000"/>
              </a:spcBef>
            </a:pPr>
            <a:r>
              <a:rPr lang="en-US" altLang="zh-CN" dirty="0">
                <a:latin typeface="Cambria" panose="02040503050406030204" pitchFamily="18" charset="0"/>
                <a:ea typeface="宋体" panose="02010600030101010101" pitchFamily="2" charset="-122"/>
                <a:cs typeface="Times New Roman" panose="02020603050405020304" pitchFamily="18" charset="0"/>
              </a:rPr>
              <a:t>• Standards provide a framework around which the quality assurance process may be implemented</a:t>
            </a:r>
          </a:p>
          <a:p>
            <a:pPr>
              <a:spcBef>
                <a:spcPct val="50000"/>
              </a:spcBef>
            </a:pPr>
            <a:r>
              <a:rPr lang="en-US" altLang="zh-CN" dirty="0">
                <a:latin typeface="Cambria" panose="02040503050406030204" pitchFamily="18" charset="0"/>
                <a:ea typeface="宋体" panose="02010600030101010101" pitchFamily="2" charset="-122"/>
                <a:cs typeface="Times New Roman" panose="02020603050405020304" pitchFamily="18" charset="0"/>
              </a:rPr>
              <a:t>• Standards assist in continuity of work when it’s carried out by different people throughout the software product lifecycle</a:t>
            </a:r>
          </a:p>
          <a:p>
            <a:pPr>
              <a:spcBef>
                <a:spcPct val="50000"/>
              </a:spcBef>
            </a:pP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a:spcBef>
                <a:spcPct val="50000"/>
              </a:spcBef>
            </a:pPr>
            <a:r>
              <a:rPr lang="en-US" altLang="zh-CN" b="1" dirty="0">
                <a:latin typeface="Cambria" panose="02040503050406030204" pitchFamily="18" charset="0"/>
                <a:ea typeface="宋体" panose="02010600030101010101" pitchFamily="2" charset="-122"/>
                <a:cs typeface="Times New Roman" panose="02020603050405020304" pitchFamily="18" charset="0"/>
              </a:rPr>
              <a:t>Standards should not be avoided.  If they are too extensive for the task at hand, then they should be tailored.</a:t>
            </a:r>
            <a:endParaRPr lang="en-US" altLang="zh-CN" b="1"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722265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3314" name="Rectangle 2"/>
          <p:cNvSpPr>
            <a:spLocks noGrp="1" noChangeArrowheads="1"/>
          </p:cNvSpPr>
          <p:nvPr>
            <p:ph type="title"/>
          </p:nvPr>
        </p:nvSpPr>
        <p:spPr>
          <a:xfrm>
            <a:off x="1600200" y="152400"/>
            <a:ext cx="7772400" cy="1143000"/>
          </a:xfrm>
        </p:spPr>
        <p:txBody>
          <a:bodyPr/>
          <a:lstStyle/>
          <a:p>
            <a:pPr algn="l"/>
            <a:r>
              <a:rPr lang="en-US" altLang="zh-CN" sz="3600" b="1" u="sng" dirty="0">
                <a:latin typeface="Cambria" panose="02040503050406030204" pitchFamily="18" charset="0"/>
                <a:ea typeface="宋体" panose="02010600030101010101" pitchFamily="2" charset="-122"/>
              </a:rPr>
              <a:t>SDS a Simplistic approach</a:t>
            </a:r>
          </a:p>
        </p:txBody>
      </p:sp>
      <p:pic>
        <p:nvPicPr>
          <p:cNvPr id="13315" name="Picture 3" descr="D:\Marks\other_forms\uri\SQA Course\ISO 90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391400" cy="3962400"/>
          </a:xfrm>
          <a:prstGeom prst="rect">
            <a:avLst/>
          </a:prstGeom>
          <a:noFill/>
          <a:extLst>
            <a:ext uri="{909E8E84-426E-40DD-AFC4-6F175D3DCCD1}">
              <a14:hiddenFill xmlns:a14="http://schemas.microsoft.com/office/drawing/2010/main">
                <a:solidFill>
                  <a:srgbClr val="FFFFFF"/>
                </a:solidFill>
              </a14:hiddenFill>
            </a:ext>
          </a:extLst>
        </p:spPr>
      </p:pic>
      <p:sp>
        <p:nvSpPr>
          <p:cNvPr id="13316" name="Text Box 4"/>
          <p:cNvSpPr txBox="1">
            <a:spLocks noChangeArrowheads="1"/>
          </p:cNvSpPr>
          <p:nvPr/>
        </p:nvSpPr>
        <p:spPr bwMode="auto">
          <a:xfrm>
            <a:off x="381000" y="4953000"/>
            <a:ext cx="85232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Cambria" panose="02040503050406030204" pitchFamily="18" charset="0"/>
                <a:ea typeface="宋体" panose="02010600030101010101" pitchFamily="2" charset="-122"/>
              </a:rPr>
              <a:t>In most mature organizations:</a:t>
            </a:r>
          </a:p>
          <a:p>
            <a:r>
              <a:rPr lang="en-US" altLang="zh-CN" dirty="0">
                <a:latin typeface="Cambria" panose="02040503050406030204" pitchFamily="18" charset="0"/>
                <a:ea typeface="宋体" panose="02010600030101010101" pitchFamily="2" charset="-122"/>
                <a:cs typeface="Times New Roman" panose="02020603050405020304" pitchFamily="18" charset="0"/>
              </a:rPr>
              <a:t>•</a:t>
            </a:r>
            <a:r>
              <a:rPr lang="en-US" altLang="zh-CN" dirty="0">
                <a:latin typeface="Cambria" panose="02040503050406030204" pitchFamily="18" charset="0"/>
                <a:ea typeface="宋体" panose="02010600030101010101" pitchFamily="2" charset="-122"/>
              </a:rPr>
              <a:t> ISO is not the only source of SDS</a:t>
            </a:r>
          </a:p>
          <a:p>
            <a:r>
              <a:rPr lang="en-US" altLang="zh-CN" dirty="0">
                <a:latin typeface="Cambria" panose="02040503050406030204" pitchFamily="18" charset="0"/>
                <a:ea typeface="宋体" panose="02010600030101010101" pitchFamily="2" charset="-122"/>
                <a:cs typeface="Times New Roman" panose="02020603050405020304" pitchFamily="18" charset="0"/>
              </a:rPr>
              <a:t>• Process and Product standards are derived independently</a:t>
            </a:r>
          </a:p>
          <a:p>
            <a:r>
              <a:rPr lang="en-US" altLang="zh-CN" dirty="0">
                <a:latin typeface="Cambria" panose="02040503050406030204" pitchFamily="18" charset="0"/>
                <a:ea typeface="宋体" panose="02010600030101010101" pitchFamily="2" charset="-122"/>
                <a:cs typeface="Times New Roman" panose="02020603050405020304" pitchFamily="18" charset="0"/>
              </a:rPr>
              <a:t>• Product standards are not created by SQA</a:t>
            </a:r>
            <a:endParaRPr lang="en-US" altLang="zh-CN"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140752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5362" name="Rectangle 2"/>
          <p:cNvSpPr>
            <a:spLocks noGrp="1" noChangeArrowheads="1"/>
          </p:cNvSpPr>
          <p:nvPr>
            <p:ph type="title"/>
          </p:nvPr>
        </p:nvSpPr>
        <p:spPr>
          <a:xfrm>
            <a:off x="1147763" y="125971"/>
            <a:ext cx="7772400" cy="1143000"/>
          </a:xfrm>
        </p:spPr>
        <p:txBody>
          <a:bodyPr/>
          <a:lstStyle/>
          <a:p>
            <a:pPr algn="l"/>
            <a:r>
              <a:rPr lang="en-US" altLang="zh-CN" sz="3600" b="1" u="sng" dirty="0">
                <a:latin typeface="Cambria" panose="02040503050406030204" pitchFamily="18" charset="0"/>
                <a:ea typeface="宋体" panose="02010600030101010101" pitchFamily="2" charset="-122"/>
              </a:rPr>
              <a:t>Process Standards</a:t>
            </a:r>
          </a:p>
        </p:txBody>
      </p:sp>
      <p:sp>
        <p:nvSpPr>
          <p:cNvPr id="15363" name="Text Box 3"/>
          <p:cNvSpPr txBox="1">
            <a:spLocks noChangeArrowheads="1"/>
          </p:cNvSpPr>
          <p:nvPr/>
        </p:nvSpPr>
        <p:spPr bwMode="auto">
          <a:xfrm>
            <a:off x="609600" y="1066800"/>
            <a:ext cx="86888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Cambria" panose="02040503050406030204" pitchFamily="18" charset="0"/>
                <a:ea typeface="宋体" panose="02010600030101010101" pitchFamily="2" charset="-122"/>
              </a:rPr>
              <a:t>Process Standards</a:t>
            </a:r>
            <a:r>
              <a:rPr lang="en-US" altLang="zh-CN" sz="2800" dirty="0">
                <a:latin typeface="Cambria" panose="02040503050406030204" pitchFamily="18" charset="0"/>
                <a:ea typeface="宋体" panose="02010600030101010101" pitchFamily="2" charset="-122"/>
              </a:rPr>
              <a:t> – standards that define the process</a:t>
            </a:r>
          </a:p>
          <a:p>
            <a:r>
              <a:rPr lang="en-US" altLang="zh-CN" sz="2800" dirty="0">
                <a:latin typeface="Cambria" panose="02040503050406030204" pitchFamily="18" charset="0"/>
                <a:ea typeface="宋体" panose="02010600030101010101" pitchFamily="2" charset="-122"/>
              </a:rPr>
              <a:t>which should be followed during software development</a:t>
            </a:r>
          </a:p>
        </p:txBody>
      </p:sp>
      <p:grpSp>
        <p:nvGrpSpPr>
          <p:cNvPr id="15405" name="Group 45"/>
          <p:cNvGrpSpPr>
            <a:grpSpLocks/>
          </p:cNvGrpSpPr>
          <p:nvPr/>
        </p:nvGrpSpPr>
        <p:grpSpPr bwMode="auto">
          <a:xfrm>
            <a:off x="879475" y="2209800"/>
            <a:ext cx="7121525" cy="3117850"/>
            <a:chOff x="554" y="1392"/>
            <a:chExt cx="4486" cy="1964"/>
          </a:xfrm>
        </p:grpSpPr>
        <p:sp>
          <p:nvSpPr>
            <p:cNvPr id="15392" name="Line 32"/>
            <p:cNvSpPr>
              <a:spLocks noChangeShapeType="1"/>
            </p:cNvSpPr>
            <p:nvPr/>
          </p:nvSpPr>
          <p:spPr bwMode="auto">
            <a:xfrm>
              <a:off x="3552" y="264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72" name="Line 12"/>
            <p:cNvSpPr>
              <a:spLocks noChangeShapeType="1"/>
            </p:cNvSpPr>
            <p:nvPr/>
          </p:nvSpPr>
          <p:spPr bwMode="auto">
            <a:xfrm>
              <a:off x="1923" y="240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64" name="Text Box 4"/>
            <p:cNvSpPr txBox="1">
              <a:spLocks noChangeArrowheads="1"/>
            </p:cNvSpPr>
            <p:nvPr/>
          </p:nvSpPr>
          <p:spPr bwMode="auto">
            <a:xfrm>
              <a:off x="1011" y="1392"/>
              <a:ext cx="401" cy="2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Cambria" panose="02040503050406030204" pitchFamily="18" charset="0"/>
                  <a:ea typeface="宋体" panose="02010600030101010101" pitchFamily="2" charset="-122"/>
                </a:rPr>
                <a:t>ISO</a:t>
              </a:r>
            </a:p>
          </p:txBody>
        </p:sp>
        <p:sp>
          <p:nvSpPr>
            <p:cNvPr id="15365" name="Text Box 5"/>
            <p:cNvSpPr txBox="1">
              <a:spLocks noChangeArrowheads="1"/>
            </p:cNvSpPr>
            <p:nvPr/>
          </p:nvSpPr>
          <p:spPr bwMode="auto">
            <a:xfrm>
              <a:off x="2364" y="1392"/>
              <a:ext cx="542" cy="2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Cambria" panose="02040503050406030204" pitchFamily="18" charset="0"/>
                  <a:ea typeface="宋体" panose="02010600030101010101" pitchFamily="2" charset="-122"/>
                </a:rPr>
                <a:t>CMM</a:t>
              </a:r>
            </a:p>
          </p:txBody>
        </p:sp>
        <p:sp>
          <p:nvSpPr>
            <p:cNvPr id="15366" name="Text Box 6"/>
            <p:cNvSpPr txBox="1">
              <a:spLocks noChangeArrowheads="1"/>
            </p:cNvSpPr>
            <p:nvPr/>
          </p:nvSpPr>
          <p:spPr bwMode="auto">
            <a:xfrm>
              <a:off x="3315" y="1392"/>
              <a:ext cx="605" cy="2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Cambria" panose="02040503050406030204" pitchFamily="18" charset="0"/>
                  <a:ea typeface="宋体" panose="02010600030101010101" pitchFamily="2" charset="-122"/>
                </a:rPr>
                <a:t>CMMI</a:t>
              </a:r>
            </a:p>
          </p:txBody>
        </p:sp>
        <p:sp>
          <p:nvSpPr>
            <p:cNvPr id="15367" name="Text Box 7"/>
            <p:cNvSpPr txBox="1">
              <a:spLocks noChangeArrowheads="1"/>
            </p:cNvSpPr>
            <p:nvPr/>
          </p:nvSpPr>
          <p:spPr bwMode="auto">
            <a:xfrm>
              <a:off x="554" y="2112"/>
              <a:ext cx="1375" cy="5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Cambria" panose="02040503050406030204" pitchFamily="18" charset="0"/>
                  <a:ea typeface="宋体" panose="02010600030101010101" pitchFamily="2" charset="-122"/>
                </a:rPr>
                <a:t>Organizational </a:t>
              </a:r>
            </a:p>
            <a:p>
              <a:pPr algn="ctr"/>
              <a:r>
                <a:rPr lang="en-US" altLang="zh-CN">
                  <a:latin typeface="Cambria" panose="02040503050406030204" pitchFamily="18" charset="0"/>
                  <a:ea typeface="宋体" panose="02010600030101010101" pitchFamily="2" charset="-122"/>
                </a:rPr>
                <a:t>Quality Manual</a:t>
              </a:r>
            </a:p>
          </p:txBody>
        </p:sp>
        <p:sp>
          <p:nvSpPr>
            <p:cNvPr id="15368" name="Line 8"/>
            <p:cNvSpPr>
              <a:spLocks noChangeShapeType="1"/>
            </p:cNvSpPr>
            <p:nvPr/>
          </p:nvSpPr>
          <p:spPr bwMode="auto">
            <a:xfrm>
              <a:off x="3651" y="1680"/>
              <a:ext cx="0" cy="192"/>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69" name="Text Box 9"/>
            <p:cNvSpPr txBox="1">
              <a:spLocks noChangeArrowheads="1"/>
            </p:cNvSpPr>
            <p:nvPr/>
          </p:nvSpPr>
          <p:spPr bwMode="auto">
            <a:xfrm>
              <a:off x="2307" y="2112"/>
              <a:ext cx="1680"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Cambria" panose="02040503050406030204" pitchFamily="18" charset="0"/>
                  <a:ea typeface="宋体" panose="02010600030101010101" pitchFamily="2" charset="-122"/>
                </a:rPr>
                <a:t>Organizational </a:t>
              </a:r>
            </a:p>
            <a:p>
              <a:pPr algn="ctr"/>
              <a:r>
                <a:rPr lang="en-US" altLang="zh-CN">
                  <a:latin typeface="Cambria" panose="02040503050406030204" pitchFamily="18" charset="0"/>
                  <a:ea typeface="宋体" panose="02010600030101010101" pitchFamily="2" charset="-122"/>
                </a:rPr>
                <a:t>SD Process STD’s</a:t>
              </a:r>
            </a:p>
          </p:txBody>
        </p:sp>
        <p:sp>
          <p:nvSpPr>
            <p:cNvPr id="15370" name="Line 10"/>
            <p:cNvSpPr>
              <a:spLocks noChangeShapeType="1"/>
            </p:cNvSpPr>
            <p:nvPr/>
          </p:nvSpPr>
          <p:spPr bwMode="auto">
            <a:xfrm>
              <a:off x="2691" y="1680"/>
              <a:ext cx="0" cy="192"/>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71" name="Line 11"/>
            <p:cNvSpPr>
              <a:spLocks noChangeShapeType="1"/>
            </p:cNvSpPr>
            <p:nvPr/>
          </p:nvSpPr>
          <p:spPr bwMode="auto">
            <a:xfrm>
              <a:off x="1203" y="1680"/>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73" name="Text Box 13"/>
            <p:cNvSpPr txBox="1">
              <a:spLocks noChangeArrowheads="1"/>
            </p:cNvSpPr>
            <p:nvPr/>
          </p:nvSpPr>
          <p:spPr bwMode="auto">
            <a:xfrm>
              <a:off x="4419" y="2208"/>
              <a:ext cx="513" cy="2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Cambria" panose="02040503050406030204" pitchFamily="18" charset="0"/>
                  <a:ea typeface="宋体" panose="02010600030101010101" pitchFamily="2" charset="-122"/>
                </a:rPr>
                <a:t>IPDS</a:t>
              </a:r>
            </a:p>
          </p:txBody>
        </p:sp>
        <p:sp>
          <p:nvSpPr>
            <p:cNvPr id="15374" name="Line 14"/>
            <p:cNvSpPr>
              <a:spLocks noChangeShapeType="1"/>
            </p:cNvSpPr>
            <p:nvPr/>
          </p:nvSpPr>
          <p:spPr bwMode="auto">
            <a:xfrm flipH="1">
              <a:off x="3987" y="2352"/>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75" name="Text Box 15"/>
            <p:cNvSpPr txBox="1">
              <a:spLocks noChangeArrowheads="1"/>
            </p:cNvSpPr>
            <p:nvPr/>
          </p:nvSpPr>
          <p:spPr bwMode="auto">
            <a:xfrm>
              <a:off x="1920" y="2832"/>
              <a:ext cx="2160"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Cambria" panose="02040503050406030204" pitchFamily="18" charset="0"/>
                  <a:ea typeface="宋体" panose="02010600030101010101" pitchFamily="2" charset="-122"/>
                </a:rPr>
                <a:t>Project SD Process STD’s</a:t>
              </a:r>
            </a:p>
            <a:p>
              <a:r>
                <a:rPr lang="en-US" altLang="zh-CN">
                  <a:latin typeface="Cambria" panose="02040503050406030204" pitchFamily="18" charset="0"/>
                  <a:ea typeface="宋体" panose="02010600030101010101" pitchFamily="2" charset="-122"/>
                </a:rPr>
                <a:t> (SDP, IP, Method Sheets)</a:t>
              </a:r>
            </a:p>
          </p:txBody>
        </p:sp>
        <p:sp>
          <p:nvSpPr>
            <p:cNvPr id="15376" name="Text Box 16"/>
            <p:cNvSpPr txBox="1">
              <a:spLocks noChangeArrowheads="1"/>
            </p:cNvSpPr>
            <p:nvPr/>
          </p:nvSpPr>
          <p:spPr bwMode="auto">
            <a:xfrm>
              <a:off x="576" y="2832"/>
              <a:ext cx="720"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Cambria" panose="02040503050406030204" pitchFamily="18" charset="0"/>
                  <a:ea typeface="宋体" panose="02010600030101010101" pitchFamily="2" charset="-122"/>
                </a:rPr>
                <a:t>Project SQP</a:t>
              </a:r>
            </a:p>
          </p:txBody>
        </p:sp>
        <p:sp>
          <p:nvSpPr>
            <p:cNvPr id="15377" name="Line 17"/>
            <p:cNvSpPr>
              <a:spLocks noChangeShapeType="1"/>
            </p:cNvSpPr>
            <p:nvPr/>
          </p:nvSpPr>
          <p:spPr bwMode="auto">
            <a:xfrm>
              <a:off x="3171" y="264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82" name="Text Box 22"/>
            <p:cNvSpPr txBox="1">
              <a:spLocks noChangeArrowheads="1"/>
            </p:cNvSpPr>
            <p:nvPr/>
          </p:nvSpPr>
          <p:spPr bwMode="auto">
            <a:xfrm>
              <a:off x="4320" y="2832"/>
              <a:ext cx="720"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Cambria" panose="02040503050406030204" pitchFamily="18" charset="0"/>
                  <a:ea typeface="宋体" panose="02010600030101010101" pitchFamily="2" charset="-122"/>
                </a:rPr>
                <a:t>Project SCMP </a:t>
              </a:r>
            </a:p>
          </p:txBody>
        </p:sp>
        <p:sp>
          <p:nvSpPr>
            <p:cNvPr id="15385" name="Line 25"/>
            <p:cNvSpPr>
              <a:spLocks noChangeShapeType="1"/>
            </p:cNvSpPr>
            <p:nvPr/>
          </p:nvSpPr>
          <p:spPr bwMode="auto">
            <a:xfrm flipH="1">
              <a:off x="2688" y="1872"/>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89" name="Line 29"/>
            <p:cNvSpPr>
              <a:spLocks noChangeShapeType="1"/>
            </p:cNvSpPr>
            <p:nvPr/>
          </p:nvSpPr>
          <p:spPr bwMode="auto">
            <a:xfrm>
              <a:off x="816" y="264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93" name="Line 33"/>
            <p:cNvSpPr>
              <a:spLocks noChangeShapeType="1"/>
            </p:cNvSpPr>
            <p:nvPr/>
          </p:nvSpPr>
          <p:spPr bwMode="auto">
            <a:xfrm>
              <a:off x="3552" y="273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94" name="Line 34"/>
            <p:cNvSpPr>
              <a:spLocks noChangeShapeType="1"/>
            </p:cNvSpPr>
            <p:nvPr/>
          </p:nvSpPr>
          <p:spPr bwMode="auto">
            <a:xfrm>
              <a:off x="4704" y="2736"/>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95" name="Line 35"/>
            <p:cNvSpPr>
              <a:spLocks noChangeShapeType="1"/>
            </p:cNvSpPr>
            <p:nvPr/>
          </p:nvSpPr>
          <p:spPr bwMode="auto">
            <a:xfrm>
              <a:off x="1296" y="3120"/>
              <a:ext cx="62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396" name="Line 36"/>
            <p:cNvSpPr>
              <a:spLocks noChangeShapeType="1"/>
            </p:cNvSpPr>
            <p:nvPr/>
          </p:nvSpPr>
          <p:spPr bwMode="auto">
            <a:xfrm>
              <a:off x="4080" y="3072"/>
              <a:ext cx="24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400" name="Line 40"/>
            <p:cNvSpPr>
              <a:spLocks noChangeShapeType="1"/>
            </p:cNvSpPr>
            <p:nvPr/>
          </p:nvSpPr>
          <p:spPr bwMode="auto">
            <a:xfrm>
              <a:off x="3168" y="1872"/>
              <a:ext cx="0" cy="24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402" name="Line 42"/>
            <p:cNvSpPr>
              <a:spLocks noChangeShapeType="1"/>
            </p:cNvSpPr>
            <p:nvPr/>
          </p:nvSpPr>
          <p:spPr bwMode="auto">
            <a:xfrm>
              <a:off x="2640" y="264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403" name="Line 43"/>
            <p:cNvSpPr>
              <a:spLocks noChangeShapeType="1"/>
            </p:cNvSpPr>
            <p:nvPr/>
          </p:nvSpPr>
          <p:spPr bwMode="auto">
            <a:xfrm>
              <a:off x="1056" y="273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5404" name="Line 44"/>
            <p:cNvSpPr>
              <a:spLocks noChangeShapeType="1"/>
            </p:cNvSpPr>
            <p:nvPr/>
          </p:nvSpPr>
          <p:spPr bwMode="auto">
            <a:xfrm>
              <a:off x="1056" y="2736"/>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grpSp>
    </p:spTree>
    <p:extLst>
      <p:ext uri="{BB962C8B-B14F-4D97-AF65-F5344CB8AC3E}">
        <p14:creationId xmlns:p14="http://schemas.microsoft.com/office/powerpoint/2010/main" val="1841240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6386" name="Rectangle 2"/>
          <p:cNvSpPr>
            <a:spLocks noGrp="1" noChangeArrowheads="1"/>
          </p:cNvSpPr>
          <p:nvPr>
            <p:ph type="title"/>
          </p:nvPr>
        </p:nvSpPr>
        <p:spPr>
          <a:xfrm>
            <a:off x="1143001" y="172254"/>
            <a:ext cx="7772400" cy="1143000"/>
          </a:xfrm>
        </p:spPr>
        <p:txBody>
          <a:bodyPr/>
          <a:lstStyle/>
          <a:p>
            <a:pPr algn="l"/>
            <a:r>
              <a:rPr lang="en-US" altLang="zh-CN" sz="3600" b="1" u="sng" dirty="0">
                <a:latin typeface="Cambria" panose="02040503050406030204" pitchFamily="18" charset="0"/>
                <a:ea typeface="宋体" panose="02010600030101010101" pitchFamily="2" charset="-122"/>
              </a:rPr>
              <a:t>Product Standards</a:t>
            </a:r>
          </a:p>
        </p:txBody>
      </p:sp>
      <p:sp>
        <p:nvSpPr>
          <p:cNvPr id="16387" name="Text Box 3"/>
          <p:cNvSpPr txBox="1">
            <a:spLocks noChangeArrowheads="1"/>
          </p:cNvSpPr>
          <p:nvPr/>
        </p:nvSpPr>
        <p:spPr bwMode="auto">
          <a:xfrm>
            <a:off x="609600" y="1066800"/>
            <a:ext cx="853355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Cambria" panose="02040503050406030204" pitchFamily="18" charset="0"/>
                <a:ea typeface="宋体" panose="02010600030101010101" pitchFamily="2" charset="-122"/>
              </a:rPr>
              <a:t>Product Standards</a:t>
            </a:r>
            <a:r>
              <a:rPr lang="en-US" altLang="zh-CN" sz="2800" dirty="0">
                <a:latin typeface="Cambria" panose="02040503050406030204" pitchFamily="18" charset="0"/>
                <a:ea typeface="宋体" panose="02010600030101010101" pitchFamily="2" charset="-122"/>
              </a:rPr>
              <a:t> – standards that apply to software</a:t>
            </a:r>
          </a:p>
          <a:p>
            <a:r>
              <a:rPr lang="en-US" altLang="zh-CN" sz="2800" dirty="0">
                <a:latin typeface="Cambria" panose="02040503050406030204" pitchFamily="18" charset="0"/>
                <a:ea typeface="宋体" panose="02010600030101010101" pitchFamily="2" charset="-122"/>
              </a:rPr>
              <a:t> product being developed</a:t>
            </a:r>
          </a:p>
        </p:txBody>
      </p:sp>
      <p:grpSp>
        <p:nvGrpSpPr>
          <p:cNvPr id="16398" name="Group 14"/>
          <p:cNvGrpSpPr>
            <a:grpSpLocks/>
          </p:cNvGrpSpPr>
          <p:nvPr/>
        </p:nvGrpSpPr>
        <p:grpSpPr bwMode="auto">
          <a:xfrm>
            <a:off x="1447800" y="2438400"/>
            <a:ext cx="5632451" cy="3194050"/>
            <a:chOff x="912" y="1536"/>
            <a:chExt cx="3548" cy="2012"/>
          </a:xfrm>
        </p:grpSpPr>
        <p:sp>
          <p:nvSpPr>
            <p:cNvPr id="16388" name="Text Box 4"/>
            <p:cNvSpPr txBox="1">
              <a:spLocks noChangeArrowheads="1"/>
            </p:cNvSpPr>
            <p:nvPr/>
          </p:nvSpPr>
          <p:spPr bwMode="auto">
            <a:xfrm>
              <a:off x="2208" y="1536"/>
              <a:ext cx="579" cy="5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Cambria" panose="02040503050406030204" pitchFamily="18" charset="0"/>
                  <a:ea typeface="宋体" panose="02010600030101010101" pitchFamily="2" charset="-122"/>
                </a:rPr>
                <a:t>ISO</a:t>
              </a:r>
            </a:p>
            <a:p>
              <a:r>
                <a:rPr lang="en-US" altLang="zh-CN">
                  <a:latin typeface="Cambria" panose="02040503050406030204" pitchFamily="18" charset="0"/>
                  <a:ea typeface="宋体" panose="02010600030101010101" pitchFamily="2" charset="-122"/>
                </a:rPr>
                <a:t>STD’s</a:t>
              </a:r>
            </a:p>
          </p:txBody>
        </p:sp>
        <p:sp>
          <p:nvSpPr>
            <p:cNvPr id="16389" name="Text Box 5"/>
            <p:cNvSpPr txBox="1">
              <a:spLocks noChangeArrowheads="1"/>
            </p:cNvSpPr>
            <p:nvPr/>
          </p:nvSpPr>
          <p:spPr bwMode="auto">
            <a:xfrm>
              <a:off x="3168" y="1536"/>
              <a:ext cx="1292" cy="5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Cambria" panose="02040503050406030204" pitchFamily="18" charset="0"/>
                  <a:ea typeface="宋体" panose="02010600030101010101" pitchFamily="2" charset="-122"/>
                </a:rPr>
                <a:t>MIL/ Industry</a:t>
              </a:r>
            </a:p>
            <a:p>
              <a:r>
                <a:rPr lang="en-US" altLang="zh-CN">
                  <a:latin typeface="Cambria" panose="02040503050406030204" pitchFamily="18" charset="0"/>
                  <a:ea typeface="宋体" panose="02010600030101010101" pitchFamily="2" charset="-122"/>
                </a:rPr>
                <a:t>STD’s</a:t>
              </a:r>
            </a:p>
          </p:txBody>
        </p:sp>
        <p:sp>
          <p:nvSpPr>
            <p:cNvPr id="16390" name="Text Box 6"/>
            <p:cNvSpPr txBox="1">
              <a:spLocks noChangeArrowheads="1"/>
            </p:cNvSpPr>
            <p:nvPr/>
          </p:nvSpPr>
          <p:spPr bwMode="auto">
            <a:xfrm>
              <a:off x="2160" y="2304"/>
              <a:ext cx="2160"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Cambria" panose="02040503050406030204" pitchFamily="18" charset="0"/>
                  <a:ea typeface="宋体" panose="02010600030101010101" pitchFamily="2" charset="-122"/>
                </a:rPr>
                <a:t>Organizational </a:t>
              </a:r>
            </a:p>
            <a:p>
              <a:r>
                <a:rPr lang="en-US" altLang="zh-CN">
                  <a:latin typeface="Cambria" panose="02040503050406030204" pitchFamily="18" charset="0"/>
                  <a:ea typeface="宋体" panose="02010600030101010101" pitchFamily="2" charset="-122"/>
                </a:rPr>
                <a:t>Product STD’s</a:t>
              </a:r>
            </a:p>
          </p:txBody>
        </p:sp>
        <p:sp>
          <p:nvSpPr>
            <p:cNvPr id="16391" name="Text Box 7"/>
            <p:cNvSpPr txBox="1">
              <a:spLocks noChangeArrowheads="1"/>
            </p:cNvSpPr>
            <p:nvPr/>
          </p:nvSpPr>
          <p:spPr bwMode="auto">
            <a:xfrm>
              <a:off x="912" y="3024"/>
              <a:ext cx="579" cy="5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Cambria" panose="02040503050406030204" pitchFamily="18" charset="0"/>
                  <a:ea typeface="宋体" panose="02010600030101010101" pitchFamily="2" charset="-122"/>
                </a:rPr>
                <a:t>COTS</a:t>
              </a:r>
            </a:p>
            <a:p>
              <a:r>
                <a:rPr lang="en-US" altLang="zh-CN">
                  <a:latin typeface="Cambria" panose="02040503050406030204" pitchFamily="18" charset="0"/>
                  <a:ea typeface="宋体" panose="02010600030101010101" pitchFamily="2" charset="-122"/>
                </a:rPr>
                <a:t>STD’s</a:t>
              </a:r>
            </a:p>
          </p:txBody>
        </p:sp>
        <p:sp>
          <p:nvSpPr>
            <p:cNvPr id="16392" name="Text Box 8"/>
            <p:cNvSpPr txBox="1">
              <a:spLocks noChangeArrowheads="1"/>
            </p:cNvSpPr>
            <p:nvPr/>
          </p:nvSpPr>
          <p:spPr bwMode="auto">
            <a:xfrm>
              <a:off x="2112" y="3024"/>
              <a:ext cx="2208"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Cambria" panose="02040503050406030204" pitchFamily="18" charset="0"/>
                  <a:ea typeface="宋体" panose="02010600030101010101" pitchFamily="2" charset="-122"/>
                </a:rPr>
                <a:t>Project Product STD’s (SDP, IP, Method Sheets)</a:t>
              </a:r>
            </a:p>
          </p:txBody>
        </p:sp>
        <p:sp>
          <p:nvSpPr>
            <p:cNvPr id="16394" name="Line 10"/>
            <p:cNvSpPr>
              <a:spLocks noChangeShapeType="1"/>
            </p:cNvSpPr>
            <p:nvPr/>
          </p:nvSpPr>
          <p:spPr bwMode="auto">
            <a:xfrm>
              <a:off x="3744" y="206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6395" name="Line 11"/>
            <p:cNvSpPr>
              <a:spLocks noChangeShapeType="1"/>
            </p:cNvSpPr>
            <p:nvPr/>
          </p:nvSpPr>
          <p:spPr bwMode="auto">
            <a:xfrm>
              <a:off x="3312" y="283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6396" name="Line 12"/>
            <p:cNvSpPr>
              <a:spLocks noChangeShapeType="1"/>
            </p:cNvSpPr>
            <p:nvPr/>
          </p:nvSpPr>
          <p:spPr bwMode="auto">
            <a:xfrm>
              <a:off x="1536" y="3264"/>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sp>
          <p:nvSpPr>
            <p:cNvPr id="16397" name="Line 13"/>
            <p:cNvSpPr>
              <a:spLocks noChangeShapeType="1"/>
            </p:cNvSpPr>
            <p:nvPr/>
          </p:nvSpPr>
          <p:spPr bwMode="auto">
            <a:xfrm>
              <a:off x="2496" y="206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ambria" panose="02040503050406030204" pitchFamily="18" charset="0"/>
              </a:endParaRPr>
            </a:p>
          </p:txBody>
        </p:sp>
      </p:grpSp>
    </p:spTree>
    <p:extLst>
      <p:ext uri="{BB962C8B-B14F-4D97-AF65-F5344CB8AC3E}">
        <p14:creationId xmlns:p14="http://schemas.microsoft.com/office/powerpoint/2010/main" val="3233974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50178" name="Rectangle 2"/>
          <p:cNvSpPr>
            <a:spLocks noGrp="1" noChangeArrowheads="1"/>
          </p:cNvSpPr>
          <p:nvPr>
            <p:ph type="ctrTitle"/>
          </p:nvPr>
        </p:nvSpPr>
        <p:spPr>
          <a:xfrm>
            <a:off x="685800" y="2286000"/>
            <a:ext cx="7772400" cy="1143000"/>
          </a:xfrm>
        </p:spPr>
        <p:txBody>
          <a:bodyPr anchor="ctr"/>
          <a:lstStyle/>
          <a:p>
            <a:r>
              <a:rPr lang="en-US" altLang="zh-CN" sz="4400" b="1">
                <a:latin typeface="Cambria" panose="02040503050406030204" pitchFamily="18" charset="0"/>
                <a:ea typeface="宋体" panose="02010600030101010101" pitchFamily="2" charset="-122"/>
              </a:rPr>
              <a:t>Quality Models</a:t>
            </a:r>
          </a:p>
        </p:txBody>
      </p:sp>
      <p:sp>
        <p:nvSpPr>
          <p:cNvPr id="50179" name="Rectangle 3"/>
          <p:cNvSpPr>
            <a:spLocks noGrp="1" noChangeArrowheads="1"/>
          </p:cNvSpPr>
          <p:nvPr>
            <p:ph type="subTitle" idx="1"/>
          </p:nvPr>
        </p:nvSpPr>
        <p:spPr>
          <a:xfrm>
            <a:off x="1371600" y="3886200"/>
            <a:ext cx="6400800" cy="1752600"/>
          </a:xfrm>
        </p:spPr>
        <p:txBody>
          <a:bodyPr/>
          <a:lstStyle/>
          <a:p>
            <a:endParaRPr lang="zh-CN" altLang="zh-CN" sz="3200">
              <a:latin typeface="Cambria" panose="02040503050406030204" pitchFamily="18" charset="0"/>
            </a:endParaRPr>
          </a:p>
        </p:txBody>
      </p:sp>
    </p:spTree>
    <p:extLst>
      <p:ext uri="{BB962C8B-B14F-4D97-AF65-F5344CB8AC3E}">
        <p14:creationId xmlns:p14="http://schemas.microsoft.com/office/powerpoint/2010/main" val="1026818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650" name="Rectangle 2"/>
          <p:cNvSpPr>
            <a:spLocks noGrp="1" noChangeArrowheads="1"/>
          </p:cNvSpPr>
          <p:nvPr>
            <p:ph type="title"/>
          </p:nvPr>
        </p:nvSpPr>
        <p:spPr>
          <a:xfrm>
            <a:off x="838200" y="152400"/>
            <a:ext cx="9144000" cy="914400"/>
          </a:xfrm>
        </p:spPr>
        <p:txBody>
          <a:bodyPr/>
          <a:lstStyle/>
          <a:p>
            <a:pPr algn="l"/>
            <a:r>
              <a:rPr lang="en-US" altLang="zh-CN" sz="3600" b="1" dirty="0">
                <a:latin typeface="Cambria" panose="02040503050406030204" pitchFamily="18" charset="0"/>
                <a:ea typeface="宋体" panose="02010600030101010101" pitchFamily="2" charset="-122"/>
              </a:rPr>
              <a:t>ISO - </a:t>
            </a:r>
            <a:r>
              <a:rPr lang="en-US" altLang="zh-CN" sz="3600" b="1" dirty="0" smtClean="0">
                <a:latin typeface="Cambria" panose="02040503050406030204" pitchFamily="18" charset="0"/>
                <a:ea typeface="宋体" panose="02010600030101010101" pitchFamily="2" charset="-122"/>
              </a:rPr>
              <a:t>9000 </a:t>
            </a:r>
            <a:r>
              <a:rPr lang="en-US" altLang="zh-CN" sz="3600" b="1" dirty="0">
                <a:latin typeface="Cambria" panose="02040503050406030204" pitchFamily="18" charset="0"/>
                <a:ea typeface="宋体" panose="02010600030101010101" pitchFamily="2" charset="-122"/>
              </a:rPr>
              <a:t>Elements</a:t>
            </a:r>
          </a:p>
        </p:txBody>
      </p:sp>
      <p:sp>
        <p:nvSpPr>
          <p:cNvPr id="27651" name="Rectangle 3"/>
          <p:cNvSpPr>
            <a:spLocks noGrp="1" noChangeArrowheads="1"/>
          </p:cNvSpPr>
          <p:nvPr>
            <p:ph type="body" sz="half" idx="1"/>
          </p:nvPr>
        </p:nvSpPr>
        <p:spPr>
          <a:xfrm>
            <a:off x="685800" y="1098430"/>
            <a:ext cx="3810000" cy="5562600"/>
          </a:xfrm>
        </p:spPr>
        <p:txBody>
          <a:bodyPr/>
          <a:lstStyle/>
          <a:p>
            <a:pPr>
              <a:lnSpc>
                <a:spcPct val="90000"/>
              </a:lnSpc>
            </a:pPr>
            <a:r>
              <a:rPr lang="en-US" altLang="zh-CN" sz="1600" b="1" u="sng" dirty="0">
                <a:latin typeface="Cambria" panose="02040503050406030204" pitchFamily="18" charset="0"/>
                <a:ea typeface="宋体" panose="02010600030101010101" pitchFamily="2" charset="-122"/>
              </a:rPr>
              <a:t>Quality System Requirements</a:t>
            </a:r>
            <a:endParaRPr lang="en-US" altLang="zh-CN" sz="1400" dirty="0">
              <a:latin typeface="Cambria" panose="02040503050406030204" pitchFamily="18" charset="0"/>
              <a:ea typeface="宋体" panose="02010600030101010101" pitchFamily="2" charset="-122"/>
            </a:endParaRPr>
          </a:p>
          <a:p>
            <a:pPr>
              <a:lnSpc>
                <a:spcPct val="90000"/>
              </a:lnSpc>
            </a:pPr>
            <a:r>
              <a:rPr lang="en-US" altLang="zh-CN" sz="1400" dirty="0">
                <a:latin typeface="Cambria" panose="02040503050406030204" pitchFamily="18" charset="0"/>
                <a:ea typeface="宋体" panose="02010600030101010101" pitchFamily="2" charset="-122"/>
              </a:rPr>
              <a:t>Management Responsibility</a:t>
            </a:r>
          </a:p>
          <a:p>
            <a:pPr>
              <a:lnSpc>
                <a:spcPct val="90000"/>
              </a:lnSpc>
            </a:pPr>
            <a:r>
              <a:rPr lang="en-US" altLang="zh-CN" sz="1400" dirty="0">
                <a:latin typeface="Cambria" panose="02040503050406030204" pitchFamily="18" charset="0"/>
                <a:ea typeface="宋体" panose="02010600030101010101" pitchFamily="2" charset="-122"/>
              </a:rPr>
              <a:t>Quality system</a:t>
            </a:r>
          </a:p>
          <a:p>
            <a:pPr>
              <a:lnSpc>
                <a:spcPct val="90000"/>
              </a:lnSpc>
            </a:pPr>
            <a:r>
              <a:rPr lang="en-US" altLang="zh-CN" sz="1400" dirty="0">
                <a:latin typeface="Cambria" panose="02040503050406030204" pitchFamily="18" charset="0"/>
                <a:ea typeface="宋体" panose="02010600030101010101" pitchFamily="2" charset="-122"/>
              </a:rPr>
              <a:t>Contract review</a:t>
            </a:r>
          </a:p>
          <a:p>
            <a:pPr>
              <a:lnSpc>
                <a:spcPct val="90000"/>
              </a:lnSpc>
            </a:pPr>
            <a:r>
              <a:rPr lang="en-US" altLang="zh-CN" sz="1400" dirty="0">
                <a:latin typeface="Cambria" panose="02040503050406030204" pitchFamily="18" charset="0"/>
                <a:ea typeface="宋体" panose="02010600030101010101" pitchFamily="2" charset="-122"/>
              </a:rPr>
              <a:t>Design Control</a:t>
            </a:r>
          </a:p>
          <a:p>
            <a:pPr>
              <a:lnSpc>
                <a:spcPct val="90000"/>
              </a:lnSpc>
            </a:pPr>
            <a:r>
              <a:rPr lang="en-US" altLang="zh-CN" sz="1400" dirty="0">
                <a:latin typeface="Cambria" panose="02040503050406030204" pitchFamily="18" charset="0"/>
                <a:ea typeface="宋体" panose="02010600030101010101" pitchFamily="2" charset="-122"/>
              </a:rPr>
              <a:t>Document control</a:t>
            </a:r>
          </a:p>
          <a:p>
            <a:pPr>
              <a:lnSpc>
                <a:spcPct val="90000"/>
              </a:lnSpc>
            </a:pPr>
            <a:r>
              <a:rPr lang="en-US" altLang="zh-CN" sz="1400" dirty="0">
                <a:latin typeface="Cambria" panose="02040503050406030204" pitchFamily="18" charset="0"/>
                <a:ea typeface="宋体" panose="02010600030101010101" pitchFamily="2" charset="-122"/>
              </a:rPr>
              <a:t>Purchasing</a:t>
            </a:r>
          </a:p>
          <a:p>
            <a:pPr>
              <a:lnSpc>
                <a:spcPct val="90000"/>
              </a:lnSpc>
            </a:pPr>
            <a:r>
              <a:rPr lang="en-US" altLang="zh-CN" sz="1400" dirty="0">
                <a:latin typeface="Cambria" panose="02040503050406030204" pitchFamily="18" charset="0"/>
                <a:ea typeface="宋体" panose="02010600030101010101" pitchFamily="2" charset="-122"/>
              </a:rPr>
              <a:t>Purchaser supplied product</a:t>
            </a:r>
          </a:p>
          <a:p>
            <a:pPr>
              <a:lnSpc>
                <a:spcPct val="90000"/>
              </a:lnSpc>
            </a:pPr>
            <a:r>
              <a:rPr lang="en-US" altLang="zh-CN" sz="1400" dirty="0">
                <a:latin typeface="Cambria" panose="02040503050406030204" pitchFamily="18" charset="0"/>
                <a:ea typeface="宋体" panose="02010600030101010101" pitchFamily="2" charset="-122"/>
              </a:rPr>
              <a:t>Product identification and traceability</a:t>
            </a:r>
          </a:p>
          <a:p>
            <a:pPr>
              <a:lnSpc>
                <a:spcPct val="90000"/>
              </a:lnSpc>
            </a:pPr>
            <a:r>
              <a:rPr lang="en-US" altLang="zh-CN" sz="1400" dirty="0">
                <a:latin typeface="Cambria" panose="02040503050406030204" pitchFamily="18" charset="0"/>
                <a:ea typeface="宋体" panose="02010600030101010101" pitchFamily="2" charset="-122"/>
              </a:rPr>
              <a:t>Process control</a:t>
            </a:r>
          </a:p>
          <a:p>
            <a:pPr>
              <a:lnSpc>
                <a:spcPct val="90000"/>
              </a:lnSpc>
            </a:pPr>
            <a:r>
              <a:rPr lang="en-US" altLang="zh-CN" sz="1400" dirty="0">
                <a:latin typeface="Cambria" panose="02040503050406030204" pitchFamily="18" charset="0"/>
                <a:ea typeface="宋体" panose="02010600030101010101" pitchFamily="2" charset="-122"/>
              </a:rPr>
              <a:t>Inspection and testing</a:t>
            </a:r>
          </a:p>
          <a:p>
            <a:pPr>
              <a:lnSpc>
                <a:spcPct val="90000"/>
              </a:lnSpc>
            </a:pPr>
            <a:r>
              <a:rPr lang="en-US" altLang="zh-CN" sz="1400" dirty="0">
                <a:latin typeface="Cambria" panose="02040503050406030204" pitchFamily="18" charset="0"/>
                <a:ea typeface="宋体" panose="02010600030101010101" pitchFamily="2" charset="-122"/>
              </a:rPr>
              <a:t>Inspection, measuring and test equipment</a:t>
            </a:r>
          </a:p>
          <a:p>
            <a:pPr>
              <a:lnSpc>
                <a:spcPct val="90000"/>
              </a:lnSpc>
            </a:pPr>
            <a:r>
              <a:rPr lang="en-US" altLang="zh-CN" sz="1400" dirty="0">
                <a:latin typeface="Cambria" panose="02040503050406030204" pitchFamily="18" charset="0"/>
                <a:ea typeface="宋体" panose="02010600030101010101" pitchFamily="2" charset="-122"/>
              </a:rPr>
              <a:t>Inspection and test status</a:t>
            </a:r>
          </a:p>
          <a:p>
            <a:pPr>
              <a:lnSpc>
                <a:spcPct val="90000"/>
              </a:lnSpc>
            </a:pPr>
            <a:r>
              <a:rPr lang="en-US" altLang="zh-CN" sz="1400" dirty="0">
                <a:latin typeface="Cambria" panose="02040503050406030204" pitchFamily="18" charset="0"/>
                <a:ea typeface="宋体" panose="02010600030101010101" pitchFamily="2" charset="-122"/>
              </a:rPr>
              <a:t>Control of non-conforming product</a:t>
            </a:r>
          </a:p>
          <a:p>
            <a:pPr>
              <a:lnSpc>
                <a:spcPct val="90000"/>
              </a:lnSpc>
            </a:pPr>
            <a:r>
              <a:rPr lang="en-US" altLang="zh-CN" sz="1400" dirty="0">
                <a:latin typeface="Cambria" panose="02040503050406030204" pitchFamily="18" charset="0"/>
                <a:ea typeface="宋体" panose="02010600030101010101" pitchFamily="2" charset="-122"/>
              </a:rPr>
              <a:t>Corrective action</a:t>
            </a:r>
          </a:p>
          <a:p>
            <a:pPr>
              <a:lnSpc>
                <a:spcPct val="90000"/>
              </a:lnSpc>
            </a:pPr>
            <a:r>
              <a:rPr lang="en-US" altLang="zh-CN" sz="1400" dirty="0">
                <a:latin typeface="Cambria" panose="02040503050406030204" pitchFamily="18" charset="0"/>
                <a:ea typeface="宋体" panose="02010600030101010101" pitchFamily="2" charset="-122"/>
              </a:rPr>
              <a:t>Handling, storage, preservation, packaging and shipping</a:t>
            </a:r>
          </a:p>
          <a:p>
            <a:pPr>
              <a:lnSpc>
                <a:spcPct val="90000"/>
              </a:lnSpc>
            </a:pPr>
            <a:r>
              <a:rPr lang="en-US" altLang="zh-CN" sz="1400" dirty="0">
                <a:latin typeface="Cambria" panose="02040503050406030204" pitchFamily="18" charset="0"/>
                <a:ea typeface="宋体" panose="02010600030101010101" pitchFamily="2" charset="-122"/>
              </a:rPr>
              <a:t>Quality records</a:t>
            </a:r>
          </a:p>
          <a:p>
            <a:pPr>
              <a:lnSpc>
                <a:spcPct val="90000"/>
              </a:lnSpc>
            </a:pPr>
            <a:r>
              <a:rPr lang="en-US" altLang="zh-CN" sz="1400" dirty="0">
                <a:latin typeface="Cambria" panose="02040503050406030204" pitchFamily="18" charset="0"/>
                <a:ea typeface="宋体" panose="02010600030101010101" pitchFamily="2" charset="-122"/>
              </a:rPr>
              <a:t>Internal quality audits</a:t>
            </a:r>
          </a:p>
          <a:p>
            <a:pPr>
              <a:lnSpc>
                <a:spcPct val="90000"/>
              </a:lnSpc>
            </a:pPr>
            <a:r>
              <a:rPr lang="en-US" altLang="zh-CN" sz="1400" dirty="0">
                <a:latin typeface="Cambria" panose="02040503050406030204" pitchFamily="18" charset="0"/>
                <a:ea typeface="宋体" panose="02010600030101010101" pitchFamily="2" charset="-122"/>
              </a:rPr>
              <a:t>Training</a:t>
            </a:r>
          </a:p>
          <a:p>
            <a:pPr>
              <a:lnSpc>
                <a:spcPct val="90000"/>
              </a:lnSpc>
            </a:pPr>
            <a:r>
              <a:rPr lang="en-US" altLang="zh-CN" sz="1400" dirty="0">
                <a:latin typeface="Cambria" panose="02040503050406030204" pitchFamily="18" charset="0"/>
                <a:ea typeface="宋体" panose="02010600030101010101" pitchFamily="2" charset="-122"/>
              </a:rPr>
              <a:t>Servicing</a:t>
            </a:r>
          </a:p>
          <a:p>
            <a:pPr>
              <a:lnSpc>
                <a:spcPct val="90000"/>
              </a:lnSpc>
            </a:pPr>
            <a:r>
              <a:rPr lang="en-US" altLang="zh-CN" sz="1400" dirty="0">
                <a:latin typeface="Cambria" panose="02040503050406030204" pitchFamily="18" charset="0"/>
                <a:ea typeface="宋体" panose="02010600030101010101" pitchFamily="2" charset="-122"/>
              </a:rPr>
              <a:t>Statistical techniques</a:t>
            </a:r>
          </a:p>
        </p:txBody>
      </p:sp>
      <p:sp>
        <p:nvSpPr>
          <p:cNvPr id="27652" name="Rectangle 4"/>
          <p:cNvSpPr>
            <a:spLocks noGrp="1" noChangeArrowheads="1"/>
          </p:cNvSpPr>
          <p:nvPr>
            <p:ph type="body" sz="half" idx="2"/>
          </p:nvPr>
        </p:nvSpPr>
        <p:spPr>
          <a:xfrm>
            <a:off x="4648200" y="1143000"/>
            <a:ext cx="3810000" cy="5562600"/>
          </a:xfrm>
        </p:spPr>
        <p:txBody>
          <a:bodyPr/>
          <a:lstStyle/>
          <a:p>
            <a:pPr>
              <a:lnSpc>
                <a:spcPct val="90000"/>
              </a:lnSpc>
            </a:pPr>
            <a:r>
              <a:rPr lang="en-US" altLang="zh-CN" sz="1600" b="1" u="sng" dirty="0">
                <a:latin typeface="Cambria" panose="02040503050406030204" pitchFamily="18" charset="0"/>
                <a:ea typeface="宋体" panose="02010600030101010101" pitchFamily="2" charset="-122"/>
              </a:rPr>
              <a:t>Software Quality Responsibilities</a:t>
            </a:r>
          </a:p>
          <a:p>
            <a:pPr>
              <a:lnSpc>
                <a:spcPct val="90000"/>
              </a:lnSpc>
            </a:pPr>
            <a:r>
              <a:rPr lang="en-US" altLang="zh-CN" sz="1400" dirty="0">
                <a:latin typeface="Cambria" panose="02040503050406030204" pitchFamily="18" charset="0"/>
                <a:ea typeface="宋体" panose="02010600030101010101" pitchFamily="2" charset="-122"/>
              </a:rPr>
              <a:t>Management Responsibility</a:t>
            </a:r>
          </a:p>
          <a:p>
            <a:pPr>
              <a:lnSpc>
                <a:spcPct val="90000"/>
              </a:lnSpc>
            </a:pPr>
            <a:r>
              <a:rPr lang="en-US" altLang="zh-CN" sz="1400" dirty="0">
                <a:latin typeface="Cambria" panose="02040503050406030204" pitchFamily="18" charset="0"/>
                <a:ea typeface="宋体" panose="02010600030101010101" pitchFamily="2" charset="-122"/>
              </a:rPr>
              <a:t>Quality system</a:t>
            </a:r>
          </a:p>
          <a:p>
            <a:pPr>
              <a:lnSpc>
                <a:spcPct val="90000"/>
              </a:lnSpc>
            </a:pPr>
            <a:r>
              <a:rPr lang="en-US" altLang="zh-CN" sz="1400" dirty="0">
                <a:latin typeface="Cambria" panose="02040503050406030204" pitchFamily="18" charset="0"/>
                <a:ea typeface="宋体" panose="02010600030101010101" pitchFamily="2" charset="-122"/>
              </a:rPr>
              <a:t>Contract review</a:t>
            </a:r>
          </a:p>
          <a:p>
            <a:pPr>
              <a:lnSpc>
                <a:spcPct val="90000"/>
              </a:lnSpc>
            </a:pPr>
            <a:r>
              <a:rPr lang="en-US" altLang="zh-CN" sz="1400" dirty="0">
                <a:latin typeface="Cambria" panose="02040503050406030204" pitchFamily="18" charset="0"/>
                <a:ea typeface="宋体" panose="02010600030101010101" pitchFamily="2" charset="-122"/>
              </a:rPr>
              <a:t>Design Control</a:t>
            </a:r>
          </a:p>
          <a:p>
            <a:pPr>
              <a:lnSpc>
                <a:spcPct val="90000"/>
              </a:lnSpc>
            </a:pPr>
            <a:r>
              <a:rPr lang="en-US" altLang="zh-CN" sz="1400" dirty="0">
                <a:latin typeface="Cambria" panose="02040503050406030204" pitchFamily="18" charset="0"/>
                <a:ea typeface="宋体" panose="02010600030101010101" pitchFamily="2" charset="-122"/>
              </a:rPr>
              <a:t>Document control</a:t>
            </a:r>
          </a:p>
          <a:p>
            <a:pPr>
              <a:lnSpc>
                <a:spcPct val="90000"/>
              </a:lnSpc>
            </a:pPr>
            <a:r>
              <a:rPr lang="en-US" altLang="zh-CN" sz="1400" dirty="0">
                <a:latin typeface="Cambria" panose="02040503050406030204" pitchFamily="18" charset="0"/>
                <a:ea typeface="宋体" panose="02010600030101010101" pitchFamily="2" charset="-122"/>
              </a:rPr>
              <a:t>Purchasing</a:t>
            </a:r>
          </a:p>
          <a:p>
            <a:pPr>
              <a:lnSpc>
                <a:spcPct val="90000"/>
              </a:lnSpc>
            </a:pPr>
            <a:r>
              <a:rPr lang="en-US" altLang="zh-CN" sz="1400" dirty="0">
                <a:latin typeface="Cambria" panose="02040503050406030204" pitchFamily="18" charset="0"/>
                <a:ea typeface="宋体" panose="02010600030101010101" pitchFamily="2" charset="-122"/>
              </a:rPr>
              <a:t>-</a:t>
            </a:r>
          </a:p>
          <a:p>
            <a:pPr>
              <a:lnSpc>
                <a:spcPct val="90000"/>
              </a:lnSpc>
            </a:pPr>
            <a:r>
              <a:rPr lang="en-US" altLang="zh-CN" sz="1400" dirty="0">
                <a:latin typeface="Cambria" panose="02040503050406030204" pitchFamily="18" charset="0"/>
                <a:ea typeface="宋体" panose="02010600030101010101" pitchFamily="2" charset="-122"/>
              </a:rPr>
              <a:t>Product identification and traceability</a:t>
            </a:r>
          </a:p>
          <a:p>
            <a:pPr>
              <a:lnSpc>
                <a:spcPct val="90000"/>
              </a:lnSpc>
            </a:pPr>
            <a:r>
              <a:rPr lang="en-US" altLang="zh-CN" sz="1400" dirty="0">
                <a:latin typeface="Cambria" panose="02040503050406030204" pitchFamily="18" charset="0"/>
                <a:ea typeface="宋体" panose="02010600030101010101" pitchFamily="2" charset="-122"/>
              </a:rPr>
              <a:t>Process control</a:t>
            </a:r>
          </a:p>
          <a:p>
            <a:pPr>
              <a:lnSpc>
                <a:spcPct val="90000"/>
              </a:lnSpc>
            </a:pPr>
            <a:r>
              <a:rPr lang="en-US" altLang="zh-CN" sz="1400" dirty="0">
                <a:latin typeface="Cambria" panose="02040503050406030204" pitchFamily="18" charset="0"/>
                <a:ea typeface="宋体" panose="02010600030101010101" pitchFamily="2" charset="-122"/>
              </a:rPr>
              <a:t>Inspection and testing</a:t>
            </a:r>
          </a:p>
          <a:p>
            <a:pPr>
              <a:lnSpc>
                <a:spcPct val="90000"/>
              </a:lnSpc>
            </a:pPr>
            <a:r>
              <a:rPr lang="en-US" altLang="zh-CN" sz="1400" dirty="0">
                <a:latin typeface="Cambria" panose="02040503050406030204" pitchFamily="18" charset="0"/>
                <a:ea typeface="宋体" panose="02010600030101010101" pitchFamily="2" charset="-122"/>
              </a:rPr>
              <a:t>-</a:t>
            </a:r>
          </a:p>
          <a:p>
            <a:pPr>
              <a:lnSpc>
                <a:spcPct val="90000"/>
              </a:lnSpc>
            </a:pPr>
            <a:r>
              <a:rPr lang="en-US" altLang="zh-CN" sz="1400" dirty="0">
                <a:latin typeface="Cambria" panose="02040503050406030204" pitchFamily="18" charset="0"/>
                <a:ea typeface="宋体" panose="02010600030101010101" pitchFamily="2" charset="-122"/>
              </a:rPr>
              <a:t>Inspection and test status</a:t>
            </a:r>
          </a:p>
          <a:p>
            <a:pPr>
              <a:lnSpc>
                <a:spcPct val="90000"/>
              </a:lnSpc>
            </a:pPr>
            <a:r>
              <a:rPr lang="en-US" altLang="zh-CN" sz="1400" dirty="0">
                <a:latin typeface="Cambria" panose="02040503050406030204" pitchFamily="18" charset="0"/>
                <a:ea typeface="宋体" panose="02010600030101010101" pitchFamily="2" charset="-122"/>
              </a:rPr>
              <a:t>-</a:t>
            </a:r>
          </a:p>
          <a:p>
            <a:pPr>
              <a:lnSpc>
                <a:spcPct val="90000"/>
              </a:lnSpc>
            </a:pPr>
            <a:r>
              <a:rPr lang="en-US" altLang="zh-CN" sz="1400" dirty="0">
                <a:latin typeface="Cambria" panose="02040503050406030204" pitchFamily="18" charset="0"/>
                <a:ea typeface="宋体" panose="02010600030101010101" pitchFamily="2" charset="-122"/>
              </a:rPr>
              <a:t>Corrective action</a:t>
            </a:r>
          </a:p>
          <a:p>
            <a:pPr>
              <a:lnSpc>
                <a:spcPct val="90000"/>
              </a:lnSpc>
            </a:pPr>
            <a:r>
              <a:rPr lang="en-US" altLang="zh-CN" sz="1400" dirty="0">
                <a:latin typeface="Cambria" panose="02040503050406030204" pitchFamily="18" charset="0"/>
                <a:ea typeface="宋体" panose="02010600030101010101" pitchFamily="2" charset="-122"/>
              </a:rPr>
              <a:t>-</a:t>
            </a:r>
          </a:p>
          <a:p>
            <a:pPr>
              <a:lnSpc>
                <a:spcPct val="90000"/>
              </a:lnSpc>
            </a:pPr>
            <a:endParaRPr lang="en-US" altLang="zh-CN" sz="1400" dirty="0">
              <a:latin typeface="Cambria" panose="02040503050406030204" pitchFamily="18" charset="0"/>
              <a:ea typeface="宋体" panose="02010600030101010101" pitchFamily="2" charset="-122"/>
            </a:endParaRPr>
          </a:p>
          <a:p>
            <a:pPr>
              <a:lnSpc>
                <a:spcPct val="90000"/>
              </a:lnSpc>
            </a:pPr>
            <a:r>
              <a:rPr lang="en-US" altLang="zh-CN" sz="1400" dirty="0">
                <a:latin typeface="Cambria" panose="02040503050406030204" pitchFamily="18" charset="0"/>
                <a:ea typeface="宋体" panose="02010600030101010101" pitchFamily="2" charset="-122"/>
              </a:rPr>
              <a:t>Quality records</a:t>
            </a:r>
          </a:p>
          <a:p>
            <a:pPr>
              <a:lnSpc>
                <a:spcPct val="90000"/>
              </a:lnSpc>
            </a:pPr>
            <a:r>
              <a:rPr lang="en-US" altLang="zh-CN" sz="1400" dirty="0">
                <a:latin typeface="Cambria" panose="02040503050406030204" pitchFamily="18" charset="0"/>
                <a:ea typeface="宋体" panose="02010600030101010101" pitchFamily="2" charset="-122"/>
              </a:rPr>
              <a:t>Internal quality audits</a:t>
            </a:r>
          </a:p>
          <a:p>
            <a:pPr>
              <a:lnSpc>
                <a:spcPct val="90000"/>
              </a:lnSpc>
            </a:pPr>
            <a:r>
              <a:rPr lang="en-US" altLang="zh-CN" sz="1400" dirty="0">
                <a:latin typeface="Cambria" panose="02040503050406030204" pitchFamily="18" charset="0"/>
                <a:ea typeface="宋体" panose="02010600030101010101" pitchFamily="2" charset="-122"/>
              </a:rPr>
              <a:t>Training</a:t>
            </a:r>
          </a:p>
          <a:p>
            <a:pPr>
              <a:lnSpc>
                <a:spcPct val="90000"/>
              </a:lnSpc>
            </a:pPr>
            <a:r>
              <a:rPr lang="en-US" altLang="zh-CN" sz="1400" dirty="0">
                <a:latin typeface="Cambria" panose="02040503050406030204" pitchFamily="18" charset="0"/>
                <a:ea typeface="宋体" panose="02010600030101010101" pitchFamily="2" charset="-122"/>
              </a:rPr>
              <a:t>-</a:t>
            </a:r>
          </a:p>
          <a:p>
            <a:pPr>
              <a:lnSpc>
                <a:spcPct val="90000"/>
              </a:lnSpc>
            </a:pPr>
            <a:r>
              <a:rPr lang="en-US" altLang="zh-CN" sz="1400" dirty="0">
                <a:latin typeface="Cambria" panose="02040503050406030204" pitchFamily="18" charset="0"/>
                <a:ea typeface="宋体" panose="02010600030101010101" pitchFamily="2" charset="-122"/>
              </a:rPr>
              <a:t>Statistical techniques</a:t>
            </a:r>
          </a:p>
        </p:txBody>
      </p:sp>
    </p:spTree>
    <p:extLst>
      <p:ext uri="{BB962C8B-B14F-4D97-AF65-F5344CB8AC3E}">
        <p14:creationId xmlns:p14="http://schemas.microsoft.com/office/powerpoint/2010/main" val="23943842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pic>
        <p:nvPicPr>
          <p:cNvPr id="2" name="图片 1"/>
          <p:cNvPicPr>
            <a:picLocks noChangeAspect="1"/>
          </p:cNvPicPr>
          <p:nvPr/>
        </p:nvPicPr>
        <p:blipFill>
          <a:blip r:embed="rId3"/>
          <a:stretch>
            <a:fillRect/>
          </a:stretch>
        </p:blipFill>
        <p:spPr>
          <a:xfrm>
            <a:off x="1905000" y="940286"/>
            <a:ext cx="6157912" cy="5746264"/>
          </a:xfrm>
          <a:prstGeom prst="rect">
            <a:avLst/>
          </a:prstGeom>
        </p:spPr>
      </p:pic>
    </p:spTree>
    <p:extLst>
      <p:ext uri="{BB962C8B-B14F-4D97-AF65-F5344CB8AC3E}">
        <p14:creationId xmlns:p14="http://schemas.microsoft.com/office/powerpoint/2010/main" val="1486618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sp>
        <p:nvSpPr>
          <p:cNvPr id="3" name="矩形 2"/>
          <p:cNvSpPr/>
          <p:nvPr/>
        </p:nvSpPr>
        <p:spPr>
          <a:xfrm>
            <a:off x="914400" y="1905000"/>
            <a:ext cx="7543800" cy="3046988"/>
          </a:xfrm>
          <a:prstGeom prst="rect">
            <a:avLst/>
          </a:prstGeom>
        </p:spPr>
        <p:txBody>
          <a:bodyPr wrap="square">
            <a:spAutoFit/>
          </a:bodyPr>
          <a:lstStyle/>
          <a:p>
            <a:r>
              <a:rPr lang="en-US" altLang="zh-CN" dirty="0">
                <a:latin typeface="Cambria" panose="02040503050406030204" pitchFamily="18" charset="0"/>
                <a:ea typeface="Cambria" panose="02040503050406030204" pitchFamily="18" charset="0"/>
              </a:rPr>
              <a:t>Level-1: Initial – </a:t>
            </a:r>
          </a:p>
          <a:p>
            <a:r>
              <a:rPr lang="en-US" altLang="zh-CN"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US" altLang="zh-CN" dirty="0">
                <a:latin typeface="Cambria" panose="02040503050406030204" pitchFamily="18" charset="0"/>
                <a:ea typeface="Cambria" panose="02040503050406030204" pitchFamily="18" charset="0"/>
              </a:rPr>
              <a:t>No KPA’s defined. </a:t>
            </a:r>
          </a:p>
          <a:p>
            <a:pPr marL="342900" indent="-342900">
              <a:buFont typeface="Arial" panose="020B0604020202020204" pitchFamily="34" charset="0"/>
              <a:buChar char="•"/>
            </a:pPr>
            <a:r>
              <a:rPr lang="en-US" altLang="zh-CN" dirty="0">
                <a:latin typeface="Cambria" panose="02040503050406030204" pitchFamily="18" charset="0"/>
                <a:ea typeface="Cambria" panose="02040503050406030204" pitchFamily="18" charset="0"/>
              </a:rPr>
              <a:t>Processes followed are </a:t>
            </a:r>
            <a:r>
              <a:rPr lang="en-US" altLang="zh-CN" dirty="0" err="1">
                <a:latin typeface="Cambria" panose="02040503050406030204" pitchFamily="18" charset="0"/>
                <a:ea typeface="Cambria" panose="02040503050406030204" pitchFamily="18" charset="0"/>
              </a:rPr>
              <a:t>adhoc</a:t>
            </a:r>
            <a:r>
              <a:rPr lang="en-US" altLang="zh-CN" dirty="0">
                <a:latin typeface="Cambria" panose="02040503050406030204" pitchFamily="18" charset="0"/>
                <a:ea typeface="Cambria" panose="02040503050406030204" pitchFamily="18" charset="0"/>
              </a:rPr>
              <a:t> and immature and are not well defined.</a:t>
            </a:r>
          </a:p>
          <a:p>
            <a:pPr marL="342900" indent="-342900">
              <a:buFont typeface="Arial" panose="020B0604020202020204" pitchFamily="34" charset="0"/>
              <a:buChar char="•"/>
            </a:pPr>
            <a:r>
              <a:rPr lang="en-US" altLang="zh-CN" dirty="0">
                <a:latin typeface="Cambria" panose="02040503050406030204" pitchFamily="18" charset="0"/>
                <a:ea typeface="Cambria" panose="02040503050406030204" pitchFamily="18" charset="0"/>
              </a:rPr>
              <a:t>Unstable environment for software </a:t>
            </a:r>
            <a:r>
              <a:rPr lang="en-US" altLang="zh-CN" dirty="0" smtClean="0">
                <a:latin typeface="Cambria" panose="02040503050406030204" pitchFamily="18" charset="0"/>
                <a:ea typeface="Cambria" panose="02040503050406030204" pitchFamily="18" charset="0"/>
              </a:rPr>
              <a:t>development.</a:t>
            </a:r>
            <a:endParaRPr lang="en-US" altLang="zh-CN"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altLang="zh-CN" dirty="0">
                <a:latin typeface="Cambria" panose="02040503050406030204" pitchFamily="18" charset="0"/>
                <a:ea typeface="Cambria" panose="02040503050406030204" pitchFamily="18" charset="0"/>
              </a:rPr>
              <a:t>No basis for predicting product quality, time for completion, etc.</a:t>
            </a:r>
            <a:endParaRPr lang="zh-CN" altLang="en-US" dirty="0">
              <a:latin typeface="Cambria" panose="02040503050406030204" pitchFamily="18" charset="0"/>
            </a:endParaRPr>
          </a:p>
        </p:txBody>
      </p:sp>
    </p:spTree>
    <p:extLst>
      <p:ext uri="{BB962C8B-B14F-4D97-AF65-F5344CB8AC3E}">
        <p14:creationId xmlns:p14="http://schemas.microsoft.com/office/powerpoint/2010/main" val="2391223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sp>
        <p:nvSpPr>
          <p:cNvPr id="3" name="矩形 2"/>
          <p:cNvSpPr/>
          <p:nvPr/>
        </p:nvSpPr>
        <p:spPr>
          <a:xfrm>
            <a:off x="257584" y="838200"/>
            <a:ext cx="8915400" cy="6001643"/>
          </a:xfrm>
          <a:prstGeom prst="rect">
            <a:avLst/>
          </a:prstGeom>
        </p:spPr>
        <p:txBody>
          <a:bodyPr wrap="square">
            <a:spAutoFit/>
          </a:bodyPr>
          <a:lstStyle/>
          <a:p>
            <a:r>
              <a:rPr lang="en-US" altLang="zh-CN" dirty="0">
                <a:latin typeface="Cambria" panose="02040503050406030204" pitchFamily="18" charset="0"/>
                <a:ea typeface="Cambria" panose="02040503050406030204" pitchFamily="18" charset="0"/>
              </a:rPr>
              <a:t>Level-2: Repeatable – </a:t>
            </a:r>
          </a:p>
          <a:p>
            <a:r>
              <a:rPr lang="en-US" altLang="zh-CN" sz="20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US" altLang="zh-CN" sz="2000" dirty="0" smtClean="0">
                <a:latin typeface="Cambria" panose="02040503050406030204" pitchFamily="18" charset="0"/>
                <a:ea typeface="Cambria" panose="02040503050406030204" pitchFamily="18" charset="0"/>
              </a:rPr>
              <a:t>Focuses </a:t>
            </a:r>
            <a:r>
              <a:rPr lang="en-US" altLang="zh-CN" sz="2000" dirty="0">
                <a:latin typeface="Cambria" panose="02040503050406030204" pitchFamily="18" charset="0"/>
                <a:ea typeface="Cambria" panose="02040503050406030204" pitchFamily="18" charset="0"/>
              </a:rPr>
              <a:t>on establishing basic project management policies.</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Experience with earlier projects is used for managing new similar natured projects.</a:t>
            </a:r>
          </a:p>
          <a:p>
            <a:r>
              <a:rPr lang="en-US" altLang="zh-CN" sz="20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US" altLang="zh-CN" sz="2000" dirty="0" smtClean="0">
                <a:latin typeface="Cambria" panose="02040503050406030204" pitchFamily="18" charset="0"/>
                <a:ea typeface="Cambria" panose="02040503050406030204" pitchFamily="18" charset="0"/>
              </a:rPr>
              <a:t>Project </a:t>
            </a:r>
            <a:r>
              <a:rPr lang="en-US" altLang="zh-CN" sz="2000" dirty="0">
                <a:latin typeface="Cambria" panose="02040503050406030204" pitchFamily="18" charset="0"/>
                <a:ea typeface="Cambria" panose="02040503050406030204" pitchFamily="18" charset="0"/>
              </a:rPr>
              <a:t>Planning- It includes defining resources required, goals, constraints, etc. for the project. It presents a detailed plan to be followed systematically for successful completion of a good quality software.</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Configuration Management- The focus is on maintaining the performance of the software product, including all its components, for the entire lifecycle.</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Requirements Management- It includes the management of customer reviews and feedback which result in some changes in the requirement set. It also consists of accommodation of those modified requirements.</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Subcontract Management- It focuses on the effective management of qualified software contractors i.e. it manages the parts of the software which are developed by third parties.</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Software Quality Assurance- It guarantees a good quality software product by following certain rules and quality standard guidelines while development.</a:t>
            </a:r>
            <a:endParaRPr lang="zh-CN" altLang="en-US" sz="2000" dirty="0">
              <a:latin typeface="Cambria" panose="02040503050406030204" pitchFamily="18" charset="0"/>
            </a:endParaRPr>
          </a:p>
        </p:txBody>
      </p:sp>
    </p:spTree>
    <p:extLst>
      <p:ext uri="{BB962C8B-B14F-4D97-AF65-F5344CB8AC3E}">
        <p14:creationId xmlns:p14="http://schemas.microsoft.com/office/powerpoint/2010/main" val="4061572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sp>
        <p:nvSpPr>
          <p:cNvPr id="3" name="矩形 2"/>
          <p:cNvSpPr/>
          <p:nvPr/>
        </p:nvSpPr>
        <p:spPr>
          <a:xfrm>
            <a:off x="76200" y="1143000"/>
            <a:ext cx="8915400" cy="4893647"/>
          </a:xfrm>
          <a:prstGeom prst="rect">
            <a:avLst/>
          </a:prstGeom>
        </p:spPr>
        <p:txBody>
          <a:bodyPr wrap="square">
            <a:spAutoFit/>
          </a:bodyPr>
          <a:lstStyle/>
          <a:p>
            <a:r>
              <a:rPr lang="en-US" altLang="zh-CN" dirty="0">
                <a:latin typeface="Cambria" panose="02040503050406030204" pitchFamily="18" charset="0"/>
                <a:ea typeface="Cambria" panose="02040503050406030204" pitchFamily="18" charset="0"/>
              </a:rPr>
              <a:t>Level-3: Defined – </a:t>
            </a:r>
          </a:p>
          <a:p>
            <a:r>
              <a:rPr lang="en-US" altLang="zh-CN" sz="1800" dirty="0">
                <a:latin typeface="Cambria" panose="02040503050406030204" pitchFamily="18" charset="0"/>
                <a:ea typeface="Cambria" panose="02040503050406030204" pitchFamily="18" charset="0"/>
              </a:rPr>
              <a:t> </a:t>
            </a:r>
          </a:p>
          <a:p>
            <a:pPr marL="285750" indent="-285750">
              <a:buFont typeface="Arial" panose="020B0604020202020204" pitchFamily="34" charset="0"/>
              <a:buChar char="•"/>
            </a:pPr>
            <a:endParaRPr lang="en-US" altLang="zh-CN"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At this level, documentation of the standard guidelines and procedures takes place.</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It is a well defined integrated set of project specific software engineering and management processes</a:t>
            </a:r>
            <a:r>
              <a:rPr lang="en-US" altLang="zh-CN" sz="1800" dirty="0" smtClean="0">
                <a:latin typeface="Cambria" panose="02040503050406030204" pitchFamily="18" charset="0"/>
                <a:ea typeface="Cambria" panose="02040503050406030204" pitchFamily="18" charset="0"/>
              </a:rPr>
              <a:t>.</a:t>
            </a:r>
            <a:endParaRPr lang="en-US" altLang="zh-CN"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altLang="zh-CN"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Peer Reviews- In this method, defects are removed by using a number of review methods like walkthroughs, inspections, buddy checks, etc.</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Intergroup Coordination- It consists of planned interactions between different development teams to ensure efficient and proper </a:t>
            </a:r>
            <a:r>
              <a:rPr lang="en-US" altLang="zh-CN" sz="1800" dirty="0" smtClean="0">
                <a:latin typeface="Cambria" panose="02040503050406030204" pitchFamily="18" charset="0"/>
                <a:ea typeface="Cambria" panose="02040503050406030204" pitchFamily="18" charset="0"/>
              </a:rPr>
              <a:t>fulfillment </a:t>
            </a:r>
            <a:r>
              <a:rPr lang="en-US" altLang="zh-CN" sz="1800" dirty="0">
                <a:latin typeface="Cambria" panose="02040503050406030204" pitchFamily="18" charset="0"/>
                <a:ea typeface="Cambria" panose="02040503050406030204" pitchFamily="18" charset="0"/>
              </a:rPr>
              <a:t>of customer needs.</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Organization Process Definition- It’s key focus is on the development and maintenance of the standard development processes.</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Organization Process Focus- It includes activities and practices that should be followed to improve the process capabilities of an organization.</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Training Programs- It focuses on the enhancement of knowledge and skills of the team members including the developers and ensuring an increase in work efficiency.</a:t>
            </a:r>
            <a:endParaRPr lang="zh-CN" altLang="en-US" sz="1800" dirty="0">
              <a:latin typeface="Cambria" panose="02040503050406030204" pitchFamily="18" charset="0"/>
            </a:endParaRPr>
          </a:p>
        </p:txBody>
      </p:sp>
    </p:spTree>
    <p:extLst>
      <p:ext uri="{BB962C8B-B14F-4D97-AF65-F5344CB8AC3E}">
        <p14:creationId xmlns:p14="http://schemas.microsoft.com/office/powerpoint/2010/main" val="2337836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Software Quality</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2590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ctr"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4400" dirty="0" smtClean="0">
                <a:latin typeface="Cambria" panose="02040503050406030204" pitchFamily="18" charset="0"/>
              </a:rPr>
              <a:t>Topics in Testing Software</a:t>
            </a:r>
          </a:p>
          <a:p>
            <a:r>
              <a:rPr lang="en-US" altLang="zh-CN" sz="4400" dirty="0" smtClean="0">
                <a:solidFill>
                  <a:srgbClr val="FF0000"/>
                </a:solidFill>
                <a:latin typeface="Cambria" panose="02040503050406030204" pitchFamily="18" charset="0"/>
              </a:rPr>
              <a:t>Software Quality</a:t>
            </a:r>
            <a:endParaRPr lang="en-US" altLang="zh-CN" sz="44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4046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sp>
        <p:nvSpPr>
          <p:cNvPr id="3" name="矩形 2"/>
          <p:cNvSpPr/>
          <p:nvPr/>
        </p:nvSpPr>
        <p:spPr>
          <a:xfrm>
            <a:off x="381000" y="1447800"/>
            <a:ext cx="8305800" cy="4154984"/>
          </a:xfrm>
          <a:prstGeom prst="rect">
            <a:avLst/>
          </a:prstGeom>
        </p:spPr>
        <p:txBody>
          <a:bodyPr wrap="square">
            <a:spAutoFit/>
          </a:bodyPr>
          <a:lstStyle/>
          <a:p>
            <a:r>
              <a:rPr lang="en-US" altLang="zh-CN" dirty="0">
                <a:latin typeface="Cambria" panose="02040503050406030204" pitchFamily="18" charset="0"/>
                <a:ea typeface="Cambria" panose="02040503050406030204" pitchFamily="18" charset="0"/>
              </a:rPr>
              <a:t>Level-4: Managed – </a:t>
            </a:r>
          </a:p>
          <a:p>
            <a:r>
              <a:rPr lang="en-US" altLang="zh-CN" sz="20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At this stage, quantitative quality goals are set for the organization for software products as well as software processes.</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The measurements made help the organization to predict the product and process quality within some limits defined quantitatively.</a:t>
            </a:r>
          </a:p>
          <a:p>
            <a:pPr marL="342900" indent="-342900">
              <a:buFont typeface="Arial" panose="020B0604020202020204" pitchFamily="34" charset="0"/>
              <a:buChar char="•"/>
            </a:pPr>
            <a:endParaRPr lang="en-US" altLang="zh-CN"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altLang="zh-CN"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Software Quality Management- It includes the establishment of plans and strategies to develop a quantitative analysis and understanding of the product’s quality.</a:t>
            </a:r>
          </a:p>
          <a:p>
            <a:pPr marL="342900" indent="-342900">
              <a:buFont typeface="Arial" panose="020B0604020202020204" pitchFamily="34" charset="0"/>
              <a:buChar char="•"/>
            </a:pPr>
            <a:r>
              <a:rPr lang="en-US" altLang="zh-CN" sz="2000" dirty="0">
                <a:latin typeface="Cambria" panose="02040503050406030204" pitchFamily="18" charset="0"/>
                <a:ea typeface="Cambria" panose="02040503050406030204" pitchFamily="18" charset="0"/>
              </a:rPr>
              <a:t>Quantitative Management- It focuses on controlling the project performance in a quantitative manner.</a:t>
            </a:r>
            <a:endParaRPr lang="zh-CN" altLang="en-US" sz="2000" dirty="0">
              <a:latin typeface="Cambria" panose="02040503050406030204" pitchFamily="18" charset="0"/>
            </a:endParaRPr>
          </a:p>
        </p:txBody>
      </p:sp>
    </p:spTree>
    <p:extLst>
      <p:ext uri="{BB962C8B-B14F-4D97-AF65-F5344CB8AC3E}">
        <p14:creationId xmlns:p14="http://schemas.microsoft.com/office/powerpoint/2010/main" val="4269054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8674" name="Rectangle 2"/>
          <p:cNvSpPr>
            <a:spLocks noGrp="1" noChangeArrowheads="1"/>
          </p:cNvSpPr>
          <p:nvPr>
            <p:ph type="title"/>
          </p:nvPr>
        </p:nvSpPr>
        <p:spPr>
          <a:xfrm>
            <a:off x="1524000" y="152400"/>
            <a:ext cx="7772400" cy="914400"/>
          </a:xfrm>
        </p:spPr>
        <p:txBody>
          <a:bodyPr/>
          <a:lstStyle/>
          <a:p>
            <a:pPr algn="l"/>
            <a:r>
              <a:rPr lang="en-US" altLang="zh-CN" b="1" dirty="0">
                <a:latin typeface="Cambria" panose="02040503050406030204" pitchFamily="18" charset="0"/>
                <a:ea typeface="宋体" panose="02010600030101010101" pitchFamily="2" charset="-122"/>
              </a:rPr>
              <a:t>Capability Maturity Model KPA’s</a:t>
            </a:r>
          </a:p>
        </p:txBody>
      </p:sp>
      <p:sp>
        <p:nvSpPr>
          <p:cNvPr id="3" name="矩形 2"/>
          <p:cNvSpPr/>
          <p:nvPr/>
        </p:nvSpPr>
        <p:spPr>
          <a:xfrm>
            <a:off x="228600" y="1219200"/>
            <a:ext cx="8839200" cy="4339650"/>
          </a:xfrm>
          <a:prstGeom prst="rect">
            <a:avLst/>
          </a:prstGeom>
        </p:spPr>
        <p:txBody>
          <a:bodyPr wrap="square">
            <a:spAutoFit/>
          </a:bodyPr>
          <a:lstStyle/>
          <a:p>
            <a:r>
              <a:rPr lang="en-US" altLang="zh-CN" dirty="0">
                <a:latin typeface="Cambria" panose="02040503050406030204" pitchFamily="18" charset="0"/>
                <a:ea typeface="Cambria" panose="02040503050406030204" pitchFamily="18" charset="0"/>
              </a:rPr>
              <a:t>Level-5: Optimizing – </a:t>
            </a:r>
          </a:p>
          <a:p>
            <a:r>
              <a:rPr lang="en-US" altLang="zh-CN" sz="1800" dirty="0">
                <a:latin typeface="Cambria" panose="02040503050406030204" pitchFamily="18" charset="0"/>
                <a:ea typeface="Cambria" panose="02040503050406030204" pitchFamily="18" charset="0"/>
              </a:rPr>
              <a:t> </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This is the highest level of process maturity in CMM and focuses on continuous process improvement in the organization using quantitative feedback.</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Use of new tools, techniques and evaluation of software processes is done to prevent recurrence of known defects.</a:t>
            </a:r>
          </a:p>
          <a:p>
            <a:pPr marL="285750" indent="-285750">
              <a:buFont typeface="Arial" panose="020B0604020202020204" pitchFamily="34" charset="0"/>
              <a:buChar char="•"/>
            </a:pPr>
            <a:endParaRPr lang="en-US" altLang="zh-CN"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altLang="zh-CN" sz="18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Process Change Management- Its focus is on the continuous improvement of organization’s software processes to improve productivity, quality and cycle time for the software product.</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Technology Change Management- It consists of identification and use of new technologies to improve product quality and decrease the product development time.</a:t>
            </a:r>
          </a:p>
          <a:p>
            <a:pPr marL="285750" indent="-285750">
              <a:buFont typeface="Arial" panose="020B0604020202020204" pitchFamily="34" charset="0"/>
              <a:buChar char="•"/>
            </a:pPr>
            <a:r>
              <a:rPr lang="en-US" altLang="zh-CN" sz="1800" dirty="0">
                <a:latin typeface="Cambria" panose="02040503050406030204" pitchFamily="18" charset="0"/>
                <a:ea typeface="Cambria" panose="02040503050406030204" pitchFamily="18" charset="0"/>
              </a:rPr>
              <a:t>Defect Prevention- It focuses on identification of causes of defects and to prevent them from recurring in future projects by improving project defined process.</a:t>
            </a:r>
            <a:endParaRPr lang="zh-CN" altLang="en-US" sz="1800" dirty="0">
              <a:latin typeface="Cambria" panose="02040503050406030204" pitchFamily="18" charset="0"/>
            </a:endParaRPr>
          </a:p>
        </p:txBody>
      </p:sp>
    </p:spTree>
    <p:extLst>
      <p:ext uri="{BB962C8B-B14F-4D97-AF65-F5344CB8AC3E}">
        <p14:creationId xmlns:p14="http://schemas.microsoft.com/office/powerpoint/2010/main" val="3073225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51202" name="Rectangle 1026"/>
          <p:cNvSpPr>
            <a:spLocks noGrp="1" noChangeArrowheads="1"/>
          </p:cNvSpPr>
          <p:nvPr>
            <p:ph type="ctrTitle"/>
          </p:nvPr>
        </p:nvSpPr>
        <p:spPr>
          <a:xfrm>
            <a:off x="533400" y="1524000"/>
            <a:ext cx="7772400" cy="3733800"/>
          </a:xfrm>
        </p:spPr>
        <p:txBody>
          <a:bodyPr anchor="ctr"/>
          <a:lstStyle/>
          <a:p>
            <a:r>
              <a:rPr lang="en-US" altLang="zh-CN" sz="3200" b="1" dirty="0" smtClean="0">
                <a:latin typeface="Cambria" panose="02040503050406030204" pitchFamily="18" charset="0"/>
                <a:ea typeface="宋体" panose="02010600030101010101" pitchFamily="2" charset="-122"/>
              </a:rPr>
              <a:t>Which ISO standard can be used in Software Quality Assurance?</a:t>
            </a:r>
            <a:br>
              <a:rPr lang="en-US" altLang="zh-CN" sz="3200" b="1" dirty="0" smtClean="0">
                <a:latin typeface="Cambria" panose="02040503050406030204" pitchFamily="18" charset="0"/>
                <a:ea typeface="宋体" panose="02010600030101010101" pitchFamily="2" charset="-122"/>
              </a:rPr>
            </a:br>
            <a:r>
              <a:rPr lang="en-US" altLang="zh-CN" sz="3200" dirty="0" smtClean="0">
                <a:latin typeface="Cambria" panose="02040503050406030204" pitchFamily="18" charset="0"/>
                <a:ea typeface="宋体" panose="02010600030101010101" pitchFamily="2" charset="-122"/>
              </a:rPr>
              <a:t>A ISO7000 series</a:t>
            </a:r>
            <a:br>
              <a:rPr lang="en-US" altLang="zh-CN" sz="3200" dirty="0" smtClean="0">
                <a:latin typeface="Cambria" panose="02040503050406030204" pitchFamily="18" charset="0"/>
                <a:ea typeface="宋体" panose="02010600030101010101" pitchFamily="2" charset="-122"/>
              </a:rPr>
            </a:br>
            <a:r>
              <a:rPr lang="en-US" altLang="zh-CN" sz="3200" dirty="0" smtClean="0">
                <a:latin typeface="Cambria" panose="02040503050406030204" pitchFamily="18" charset="0"/>
                <a:ea typeface="宋体" panose="02010600030101010101" pitchFamily="2" charset="-122"/>
              </a:rPr>
              <a:t>B ISO8000 </a:t>
            </a:r>
            <a:r>
              <a:rPr lang="en-US" altLang="zh-CN" sz="3200" dirty="0">
                <a:latin typeface="Cambria" panose="02040503050406030204" pitchFamily="18" charset="0"/>
                <a:ea typeface="宋体" panose="02010600030101010101" pitchFamily="2" charset="-122"/>
              </a:rPr>
              <a:t>series</a:t>
            </a:r>
            <a:r>
              <a:rPr lang="en-US" altLang="zh-CN" sz="3200" dirty="0" smtClean="0">
                <a:latin typeface="Cambria" panose="02040503050406030204" pitchFamily="18" charset="0"/>
                <a:ea typeface="宋体" panose="02010600030101010101" pitchFamily="2" charset="-122"/>
              </a:rPr>
              <a:t/>
            </a:r>
            <a:br>
              <a:rPr lang="en-US" altLang="zh-CN" sz="3200" dirty="0" smtClean="0">
                <a:latin typeface="Cambria" panose="02040503050406030204" pitchFamily="18" charset="0"/>
                <a:ea typeface="宋体" panose="02010600030101010101" pitchFamily="2" charset="-122"/>
              </a:rPr>
            </a:br>
            <a:r>
              <a:rPr lang="en-US" altLang="zh-CN" sz="3200" dirty="0" smtClean="0">
                <a:latin typeface="Cambria" panose="02040503050406030204" pitchFamily="18" charset="0"/>
                <a:ea typeface="宋体" panose="02010600030101010101" pitchFamily="2" charset="-122"/>
              </a:rPr>
              <a:t>C</a:t>
            </a:r>
            <a:r>
              <a:rPr lang="en-US" altLang="zh-CN" sz="3200" dirty="0">
                <a:latin typeface="Cambria" panose="02040503050406030204" pitchFamily="18" charset="0"/>
                <a:ea typeface="宋体" panose="02010600030101010101" pitchFamily="2" charset="-122"/>
              </a:rPr>
              <a:t> </a:t>
            </a:r>
            <a:r>
              <a:rPr lang="en-US" altLang="zh-CN" sz="3200" dirty="0" smtClean="0">
                <a:latin typeface="Cambria" panose="02040503050406030204" pitchFamily="18" charset="0"/>
                <a:ea typeface="宋体" panose="02010600030101010101" pitchFamily="2" charset="-122"/>
              </a:rPr>
              <a:t>ISO9990 </a:t>
            </a:r>
            <a:r>
              <a:rPr lang="en-US" altLang="zh-CN" sz="3200" dirty="0">
                <a:latin typeface="Cambria" panose="02040503050406030204" pitchFamily="18" charset="0"/>
                <a:ea typeface="宋体" panose="02010600030101010101" pitchFamily="2" charset="-122"/>
              </a:rPr>
              <a:t>series</a:t>
            </a:r>
            <a:r>
              <a:rPr lang="en-US" altLang="zh-CN" sz="3200" dirty="0" smtClean="0">
                <a:latin typeface="Cambria" panose="02040503050406030204" pitchFamily="18" charset="0"/>
                <a:ea typeface="宋体" panose="02010600030101010101" pitchFamily="2" charset="-122"/>
              </a:rPr>
              <a:t/>
            </a:r>
            <a:br>
              <a:rPr lang="en-US" altLang="zh-CN" sz="3200" dirty="0" smtClean="0">
                <a:latin typeface="Cambria" panose="02040503050406030204" pitchFamily="18" charset="0"/>
                <a:ea typeface="宋体" panose="02010600030101010101" pitchFamily="2" charset="-122"/>
              </a:rPr>
            </a:br>
            <a:r>
              <a:rPr lang="en-US" altLang="zh-CN" sz="3200" dirty="0" smtClean="0">
                <a:latin typeface="Cambria" panose="02040503050406030204" pitchFamily="18" charset="0"/>
                <a:ea typeface="宋体" panose="02010600030101010101" pitchFamily="2" charset="-122"/>
              </a:rPr>
              <a:t>D</a:t>
            </a:r>
            <a:r>
              <a:rPr lang="en-US" altLang="zh-CN" sz="3200" dirty="0">
                <a:latin typeface="Cambria" panose="02040503050406030204" pitchFamily="18" charset="0"/>
                <a:ea typeface="宋体" panose="02010600030101010101" pitchFamily="2" charset="-122"/>
              </a:rPr>
              <a:t> </a:t>
            </a:r>
            <a:r>
              <a:rPr lang="en-US" altLang="zh-CN" sz="3200" dirty="0" smtClean="0">
                <a:latin typeface="Cambria" panose="02040503050406030204" pitchFamily="18" charset="0"/>
                <a:ea typeface="宋体" panose="02010600030101010101" pitchFamily="2" charset="-122"/>
              </a:rPr>
              <a:t>ISO9000</a:t>
            </a:r>
            <a:r>
              <a:rPr lang="en-US" altLang="zh-CN" sz="3200" dirty="0">
                <a:latin typeface="Cambria" panose="02040503050406030204" pitchFamily="18" charset="0"/>
                <a:ea typeface="宋体" panose="02010600030101010101" pitchFamily="2" charset="-122"/>
              </a:rPr>
              <a:t> series</a:t>
            </a:r>
            <a:endParaRPr lang="en-US" altLang="zh-CN" sz="3200" b="1"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492797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51202" name="Rectangle 1026"/>
          <p:cNvSpPr>
            <a:spLocks noGrp="1" noChangeArrowheads="1"/>
          </p:cNvSpPr>
          <p:nvPr>
            <p:ph type="ctrTitle"/>
          </p:nvPr>
        </p:nvSpPr>
        <p:spPr>
          <a:xfrm>
            <a:off x="685800" y="2286000"/>
            <a:ext cx="7772400" cy="1143000"/>
          </a:xfrm>
        </p:spPr>
        <p:txBody>
          <a:bodyPr anchor="ctr"/>
          <a:lstStyle/>
          <a:p>
            <a:r>
              <a:rPr lang="en-US" altLang="zh-CN" sz="4400" b="1">
                <a:latin typeface="Cambria" panose="02040503050406030204" pitchFamily="18" charset="0"/>
                <a:ea typeface="宋体" panose="02010600030101010101" pitchFamily="2" charset="-122"/>
              </a:rPr>
              <a:t>Documentation</a:t>
            </a:r>
          </a:p>
        </p:txBody>
      </p:sp>
      <p:sp>
        <p:nvSpPr>
          <p:cNvPr id="51203" name="Rectangle 1027"/>
          <p:cNvSpPr>
            <a:spLocks noGrp="1" noChangeArrowheads="1"/>
          </p:cNvSpPr>
          <p:nvPr>
            <p:ph type="subTitle" idx="1"/>
          </p:nvPr>
        </p:nvSpPr>
        <p:spPr>
          <a:xfrm>
            <a:off x="1371600" y="3886200"/>
            <a:ext cx="6400800" cy="1752600"/>
          </a:xfrm>
        </p:spPr>
        <p:txBody>
          <a:bodyPr/>
          <a:lstStyle/>
          <a:p>
            <a:endParaRPr lang="zh-CN" altLang="zh-CN" sz="3200">
              <a:latin typeface="Cambria" panose="02040503050406030204" pitchFamily="18" charset="0"/>
            </a:endParaRPr>
          </a:p>
        </p:txBody>
      </p:sp>
    </p:spTree>
    <p:extLst>
      <p:ext uri="{BB962C8B-B14F-4D97-AF65-F5344CB8AC3E}">
        <p14:creationId xmlns:p14="http://schemas.microsoft.com/office/powerpoint/2010/main" val="1287639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434" name="Rectangle 2"/>
          <p:cNvSpPr>
            <a:spLocks noGrp="1" noChangeArrowheads="1"/>
          </p:cNvSpPr>
          <p:nvPr>
            <p:ph type="title"/>
          </p:nvPr>
        </p:nvSpPr>
        <p:spPr>
          <a:xfrm>
            <a:off x="1600200" y="114300"/>
            <a:ext cx="7772400" cy="1143000"/>
          </a:xfrm>
        </p:spPr>
        <p:txBody>
          <a:bodyPr/>
          <a:lstStyle/>
          <a:p>
            <a:pPr algn="l"/>
            <a:r>
              <a:rPr lang="en-US" altLang="zh-CN" sz="3600" b="1" dirty="0">
                <a:latin typeface="Cambria" panose="02040503050406030204" pitchFamily="18" charset="0"/>
                <a:ea typeface="宋体" panose="02010600030101010101" pitchFamily="2" charset="-122"/>
              </a:rPr>
              <a:t>Documentation Hierarchy</a:t>
            </a:r>
          </a:p>
        </p:txBody>
      </p:sp>
      <p:sp>
        <p:nvSpPr>
          <p:cNvPr id="18435" name="Text Box 3"/>
          <p:cNvSpPr txBox="1">
            <a:spLocks noChangeArrowheads="1"/>
          </p:cNvSpPr>
          <p:nvPr/>
        </p:nvSpPr>
        <p:spPr bwMode="auto">
          <a:xfrm>
            <a:off x="685800" y="1752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latin typeface="Cambria" panose="02040503050406030204" pitchFamily="18" charset="0"/>
            </a:endParaRPr>
          </a:p>
        </p:txBody>
      </p:sp>
      <p:sp>
        <p:nvSpPr>
          <p:cNvPr id="18506" name="Text Box 74"/>
          <p:cNvSpPr txBox="1">
            <a:spLocks noChangeArrowheads="1"/>
          </p:cNvSpPr>
          <p:nvPr/>
        </p:nvSpPr>
        <p:spPr bwMode="auto">
          <a:xfrm>
            <a:off x="228600" y="4953000"/>
            <a:ext cx="8686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latin typeface="Cambria" panose="02040503050406030204" pitchFamily="18" charset="0"/>
                <a:ea typeface="宋体" panose="02010600030101010101" pitchFamily="2" charset="-122"/>
                <a:cs typeface="Times New Roman" panose="02020603050405020304" pitchFamily="18" charset="0"/>
              </a:rPr>
              <a:t>• Documents are not the only tangible way of representing software products.  The </a:t>
            </a:r>
            <a:r>
              <a:rPr lang="en-US" altLang="zh-CN" sz="2000" b="1" u="sng" dirty="0">
                <a:latin typeface="Cambria" panose="02040503050406030204" pitchFamily="18" charset="0"/>
                <a:ea typeface="宋体" panose="02010600030101010101" pitchFamily="2" charset="-122"/>
                <a:cs typeface="Times New Roman" panose="02020603050405020304" pitchFamily="18" charset="0"/>
              </a:rPr>
              <a:t>working software system</a:t>
            </a:r>
            <a:r>
              <a:rPr lang="en-US" altLang="zh-CN" sz="2000" dirty="0">
                <a:latin typeface="Cambria" panose="02040503050406030204" pitchFamily="18" charset="0"/>
                <a:ea typeface="宋体" panose="02010600030101010101" pitchFamily="2" charset="-122"/>
                <a:cs typeface="Times New Roman" panose="02020603050405020304" pitchFamily="18" charset="0"/>
              </a:rPr>
              <a:t> is the most tangible way of representing software products. </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Documents are the best way to ensure software products’ understandability</a:t>
            </a:r>
            <a:r>
              <a:rPr lang="en-US" altLang="zh-CN" sz="2000" dirty="0">
                <a:latin typeface="Cambria" panose="02040503050406030204" pitchFamily="18" charset="0"/>
                <a:ea typeface="宋体" panose="02010600030101010101" pitchFamily="2" charset="-122"/>
              </a:rPr>
              <a:t> </a:t>
            </a:r>
          </a:p>
        </p:txBody>
      </p:sp>
      <p:pic>
        <p:nvPicPr>
          <p:cNvPr id="18507" name="Picture 75" descr="D:\Marks\other_forms\uri\SQA Course\Document Hierarch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860" y="1371600"/>
            <a:ext cx="7772109"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716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9458" name="Rectangle 2"/>
          <p:cNvSpPr>
            <a:spLocks noGrp="1" noChangeArrowheads="1"/>
          </p:cNvSpPr>
          <p:nvPr>
            <p:ph type="title"/>
          </p:nvPr>
        </p:nvSpPr>
        <p:spPr>
          <a:xfrm>
            <a:off x="1600200" y="186899"/>
            <a:ext cx="8077200" cy="1143000"/>
          </a:xfrm>
        </p:spPr>
        <p:txBody>
          <a:bodyPr/>
          <a:lstStyle/>
          <a:p>
            <a:pPr algn="l"/>
            <a:r>
              <a:rPr lang="en-US" altLang="zh-CN" sz="3600" b="1" dirty="0">
                <a:latin typeface="Cambria" panose="02040503050406030204" pitchFamily="18" charset="0"/>
                <a:ea typeface="宋体" panose="02010600030101010101" pitchFamily="2" charset="-122"/>
              </a:rPr>
              <a:t>Process and Product Quality</a:t>
            </a:r>
          </a:p>
        </p:txBody>
      </p:sp>
      <p:sp>
        <p:nvSpPr>
          <p:cNvPr id="19459" name="Text Box 3"/>
          <p:cNvSpPr txBox="1">
            <a:spLocks noChangeArrowheads="1"/>
          </p:cNvSpPr>
          <p:nvPr/>
        </p:nvSpPr>
        <p:spPr bwMode="auto">
          <a:xfrm>
            <a:off x="381000" y="1531203"/>
            <a:ext cx="83557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Cambria" panose="02040503050406030204" pitchFamily="18" charset="0"/>
                <a:ea typeface="宋体" panose="02010600030101010101" pitchFamily="2" charset="-122"/>
              </a:rPr>
              <a:t>Quality</a:t>
            </a:r>
            <a:r>
              <a:rPr lang="en-US" altLang="zh-CN" dirty="0">
                <a:latin typeface="Cambria" panose="02040503050406030204" pitchFamily="18" charset="0"/>
                <a:ea typeface="宋体" panose="02010600030101010101" pitchFamily="2" charset="-122"/>
              </a:rPr>
              <a:t> of development </a:t>
            </a:r>
            <a:r>
              <a:rPr lang="en-US" altLang="zh-CN" b="1" dirty="0">
                <a:latin typeface="Cambria" panose="02040503050406030204" pitchFamily="18" charset="0"/>
                <a:ea typeface="宋体" panose="02010600030101010101" pitchFamily="2" charset="-122"/>
              </a:rPr>
              <a:t>process</a:t>
            </a:r>
            <a:r>
              <a:rPr lang="en-US" altLang="zh-CN" dirty="0">
                <a:latin typeface="Cambria" panose="02040503050406030204" pitchFamily="18" charset="0"/>
                <a:ea typeface="宋体" panose="02010600030101010101" pitchFamily="2" charset="-122"/>
              </a:rPr>
              <a:t> directly affects the </a:t>
            </a:r>
            <a:r>
              <a:rPr lang="en-US" altLang="zh-CN" b="1" dirty="0">
                <a:latin typeface="Cambria" panose="02040503050406030204" pitchFamily="18" charset="0"/>
                <a:ea typeface="宋体" panose="02010600030101010101" pitchFamily="2" charset="-122"/>
              </a:rPr>
              <a:t>quality</a:t>
            </a:r>
            <a:r>
              <a:rPr lang="en-US" altLang="zh-CN" dirty="0">
                <a:latin typeface="Cambria" panose="02040503050406030204" pitchFamily="18" charset="0"/>
                <a:ea typeface="宋体" panose="02010600030101010101" pitchFamily="2" charset="-122"/>
              </a:rPr>
              <a:t> of</a:t>
            </a:r>
          </a:p>
          <a:p>
            <a:r>
              <a:rPr lang="en-US" altLang="zh-CN" dirty="0">
                <a:latin typeface="Cambria" panose="02040503050406030204" pitchFamily="18" charset="0"/>
                <a:ea typeface="宋体" panose="02010600030101010101" pitchFamily="2" charset="-122"/>
              </a:rPr>
              <a:t> delivered </a:t>
            </a:r>
            <a:r>
              <a:rPr lang="en-US" altLang="zh-CN" b="1" dirty="0">
                <a:latin typeface="Cambria" panose="02040503050406030204" pitchFamily="18" charset="0"/>
                <a:ea typeface="宋体" panose="02010600030101010101" pitchFamily="2" charset="-122"/>
              </a:rPr>
              <a:t>products</a:t>
            </a:r>
            <a:r>
              <a:rPr lang="en-US" altLang="zh-CN" dirty="0">
                <a:latin typeface="Cambria" panose="02040503050406030204" pitchFamily="18" charset="0"/>
                <a:ea typeface="宋体" panose="02010600030101010101" pitchFamily="2" charset="-122"/>
              </a:rPr>
              <a:t>.</a:t>
            </a:r>
          </a:p>
        </p:txBody>
      </p:sp>
      <p:pic>
        <p:nvPicPr>
          <p:cNvPr id="19460" name="Picture 4" descr="D:\Marks\other_forms\uri\SQA Course\Process-based qual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369403"/>
            <a:ext cx="8001000" cy="3581400"/>
          </a:xfrm>
          <a:prstGeom prst="rect">
            <a:avLst/>
          </a:prstGeom>
          <a:noFill/>
          <a:extLst>
            <a:ext uri="{909E8E84-426E-40DD-AFC4-6F175D3DCCD1}">
              <a14:hiddenFill xmlns:a14="http://schemas.microsoft.com/office/drawing/2010/main">
                <a:solidFill>
                  <a:srgbClr val="FFFFFF"/>
                </a:solidFill>
              </a14:hiddenFill>
            </a:ext>
          </a:extLst>
        </p:spPr>
      </p:pic>
      <p:sp>
        <p:nvSpPr>
          <p:cNvPr id="19461" name="Text Box 5"/>
          <p:cNvSpPr txBox="1">
            <a:spLocks noChangeArrowheads="1"/>
          </p:cNvSpPr>
          <p:nvPr/>
        </p:nvSpPr>
        <p:spPr bwMode="auto">
          <a:xfrm>
            <a:off x="284639" y="5188803"/>
            <a:ext cx="8630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Cambria" panose="02040503050406030204" pitchFamily="18" charset="0"/>
                <a:ea typeface="宋体" panose="02010600030101010101" pitchFamily="2" charset="-122"/>
              </a:rPr>
              <a:t>This is the factory approach.  It doesn’t work because software is</a:t>
            </a:r>
          </a:p>
          <a:p>
            <a:r>
              <a:rPr lang="en-US" altLang="zh-CN" dirty="0">
                <a:latin typeface="Cambria" panose="02040503050406030204" pitchFamily="18" charset="0"/>
                <a:ea typeface="宋体" panose="02010600030101010101" pitchFamily="2" charset="-122"/>
              </a:rPr>
              <a:t> </a:t>
            </a:r>
            <a:r>
              <a:rPr lang="en-US" altLang="zh-CN" b="1" dirty="0">
                <a:latin typeface="Cambria" panose="02040503050406030204" pitchFamily="18" charset="0"/>
                <a:ea typeface="宋体" panose="02010600030101010101" pitchFamily="2" charset="-122"/>
              </a:rPr>
              <a:t>designed</a:t>
            </a:r>
            <a:r>
              <a:rPr lang="en-US" altLang="zh-CN" dirty="0">
                <a:latin typeface="Cambria" panose="02040503050406030204" pitchFamily="18" charset="0"/>
                <a:ea typeface="宋体" panose="02010600030101010101" pitchFamily="2" charset="-122"/>
              </a:rPr>
              <a:t> rather than </a:t>
            </a:r>
            <a:r>
              <a:rPr lang="en-US" altLang="zh-CN" b="1" dirty="0" smtClean="0">
                <a:latin typeface="Cambria" panose="02040503050406030204" pitchFamily="18" charset="0"/>
                <a:ea typeface="宋体" panose="02010600030101010101" pitchFamily="2" charset="-122"/>
              </a:rPr>
              <a:t>manufactured</a:t>
            </a:r>
            <a:r>
              <a:rPr lang="en-US" altLang="zh-CN" dirty="0">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987844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0482" name="Rectangle 2"/>
          <p:cNvSpPr>
            <a:spLocks noGrp="1" noChangeArrowheads="1"/>
          </p:cNvSpPr>
          <p:nvPr>
            <p:ph type="title"/>
          </p:nvPr>
        </p:nvSpPr>
        <p:spPr>
          <a:xfrm>
            <a:off x="1219200" y="228600"/>
            <a:ext cx="9144000" cy="1143000"/>
          </a:xfrm>
        </p:spPr>
        <p:txBody>
          <a:bodyPr/>
          <a:lstStyle/>
          <a:p>
            <a:r>
              <a:rPr lang="en-US" altLang="zh-CN" sz="2400" b="1" dirty="0">
                <a:latin typeface="Cambria" panose="02040503050406030204" pitchFamily="18" charset="0"/>
                <a:ea typeface="宋体" panose="02010600030101010101" pitchFamily="2" charset="-122"/>
              </a:rPr>
              <a:t>Process and Product Quality Creative Approach</a:t>
            </a:r>
          </a:p>
        </p:txBody>
      </p:sp>
      <p:sp>
        <p:nvSpPr>
          <p:cNvPr id="20483" name="Text Box 3"/>
          <p:cNvSpPr txBox="1">
            <a:spLocks noChangeArrowheads="1"/>
          </p:cNvSpPr>
          <p:nvPr/>
        </p:nvSpPr>
        <p:spPr bwMode="auto">
          <a:xfrm>
            <a:off x="228600" y="1102850"/>
            <a:ext cx="8839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latin typeface="Cambria" panose="02040503050406030204" pitchFamily="18" charset="0"/>
                <a:ea typeface="宋体" panose="02010600030101010101" pitchFamily="2" charset="-122"/>
                <a:cs typeface="Times New Roman" panose="02020603050405020304" pitchFamily="18" charset="0"/>
              </a:rPr>
              <a:t>• </a:t>
            </a:r>
            <a:r>
              <a:rPr lang="en-US" altLang="zh-CN" sz="2000" b="1" dirty="0">
                <a:latin typeface="Cambria" panose="02040503050406030204" pitchFamily="18" charset="0"/>
                <a:ea typeface="宋体" panose="02010600030101010101" pitchFamily="2" charset="-122"/>
                <a:cs typeface="Times New Roman" panose="02020603050405020304" pitchFamily="18" charset="0"/>
              </a:rPr>
              <a:t>Quality Improvement</a:t>
            </a:r>
            <a:r>
              <a:rPr lang="en-US" altLang="zh-CN" sz="2000" dirty="0">
                <a:latin typeface="Cambria" panose="02040503050406030204" pitchFamily="18" charset="0"/>
                <a:ea typeface="宋体" panose="02010600030101010101" pitchFamily="2" charset="-122"/>
                <a:cs typeface="Times New Roman" panose="02020603050405020304" pitchFamily="18" charset="0"/>
              </a:rPr>
              <a:t> – identifying good quality products,</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examining the processes used to develop these products, and then</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generalizing these processes so that they can be applied everywhere</a:t>
            </a:r>
            <a:endParaRPr lang="en-US" altLang="zh-CN" sz="2000" dirty="0">
              <a:latin typeface="Cambria" panose="02040503050406030204" pitchFamily="18" charset="0"/>
              <a:ea typeface="宋体" panose="02010600030101010101" pitchFamily="2" charset="-122"/>
            </a:endParaRPr>
          </a:p>
        </p:txBody>
      </p:sp>
      <p:pic>
        <p:nvPicPr>
          <p:cNvPr id="20496" name="Picture 16" descr="D:\Marks\other_forms\uri\SQA Course\SQA pro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94" y="2057400"/>
            <a:ext cx="6858000" cy="455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626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58370" name="Rectangle 2"/>
          <p:cNvSpPr>
            <a:spLocks noGrp="1" noChangeArrowheads="1"/>
          </p:cNvSpPr>
          <p:nvPr>
            <p:ph type="title"/>
          </p:nvPr>
        </p:nvSpPr>
        <p:spPr>
          <a:xfrm>
            <a:off x="1219200" y="186187"/>
            <a:ext cx="9144000" cy="1143000"/>
          </a:xfrm>
        </p:spPr>
        <p:txBody>
          <a:bodyPr/>
          <a:lstStyle/>
          <a:p>
            <a:pPr algn="l"/>
            <a:r>
              <a:rPr lang="en-US" altLang="zh-CN" sz="2400" b="1" dirty="0">
                <a:latin typeface="Cambria" panose="02040503050406030204" pitchFamily="18" charset="0"/>
                <a:ea typeface="宋体" panose="02010600030101010101" pitchFamily="2" charset="-122"/>
              </a:rPr>
              <a:t>Quality Improvement – The Wheel of 6</a:t>
            </a:r>
            <a:r>
              <a:rPr lang="en-US" altLang="zh-CN" sz="2400" b="1" dirty="0">
                <a:latin typeface="Cambria" panose="02040503050406030204" pitchFamily="18" charset="0"/>
                <a:ea typeface="宋体" panose="02010600030101010101" pitchFamily="2" charset="-122"/>
                <a:cs typeface="Times New Roman" panose="02020603050405020304" pitchFamily="18" charset="0"/>
              </a:rPr>
              <a:t>Sigma</a:t>
            </a:r>
            <a:endParaRPr lang="en-US" altLang="zh-CN" sz="2400" b="1" dirty="0">
              <a:latin typeface="Cambria" panose="02040503050406030204" pitchFamily="18" charset="0"/>
              <a:ea typeface="宋体" panose="02010600030101010101" pitchFamily="2" charset="-122"/>
            </a:endParaRPr>
          </a:p>
        </p:txBody>
      </p:sp>
      <p:pic>
        <p:nvPicPr>
          <p:cNvPr id="58371" name="Picture 3" descr="D:\Marks\other_forms\uri\SQA Course\Six Sigm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19200"/>
            <a:ext cx="5562600" cy="4936755"/>
          </a:xfrm>
          <a:prstGeom prst="rect">
            <a:avLst/>
          </a:prstGeom>
          <a:noFill/>
          <a:extLst>
            <a:ext uri="{909E8E84-426E-40DD-AFC4-6F175D3DCCD1}">
              <a14:hiddenFill xmlns:a14="http://schemas.microsoft.com/office/drawing/2010/main">
                <a:solidFill>
                  <a:srgbClr val="FFFFFF"/>
                </a:solidFill>
              </a14:hiddenFill>
            </a:ext>
          </a:extLst>
        </p:spPr>
      </p:pic>
      <p:sp>
        <p:nvSpPr>
          <p:cNvPr id="58372" name="Text Box 4"/>
          <p:cNvSpPr txBox="1">
            <a:spLocks noChangeArrowheads="1"/>
          </p:cNvSpPr>
          <p:nvPr/>
        </p:nvSpPr>
        <p:spPr bwMode="auto">
          <a:xfrm>
            <a:off x="4038600" y="3218765"/>
            <a:ext cx="21916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latin typeface="Cambria" panose="02040503050406030204" pitchFamily="18" charset="0"/>
                <a:ea typeface="宋体" panose="02010600030101010101" pitchFamily="2" charset="-122"/>
              </a:rPr>
              <a:t>Six Sigma</a:t>
            </a:r>
          </a:p>
        </p:txBody>
      </p:sp>
    </p:spTree>
    <p:extLst>
      <p:ext uri="{BB962C8B-B14F-4D97-AF65-F5344CB8AC3E}">
        <p14:creationId xmlns:p14="http://schemas.microsoft.com/office/powerpoint/2010/main" val="14736670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55298" name="Rectangle 2"/>
          <p:cNvSpPr>
            <a:spLocks noGrp="1" noChangeArrowheads="1"/>
          </p:cNvSpPr>
          <p:nvPr>
            <p:ph type="title"/>
          </p:nvPr>
        </p:nvSpPr>
        <p:spPr>
          <a:xfrm>
            <a:off x="1219200" y="228600"/>
            <a:ext cx="8991600" cy="1143000"/>
          </a:xfrm>
        </p:spPr>
        <p:txBody>
          <a:bodyPr/>
          <a:lstStyle/>
          <a:p>
            <a:pPr algn="l"/>
            <a:r>
              <a:rPr lang="en-US" altLang="zh-CN" sz="2400" b="1" u="sng" dirty="0">
                <a:latin typeface="Cambria" panose="02040503050406030204" pitchFamily="18" charset="0"/>
                <a:ea typeface="宋体" panose="02010600030101010101" pitchFamily="2" charset="-122"/>
              </a:rPr>
              <a:t>Quality Improvement – Six Sigma Process</a:t>
            </a:r>
          </a:p>
        </p:txBody>
      </p:sp>
      <p:sp>
        <p:nvSpPr>
          <p:cNvPr id="55299" name="Text Box 3"/>
          <p:cNvSpPr txBox="1">
            <a:spLocks noChangeArrowheads="1"/>
          </p:cNvSpPr>
          <p:nvPr/>
        </p:nvSpPr>
        <p:spPr bwMode="auto">
          <a:xfrm>
            <a:off x="304800" y="1676400"/>
            <a:ext cx="87630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latin typeface="Cambria" panose="02040503050406030204" pitchFamily="18" charset="0"/>
                <a:ea typeface="宋体" panose="02010600030101010101" pitchFamily="2" charset="-122"/>
                <a:cs typeface="Times New Roman" panose="02020603050405020304" pitchFamily="18" charset="0"/>
              </a:rPr>
              <a:t>• Visualize</a:t>
            </a:r>
            <a:r>
              <a:rPr lang="en-US" altLang="zh-CN" sz="2000" dirty="0">
                <a:latin typeface="Cambria" panose="02040503050406030204" pitchFamily="18" charset="0"/>
                <a:ea typeface="宋体" panose="02010600030101010101" pitchFamily="2" charset="-122"/>
                <a:cs typeface="Times New Roman" panose="02020603050405020304" pitchFamily="18" charset="0"/>
              </a:rPr>
              <a:t> –  Understand how it works now and imagine how it will work in the future</a:t>
            </a:r>
          </a:p>
          <a:p>
            <a:endParaRPr lang="en-US" altLang="zh-CN" sz="2000" dirty="0">
              <a:latin typeface="Cambria" panose="02040503050406030204" pitchFamily="18" charset="0"/>
              <a:ea typeface="宋体" panose="02010600030101010101" pitchFamily="2" charset="-122"/>
              <a:cs typeface="Times New Roman" panose="02020603050405020304" pitchFamily="18" charset="0"/>
            </a:endParaRPr>
          </a:p>
          <a:p>
            <a:r>
              <a:rPr lang="en-US" altLang="zh-CN" sz="2000" b="1" dirty="0">
                <a:latin typeface="Cambria" panose="02040503050406030204" pitchFamily="18" charset="0"/>
                <a:ea typeface="宋体" panose="02010600030101010101" pitchFamily="2" charset="-122"/>
                <a:cs typeface="Times New Roman" panose="02020603050405020304" pitchFamily="18" charset="0"/>
              </a:rPr>
              <a:t>• Commit</a:t>
            </a:r>
            <a:r>
              <a:rPr lang="en-US" altLang="zh-CN" sz="2000" dirty="0">
                <a:latin typeface="Cambria" panose="02040503050406030204" pitchFamily="18" charset="0"/>
                <a:ea typeface="宋体" panose="02010600030101010101" pitchFamily="2" charset="-122"/>
                <a:cs typeface="Times New Roman" panose="02020603050405020304" pitchFamily="18" charset="0"/>
              </a:rPr>
              <a:t> – Obtain commitment to change from the stakeholders </a:t>
            </a:r>
          </a:p>
          <a:p>
            <a:endParaRPr lang="en-US" altLang="zh-CN" sz="2000" dirty="0">
              <a:latin typeface="Cambria" panose="02040503050406030204" pitchFamily="18" charset="0"/>
              <a:ea typeface="宋体" panose="02010600030101010101" pitchFamily="2" charset="-122"/>
              <a:cs typeface="Times New Roman" panose="02020603050405020304" pitchFamily="18" charset="0"/>
            </a:endParaRPr>
          </a:p>
          <a:p>
            <a:r>
              <a:rPr lang="en-US" altLang="zh-CN" sz="2000" b="1" dirty="0">
                <a:latin typeface="Cambria" panose="02040503050406030204" pitchFamily="18" charset="0"/>
                <a:ea typeface="宋体" panose="02010600030101010101" pitchFamily="2" charset="-122"/>
                <a:cs typeface="Times New Roman" panose="02020603050405020304" pitchFamily="18" charset="0"/>
              </a:rPr>
              <a:t>• Prioritize</a:t>
            </a:r>
            <a:r>
              <a:rPr lang="en-US" altLang="zh-CN" sz="2000" dirty="0">
                <a:latin typeface="Cambria" panose="02040503050406030204" pitchFamily="18" charset="0"/>
                <a:ea typeface="宋体" panose="02010600030101010101" pitchFamily="2" charset="-122"/>
                <a:cs typeface="Times New Roman" panose="02020603050405020304" pitchFamily="18" charset="0"/>
              </a:rPr>
              <a:t> – Define priorities for incremental improvements</a:t>
            </a:r>
          </a:p>
          <a:p>
            <a:endParaRPr lang="en-US" altLang="zh-CN" sz="2000" b="1" dirty="0">
              <a:latin typeface="Cambria" panose="02040503050406030204" pitchFamily="18" charset="0"/>
              <a:ea typeface="宋体" panose="02010600030101010101" pitchFamily="2" charset="-122"/>
              <a:cs typeface="Times New Roman" panose="02020603050405020304" pitchFamily="18" charset="0"/>
            </a:endParaRPr>
          </a:p>
          <a:p>
            <a:r>
              <a:rPr lang="en-US" altLang="zh-CN" sz="2000" b="1" dirty="0">
                <a:latin typeface="Cambria" panose="02040503050406030204" pitchFamily="18" charset="0"/>
                <a:ea typeface="宋体" panose="02010600030101010101" pitchFamily="2" charset="-122"/>
                <a:cs typeface="Times New Roman" panose="02020603050405020304" pitchFamily="18" charset="0"/>
              </a:rPr>
              <a:t>• Characterize</a:t>
            </a:r>
            <a:r>
              <a:rPr lang="en-US" altLang="zh-CN" sz="2000" dirty="0">
                <a:latin typeface="Cambria" panose="02040503050406030204" pitchFamily="18" charset="0"/>
                <a:ea typeface="宋体" panose="02010600030101010101" pitchFamily="2" charset="-122"/>
                <a:cs typeface="Times New Roman" panose="02020603050405020304" pitchFamily="18" charset="0"/>
              </a:rPr>
              <a:t> – Define existing process and define the time progression for incremental improvements</a:t>
            </a:r>
          </a:p>
          <a:p>
            <a:endParaRPr lang="en-US" altLang="zh-CN" sz="2000" b="1" dirty="0">
              <a:latin typeface="Cambria" panose="02040503050406030204" pitchFamily="18" charset="0"/>
              <a:ea typeface="宋体" panose="02010600030101010101" pitchFamily="2" charset="-122"/>
              <a:cs typeface="Times New Roman" panose="02020603050405020304" pitchFamily="18" charset="0"/>
            </a:endParaRPr>
          </a:p>
          <a:p>
            <a:r>
              <a:rPr lang="en-US" altLang="zh-CN" sz="2000" b="1" dirty="0">
                <a:latin typeface="Cambria" panose="02040503050406030204" pitchFamily="18" charset="0"/>
                <a:ea typeface="宋体" panose="02010600030101010101" pitchFamily="2" charset="-122"/>
                <a:cs typeface="Times New Roman" panose="02020603050405020304" pitchFamily="18" charset="0"/>
              </a:rPr>
              <a:t>• Improve</a:t>
            </a:r>
            <a:r>
              <a:rPr lang="en-US" altLang="zh-CN" sz="2000" dirty="0">
                <a:latin typeface="Cambria" panose="02040503050406030204" pitchFamily="18" charset="0"/>
                <a:ea typeface="宋体" panose="02010600030101010101" pitchFamily="2" charset="-122"/>
                <a:cs typeface="Times New Roman" panose="02020603050405020304" pitchFamily="18" charset="0"/>
              </a:rPr>
              <a:t> – Design and implement identified improvements </a:t>
            </a:r>
          </a:p>
          <a:p>
            <a:endParaRPr lang="en-US" altLang="zh-CN" sz="2000" b="1" dirty="0">
              <a:latin typeface="Cambria" panose="02040503050406030204" pitchFamily="18" charset="0"/>
              <a:ea typeface="宋体" panose="02010600030101010101" pitchFamily="2" charset="-122"/>
              <a:cs typeface="Times New Roman" panose="02020603050405020304" pitchFamily="18" charset="0"/>
            </a:endParaRPr>
          </a:p>
          <a:p>
            <a:r>
              <a:rPr lang="en-US" altLang="zh-CN" sz="2000" b="1" dirty="0">
                <a:latin typeface="Cambria" panose="02040503050406030204" pitchFamily="18" charset="0"/>
                <a:ea typeface="宋体" panose="02010600030101010101" pitchFamily="2" charset="-122"/>
                <a:cs typeface="Times New Roman" panose="02020603050405020304" pitchFamily="18" charset="0"/>
              </a:rPr>
              <a:t>• Achieve</a:t>
            </a:r>
            <a:r>
              <a:rPr lang="en-US" altLang="zh-CN" sz="2000" dirty="0">
                <a:latin typeface="Cambria" panose="02040503050406030204" pitchFamily="18" charset="0"/>
                <a:ea typeface="宋体" panose="02010600030101010101" pitchFamily="2" charset="-122"/>
                <a:cs typeface="Times New Roman" panose="02020603050405020304" pitchFamily="18" charset="0"/>
              </a:rPr>
              <a:t> – Realize the results of the change</a:t>
            </a:r>
          </a:p>
        </p:txBody>
      </p:sp>
    </p:spTree>
    <p:extLst>
      <p:ext uri="{BB962C8B-B14F-4D97-AF65-F5344CB8AC3E}">
        <p14:creationId xmlns:p14="http://schemas.microsoft.com/office/powerpoint/2010/main" val="3369832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602" name="Rectangle 2"/>
          <p:cNvSpPr>
            <a:spLocks noGrp="1" noChangeArrowheads="1"/>
          </p:cNvSpPr>
          <p:nvPr>
            <p:ph type="title"/>
          </p:nvPr>
        </p:nvSpPr>
        <p:spPr>
          <a:xfrm>
            <a:off x="1219200" y="228600"/>
            <a:ext cx="9144000" cy="1143000"/>
          </a:xfrm>
        </p:spPr>
        <p:txBody>
          <a:bodyPr/>
          <a:lstStyle/>
          <a:p>
            <a:pPr algn="l"/>
            <a:r>
              <a:rPr lang="en-US" altLang="zh-CN" b="1" dirty="0">
                <a:latin typeface="Cambria" panose="02040503050406030204" pitchFamily="18" charset="0"/>
                <a:ea typeface="宋体" panose="02010600030101010101" pitchFamily="2" charset="-122"/>
              </a:rPr>
              <a:t>Continuity and Independence of SQA</a:t>
            </a:r>
          </a:p>
        </p:txBody>
      </p:sp>
      <p:sp>
        <p:nvSpPr>
          <p:cNvPr id="25603" name="Text Box 3"/>
          <p:cNvSpPr txBox="1">
            <a:spLocks noChangeArrowheads="1"/>
          </p:cNvSpPr>
          <p:nvPr/>
        </p:nvSpPr>
        <p:spPr bwMode="auto">
          <a:xfrm>
            <a:off x="152400" y="1752600"/>
            <a:ext cx="88392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latin typeface="Cambria" panose="02040503050406030204" pitchFamily="18" charset="0"/>
                <a:ea typeface="宋体" panose="02010600030101010101" pitchFamily="2" charset="-122"/>
                <a:cs typeface="Times New Roman" panose="02020603050405020304" pitchFamily="18" charset="0"/>
              </a:rPr>
              <a:t>• Software Quality Assurance team must be independent in order </a:t>
            </a:r>
            <a:r>
              <a:rPr lang="en-US" altLang="zh-CN" sz="2000" dirty="0" smtClean="0">
                <a:latin typeface="Cambria" panose="02040503050406030204" pitchFamily="18" charset="0"/>
                <a:ea typeface="宋体" panose="02010600030101010101" pitchFamily="2" charset="-122"/>
                <a:cs typeface="Times New Roman" panose="02020603050405020304" pitchFamily="18" charset="0"/>
              </a:rPr>
              <a:t>to take </a:t>
            </a:r>
            <a:r>
              <a:rPr lang="en-US" altLang="zh-CN" sz="2000" dirty="0">
                <a:latin typeface="Cambria" panose="02040503050406030204" pitchFamily="18" charset="0"/>
                <a:ea typeface="宋体" panose="02010600030101010101" pitchFamily="2" charset="-122"/>
                <a:cs typeface="Times New Roman" panose="02020603050405020304" pitchFamily="18" charset="0"/>
              </a:rPr>
              <a:t>an objective view of the process and report problems to </a:t>
            </a:r>
            <a:r>
              <a:rPr lang="en-US" altLang="zh-CN" sz="2000" dirty="0" smtClean="0">
                <a:latin typeface="Cambria" panose="02040503050406030204" pitchFamily="18" charset="0"/>
                <a:ea typeface="宋体" panose="02010600030101010101" pitchFamily="2" charset="-122"/>
                <a:cs typeface="Times New Roman" panose="02020603050405020304" pitchFamily="18" charset="0"/>
              </a:rPr>
              <a:t>senior management </a:t>
            </a:r>
            <a:r>
              <a:rPr lang="en-US" altLang="zh-CN" sz="2000" dirty="0">
                <a:latin typeface="Cambria" panose="02040503050406030204" pitchFamily="18" charset="0"/>
                <a:ea typeface="宋体" panose="02010600030101010101" pitchFamily="2" charset="-122"/>
                <a:cs typeface="Times New Roman" panose="02020603050405020304" pitchFamily="18" charset="0"/>
              </a:rPr>
              <a:t>directly</a:t>
            </a:r>
          </a:p>
          <a:p>
            <a:endParaRPr lang="en-US" altLang="zh-CN" sz="2000" dirty="0">
              <a:latin typeface="Cambria" panose="02040503050406030204" pitchFamily="18" charset="0"/>
              <a:ea typeface="宋体" panose="02010600030101010101" pitchFamily="2" charset="-122"/>
              <a:cs typeface="Times New Roman" panose="02020603050405020304" pitchFamily="18" charset="0"/>
            </a:endParaRP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 If prescribed process is inappropriate for the type of </a:t>
            </a:r>
            <a:r>
              <a:rPr lang="en-US" altLang="zh-CN" sz="2000" dirty="0" smtClean="0">
                <a:latin typeface="Cambria" panose="02040503050406030204" pitchFamily="18" charset="0"/>
                <a:ea typeface="宋体" panose="02010600030101010101" pitchFamily="2" charset="-122"/>
                <a:cs typeface="Times New Roman" panose="02020603050405020304" pitchFamily="18" charset="0"/>
              </a:rPr>
              <a:t>software product </a:t>
            </a:r>
            <a:r>
              <a:rPr lang="en-US" altLang="zh-CN" sz="2000" dirty="0">
                <a:latin typeface="Cambria" panose="02040503050406030204" pitchFamily="18" charset="0"/>
                <a:ea typeface="宋体" panose="02010600030101010101" pitchFamily="2" charset="-122"/>
                <a:cs typeface="Times New Roman" panose="02020603050405020304" pitchFamily="18" charset="0"/>
              </a:rPr>
              <a:t>which is being developed, then it should be tailored</a:t>
            </a:r>
          </a:p>
          <a:p>
            <a:endParaRPr lang="en-US" altLang="zh-CN" sz="2000" dirty="0">
              <a:latin typeface="Cambria" panose="02040503050406030204" pitchFamily="18" charset="0"/>
              <a:ea typeface="宋体" panose="02010600030101010101" pitchFamily="2" charset="-122"/>
              <a:cs typeface="Times New Roman" panose="02020603050405020304" pitchFamily="18" charset="0"/>
            </a:endParaRP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The standards must be upheld no matter how small the </a:t>
            </a:r>
            <a:r>
              <a:rPr lang="en-US" altLang="zh-CN" sz="2000" dirty="0" smtClean="0">
                <a:latin typeface="Cambria" panose="02040503050406030204" pitchFamily="18" charset="0"/>
                <a:ea typeface="宋体" panose="02010600030101010101" pitchFamily="2" charset="-122"/>
                <a:cs typeface="Times New Roman" panose="02020603050405020304" pitchFamily="18" charset="0"/>
              </a:rPr>
              <a:t>task. Prototyping </a:t>
            </a:r>
            <a:r>
              <a:rPr lang="en-US" altLang="zh-CN" sz="2000" dirty="0">
                <a:latin typeface="Cambria" panose="02040503050406030204" pitchFamily="18" charset="0"/>
                <a:ea typeface="宋体" panose="02010600030101010101" pitchFamily="2" charset="-122"/>
                <a:cs typeface="Times New Roman" panose="02020603050405020304" pitchFamily="18" charset="0"/>
              </a:rPr>
              <a:t>doesn’t mean no standards.  It means tailored standards.</a:t>
            </a:r>
          </a:p>
          <a:p>
            <a:endParaRPr lang="en-US" altLang="zh-CN" sz="2000" dirty="0">
              <a:latin typeface="Cambria" panose="02040503050406030204" pitchFamily="18" charset="0"/>
              <a:ea typeface="宋体" panose="02010600030101010101" pitchFamily="2" charset="-122"/>
              <a:cs typeface="Times New Roman" panose="02020603050405020304" pitchFamily="18" charset="0"/>
            </a:endParaRP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Quality is </a:t>
            </a:r>
            <a:r>
              <a:rPr lang="en-US" altLang="zh-CN" sz="2000" b="1" u="sng" dirty="0">
                <a:latin typeface="Cambria" panose="02040503050406030204" pitchFamily="18" charset="0"/>
                <a:ea typeface="宋体" panose="02010600030101010101" pitchFamily="2" charset="-122"/>
                <a:cs typeface="Times New Roman" panose="02020603050405020304" pitchFamily="18" charset="0"/>
              </a:rPr>
              <a:t>FREE</a:t>
            </a:r>
            <a:r>
              <a:rPr lang="en-US" altLang="zh-CN" sz="2000" dirty="0">
                <a:latin typeface="Cambria" panose="02040503050406030204" pitchFamily="18" charset="0"/>
                <a:ea typeface="宋体" panose="02010600030101010101" pitchFamily="2" charset="-122"/>
                <a:cs typeface="Times New Roman" panose="02020603050405020304" pitchFamily="18" charset="0"/>
              </a:rPr>
              <a:t>, if it’s </a:t>
            </a:r>
            <a:r>
              <a:rPr lang="en-US" altLang="zh-CN" sz="2000" b="1" dirty="0">
                <a:latin typeface="Cambria" panose="02040503050406030204" pitchFamily="18" charset="0"/>
                <a:ea typeface="宋体" panose="02010600030101010101" pitchFamily="2" charset="-122"/>
                <a:cs typeface="Times New Roman" panose="02020603050405020304" pitchFamily="18" charset="0"/>
              </a:rPr>
              <a:t>Everyone’s Responsibility</a:t>
            </a:r>
            <a:r>
              <a:rPr lang="en-US" altLang="zh-CN" sz="2000" dirty="0">
                <a:latin typeface="Cambria" panose="02040503050406030204" pitchFamily="18" charset="0"/>
                <a:ea typeface="宋体" panose="02010600030101010101" pitchFamily="2" charset="-122"/>
                <a:cs typeface="Times New Roman" panose="02020603050405020304" pitchFamily="18" charset="0"/>
              </a:rPr>
              <a:t>!</a:t>
            </a:r>
            <a:endParaRPr lang="en-US" altLang="zh-CN" sz="2000"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149561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6147" name="Rectangle 3"/>
          <p:cNvSpPr>
            <a:spLocks noGrp="1" noChangeArrowheads="1"/>
          </p:cNvSpPr>
          <p:nvPr>
            <p:ph type="title" idx="4294967295"/>
          </p:nvPr>
        </p:nvSpPr>
        <p:spPr>
          <a:xfrm>
            <a:off x="685800" y="2438400"/>
            <a:ext cx="7772400" cy="1143000"/>
          </a:xfrm>
        </p:spPr>
        <p:txBody>
          <a:bodyPr/>
          <a:lstStyle/>
          <a:p>
            <a:r>
              <a:rPr lang="en-US" altLang="zh-CN" sz="4000" b="1" dirty="0">
                <a:solidFill>
                  <a:schemeClr val="tx1"/>
                </a:solidFill>
                <a:latin typeface="Cambria" panose="02040503050406030204" pitchFamily="18" charset="0"/>
                <a:ea typeface="宋体" panose="02010600030101010101" pitchFamily="2" charset="-122"/>
              </a:rPr>
              <a:t>What is Software Quality Assurance?</a:t>
            </a:r>
            <a:endParaRPr lang="en-US" altLang="zh-CN" b="1"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599749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6626" name="Rectangle 2"/>
          <p:cNvSpPr>
            <a:spLocks noGrp="1" noChangeArrowheads="1"/>
          </p:cNvSpPr>
          <p:nvPr>
            <p:ph type="ctrTitle"/>
          </p:nvPr>
        </p:nvSpPr>
        <p:spPr>
          <a:xfrm>
            <a:off x="685800" y="2286000"/>
            <a:ext cx="7772400" cy="1143000"/>
          </a:xfrm>
        </p:spPr>
        <p:txBody>
          <a:bodyPr anchor="ctr"/>
          <a:lstStyle/>
          <a:p>
            <a:r>
              <a:rPr lang="en-US" altLang="zh-CN" sz="4400" b="1" dirty="0">
                <a:latin typeface="Cambria" panose="02040503050406030204" pitchFamily="18" charset="0"/>
                <a:ea typeface="宋体" panose="02010600030101010101" pitchFamily="2" charset="-122"/>
              </a:rPr>
              <a:t>Software Quality Planning</a:t>
            </a:r>
          </a:p>
        </p:txBody>
      </p:sp>
      <p:sp>
        <p:nvSpPr>
          <p:cNvPr id="26627" name="Rectangle 3"/>
          <p:cNvSpPr>
            <a:spLocks noGrp="1" noChangeArrowheads="1"/>
          </p:cNvSpPr>
          <p:nvPr>
            <p:ph type="subTitle" idx="1"/>
          </p:nvPr>
        </p:nvSpPr>
        <p:spPr>
          <a:xfrm>
            <a:off x="1371600" y="3886200"/>
            <a:ext cx="6400800" cy="1752600"/>
          </a:xfrm>
        </p:spPr>
        <p:txBody>
          <a:bodyPr/>
          <a:lstStyle/>
          <a:p>
            <a:r>
              <a:rPr lang="en-US" altLang="zh-CN" sz="3200">
                <a:latin typeface="Cambria" panose="02040503050406030204" pitchFamily="18" charset="0"/>
                <a:ea typeface="宋体" panose="02010600030101010101" pitchFamily="2" charset="-122"/>
              </a:rPr>
              <a:t>Element II</a:t>
            </a:r>
          </a:p>
        </p:txBody>
      </p:sp>
    </p:spTree>
    <p:extLst>
      <p:ext uri="{BB962C8B-B14F-4D97-AF65-F5344CB8AC3E}">
        <p14:creationId xmlns:p14="http://schemas.microsoft.com/office/powerpoint/2010/main" val="2829251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2770" name="Rectangle 2"/>
          <p:cNvSpPr>
            <a:spLocks noGrp="1" noChangeArrowheads="1"/>
          </p:cNvSpPr>
          <p:nvPr>
            <p:ph type="title"/>
          </p:nvPr>
        </p:nvSpPr>
        <p:spPr>
          <a:xfrm>
            <a:off x="762000" y="152400"/>
            <a:ext cx="9144000" cy="914400"/>
          </a:xfrm>
        </p:spPr>
        <p:txBody>
          <a:bodyPr/>
          <a:lstStyle/>
          <a:p>
            <a:pPr algn="l"/>
            <a:r>
              <a:rPr lang="en-US" altLang="zh-CN" sz="3600" b="1" dirty="0">
                <a:latin typeface="Cambria" panose="02040503050406030204" pitchFamily="18" charset="0"/>
                <a:ea typeface="宋体" panose="02010600030101010101" pitchFamily="2" charset="-122"/>
              </a:rPr>
              <a:t>Software Quality Plan</a:t>
            </a:r>
          </a:p>
        </p:txBody>
      </p:sp>
      <p:sp>
        <p:nvSpPr>
          <p:cNvPr id="32771" name="Rectangle 3"/>
          <p:cNvSpPr>
            <a:spLocks noGrp="1" noChangeArrowheads="1"/>
          </p:cNvSpPr>
          <p:nvPr>
            <p:ph type="body" idx="1"/>
          </p:nvPr>
        </p:nvSpPr>
        <p:spPr>
          <a:xfrm>
            <a:off x="152400" y="1447800"/>
            <a:ext cx="8763000" cy="5638800"/>
          </a:xfrm>
        </p:spPr>
        <p:txBody>
          <a:bodyPr/>
          <a:lstStyle/>
          <a:p>
            <a:pPr>
              <a:lnSpc>
                <a:spcPct val="90000"/>
              </a:lnSpc>
            </a:pPr>
            <a:r>
              <a:rPr lang="en-US" altLang="zh-CN" sz="2000" b="1" dirty="0">
                <a:solidFill>
                  <a:schemeClr val="tx1"/>
                </a:solidFill>
                <a:latin typeface="Cambria" panose="02040503050406030204" pitchFamily="18" charset="0"/>
                <a:ea typeface="宋体" panose="02010600030101010101" pitchFamily="2" charset="-122"/>
              </a:rPr>
              <a:t>Tailoring</a:t>
            </a:r>
            <a:r>
              <a:rPr lang="en-US" altLang="zh-CN" sz="2000" dirty="0">
                <a:solidFill>
                  <a:schemeClr val="tx1"/>
                </a:solidFill>
                <a:latin typeface="Cambria" panose="02040503050406030204" pitchFamily="18" charset="0"/>
                <a:ea typeface="宋体" panose="02010600030101010101" pitchFamily="2" charset="-122"/>
              </a:rPr>
              <a:t> - SQP should select those organizational standards that are appropriate to a particular product</a:t>
            </a:r>
          </a:p>
          <a:p>
            <a:pPr>
              <a:lnSpc>
                <a:spcPct val="90000"/>
              </a:lnSpc>
            </a:pPr>
            <a:r>
              <a:rPr lang="en-US" altLang="zh-CN" sz="2000" b="1" dirty="0">
                <a:solidFill>
                  <a:schemeClr val="tx1"/>
                </a:solidFill>
                <a:latin typeface="Cambria" panose="02040503050406030204" pitchFamily="18" charset="0"/>
                <a:ea typeface="宋体" panose="02010600030101010101" pitchFamily="2" charset="-122"/>
              </a:rPr>
              <a:t>Standardization</a:t>
            </a:r>
            <a:r>
              <a:rPr lang="en-US" altLang="zh-CN" sz="2000" dirty="0">
                <a:solidFill>
                  <a:schemeClr val="tx1"/>
                </a:solidFill>
                <a:latin typeface="Cambria" panose="02040503050406030204" pitchFamily="18" charset="0"/>
                <a:ea typeface="宋体" panose="02010600030101010101" pitchFamily="2" charset="-122"/>
              </a:rPr>
              <a:t> - SQP should use (call out) only approved organizational process and product standards</a:t>
            </a:r>
          </a:p>
          <a:p>
            <a:pPr>
              <a:lnSpc>
                <a:spcPct val="90000"/>
              </a:lnSpc>
            </a:pPr>
            <a:r>
              <a:rPr lang="en-US" altLang="zh-CN" sz="2000" dirty="0">
                <a:solidFill>
                  <a:schemeClr val="tx1"/>
                </a:solidFill>
                <a:latin typeface="Cambria" panose="02040503050406030204" pitchFamily="18" charset="0"/>
                <a:ea typeface="宋体" panose="02010600030101010101" pitchFamily="2" charset="-122"/>
              </a:rPr>
              <a:t>If new standards are required a quality improvement should be initiated</a:t>
            </a:r>
          </a:p>
          <a:p>
            <a:pPr>
              <a:lnSpc>
                <a:spcPct val="90000"/>
              </a:lnSpc>
            </a:pPr>
            <a:r>
              <a:rPr lang="en-US" altLang="zh-CN" sz="2000" b="1" dirty="0">
                <a:solidFill>
                  <a:schemeClr val="tx1"/>
                </a:solidFill>
                <a:latin typeface="Cambria" panose="02040503050406030204" pitchFamily="18" charset="0"/>
                <a:ea typeface="宋体" panose="02010600030101010101" pitchFamily="2" charset="-122"/>
              </a:rPr>
              <a:t>Elements</a:t>
            </a:r>
            <a:r>
              <a:rPr lang="en-US" altLang="zh-CN" sz="2000" dirty="0">
                <a:solidFill>
                  <a:schemeClr val="tx1"/>
                </a:solidFill>
                <a:latin typeface="Cambria" panose="02040503050406030204" pitchFamily="18" charset="0"/>
                <a:ea typeface="宋体" panose="02010600030101010101" pitchFamily="2" charset="-122"/>
              </a:rPr>
              <a:t> - SQP elements are usually based on the ISO-9001 model elements</a:t>
            </a:r>
          </a:p>
          <a:p>
            <a:pPr>
              <a:lnSpc>
                <a:spcPct val="90000"/>
              </a:lnSpc>
            </a:pPr>
            <a:r>
              <a:rPr lang="en-US" altLang="zh-CN" sz="2000" dirty="0">
                <a:solidFill>
                  <a:schemeClr val="tx1"/>
                </a:solidFill>
                <a:latin typeface="Cambria" panose="02040503050406030204" pitchFamily="18" charset="0"/>
                <a:ea typeface="宋体" panose="02010600030101010101" pitchFamily="2" charset="-122"/>
              </a:rPr>
              <a:t>SQP is not written for software developers.  It’s written for SQE’s as a guide for SQC and for the customer to monitor development activities</a:t>
            </a:r>
          </a:p>
          <a:p>
            <a:pPr>
              <a:lnSpc>
                <a:spcPct val="90000"/>
              </a:lnSpc>
            </a:pPr>
            <a:r>
              <a:rPr lang="en-US" altLang="zh-CN" sz="2000" dirty="0">
                <a:solidFill>
                  <a:schemeClr val="tx1"/>
                </a:solidFill>
                <a:latin typeface="Cambria" panose="02040503050406030204" pitchFamily="18" charset="0"/>
                <a:ea typeface="宋体" panose="02010600030101010101" pitchFamily="2" charset="-122"/>
              </a:rPr>
              <a:t>Things like software production, software product plans and risk management should be defined in </a:t>
            </a:r>
            <a:r>
              <a:rPr lang="en-US" altLang="zh-CN" sz="2000" dirty="0" smtClean="0">
                <a:solidFill>
                  <a:schemeClr val="tx1"/>
                </a:solidFill>
                <a:latin typeface="Cambria" panose="02040503050406030204" pitchFamily="18" charset="0"/>
                <a:ea typeface="宋体" panose="02010600030101010101" pitchFamily="2" charset="-122"/>
              </a:rPr>
              <a:t>SDP</a:t>
            </a:r>
            <a:endParaRPr lang="en-US" altLang="zh-CN" sz="2000" dirty="0">
              <a:solidFill>
                <a:schemeClr val="tx1"/>
              </a:solidFill>
              <a:latin typeface="Cambria" panose="02040503050406030204" pitchFamily="18" charset="0"/>
              <a:ea typeface="宋体" panose="02010600030101010101" pitchFamily="2" charset="-122"/>
            </a:endParaRPr>
          </a:p>
          <a:p>
            <a:pPr>
              <a:lnSpc>
                <a:spcPct val="90000"/>
              </a:lnSpc>
            </a:pPr>
            <a:r>
              <a:rPr lang="en-US" altLang="zh-CN" sz="2000" dirty="0">
                <a:solidFill>
                  <a:schemeClr val="tx1"/>
                </a:solidFill>
                <a:latin typeface="Cambria" panose="02040503050406030204" pitchFamily="18" charset="0"/>
                <a:ea typeface="宋体" panose="02010600030101010101" pitchFamily="2" charset="-122"/>
              </a:rPr>
              <a:t>Quality </a:t>
            </a:r>
            <a:r>
              <a:rPr lang="en-US" altLang="zh-CN" sz="2000" dirty="0" smtClean="0">
                <a:solidFill>
                  <a:schemeClr val="tx1"/>
                </a:solidFill>
                <a:latin typeface="Cambria" panose="02040503050406030204" pitchFamily="18" charset="0"/>
                <a:ea typeface="宋体" panose="02010600030101010101" pitchFamily="2" charset="-122"/>
              </a:rPr>
              <a:t>Factor </a:t>
            </a:r>
            <a:r>
              <a:rPr lang="en-US" altLang="zh-CN" sz="2000" dirty="0">
                <a:solidFill>
                  <a:schemeClr val="tx1"/>
                </a:solidFill>
                <a:latin typeface="Cambria" panose="02040503050406030204" pitchFamily="18" charset="0"/>
                <a:ea typeface="宋体" panose="02010600030101010101" pitchFamily="2" charset="-122"/>
              </a:rPr>
              <a:t>shouldn’t be sacrificed to achieve efficiency.  Don’t take the job if quality process can’t be upheld </a:t>
            </a:r>
          </a:p>
        </p:txBody>
      </p:sp>
    </p:spTree>
    <p:extLst>
      <p:ext uri="{BB962C8B-B14F-4D97-AF65-F5344CB8AC3E}">
        <p14:creationId xmlns:p14="http://schemas.microsoft.com/office/powerpoint/2010/main" val="1021442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41986" name="Rectangle 2"/>
          <p:cNvSpPr>
            <a:spLocks noGrp="1" noChangeArrowheads="1"/>
          </p:cNvSpPr>
          <p:nvPr>
            <p:ph type="ctrTitle"/>
          </p:nvPr>
        </p:nvSpPr>
        <p:spPr>
          <a:xfrm>
            <a:off x="685800" y="2286000"/>
            <a:ext cx="7772400" cy="1143000"/>
          </a:xfrm>
        </p:spPr>
        <p:txBody>
          <a:bodyPr anchor="ctr"/>
          <a:lstStyle/>
          <a:p>
            <a:r>
              <a:rPr lang="en-US" altLang="zh-CN" sz="4400" b="1">
                <a:latin typeface="Cambria" panose="02040503050406030204" pitchFamily="18" charset="0"/>
                <a:ea typeface="宋体" panose="02010600030101010101" pitchFamily="2" charset="-122"/>
              </a:rPr>
              <a:t>Software Quality Control</a:t>
            </a:r>
          </a:p>
        </p:txBody>
      </p:sp>
      <p:sp>
        <p:nvSpPr>
          <p:cNvPr id="41987" name="Rectangle 3"/>
          <p:cNvSpPr>
            <a:spLocks noGrp="1" noChangeArrowheads="1"/>
          </p:cNvSpPr>
          <p:nvPr>
            <p:ph type="subTitle" idx="1"/>
          </p:nvPr>
        </p:nvSpPr>
        <p:spPr>
          <a:xfrm>
            <a:off x="1371600" y="3886200"/>
            <a:ext cx="6400800" cy="1752600"/>
          </a:xfrm>
        </p:spPr>
        <p:txBody>
          <a:bodyPr/>
          <a:lstStyle/>
          <a:p>
            <a:r>
              <a:rPr lang="en-US" altLang="zh-CN" sz="3200">
                <a:latin typeface="Cambria" panose="02040503050406030204" pitchFamily="18" charset="0"/>
                <a:ea typeface="宋体" panose="02010600030101010101" pitchFamily="2" charset="-122"/>
              </a:rPr>
              <a:t>Element III</a:t>
            </a:r>
          </a:p>
        </p:txBody>
      </p:sp>
    </p:spTree>
    <p:extLst>
      <p:ext uri="{BB962C8B-B14F-4D97-AF65-F5344CB8AC3E}">
        <p14:creationId xmlns:p14="http://schemas.microsoft.com/office/powerpoint/2010/main" val="3705932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3794" name="Rectangle 2"/>
          <p:cNvSpPr>
            <a:spLocks noGrp="1" noChangeArrowheads="1"/>
          </p:cNvSpPr>
          <p:nvPr>
            <p:ph type="title"/>
          </p:nvPr>
        </p:nvSpPr>
        <p:spPr>
          <a:xfrm>
            <a:off x="1295400" y="228600"/>
            <a:ext cx="9144000" cy="1143000"/>
          </a:xfrm>
        </p:spPr>
        <p:txBody>
          <a:bodyPr/>
          <a:lstStyle/>
          <a:p>
            <a:pPr algn="l"/>
            <a:r>
              <a:rPr lang="en-US" altLang="zh-CN" b="1" dirty="0">
                <a:latin typeface="Cambria" panose="02040503050406030204" pitchFamily="18" charset="0"/>
                <a:ea typeface="宋体" panose="02010600030101010101" pitchFamily="2" charset="-122"/>
              </a:rPr>
              <a:t>Methods of Software Quality Control</a:t>
            </a:r>
            <a:endParaRPr lang="en-US" altLang="zh-CN" sz="2000" dirty="0">
              <a:latin typeface="Cambria" panose="02040503050406030204" pitchFamily="18" charset="0"/>
              <a:ea typeface="宋体" panose="02010600030101010101" pitchFamily="2" charset="-122"/>
            </a:endParaRPr>
          </a:p>
        </p:txBody>
      </p:sp>
      <p:sp>
        <p:nvSpPr>
          <p:cNvPr id="33795" name="Text Box 3"/>
          <p:cNvSpPr txBox="1">
            <a:spLocks noChangeArrowheads="1"/>
          </p:cNvSpPr>
          <p:nvPr/>
        </p:nvSpPr>
        <p:spPr bwMode="auto">
          <a:xfrm>
            <a:off x="228600" y="1066800"/>
            <a:ext cx="89154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latin typeface="Cambria" panose="02040503050406030204" pitchFamily="18" charset="0"/>
                <a:ea typeface="宋体" panose="02010600030101010101" pitchFamily="2" charset="-122"/>
              </a:rPr>
              <a:t>SQC</a:t>
            </a:r>
            <a:r>
              <a:rPr lang="en-US" altLang="zh-CN" sz="2000" dirty="0">
                <a:latin typeface="Cambria" panose="02040503050406030204" pitchFamily="18" charset="0"/>
                <a:ea typeface="宋体" panose="02010600030101010101" pitchFamily="2" charset="-122"/>
              </a:rPr>
              <a:t> involves overseeing the software development process to ensure that </a:t>
            </a:r>
            <a:r>
              <a:rPr lang="en-US" altLang="zh-CN" sz="2000" dirty="0" smtClean="0">
                <a:latin typeface="Cambria" panose="02040503050406030204" pitchFamily="18" charset="0"/>
                <a:ea typeface="宋体" panose="02010600030101010101" pitchFamily="2" charset="-122"/>
              </a:rPr>
              <a:t>the procedures </a:t>
            </a:r>
            <a:r>
              <a:rPr lang="en-US" altLang="zh-CN" sz="2000" dirty="0">
                <a:latin typeface="Cambria" panose="02040503050406030204" pitchFamily="18" charset="0"/>
                <a:ea typeface="宋体" panose="02010600030101010101" pitchFamily="2" charset="-122"/>
              </a:rPr>
              <a:t>and STD’s are being followed</a:t>
            </a:r>
          </a:p>
          <a:p>
            <a:endParaRPr lang="en-US" altLang="zh-CN" sz="2000" dirty="0">
              <a:latin typeface="Cambria" panose="02040503050406030204" pitchFamily="18" charset="0"/>
              <a:ea typeface="宋体" panose="02010600030101010101" pitchFamily="2" charset="-122"/>
            </a:endParaRPr>
          </a:p>
          <a:p>
            <a:r>
              <a:rPr lang="en-US" altLang="zh-CN" sz="2000" dirty="0">
                <a:latin typeface="Cambria" panose="02040503050406030204" pitchFamily="18" charset="0"/>
                <a:ea typeface="宋体" panose="02010600030101010101" pitchFamily="2" charset="-122"/>
              </a:rPr>
              <a:t>The following activities constitute SQC:</a:t>
            </a:r>
          </a:p>
          <a:p>
            <a:r>
              <a:rPr lang="en-US" altLang="zh-CN" sz="2000" dirty="0">
                <a:latin typeface="Cambria" panose="02040503050406030204" pitchFamily="18" charset="0"/>
                <a:ea typeface="宋体" panose="02010600030101010101" pitchFamily="2" charset="-122"/>
              </a:rPr>
              <a:t>• </a:t>
            </a:r>
            <a:r>
              <a:rPr lang="en-US" altLang="zh-CN" sz="2000" b="1" dirty="0">
                <a:latin typeface="Cambria" panose="02040503050406030204" pitchFamily="18" charset="0"/>
                <a:ea typeface="宋体" panose="02010600030101010101" pitchFamily="2" charset="-122"/>
              </a:rPr>
              <a:t>Quality Reviews</a:t>
            </a:r>
            <a:r>
              <a:rPr lang="en-US" altLang="zh-CN" sz="2000" dirty="0">
                <a:latin typeface="Cambria" panose="02040503050406030204" pitchFamily="18" charset="0"/>
                <a:ea typeface="宋体" panose="02010600030101010101" pitchFamily="2" charset="-122"/>
              </a:rPr>
              <a:t> - in-process reviews of processes and products</a:t>
            </a:r>
          </a:p>
          <a:p>
            <a:r>
              <a:rPr lang="en-US" altLang="zh-CN" sz="2000" b="1" dirty="0">
                <a:latin typeface="Cambria" panose="02040503050406030204" pitchFamily="18" charset="0"/>
                <a:ea typeface="宋体" panose="02010600030101010101" pitchFamily="2" charset="-122"/>
              </a:rPr>
              <a:t>Reviews </a:t>
            </a:r>
            <a:r>
              <a:rPr lang="en-US" altLang="zh-CN" sz="2000" dirty="0">
                <a:latin typeface="Cambria" panose="02040503050406030204" pitchFamily="18" charset="0"/>
                <a:ea typeface="宋体" panose="02010600030101010101" pitchFamily="2" charset="-122"/>
              </a:rPr>
              <a:t>are the </a:t>
            </a:r>
            <a:r>
              <a:rPr lang="en-US" altLang="zh-CN" sz="2000" b="1" dirty="0">
                <a:latin typeface="Cambria" panose="02040503050406030204" pitchFamily="18" charset="0"/>
                <a:ea typeface="宋体" panose="02010600030101010101" pitchFamily="2" charset="-122"/>
              </a:rPr>
              <a:t>most widely used method</a:t>
            </a:r>
            <a:r>
              <a:rPr lang="en-US" altLang="zh-CN" sz="2000" dirty="0">
                <a:latin typeface="Cambria" panose="02040503050406030204" pitchFamily="18" charset="0"/>
                <a:ea typeface="宋体" panose="02010600030101010101" pitchFamily="2" charset="-122"/>
              </a:rPr>
              <a:t> of </a:t>
            </a:r>
            <a:r>
              <a:rPr lang="en-US" altLang="zh-CN" sz="2000" b="1" dirty="0">
                <a:latin typeface="Cambria" panose="02040503050406030204" pitchFamily="18" charset="0"/>
                <a:ea typeface="宋体" panose="02010600030101010101" pitchFamily="2" charset="-122"/>
              </a:rPr>
              <a:t>validating</a:t>
            </a:r>
            <a:r>
              <a:rPr lang="en-US" altLang="zh-CN" sz="2000" dirty="0">
                <a:latin typeface="Cambria" panose="02040503050406030204" pitchFamily="18" charset="0"/>
                <a:ea typeface="宋体" panose="02010600030101010101" pitchFamily="2" charset="-122"/>
              </a:rPr>
              <a:t>  the quality of processes and products.  Reviews make </a:t>
            </a:r>
            <a:r>
              <a:rPr lang="en-US" altLang="zh-CN" sz="2000" b="1" dirty="0">
                <a:latin typeface="Cambria" panose="02040503050406030204" pitchFamily="18" charset="0"/>
                <a:ea typeface="宋体" panose="02010600030101010101" pitchFamily="2" charset="-122"/>
              </a:rPr>
              <a:t>quality</a:t>
            </a:r>
            <a:r>
              <a:rPr lang="en-US" altLang="zh-CN" sz="2000" dirty="0">
                <a:latin typeface="Cambria" panose="02040503050406030204" pitchFamily="18" charset="0"/>
                <a:ea typeface="宋体" panose="02010600030101010101" pitchFamily="2" charset="-122"/>
              </a:rPr>
              <a:t> </a:t>
            </a:r>
            <a:r>
              <a:rPr lang="en-US" altLang="zh-CN" sz="2000" b="1" dirty="0">
                <a:latin typeface="Cambria" panose="02040503050406030204" pitchFamily="18" charset="0"/>
                <a:ea typeface="宋体" panose="02010600030101010101" pitchFamily="2" charset="-122"/>
              </a:rPr>
              <a:t>everyone's responsibility</a:t>
            </a:r>
            <a:r>
              <a:rPr lang="en-US" altLang="zh-CN" sz="2000" dirty="0">
                <a:latin typeface="Cambria" panose="02040503050406030204" pitchFamily="18" charset="0"/>
                <a:ea typeface="宋体" panose="02010600030101010101" pitchFamily="2" charset="-122"/>
              </a:rPr>
              <a:t>.  </a:t>
            </a:r>
            <a:r>
              <a:rPr lang="en-US" altLang="zh-CN" sz="2000" b="1" dirty="0">
                <a:latin typeface="Cambria" panose="02040503050406030204" pitchFamily="18" charset="0"/>
                <a:ea typeface="宋体" panose="02010600030101010101" pitchFamily="2" charset="-122"/>
              </a:rPr>
              <a:t>Quality </a:t>
            </a:r>
            <a:r>
              <a:rPr lang="en-US" altLang="zh-CN" sz="2000" dirty="0">
                <a:latin typeface="Cambria" panose="02040503050406030204" pitchFamily="18" charset="0"/>
                <a:ea typeface="宋体" panose="02010600030101010101" pitchFamily="2" charset="-122"/>
              </a:rPr>
              <a:t>must be</a:t>
            </a:r>
            <a:r>
              <a:rPr lang="en-US" altLang="zh-CN" sz="2000" b="1" dirty="0">
                <a:latin typeface="Cambria" panose="02040503050406030204" pitchFamily="18" charset="0"/>
                <a:ea typeface="宋体" panose="02010600030101010101" pitchFamily="2" charset="-122"/>
              </a:rPr>
              <a:t> </a:t>
            </a:r>
            <a:r>
              <a:rPr lang="en-US" altLang="zh-CN" sz="2000" b="1" dirty="0" smtClean="0">
                <a:latin typeface="Cambria" panose="02040503050406030204" pitchFamily="18" charset="0"/>
                <a:ea typeface="宋体" panose="02010600030101010101" pitchFamily="2" charset="-122"/>
              </a:rPr>
              <a:t>built-in</a:t>
            </a:r>
            <a:r>
              <a:rPr lang="en-US" altLang="zh-CN" sz="2000" b="1" dirty="0">
                <a:latin typeface="Cambria" panose="02040503050406030204" pitchFamily="18" charset="0"/>
                <a:ea typeface="宋体" panose="02010600030101010101" pitchFamily="2" charset="-122"/>
              </a:rPr>
              <a:t>.  </a:t>
            </a:r>
            <a:r>
              <a:rPr lang="en-US" altLang="zh-CN" sz="2000" dirty="0">
                <a:latin typeface="Cambria" panose="02040503050406030204" pitchFamily="18" charset="0"/>
                <a:ea typeface="宋体" panose="02010600030101010101" pitchFamily="2" charset="-122"/>
              </a:rPr>
              <a:t>SQE is responsible for writing Quality Engineering Records (QERs) documenting their participation in these reviews.</a:t>
            </a:r>
          </a:p>
          <a:p>
            <a:endParaRPr lang="en-US" altLang="zh-CN" sz="2000" b="1" dirty="0">
              <a:latin typeface="Cambria" panose="02040503050406030204" pitchFamily="18" charset="0"/>
              <a:ea typeface="宋体" panose="02010600030101010101" pitchFamily="2" charset="-122"/>
            </a:endParaRPr>
          </a:p>
          <a:p>
            <a:r>
              <a:rPr lang="en-US" altLang="zh-CN" sz="2000" dirty="0">
                <a:latin typeface="Cambria" panose="02040503050406030204" pitchFamily="18" charset="0"/>
                <a:ea typeface="宋体" panose="02010600030101010101" pitchFamily="2" charset="-122"/>
              </a:rPr>
              <a:t>• </a:t>
            </a:r>
            <a:r>
              <a:rPr lang="en-US" altLang="zh-CN" sz="2000" b="1" dirty="0">
                <a:latin typeface="Cambria" panose="02040503050406030204" pitchFamily="18" charset="0"/>
                <a:ea typeface="宋体" panose="02010600030101010101" pitchFamily="2" charset="-122"/>
              </a:rPr>
              <a:t>Tests</a:t>
            </a:r>
            <a:r>
              <a:rPr lang="en-US" altLang="zh-CN" sz="2000" dirty="0">
                <a:latin typeface="Cambria" panose="02040503050406030204" pitchFamily="18" charset="0"/>
                <a:ea typeface="宋体" panose="02010600030101010101" pitchFamily="2" charset="-122"/>
              </a:rPr>
              <a:t> - end-result verifications of products.  These verifications are conducted after the software has been developed.  Test procedures are followed during conduct of these activities.  SQE is responsible for keeping the logs and some times for writing the test report.</a:t>
            </a:r>
          </a:p>
          <a:p>
            <a:endParaRPr lang="en-US" altLang="zh-CN" sz="2000" dirty="0">
              <a:latin typeface="Cambria" panose="02040503050406030204" pitchFamily="18" charset="0"/>
              <a:ea typeface="宋体" panose="02010600030101010101" pitchFamily="2" charset="-122"/>
            </a:endParaRPr>
          </a:p>
          <a:p>
            <a:r>
              <a:rPr lang="en-US" altLang="zh-CN" sz="2000" dirty="0">
                <a:latin typeface="Cambria" panose="02040503050406030204" pitchFamily="18" charset="0"/>
                <a:ea typeface="宋体" panose="02010600030101010101" pitchFamily="2" charset="-122"/>
              </a:rPr>
              <a:t>• </a:t>
            </a:r>
            <a:r>
              <a:rPr lang="en-US" altLang="zh-CN" sz="2000" b="1" dirty="0">
                <a:latin typeface="Cambria" panose="02040503050406030204" pitchFamily="18" charset="0"/>
                <a:ea typeface="宋体" panose="02010600030101010101" pitchFamily="2" charset="-122"/>
              </a:rPr>
              <a:t>Quality Audits</a:t>
            </a:r>
            <a:r>
              <a:rPr lang="en-US" altLang="zh-CN" sz="2000" dirty="0">
                <a:latin typeface="Cambria" panose="02040503050406030204" pitchFamily="18" charset="0"/>
                <a:ea typeface="宋体" panose="02010600030101010101" pitchFamily="2" charset="-122"/>
              </a:rPr>
              <a:t> - in-process verifications of processes.  These audits are conducted periodically (twice a month) to assess compliance to the process STD’s.</a:t>
            </a:r>
          </a:p>
          <a:p>
            <a:r>
              <a:rPr lang="en-US" altLang="zh-CN" sz="2000" dirty="0">
                <a:latin typeface="Cambria" panose="02040503050406030204" pitchFamily="18" charset="0"/>
                <a:ea typeface="宋体" panose="02010600030101010101" pitchFamily="2" charset="-122"/>
              </a:rPr>
              <a:t> </a:t>
            </a:r>
          </a:p>
        </p:txBody>
      </p:sp>
    </p:spTree>
    <p:extLst>
      <p:ext uri="{BB962C8B-B14F-4D97-AF65-F5344CB8AC3E}">
        <p14:creationId xmlns:p14="http://schemas.microsoft.com/office/powerpoint/2010/main" val="40042520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43010" name="Rectangle 2"/>
          <p:cNvSpPr>
            <a:spLocks noGrp="1" noChangeArrowheads="1"/>
          </p:cNvSpPr>
          <p:nvPr>
            <p:ph type="title"/>
          </p:nvPr>
        </p:nvSpPr>
        <p:spPr>
          <a:xfrm>
            <a:off x="1388853" y="152400"/>
            <a:ext cx="7772400" cy="1143000"/>
          </a:xfrm>
        </p:spPr>
        <p:txBody>
          <a:bodyPr/>
          <a:lstStyle/>
          <a:p>
            <a:pPr algn="l"/>
            <a:r>
              <a:rPr lang="en-US" altLang="zh-CN" sz="3600" b="1" dirty="0">
                <a:latin typeface="Cambria" panose="02040503050406030204" pitchFamily="18" charset="0"/>
                <a:ea typeface="宋体" panose="02010600030101010101" pitchFamily="2" charset="-122"/>
              </a:rPr>
              <a:t>Quality Reviews</a:t>
            </a:r>
            <a:endParaRPr lang="en-US" altLang="zh-CN" b="1" dirty="0">
              <a:latin typeface="Cambria" panose="02040503050406030204" pitchFamily="18" charset="0"/>
              <a:ea typeface="宋体" panose="02010600030101010101" pitchFamily="2" charset="-122"/>
            </a:endParaRPr>
          </a:p>
        </p:txBody>
      </p:sp>
      <p:sp>
        <p:nvSpPr>
          <p:cNvPr id="43011" name="Text Box 3"/>
          <p:cNvSpPr txBox="1">
            <a:spLocks noChangeArrowheads="1"/>
          </p:cNvSpPr>
          <p:nvPr/>
        </p:nvSpPr>
        <p:spPr bwMode="auto">
          <a:xfrm>
            <a:off x="3200400" y="2438400"/>
            <a:ext cx="85344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Cambria" panose="02040503050406030204" pitchFamily="18" charset="0"/>
                <a:ea typeface="宋体" panose="02010600030101010101" pitchFamily="2" charset="-122"/>
              </a:rPr>
              <a:t>• </a:t>
            </a:r>
            <a:r>
              <a:rPr lang="en-US" altLang="zh-CN" sz="2000" b="1" dirty="0">
                <a:latin typeface="Cambria" panose="02040503050406030204" pitchFamily="18" charset="0"/>
                <a:ea typeface="宋体" panose="02010600030101010101" pitchFamily="2" charset="-122"/>
              </a:rPr>
              <a:t>Peer </a:t>
            </a:r>
            <a:r>
              <a:rPr lang="en-US" altLang="zh-CN" sz="2000" b="1" dirty="0" smtClean="0">
                <a:latin typeface="Cambria" panose="02040503050406030204" pitchFamily="18" charset="0"/>
                <a:ea typeface="宋体" panose="02010600030101010101" pitchFamily="2" charset="-122"/>
              </a:rPr>
              <a:t>reviews</a:t>
            </a:r>
            <a:endParaRPr lang="en-US" altLang="zh-CN" sz="2000" dirty="0">
              <a:latin typeface="Cambria" panose="02040503050406030204" pitchFamily="18" charset="0"/>
              <a:ea typeface="宋体" panose="02010600030101010101" pitchFamily="2" charset="-122"/>
            </a:endParaRPr>
          </a:p>
          <a:p>
            <a:endParaRPr lang="en-US" altLang="zh-CN" sz="2000" dirty="0">
              <a:latin typeface="Cambria" panose="02040503050406030204" pitchFamily="18" charset="0"/>
              <a:ea typeface="宋体" panose="02010600030101010101" pitchFamily="2" charset="-122"/>
            </a:endParaRPr>
          </a:p>
          <a:p>
            <a:r>
              <a:rPr lang="en-US" altLang="zh-CN" sz="2000" dirty="0">
                <a:latin typeface="Cambria" panose="02040503050406030204" pitchFamily="18" charset="0"/>
                <a:ea typeface="宋体" panose="02010600030101010101" pitchFamily="2" charset="-122"/>
              </a:rPr>
              <a:t>• </a:t>
            </a:r>
            <a:r>
              <a:rPr lang="en-US" altLang="zh-CN" sz="2000" b="1" dirty="0" smtClean="0">
                <a:latin typeface="Cambria" panose="02040503050406030204" pitchFamily="18" charset="0"/>
                <a:ea typeface="宋体" panose="02010600030101010101" pitchFamily="2" charset="-122"/>
              </a:rPr>
              <a:t>Walkthroughs</a:t>
            </a:r>
          </a:p>
          <a:p>
            <a:endParaRPr lang="en-US" altLang="zh-CN" sz="2000" dirty="0">
              <a:latin typeface="Cambria" panose="02040503050406030204" pitchFamily="18" charset="0"/>
              <a:ea typeface="宋体" panose="02010600030101010101" pitchFamily="2" charset="-122"/>
            </a:endParaRPr>
          </a:p>
          <a:p>
            <a:r>
              <a:rPr lang="en-US" altLang="zh-CN" sz="2000" dirty="0">
                <a:latin typeface="Cambria" panose="02040503050406030204" pitchFamily="18" charset="0"/>
                <a:ea typeface="宋体" panose="02010600030101010101" pitchFamily="2" charset="-122"/>
              </a:rPr>
              <a:t>• </a:t>
            </a:r>
            <a:r>
              <a:rPr lang="en-US" altLang="zh-CN" sz="2000" b="1" dirty="0" smtClean="0">
                <a:latin typeface="Cambria" panose="02040503050406030204" pitchFamily="18" charset="0"/>
                <a:ea typeface="宋体" panose="02010600030101010101" pitchFamily="2" charset="-122"/>
              </a:rPr>
              <a:t>Inspections</a:t>
            </a:r>
            <a:r>
              <a:rPr lang="en-US" altLang="zh-CN" sz="2000" dirty="0" smtClean="0">
                <a:latin typeface="Cambria" panose="02040503050406030204" pitchFamily="18" charset="0"/>
                <a:ea typeface="宋体" panose="02010600030101010101" pitchFamily="2" charset="-122"/>
              </a:rPr>
              <a:t> </a:t>
            </a:r>
            <a:endParaRPr lang="en-US" altLang="zh-CN" sz="2000"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8692996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44034" name="Rectangle 2"/>
          <p:cNvSpPr>
            <a:spLocks noGrp="1" noChangeArrowheads="1"/>
          </p:cNvSpPr>
          <p:nvPr>
            <p:ph type="title"/>
          </p:nvPr>
        </p:nvSpPr>
        <p:spPr>
          <a:xfrm>
            <a:off x="1371600" y="152400"/>
            <a:ext cx="7772400" cy="1143000"/>
          </a:xfrm>
        </p:spPr>
        <p:txBody>
          <a:bodyPr/>
          <a:lstStyle/>
          <a:p>
            <a:pPr algn="l"/>
            <a:r>
              <a:rPr lang="en-US" altLang="zh-CN" sz="3600" b="1" dirty="0">
                <a:latin typeface="Cambria" panose="02040503050406030204" pitchFamily="18" charset="0"/>
                <a:ea typeface="宋体" panose="02010600030101010101" pitchFamily="2" charset="-122"/>
              </a:rPr>
              <a:t>Tests</a:t>
            </a:r>
            <a:endParaRPr lang="en-US" altLang="zh-CN" b="1" dirty="0">
              <a:latin typeface="Cambria" panose="02040503050406030204" pitchFamily="18" charset="0"/>
              <a:ea typeface="宋体" panose="02010600030101010101" pitchFamily="2" charset="-122"/>
            </a:endParaRPr>
          </a:p>
        </p:txBody>
      </p:sp>
      <p:sp>
        <p:nvSpPr>
          <p:cNvPr id="44035" name="Text Box 3"/>
          <p:cNvSpPr txBox="1">
            <a:spLocks noChangeArrowheads="1"/>
          </p:cNvSpPr>
          <p:nvPr/>
        </p:nvSpPr>
        <p:spPr bwMode="auto">
          <a:xfrm>
            <a:off x="228600" y="1143000"/>
            <a:ext cx="8686800"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00" dirty="0">
                <a:latin typeface="Cambria" panose="02040503050406030204" pitchFamily="18" charset="0"/>
                <a:ea typeface="宋体" panose="02010600030101010101" pitchFamily="2" charset="-122"/>
              </a:rPr>
              <a:t>• </a:t>
            </a:r>
            <a:r>
              <a:rPr lang="en-US" altLang="zh-CN" sz="1900" b="1" dirty="0">
                <a:latin typeface="Cambria" panose="02040503050406030204" pitchFamily="18" charset="0"/>
                <a:ea typeface="宋体" panose="02010600030101010101" pitchFamily="2" charset="-122"/>
              </a:rPr>
              <a:t>Engineering Dry-run</a:t>
            </a:r>
            <a:r>
              <a:rPr lang="en-US" altLang="zh-CN" sz="1900" dirty="0">
                <a:latin typeface="Cambria" panose="02040503050406030204" pitchFamily="18" charset="0"/>
                <a:ea typeface="宋体" panose="02010600030101010101" pitchFamily="2" charset="-122"/>
              </a:rPr>
              <a:t> - test conducted by engineering without SQE.  These tests include Unit Tests and engineering dry-runs of the formal tests.  These engineering dry-runs are used to verify correctness and completeness of the test procedures.  Also, these is the final engineering verification of the end-product before sell-off to SQE</a:t>
            </a:r>
            <a:r>
              <a:rPr lang="en-US" altLang="zh-CN" sz="1900" dirty="0" smtClean="0">
                <a:latin typeface="Cambria" panose="02040503050406030204" pitchFamily="18" charset="0"/>
                <a:ea typeface="宋体" panose="02010600030101010101" pitchFamily="2" charset="-122"/>
              </a:rPr>
              <a:t>.</a:t>
            </a:r>
            <a:endParaRPr lang="en-US" altLang="zh-CN" sz="1900" dirty="0">
              <a:latin typeface="Cambria" panose="02040503050406030204" pitchFamily="18" charset="0"/>
              <a:ea typeface="宋体" panose="02010600030101010101" pitchFamily="2" charset="-122"/>
            </a:endParaRPr>
          </a:p>
          <a:p>
            <a:endParaRPr lang="en-US" altLang="zh-CN" sz="1900" dirty="0">
              <a:latin typeface="Cambria" panose="02040503050406030204" pitchFamily="18" charset="0"/>
              <a:ea typeface="宋体" panose="02010600030101010101" pitchFamily="2" charset="-122"/>
            </a:endParaRPr>
          </a:p>
          <a:p>
            <a:r>
              <a:rPr lang="en-US" altLang="zh-CN" sz="1900" dirty="0">
                <a:latin typeface="Cambria" panose="02040503050406030204" pitchFamily="18" charset="0"/>
                <a:ea typeface="宋体" panose="02010600030101010101" pitchFamily="2" charset="-122"/>
              </a:rPr>
              <a:t>• </a:t>
            </a:r>
            <a:r>
              <a:rPr lang="en-US" altLang="zh-CN" sz="1900" b="1" dirty="0">
                <a:latin typeface="Cambria" panose="02040503050406030204" pitchFamily="18" charset="0"/>
                <a:ea typeface="宋体" panose="02010600030101010101" pitchFamily="2" charset="-122"/>
              </a:rPr>
              <a:t>SQE Dry-run</a:t>
            </a:r>
            <a:r>
              <a:rPr lang="en-US" altLang="zh-CN" sz="1900" dirty="0">
                <a:latin typeface="Cambria" panose="02040503050406030204" pitchFamily="18" charset="0"/>
                <a:ea typeface="宋体" panose="02010600030101010101" pitchFamily="2" charset="-122"/>
              </a:rPr>
              <a:t> - test conducted by SQE.  These tests include PQT, FAT and SAT dry-runs.  These tests are used to verify the end-product before the formal test with the customer.  An SQE is sometimes responsible for writing the test report.  However, if a separate test group is available, then SQE is relived of this obligation. </a:t>
            </a:r>
          </a:p>
          <a:p>
            <a:endParaRPr lang="en-US" altLang="zh-CN" sz="1900" dirty="0">
              <a:latin typeface="Cambria" panose="02040503050406030204" pitchFamily="18" charset="0"/>
              <a:ea typeface="宋体" panose="02010600030101010101" pitchFamily="2" charset="-122"/>
            </a:endParaRPr>
          </a:p>
          <a:p>
            <a:endParaRPr lang="en-US" altLang="zh-CN" sz="1900" dirty="0">
              <a:latin typeface="Cambria" panose="02040503050406030204" pitchFamily="18" charset="0"/>
              <a:ea typeface="宋体" panose="02010600030101010101" pitchFamily="2" charset="-122"/>
            </a:endParaRPr>
          </a:p>
          <a:p>
            <a:r>
              <a:rPr lang="en-US" altLang="zh-CN" sz="1900" dirty="0">
                <a:latin typeface="Cambria" panose="02040503050406030204" pitchFamily="18" charset="0"/>
                <a:ea typeface="宋体" panose="02010600030101010101" pitchFamily="2" charset="-122"/>
              </a:rPr>
              <a:t>• </a:t>
            </a:r>
            <a:r>
              <a:rPr lang="en-US" altLang="zh-CN" sz="1900" b="1" dirty="0">
                <a:latin typeface="Cambria" panose="02040503050406030204" pitchFamily="18" charset="0"/>
                <a:ea typeface="宋体" panose="02010600030101010101" pitchFamily="2" charset="-122"/>
              </a:rPr>
              <a:t>TFR </a:t>
            </a:r>
            <a:r>
              <a:rPr lang="en-US" altLang="zh-CN" sz="1900" dirty="0">
                <a:latin typeface="Cambria" panose="02040503050406030204" pitchFamily="18" charset="0"/>
                <a:ea typeface="宋体" panose="02010600030101010101" pitchFamily="2" charset="-122"/>
              </a:rPr>
              <a:t>- test conducted as “RFR - run-for-record” with the SQE and the customer.  These tests include FAT and SAT.  These tests are conducted to sell the end-product off to the customer.  SQE is present at all such </a:t>
            </a:r>
            <a:r>
              <a:rPr lang="en-US" altLang="zh-CN" sz="1900" dirty="0" smtClean="0">
                <a:latin typeface="Cambria" panose="02040503050406030204" pitchFamily="18" charset="0"/>
                <a:ea typeface="宋体" panose="02010600030101010101" pitchFamily="2" charset="-122"/>
              </a:rPr>
              <a:t>tests</a:t>
            </a:r>
            <a:endParaRPr lang="en-US" altLang="zh-CN"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762053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45058" name="Rectangle 1026"/>
          <p:cNvSpPr>
            <a:spLocks noGrp="1" noChangeArrowheads="1"/>
          </p:cNvSpPr>
          <p:nvPr>
            <p:ph type="title"/>
          </p:nvPr>
        </p:nvSpPr>
        <p:spPr>
          <a:xfrm>
            <a:off x="1143000" y="152400"/>
            <a:ext cx="7772400" cy="1143000"/>
          </a:xfrm>
        </p:spPr>
        <p:txBody>
          <a:bodyPr/>
          <a:lstStyle/>
          <a:p>
            <a:pPr algn="l"/>
            <a:r>
              <a:rPr lang="en-US" altLang="zh-CN" sz="3600" b="1" dirty="0">
                <a:latin typeface="Cambria" panose="02040503050406030204" pitchFamily="18" charset="0"/>
                <a:ea typeface="宋体" panose="02010600030101010101" pitchFamily="2" charset="-122"/>
              </a:rPr>
              <a:t>Quality Audits</a:t>
            </a:r>
            <a:endParaRPr lang="en-US" altLang="zh-CN" dirty="0">
              <a:latin typeface="Cambria" panose="02040503050406030204" pitchFamily="18" charset="0"/>
              <a:ea typeface="宋体" panose="02010600030101010101" pitchFamily="2" charset="-122"/>
            </a:endParaRPr>
          </a:p>
        </p:txBody>
      </p:sp>
      <p:sp>
        <p:nvSpPr>
          <p:cNvPr id="45059" name="Text Box 1027"/>
          <p:cNvSpPr txBox="1">
            <a:spLocks noChangeArrowheads="1"/>
          </p:cNvSpPr>
          <p:nvPr/>
        </p:nvSpPr>
        <p:spPr bwMode="auto">
          <a:xfrm>
            <a:off x="457200" y="1143000"/>
            <a:ext cx="8101013" cy="367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00" dirty="0">
                <a:latin typeface="Cambria" panose="02040503050406030204" pitchFamily="18" charset="0"/>
                <a:ea typeface="宋体" panose="02010600030101010101" pitchFamily="2" charset="-122"/>
              </a:rPr>
              <a:t>• </a:t>
            </a:r>
            <a:r>
              <a:rPr lang="en-US" altLang="zh-CN" sz="1900" b="1" dirty="0">
                <a:latin typeface="Cambria" panose="02040503050406030204" pitchFamily="18" charset="0"/>
                <a:ea typeface="宋体" panose="02010600030101010101" pitchFamily="2" charset="-122"/>
              </a:rPr>
              <a:t>SQE Audits</a:t>
            </a:r>
            <a:r>
              <a:rPr lang="en-US" altLang="zh-CN" sz="1900" dirty="0">
                <a:latin typeface="Cambria" panose="02040503050406030204" pitchFamily="18" charset="0"/>
                <a:ea typeface="宋体" panose="02010600030101010101" pitchFamily="2" charset="-122"/>
              </a:rPr>
              <a:t> - audits conducted by SQE to verify that the process STD’s are    being followed.  Examples of these audits are IPDS compliance, Configuration Control, and Software Engineering Management.  All findings for these audits are documented on QER forms.  The results of the audits are distributed to the next level of management (above project level).  If the issue(s) are not fixed then the findings are elevated to upper management.</a:t>
            </a:r>
          </a:p>
          <a:p>
            <a:endParaRPr lang="en-US" altLang="zh-CN" sz="1900" dirty="0">
              <a:latin typeface="Cambria" panose="02040503050406030204" pitchFamily="18" charset="0"/>
              <a:ea typeface="宋体" panose="02010600030101010101" pitchFamily="2" charset="-122"/>
            </a:endParaRPr>
          </a:p>
          <a:p>
            <a:r>
              <a:rPr lang="en-US" altLang="zh-CN" sz="1900" dirty="0">
                <a:latin typeface="Cambria" panose="02040503050406030204" pitchFamily="18" charset="0"/>
                <a:ea typeface="宋体" panose="02010600030101010101" pitchFamily="2" charset="-122"/>
              </a:rPr>
              <a:t>• </a:t>
            </a:r>
            <a:r>
              <a:rPr lang="en-US" altLang="zh-CN" sz="1900" b="1" dirty="0">
                <a:latin typeface="Cambria" panose="02040503050406030204" pitchFamily="18" charset="0"/>
                <a:ea typeface="宋体" panose="02010600030101010101" pitchFamily="2" charset="-122"/>
              </a:rPr>
              <a:t>Independent Audits</a:t>
            </a:r>
            <a:r>
              <a:rPr lang="en-US" altLang="zh-CN" sz="1900" dirty="0">
                <a:latin typeface="Cambria" panose="02040503050406030204" pitchFamily="18" charset="0"/>
                <a:ea typeface="宋体" panose="02010600030101010101" pitchFamily="2" charset="-122"/>
              </a:rPr>
              <a:t> - audits conducted by ISO generalists or other independent entities to verify that the process STD’s are being followed.  These audits are usually conducted on a division/facility level.  The results of these audits are distributed to upper management.</a:t>
            </a:r>
            <a:endParaRPr lang="en-US" altLang="zh-CN" sz="2000" dirty="0">
              <a:latin typeface="Cambria" panose="02040503050406030204" pitchFamily="18" charset="0"/>
              <a:ea typeface="宋体" panose="02010600030101010101" pitchFamily="2" charset="-122"/>
            </a:endParaRPr>
          </a:p>
          <a:p>
            <a:endParaRPr lang="en-US" altLang="zh-CN"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185337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59394" name="Rectangle 2"/>
          <p:cNvSpPr>
            <a:spLocks noGrp="1" noChangeArrowheads="1"/>
          </p:cNvSpPr>
          <p:nvPr>
            <p:ph type="title"/>
          </p:nvPr>
        </p:nvSpPr>
        <p:spPr>
          <a:xfrm>
            <a:off x="1066800" y="228600"/>
            <a:ext cx="9144000" cy="1143000"/>
          </a:xfrm>
        </p:spPr>
        <p:txBody>
          <a:bodyPr/>
          <a:lstStyle/>
          <a:p>
            <a:pPr algn="l"/>
            <a:r>
              <a:rPr lang="en-US" altLang="zh-CN" b="1" dirty="0">
                <a:latin typeface="Cambria" panose="02040503050406030204" pitchFamily="18" charset="0"/>
                <a:ea typeface="宋体" panose="02010600030101010101" pitchFamily="2" charset="-122"/>
              </a:rPr>
              <a:t>Software Configuration Management</a:t>
            </a:r>
          </a:p>
        </p:txBody>
      </p:sp>
      <p:sp>
        <p:nvSpPr>
          <p:cNvPr id="59395" name="Text Box 3"/>
          <p:cNvSpPr txBox="1">
            <a:spLocks noChangeArrowheads="1"/>
          </p:cNvSpPr>
          <p:nvPr/>
        </p:nvSpPr>
        <p:spPr bwMode="auto">
          <a:xfrm>
            <a:off x="228600" y="1752600"/>
            <a:ext cx="84582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latin typeface="Cambria" panose="02040503050406030204" pitchFamily="18" charset="0"/>
                <a:ea typeface="宋体" panose="02010600030101010101" pitchFamily="2" charset="-122"/>
              </a:rPr>
              <a:t>SCM</a:t>
            </a:r>
            <a:r>
              <a:rPr lang="en-US" altLang="zh-CN" sz="2000" dirty="0">
                <a:latin typeface="Cambria" panose="02040503050406030204" pitchFamily="18" charset="0"/>
                <a:ea typeface="宋体" panose="02010600030101010101" pitchFamily="2" charset="-122"/>
              </a:rPr>
              <a:t> – activities assuring that software products are properly identified and their transition is tracked.  In many mature organizations SCM is not part of SQA responsibilities.</a:t>
            </a:r>
          </a:p>
          <a:p>
            <a:endParaRPr lang="en-US" altLang="zh-CN" sz="2000" dirty="0">
              <a:latin typeface="Cambria" panose="02040503050406030204" pitchFamily="18" charset="0"/>
              <a:ea typeface="宋体" panose="02010600030101010101" pitchFamily="2" charset="-122"/>
            </a:endParaRP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a:t>
            </a:r>
            <a:r>
              <a:rPr lang="en-US" altLang="zh-CN" sz="2000" b="1" dirty="0">
                <a:latin typeface="Cambria" panose="02040503050406030204" pitchFamily="18" charset="0"/>
                <a:ea typeface="宋体" panose="02010600030101010101" pitchFamily="2" charset="-122"/>
                <a:cs typeface="Times New Roman" panose="02020603050405020304" pitchFamily="18" charset="0"/>
              </a:rPr>
              <a:t>Baseline Identification</a:t>
            </a:r>
            <a:r>
              <a:rPr lang="en-US" altLang="zh-CN" sz="2000" dirty="0">
                <a:latin typeface="Cambria" panose="02040503050406030204" pitchFamily="18" charset="0"/>
                <a:ea typeface="宋体" panose="02010600030101010101" pitchFamily="2" charset="-122"/>
                <a:cs typeface="Times New Roman" panose="02020603050405020304" pitchFamily="18" charset="0"/>
              </a:rPr>
              <a:t> – identification of initial state of the product</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a:t>
            </a:r>
            <a:r>
              <a:rPr lang="en-US" altLang="zh-CN" sz="2000" b="1" dirty="0">
                <a:latin typeface="Cambria" panose="02040503050406030204" pitchFamily="18" charset="0"/>
                <a:ea typeface="宋体" panose="02010600030101010101" pitchFamily="2" charset="-122"/>
                <a:cs typeface="Times New Roman" panose="02020603050405020304" pitchFamily="18" charset="0"/>
              </a:rPr>
              <a:t>Change Identification</a:t>
            </a:r>
            <a:r>
              <a:rPr lang="en-US" altLang="zh-CN" sz="2000" dirty="0">
                <a:latin typeface="Cambria" panose="02040503050406030204" pitchFamily="18" charset="0"/>
                <a:ea typeface="宋体" panose="02010600030101010101" pitchFamily="2" charset="-122"/>
                <a:cs typeface="Times New Roman" panose="02020603050405020304" pitchFamily="18" charset="0"/>
              </a:rPr>
              <a:t> – identification of changes made to the baseline</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a:t>
            </a:r>
            <a:r>
              <a:rPr lang="en-US" altLang="zh-CN" sz="2000" b="1" dirty="0">
                <a:latin typeface="Cambria" panose="02040503050406030204" pitchFamily="18" charset="0"/>
                <a:ea typeface="宋体" panose="02010600030101010101" pitchFamily="2" charset="-122"/>
                <a:cs typeface="Times New Roman" panose="02020603050405020304" pitchFamily="18" charset="0"/>
              </a:rPr>
              <a:t>Change Control</a:t>
            </a:r>
            <a:r>
              <a:rPr lang="en-US" altLang="zh-CN" sz="2000" dirty="0">
                <a:latin typeface="Cambria" panose="02040503050406030204" pitchFamily="18" charset="0"/>
                <a:ea typeface="宋体" panose="02010600030101010101" pitchFamily="2" charset="-122"/>
                <a:cs typeface="Times New Roman" panose="02020603050405020304" pitchFamily="18" charset="0"/>
              </a:rPr>
              <a:t> – documentation of changes via revision history, change summary, or using automated development tools (</a:t>
            </a:r>
            <a:r>
              <a:rPr lang="en-US" altLang="zh-CN" sz="2000" dirty="0" err="1">
                <a:latin typeface="Cambria" panose="02040503050406030204" pitchFamily="18" charset="0"/>
                <a:ea typeface="宋体" panose="02010600030101010101" pitchFamily="2" charset="-122"/>
                <a:cs typeface="Times New Roman" panose="02020603050405020304" pitchFamily="18" charset="0"/>
              </a:rPr>
              <a:t>ClearCase</a:t>
            </a:r>
            <a:r>
              <a:rPr lang="en-US" altLang="zh-CN" sz="2000" dirty="0">
                <a:latin typeface="Cambria" panose="02040503050406030204" pitchFamily="18" charset="0"/>
                <a:ea typeface="宋体" panose="02010600030101010101" pitchFamily="2" charset="-122"/>
                <a:cs typeface="Times New Roman" panose="02020603050405020304" pitchFamily="18" charset="0"/>
              </a:rPr>
              <a:t> or Apex)</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a:t>
            </a:r>
            <a:r>
              <a:rPr lang="en-US" altLang="zh-CN" sz="2000" b="1" dirty="0">
                <a:latin typeface="Cambria" panose="02040503050406030204" pitchFamily="18" charset="0"/>
                <a:ea typeface="宋体" panose="02010600030101010101" pitchFamily="2" charset="-122"/>
                <a:cs typeface="Times New Roman" panose="02020603050405020304" pitchFamily="18" charset="0"/>
              </a:rPr>
              <a:t>Status Accounting</a:t>
            </a:r>
            <a:r>
              <a:rPr lang="en-US" altLang="zh-CN" sz="2000" dirty="0">
                <a:latin typeface="Cambria" panose="02040503050406030204" pitchFamily="18" charset="0"/>
                <a:ea typeface="宋体" panose="02010600030101010101" pitchFamily="2" charset="-122"/>
                <a:cs typeface="Times New Roman" panose="02020603050405020304" pitchFamily="18" charset="0"/>
              </a:rPr>
              <a:t> – reporting changes to others and monitoring completeness of the project archives</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a:t>
            </a:r>
            <a:r>
              <a:rPr lang="en-US" altLang="zh-CN" sz="2000" b="1" dirty="0">
                <a:latin typeface="Cambria" panose="02040503050406030204" pitchFamily="18" charset="0"/>
                <a:ea typeface="宋体" panose="02010600030101010101" pitchFamily="2" charset="-122"/>
                <a:cs typeface="Times New Roman" panose="02020603050405020304" pitchFamily="18" charset="0"/>
              </a:rPr>
              <a:t>Preservation</a:t>
            </a:r>
            <a:r>
              <a:rPr lang="en-US" altLang="zh-CN" sz="2000" dirty="0">
                <a:latin typeface="Cambria" panose="02040503050406030204" pitchFamily="18" charset="0"/>
                <a:ea typeface="宋体" panose="02010600030101010101" pitchFamily="2" charset="-122"/>
                <a:cs typeface="Times New Roman" panose="02020603050405020304" pitchFamily="18" charset="0"/>
              </a:rPr>
              <a:t> – keeper of the software products</a:t>
            </a:r>
            <a:endParaRPr lang="en-US" altLang="zh-CN" sz="2000"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7788732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5842" name="Rectangle 2"/>
          <p:cNvSpPr>
            <a:spLocks noGrp="1" noChangeArrowheads="1"/>
          </p:cNvSpPr>
          <p:nvPr>
            <p:ph type="ctrTitle"/>
          </p:nvPr>
        </p:nvSpPr>
        <p:spPr>
          <a:xfrm>
            <a:off x="685800" y="2286000"/>
            <a:ext cx="7772400" cy="1143000"/>
          </a:xfrm>
        </p:spPr>
        <p:txBody>
          <a:bodyPr anchor="ctr"/>
          <a:lstStyle/>
          <a:p>
            <a:r>
              <a:rPr lang="en-US" altLang="zh-CN" sz="4400" b="1" dirty="0">
                <a:latin typeface="Cambria" panose="02040503050406030204" pitchFamily="18" charset="0"/>
                <a:ea typeface="宋体" panose="02010600030101010101" pitchFamily="2" charset="-122"/>
              </a:rPr>
              <a:t>Software Quality Metrics</a:t>
            </a:r>
          </a:p>
        </p:txBody>
      </p:sp>
      <p:sp>
        <p:nvSpPr>
          <p:cNvPr id="35843" name="Rectangle 3"/>
          <p:cNvSpPr>
            <a:spLocks noGrp="1" noChangeArrowheads="1"/>
          </p:cNvSpPr>
          <p:nvPr>
            <p:ph type="subTitle" idx="1"/>
          </p:nvPr>
        </p:nvSpPr>
        <p:spPr>
          <a:xfrm>
            <a:off x="1371600" y="3886200"/>
            <a:ext cx="6400800" cy="1752600"/>
          </a:xfrm>
        </p:spPr>
        <p:txBody>
          <a:bodyPr/>
          <a:lstStyle/>
          <a:p>
            <a:r>
              <a:rPr lang="en-US" altLang="zh-CN" sz="3200">
                <a:latin typeface="Cambria" panose="02040503050406030204" pitchFamily="18" charset="0"/>
                <a:ea typeface="宋体" panose="02010600030101010101" pitchFamily="2" charset="-122"/>
              </a:rPr>
              <a:t>Element IV</a:t>
            </a:r>
          </a:p>
        </p:txBody>
      </p:sp>
    </p:spTree>
    <p:extLst>
      <p:ext uri="{BB962C8B-B14F-4D97-AF65-F5344CB8AC3E}">
        <p14:creationId xmlns:p14="http://schemas.microsoft.com/office/powerpoint/2010/main" val="2198422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49154" name="Rectangle 2"/>
          <p:cNvSpPr>
            <a:spLocks noGrp="1" noChangeArrowheads="1"/>
          </p:cNvSpPr>
          <p:nvPr>
            <p:ph type="title"/>
          </p:nvPr>
        </p:nvSpPr>
        <p:spPr>
          <a:xfrm>
            <a:off x="1328468" y="152400"/>
            <a:ext cx="7772400" cy="1143000"/>
          </a:xfrm>
        </p:spPr>
        <p:txBody>
          <a:bodyPr/>
          <a:lstStyle/>
          <a:p>
            <a:pPr algn="l"/>
            <a:r>
              <a:rPr lang="en-US" altLang="zh-CN" sz="3600" b="1" dirty="0">
                <a:latin typeface="Cambria" panose="02040503050406030204" pitchFamily="18" charset="0"/>
                <a:ea typeface="宋体" panose="02010600030101010101" pitchFamily="2" charset="-122"/>
              </a:rPr>
              <a:t>Metrics Collection</a:t>
            </a:r>
          </a:p>
        </p:txBody>
      </p:sp>
      <p:sp>
        <p:nvSpPr>
          <p:cNvPr id="49156" name="Text Box 4"/>
          <p:cNvSpPr txBox="1">
            <a:spLocks noChangeArrowheads="1"/>
          </p:cNvSpPr>
          <p:nvPr/>
        </p:nvSpPr>
        <p:spPr bwMode="auto">
          <a:xfrm>
            <a:off x="152400" y="1184275"/>
            <a:ext cx="881538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Cambria" panose="02040503050406030204" pitchFamily="18" charset="0"/>
                <a:ea typeface="宋体" panose="02010600030101010101" pitchFamily="2" charset="-122"/>
              </a:rPr>
              <a:t>• </a:t>
            </a:r>
            <a:r>
              <a:rPr lang="en-US" altLang="zh-CN" sz="2000" b="1" dirty="0">
                <a:latin typeface="Cambria" panose="02040503050406030204" pitchFamily="18" charset="0"/>
                <a:ea typeface="宋体" panose="02010600030101010101" pitchFamily="2" charset="-122"/>
              </a:rPr>
              <a:t>Software measurement</a:t>
            </a:r>
            <a:r>
              <a:rPr lang="en-US" altLang="zh-CN" sz="2000" dirty="0">
                <a:latin typeface="Cambria" panose="02040503050406030204" pitchFamily="18" charset="0"/>
                <a:ea typeface="宋体" panose="02010600030101010101" pitchFamily="2" charset="-122"/>
              </a:rPr>
              <a:t> - the process of deriving a numeric value</a:t>
            </a:r>
          </a:p>
          <a:p>
            <a:r>
              <a:rPr lang="en-US" altLang="zh-CN" sz="2000" dirty="0">
                <a:latin typeface="Cambria" panose="02040503050406030204" pitchFamily="18" charset="0"/>
                <a:ea typeface="宋体" panose="02010600030101010101" pitchFamily="2" charset="-122"/>
              </a:rPr>
              <a:t> for some attribute of a software product or a software process.  Comparison of these values to each other and to STD’s allows drawing conclusions about the quality of software products or the process.</a:t>
            </a:r>
          </a:p>
          <a:p>
            <a:endParaRPr lang="en-US" altLang="zh-CN" sz="2000" dirty="0">
              <a:latin typeface="Cambria" panose="02040503050406030204" pitchFamily="18" charset="0"/>
              <a:ea typeface="宋体" panose="02010600030101010101" pitchFamily="2" charset="-122"/>
            </a:endParaRPr>
          </a:p>
          <a:p>
            <a:r>
              <a:rPr lang="en-US" altLang="zh-CN" sz="2000" dirty="0">
                <a:latin typeface="Cambria" panose="02040503050406030204" pitchFamily="18" charset="0"/>
                <a:ea typeface="宋体" panose="02010600030101010101" pitchFamily="2" charset="-122"/>
              </a:rPr>
              <a:t>• The focus of the metrics collecting programs is usually on collecting metrics on program defects and the V&amp;V process.</a:t>
            </a:r>
          </a:p>
          <a:p>
            <a:endParaRPr lang="en-US" altLang="zh-CN" sz="2000" dirty="0">
              <a:latin typeface="Cambria" panose="02040503050406030204" pitchFamily="18" charset="0"/>
              <a:ea typeface="宋体" panose="02010600030101010101" pitchFamily="2" charset="-122"/>
            </a:endParaRPr>
          </a:p>
          <a:p>
            <a:r>
              <a:rPr lang="en-US" altLang="zh-CN" sz="2000" dirty="0">
                <a:latin typeface="Cambria" panose="02040503050406030204" pitchFamily="18" charset="0"/>
                <a:ea typeface="宋体" panose="02010600030101010101" pitchFamily="2" charset="-122"/>
              </a:rPr>
              <a:t>• Metrics can be either </a:t>
            </a:r>
            <a:r>
              <a:rPr lang="en-US" altLang="zh-CN" sz="2000" b="1" dirty="0">
                <a:latin typeface="Cambria" panose="02040503050406030204" pitchFamily="18" charset="0"/>
                <a:ea typeface="宋体" panose="02010600030101010101" pitchFamily="2" charset="-122"/>
              </a:rPr>
              <a:t>Control Metrics</a:t>
            </a:r>
            <a:r>
              <a:rPr lang="en-US" altLang="zh-CN" sz="2000" dirty="0">
                <a:latin typeface="Cambria" panose="02040503050406030204" pitchFamily="18" charset="0"/>
                <a:ea typeface="宋体" panose="02010600030101010101" pitchFamily="2" charset="-122"/>
              </a:rPr>
              <a:t> or </a:t>
            </a:r>
            <a:r>
              <a:rPr lang="en-US" altLang="zh-CN" sz="2000" b="1" dirty="0">
                <a:latin typeface="Cambria" panose="02040503050406030204" pitchFamily="18" charset="0"/>
                <a:ea typeface="宋体" panose="02010600030101010101" pitchFamily="2" charset="-122"/>
              </a:rPr>
              <a:t>Predictor Metrics</a:t>
            </a:r>
          </a:p>
          <a:p>
            <a:endParaRPr lang="en-US" altLang="zh-CN" sz="2000" b="1" dirty="0">
              <a:latin typeface="Cambria" panose="02040503050406030204" pitchFamily="18" charset="0"/>
              <a:ea typeface="宋体" panose="02010600030101010101" pitchFamily="2" charset="-122"/>
            </a:endParaRPr>
          </a:p>
          <a:p>
            <a:r>
              <a:rPr lang="en-US" altLang="zh-CN" sz="2000" dirty="0">
                <a:latin typeface="Cambria" panose="02040503050406030204" pitchFamily="18" charset="0"/>
                <a:ea typeface="宋体" panose="02010600030101010101" pitchFamily="2" charset="-122"/>
              </a:rPr>
              <a:t>• Most of the “</a:t>
            </a:r>
            <a:r>
              <a:rPr lang="en-US" altLang="zh-CN" sz="2000" dirty="0" err="1">
                <a:latin typeface="Cambria" panose="02040503050406030204" pitchFamily="18" charset="0"/>
                <a:ea typeface="宋体" panose="02010600030101010101" pitchFamily="2" charset="-122"/>
              </a:rPr>
              <a:t>Ilities</a:t>
            </a:r>
            <a:r>
              <a:rPr lang="en-US" altLang="zh-CN" sz="2000" dirty="0">
                <a:latin typeface="Cambria" panose="02040503050406030204" pitchFamily="18" charset="0"/>
                <a:ea typeface="宋体" panose="02010600030101010101" pitchFamily="2" charset="-122"/>
              </a:rPr>
              <a:t>” can not be measured directly unless there’s historical data.  </a:t>
            </a:r>
            <a:r>
              <a:rPr lang="en-US" altLang="zh-CN" sz="2000" dirty="0" smtClean="0">
                <a:latin typeface="Cambria" panose="02040503050406030204" pitchFamily="18" charset="0"/>
                <a:ea typeface="宋体" panose="02010600030101010101" pitchFamily="2" charset="-122"/>
              </a:rPr>
              <a:t>Instead, </a:t>
            </a:r>
            <a:r>
              <a:rPr lang="en-US" altLang="zh-CN" sz="2000" dirty="0">
                <a:latin typeface="Cambria" panose="02040503050406030204" pitchFamily="18" charset="0"/>
                <a:ea typeface="宋体" panose="02010600030101010101" pitchFamily="2" charset="-122"/>
              </a:rPr>
              <a:t>tangible software product attributes are measured and the “</a:t>
            </a:r>
            <a:r>
              <a:rPr lang="en-US" altLang="zh-CN" sz="2000" dirty="0" err="1">
                <a:latin typeface="Cambria" panose="02040503050406030204" pitchFamily="18" charset="0"/>
                <a:ea typeface="宋体" panose="02010600030101010101" pitchFamily="2" charset="-122"/>
              </a:rPr>
              <a:t>Ility</a:t>
            </a:r>
            <a:r>
              <a:rPr lang="en-US" altLang="zh-CN" sz="2000" dirty="0">
                <a:latin typeface="Cambria" panose="02040503050406030204" pitchFamily="18" charset="0"/>
                <a:ea typeface="宋体" panose="02010600030101010101" pitchFamily="2" charset="-122"/>
              </a:rPr>
              <a:t>” factors are derived using predefined relationships between measurable and synthetic attributes. </a:t>
            </a:r>
          </a:p>
          <a:p>
            <a:endParaRPr lang="en-US" altLang="zh-CN" sz="2000" dirty="0">
              <a:latin typeface="Cambria" panose="02040503050406030204" pitchFamily="18" charset="0"/>
              <a:ea typeface="宋体" panose="02010600030101010101" pitchFamily="2" charset="-122"/>
            </a:endParaRPr>
          </a:p>
          <a:p>
            <a:r>
              <a:rPr lang="en-US" altLang="zh-CN" sz="2000" dirty="0">
                <a:latin typeface="Cambria" panose="02040503050406030204" pitchFamily="18" charset="0"/>
                <a:ea typeface="宋体" panose="02010600030101010101" pitchFamily="2" charset="-122"/>
              </a:rPr>
              <a:t>• The boundary conditions for all measurements should be established in advance and then revised once a large databank of historical data has been established </a:t>
            </a:r>
          </a:p>
        </p:txBody>
      </p:sp>
    </p:spTree>
    <p:extLst>
      <p:ext uri="{BB962C8B-B14F-4D97-AF65-F5344CB8AC3E}">
        <p14:creationId xmlns:p14="http://schemas.microsoft.com/office/powerpoint/2010/main" val="2980873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7170" name="Rectangle 2"/>
          <p:cNvSpPr>
            <a:spLocks noGrp="1" noChangeArrowheads="1"/>
          </p:cNvSpPr>
          <p:nvPr>
            <p:ph type="title"/>
          </p:nvPr>
        </p:nvSpPr>
        <p:spPr>
          <a:xfrm>
            <a:off x="916048" y="228600"/>
            <a:ext cx="7772400" cy="1143000"/>
          </a:xfrm>
        </p:spPr>
        <p:txBody>
          <a:bodyPr/>
          <a:lstStyle/>
          <a:p>
            <a:pPr algn="l"/>
            <a:r>
              <a:rPr lang="en-US" altLang="zh-CN" sz="3600" b="1" u="sng" dirty="0">
                <a:latin typeface="Cambria" panose="02040503050406030204" pitchFamily="18" charset="0"/>
                <a:ea typeface="宋体" panose="02010600030101010101" pitchFamily="2" charset="-122"/>
              </a:rPr>
              <a:t>What is Quality?</a:t>
            </a:r>
          </a:p>
        </p:txBody>
      </p:sp>
      <p:sp>
        <p:nvSpPr>
          <p:cNvPr id="7173" name="Text Box 5"/>
          <p:cNvSpPr txBox="1">
            <a:spLocks noChangeArrowheads="1"/>
          </p:cNvSpPr>
          <p:nvPr/>
        </p:nvSpPr>
        <p:spPr bwMode="auto">
          <a:xfrm>
            <a:off x="345207" y="1981200"/>
            <a:ext cx="8343241" cy="332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latin typeface="Cambria" panose="02040503050406030204" pitchFamily="18" charset="0"/>
                <a:ea typeface="宋体" panose="02010600030101010101" pitchFamily="2" charset="-122"/>
                <a:cs typeface="Times New Roman" panose="02020603050405020304" pitchFamily="18" charset="0"/>
              </a:rPr>
              <a:t>Quality</a:t>
            </a:r>
            <a:r>
              <a:rPr lang="en-US" altLang="zh-CN" sz="2800" dirty="0">
                <a:latin typeface="Cambria" panose="02040503050406030204" pitchFamily="18" charset="0"/>
                <a:ea typeface="宋体" panose="02010600030101010101" pitchFamily="2" charset="-122"/>
                <a:cs typeface="Times New Roman" panose="02020603050405020304" pitchFamily="18" charset="0"/>
              </a:rPr>
              <a:t> – developed product meets it’s specification</a:t>
            </a:r>
          </a:p>
          <a:p>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r>
              <a:rPr lang="en-US" altLang="zh-CN" sz="2000" dirty="0">
                <a:latin typeface="Cambria" panose="02040503050406030204" pitchFamily="18" charset="0"/>
                <a:ea typeface="宋体" panose="02010600030101010101" pitchFamily="2" charset="-122"/>
                <a:cs typeface="Times New Roman" panose="02020603050405020304" pitchFamily="18" charset="0"/>
              </a:rPr>
              <a:t>Problems:</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Development organization has requirements exceeding customer's  specifications (added cost of product development)</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Certain quality characteristics can not be specified in </a:t>
            </a:r>
            <a:r>
              <a:rPr lang="en-US" altLang="zh-CN" sz="2000" dirty="0" smtClean="0">
                <a:latin typeface="Cambria" panose="02040503050406030204" pitchFamily="18" charset="0"/>
                <a:ea typeface="宋体" panose="02010600030101010101" pitchFamily="2" charset="-122"/>
                <a:cs typeface="Times New Roman" panose="02020603050405020304" pitchFamily="18" charset="0"/>
              </a:rPr>
              <a:t>unambiguous </a:t>
            </a:r>
            <a:r>
              <a:rPr lang="en-US" altLang="zh-CN" sz="2000" dirty="0">
                <a:latin typeface="Cambria" panose="02040503050406030204" pitchFamily="18" charset="0"/>
                <a:ea typeface="宋体" panose="02010600030101010101" pitchFamily="2" charset="-122"/>
                <a:cs typeface="Times New Roman" panose="02020603050405020304" pitchFamily="18" charset="0"/>
              </a:rPr>
              <a:t>terms (i.e. maintainability)</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Even if the product conforms to it’s specifications, users may </a:t>
            </a:r>
            <a:r>
              <a:rPr lang="en-US" altLang="zh-CN" sz="2000" dirty="0" smtClean="0">
                <a:latin typeface="Cambria" panose="02040503050406030204" pitchFamily="18" charset="0"/>
                <a:ea typeface="宋体" panose="02010600030101010101" pitchFamily="2" charset="-122"/>
                <a:cs typeface="Times New Roman" panose="02020603050405020304" pitchFamily="18" charset="0"/>
              </a:rPr>
              <a:t>not </a:t>
            </a:r>
            <a:r>
              <a:rPr lang="en-US" altLang="zh-CN" sz="2000" dirty="0">
                <a:latin typeface="Cambria" panose="02040503050406030204" pitchFamily="18" charset="0"/>
                <a:ea typeface="宋体" panose="02010600030101010101" pitchFamily="2" charset="-122"/>
                <a:cs typeface="Times New Roman" panose="02020603050405020304" pitchFamily="18" charset="0"/>
              </a:rPr>
              <a:t>consider it to be a quality product (because users may not be involved in </a:t>
            </a:r>
            <a:r>
              <a:rPr lang="en-US" altLang="zh-CN" sz="2000" dirty="0" smtClean="0">
                <a:latin typeface="Cambria" panose="02040503050406030204" pitchFamily="18" charset="0"/>
                <a:ea typeface="宋体" panose="02010600030101010101" pitchFamily="2" charset="-122"/>
                <a:cs typeface="Times New Roman" panose="02020603050405020304" pitchFamily="18" charset="0"/>
              </a:rPr>
              <a:t>the development </a:t>
            </a:r>
            <a:r>
              <a:rPr lang="en-US" altLang="zh-CN" sz="2000" dirty="0">
                <a:latin typeface="Cambria" panose="02040503050406030204" pitchFamily="18" charset="0"/>
                <a:ea typeface="宋体" panose="02010600030101010101" pitchFamily="2" charset="-122"/>
                <a:cs typeface="Times New Roman" panose="02020603050405020304" pitchFamily="18" charset="0"/>
              </a:rPr>
              <a:t>of the requirements)</a:t>
            </a:r>
            <a:endParaRPr lang="en-US" altLang="zh-CN" sz="2000"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3118176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61442" name="Rectangle 2"/>
          <p:cNvSpPr>
            <a:spLocks noGrp="1" noChangeArrowheads="1"/>
          </p:cNvSpPr>
          <p:nvPr>
            <p:ph type="title"/>
          </p:nvPr>
        </p:nvSpPr>
        <p:spPr>
          <a:xfrm>
            <a:off x="1066800" y="152400"/>
            <a:ext cx="9144000" cy="1143000"/>
          </a:xfrm>
        </p:spPr>
        <p:txBody>
          <a:bodyPr/>
          <a:lstStyle/>
          <a:p>
            <a:pPr algn="l"/>
            <a:r>
              <a:rPr lang="en-US" altLang="zh-CN" b="1" dirty="0">
                <a:latin typeface="Cambria" panose="02040503050406030204" pitchFamily="18" charset="0"/>
                <a:ea typeface="宋体" panose="02010600030101010101" pitchFamily="2" charset="-122"/>
              </a:rPr>
              <a:t>The Process of Product Measurement</a:t>
            </a:r>
          </a:p>
        </p:txBody>
      </p:sp>
      <p:pic>
        <p:nvPicPr>
          <p:cNvPr id="61443" name="Picture 3" descr="D:\Marks\other_forms\uri\SQA Course\Process for product measur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8229600" cy="3124200"/>
          </a:xfrm>
          <a:prstGeom prst="rect">
            <a:avLst/>
          </a:prstGeom>
          <a:noFill/>
          <a:extLst>
            <a:ext uri="{909E8E84-426E-40DD-AFC4-6F175D3DCCD1}">
              <a14:hiddenFill xmlns:a14="http://schemas.microsoft.com/office/drawing/2010/main">
                <a:solidFill>
                  <a:srgbClr val="FFFFFF"/>
                </a:solidFill>
              </a14:hiddenFill>
            </a:ext>
          </a:extLst>
        </p:spPr>
      </p:pic>
      <p:sp>
        <p:nvSpPr>
          <p:cNvPr id="61444" name="Text Box 4"/>
          <p:cNvSpPr txBox="1">
            <a:spLocks noChangeArrowheads="1"/>
          </p:cNvSpPr>
          <p:nvPr/>
        </p:nvSpPr>
        <p:spPr bwMode="auto">
          <a:xfrm>
            <a:off x="228600" y="4267200"/>
            <a:ext cx="8610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Cambria" panose="02040503050406030204" pitchFamily="18" charset="0"/>
                <a:ea typeface="宋体" panose="02010600030101010101" pitchFamily="2" charset="-122"/>
              </a:rPr>
              <a:t>1. Decide what data is to be collected</a:t>
            </a:r>
          </a:p>
          <a:p>
            <a:r>
              <a:rPr lang="en-US" altLang="zh-CN" sz="2000" dirty="0">
                <a:latin typeface="Cambria" panose="02040503050406030204" pitchFamily="18" charset="0"/>
                <a:ea typeface="宋体" panose="02010600030101010101" pitchFamily="2" charset="-122"/>
              </a:rPr>
              <a:t>2. Assess critical (core) components first</a:t>
            </a:r>
          </a:p>
          <a:p>
            <a:r>
              <a:rPr lang="en-US" altLang="zh-CN" sz="2000" dirty="0">
                <a:latin typeface="Cambria" panose="02040503050406030204" pitchFamily="18" charset="0"/>
                <a:ea typeface="宋体" panose="02010600030101010101" pitchFamily="2" charset="-122"/>
              </a:rPr>
              <a:t>3. Measuring component characteristics might require automated tools</a:t>
            </a:r>
          </a:p>
          <a:p>
            <a:r>
              <a:rPr lang="en-US" altLang="zh-CN" sz="2000" dirty="0">
                <a:latin typeface="Cambria" panose="02040503050406030204" pitchFamily="18" charset="0"/>
                <a:ea typeface="宋体" panose="02010600030101010101" pitchFamily="2" charset="-122"/>
              </a:rPr>
              <a:t>4. Look for </a:t>
            </a:r>
            <a:r>
              <a:rPr lang="en-US" altLang="zh-CN" sz="2000" b="1" dirty="0">
                <a:latin typeface="Cambria" panose="02040503050406030204" pitchFamily="18" charset="0"/>
                <a:ea typeface="宋体" panose="02010600030101010101" pitchFamily="2" charset="-122"/>
              </a:rPr>
              <a:t>consistently </a:t>
            </a:r>
            <a:r>
              <a:rPr lang="en-US" altLang="zh-CN" sz="2000" dirty="0">
                <a:latin typeface="Cambria" panose="02040503050406030204" pitchFamily="18" charset="0"/>
                <a:ea typeface="宋体" panose="02010600030101010101" pitchFamily="2" charset="-122"/>
              </a:rPr>
              <a:t>(</a:t>
            </a:r>
            <a:r>
              <a:rPr lang="en-US" altLang="zh-CN" sz="2000" b="1" dirty="0">
                <a:latin typeface="Cambria" panose="02040503050406030204" pitchFamily="18" charset="0"/>
                <a:ea typeface="宋体" panose="02010600030101010101" pitchFamily="2" charset="-122"/>
              </a:rPr>
              <a:t>unusually</a:t>
            </a:r>
            <a:r>
              <a:rPr lang="en-US" altLang="zh-CN" sz="2000" dirty="0">
                <a:latin typeface="Cambria" panose="02040503050406030204" pitchFamily="18" charset="0"/>
                <a:ea typeface="宋体" panose="02010600030101010101" pitchFamily="2" charset="-122"/>
              </a:rPr>
              <a:t> only works in a factory) high or low values</a:t>
            </a:r>
          </a:p>
          <a:p>
            <a:r>
              <a:rPr lang="en-US" altLang="zh-CN" sz="2000" dirty="0">
                <a:latin typeface="Cambria" panose="02040503050406030204" pitchFamily="18" charset="0"/>
                <a:ea typeface="宋体" panose="02010600030101010101" pitchFamily="2" charset="-122"/>
              </a:rPr>
              <a:t>5. Analysis of anomalous components should reveal if the quality of product is compromised</a:t>
            </a:r>
          </a:p>
        </p:txBody>
      </p:sp>
    </p:spTree>
    <p:extLst>
      <p:ext uri="{BB962C8B-B14F-4D97-AF65-F5344CB8AC3E}">
        <p14:creationId xmlns:p14="http://schemas.microsoft.com/office/powerpoint/2010/main" val="41808160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65538" name="Rectangle 2"/>
          <p:cNvSpPr>
            <a:spLocks noGrp="1" noChangeArrowheads="1"/>
          </p:cNvSpPr>
          <p:nvPr>
            <p:ph type="title"/>
          </p:nvPr>
        </p:nvSpPr>
        <p:spPr>
          <a:xfrm>
            <a:off x="990600" y="152400"/>
            <a:ext cx="9144000" cy="1143000"/>
          </a:xfrm>
        </p:spPr>
        <p:txBody>
          <a:bodyPr/>
          <a:lstStyle/>
          <a:p>
            <a:pPr algn="l"/>
            <a:r>
              <a:rPr lang="en-US" altLang="zh-CN" sz="3600" b="1" dirty="0">
                <a:latin typeface="Cambria" panose="02040503050406030204" pitchFamily="18" charset="0"/>
                <a:ea typeface="宋体" panose="02010600030101010101" pitchFamily="2" charset="-122"/>
              </a:rPr>
              <a:t>Software Product Metrics</a:t>
            </a:r>
          </a:p>
        </p:txBody>
      </p:sp>
      <p:sp>
        <p:nvSpPr>
          <p:cNvPr id="65539" name="Text Box 3"/>
          <p:cNvSpPr txBox="1">
            <a:spLocks noChangeArrowheads="1"/>
          </p:cNvSpPr>
          <p:nvPr/>
        </p:nvSpPr>
        <p:spPr bwMode="auto">
          <a:xfrm>
            <a:off x="164869" y="1752600"/>
            <a:ext cx="89916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zh-CN" sz="2000" dirty="0">
                <a:latin typeface="Cambria" panose="02040503050406030204" pitchFamily="18" charset="0"/>
                <a:ea typeface="宋体" panose="02010600030101010101" pitchFamily="2" charset="-122"/>
              </a:rPr>
              <a:t>There are two categories of software product metrics:</a:t>
            </a:r>
          </a:p>
          <a:p>
            <a:r>
              <a:rPr lang="en-US" altLang="zh-CN" sz="2000" b="1" dirty="0">
                <a:latin typeface="Cambria" panose="02040503050406030204" pitchFamily="18" charset="0"/>
                <a:ea typeface="宋体" panose="02010600030101010101" pitchFamily="2" charset="-122"/>
              </a:rPr>
              <a:t>1. Dynamic metrics</a:t>
            </a:r>
            <a:r>
              <a:rPr lang="en-US" altLang="zh-CN" sz="2000" dirty="0">
                <a:latin typeface="Cambria" panose="02040503050406030204" pitchFamily="18" charset="0"/>
                <a:ea typeface="宋体" panose="02010600030101010101" pitchFamily="2" charset="-122"/>
              </a:rPr>
              <a:t> – this metrics is collected by measuring elements</a:t>
            </a:r>
          </a:p>
          <a:p>
            <a:r>
              <a:rPr lang="en-US" altLang="zh-CN" sz="2000" u="sng" dirty="0">
                <a:latin typeface="Cambria" panose="02040503050406030204" pitchFamily="18" charset="0"/>
                <a:ea typeface="宋体" panose="02010600030101010101" pitchFamily="2" charset="-122"/>
              </a:rPr>
              <a:t>during program’s execution</a:t>
            </a:r>
            <a:r>
              <a:rPr lang="en-US" altLang="zh-CN" sz="2000" dirty="0">
                <a:latin typeface="Cambria" panose="02040503050406030204" pitchFamily="18" charset="0"/>
                <a:ea typeface="宋体" panose="02010600030101010101" pitchFamily="2" charset="-122"/>
              </a:rPr>
              <a:t>.  This metrics help to asses </a:t>
            </a:r>
            <a:r>
              <a:rPr lang="en-US" altLang="zh-CN" sz="2000" u="sng" dirty="0">
                <a:latin typeface="Cambria" panose="02040503050406030204" pitchFamily="18" charset="0"/>
                <a:ea typeface="宋体" panose="02010600030101010101" pitchFamily="2" charset="-122"/>
              </a:rPr>
              <a:t>efficiency</a:t>
            </a:r>
            <a:r>
              <a:rPr lang="en-US" altLang="zh-CN" sz="2000" dirty="0">
                <a:latin typeface="Cambria" panose="02040503050406030204" pitchFamily="18" charset="0"/>
                <a:ea typeface="宋体" panose="02010600030101010101" pitchFamily="2" charset="-122"/>
              </a:rPr>
              <a:t> and </a:t>
            </a:r>
          </a:p>
          <a:p>
            <a:r>
              <a:rPr lang="en-US" altLang="zh-CN" sz="2000" u="sng" dirty="0">
                <a:latin typeface="Cambria" panose="02040503050406030204" pitchFamily="18" charset="0"/>
                <a:ea typeface="宋体" panose="02010600030101010101" pitchFamily="2" charset="-122"/>
              </a:rPr>
              <a:t>reliability</a:t>
            </a:r>
            <a:r>
              <a:rPr lang="en-US" altLang="zh-CN" sz="2000" dirty="0">
                <a:latin typeface="Cambria" panose="02040503050406030204" pitchFamily="18" charset="0"/>
                <a:ea typeface="宋体" panose="02010600030101010101" pitchFamily="2" charset="-122"/>
              </a:rPr>
              <a:t> of a software product.  The parameters collected can be</a:t>
            </a:r>
          </a:p>
          <a:p>
            <a:r>
              <a:rPr lang="en-US" altLang="zh-CN" sz="2000" dirty="0">
                <a:latin typeface="Cambria" panose="02040503050406030204" pitchFamily="18" charset="0"/>
                <a:ea typeface="宋体" panose="02010600030101010101" pitchFamily="2" charset="-122"/>
              </a:rPr>
              <a:t>easily measured (i.e. execution time, mean time between failures)</a:t>
            </a:r>
          </a:p>
          <a:p>
            <a:endParaRPr lang="en-US" altLang="zh-CN" sz="2000" dirty="0">
              <a:latin typeface="Cambria" panose="02040503050406030204" pitchFamily="18" charset="0"/>
              <a:ea typeface="宋体" panose="02010600030101010101" pitchFamily="2" charset="-122"/>
            </a:endParaRPr>
          </a:p>
          <a:p>
            <a:r>
              <a:rPr lang="en-US" altLang="zh-CN" sz="2000" b="1" dirty="0">
                <a:latin typeface="Cambria" panose="02040503050406030204" pitchFamily="18" charset="0"/>
                <a:ea typeface="宋体" panose="02010600030101010101" pitchFamily="2" charset="-122"/>
              </a:rPr>
              <a:t>2. Static metrics</a:t>
            </a:r>
            <a:r>
              <a:rPr lang="en-US" altLang="zh-CN" sz="2000" dirty="0">
                <a:latin typeface="Cambria" panose="02040503050406030204" pitchFamily="18" charset="0"/>
                <a:ea typeface="宋体" panose="02010600030101010101" pitchFamily="2" charset="-122"/>
              </a:rPr>
              <a:t> – this metrics is collected by measuring parameters of</a:t>
            </a:r>
          </a:p>
          <a:p>
            <a:r>
              <a:rPr lang="en-US" altLang="zh-CN" sz="2000" dirty="0">
                <a:latin typeface="Cambria" panose="02040503050406030204" pitchFamily="18" charset="0"/>
                <a:ea typeface="宋体" panose="02010600030101010101" pitchFamily="2" charset="-122"/>
              </a:rPr>
              <a:t>the </a:t>
            </a:r>
            <a:r>
              <a:rPr lang="en-US" altLang="zh-CN" sz="2000" u="sng" dirty="0">
                <a:latin typeface="Cambria" panose="02040503050406030204" pitchFamily="18" charset="0"/>
                <a:ea typeface="宋体" panose="02010600030101010101" pitchFamily="2" charset="-122"/>
              </a:rPr>
              <a:t>end products</a:t>
            </a:r>
            <a:r>
              <a:rPr lang="en-US" altLang="zh-CN" sz="2000" dirty="0">
                <a:latin typeface="Cambria" panose="02040503050406030204" pitchFamily="18" charset="0"/>
                <a:ea typeface="宋体" panose="02010600030101010101" pitchFamily="2" charset="-122"/>
              </a:rPr>
              <a:t> of the software development. This metrics help to</a:t>
            </a:r>
          </a:p>
          <a:p>
            <a:r>
              <a:rPr lang="en-US" altLang="zh-CN" sz="2000" dirty="0">
                <a:latin typeface="Cambria" panose="02040503050406030204" pitchFamily="18" charset="0"/>
                <a:ea typeface="宋体" panose="02010600030101010101" pitchFamily="2" charset="-122"/>
              </a:rPr>
              <a:t>asses the </a:t>
            </a:r>
            <a:r>
              <a:rPr lang="en-US" altLang="zh-CN" sz="2000" u="sng" dirty="0">
                <a:latin typeface="Cambria" panose="02040503050406030204" pitchFamily="18" charset="0"/>
                <a:ea typeface="宋体" panose="02010600030101010101" pitchFamily="2" charset="-122"/>
              </a:rPr>
              <a:t>complexity, understandability, and maintainability</a:t>
            </a:r>
            <a:r>
              <a:rPr lang="en-US" altLang="zh-CN" sz="2000" dirty="0">
                <a:latin typeface="Cambria" panose="02040503050406030204" pitchFamily="18" charset="0"/>
                <a:ea typeface="宋体" panose="02010600030101010101" pitchFamily="2" charset="-122"/>
              </a:rPr>
              <a:t> of a</a:t>
            </a:r>
          </a:p>
          <a:p>
            <a:r>
              <a:rPr lang="en-US" altLang="zh-CN" sz="2000" dirty="0">
                <a:latin typeface="Cambria" panose="02040503050406030204" pitchFamily="18" charset="0"/>
                <a:ea typeface="宋体" panose="02010600030101010101" pitchFamily="2" charset="-122"/>
              </a:rPr>
              <a:t>software product.  The SLOC size and ND are the most reliable</a:t>
            </a:r>
          </a:p>
          <a:p>
            <a:r>
              <a:rPr lang="en-US" altLang="zh-CN" sz="2000" dirty="0">
                <a:latin typeface="Cambria" panose="02040503050406030204" pitchFamily="18" charset="0"/>
                <a:ea typeface="宋体" panose="02010600030101010101" pitchFamily="2" charset="-122"/>
              </a:rPr>
              <a:t>predictors of understandability, complexity, and maintainability.</a:t>
            </a:r>
          </a:p>
          <a:p>
            <a:endParaRPr lang="en-US" altLang="zh-CN" sz="2000"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6159525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7890" name="Rectangle 2"/>
          <p:cNvSpPr>
            <a:spLocks noGrp="1" noChangeArrowheads="1"/>
          </p:cNvSpPr>
          <p:nvPr>
            <p:ph type="title"/>
          </p:nvPr>
        </p:nvSpPr>
        <p:spPr>
          <a:xfrm>
            <a:off x="0" y="0"/>
            <a:ext cx="7772400" cy="1143000"/>
          </a:xfrm>
        </p:spPr>
        <p:txBody>
          <a:bodyPr/>
          <a:lstStyle/>
          <a:p>
            <a:pPr algn="l"/>
            <a:r>
              <a:rPr lang="en-US" altLang="zh-CN" sz="3600" b="1" dirty="0">
                <a:latin typeface="Cambria" panose="02040503050406030204" pitchFamily="18" charset="0"/>
                <a:ea typeface="宋体" panose="02010600030101010101" pitchFamily="2" charset="-122"/>
              </a:rPr>
              <a:t>The </a:t>
            </a:r>
            <a:r>
              <a:rPr lang="en-US" altLang="zh-CN" sz="3600" b="1" dirty="0" err="1">
                <a:latin typeface="Cambria" panose="02040503050406030204" pitchFamily="18" charset="0"/>
                <a:ea typeface="宋体" panose="02010600030101010101" pitchFamily="2" charset="-122"/>
              </a:rPr>
              <a:t>Ilities</a:t>
            </a:r>
            <a:endParaRPr lang="en-US" altLang="zh-CN" sz="3600" b="1" dirty="0">
              <a:latin typeface="Cambria" panose="02040503050406030204" pitchFamily="18" charset="0"/>
              <a:ea typeface="宋体" panose="02010600030101010101" pitchFamily="2" charset="-122"/>
            </a:endParaRPr>
          </a:p>
        </p:txBody>
      </p:sp>
      <p:grpSp>
        <p:nvGrpSpPr>
          <p:cNvPr id="37896" name="Group 8"/>
          <p:cNvGrpSpPr>
            <a:grpSpLocks/>
          </p:cNvGrpSpPr>
          <p:nvPr/>
        </p:nvGrpSpPr>
        <p:grpSpPr bwMode="auto">
          <a:xfrm>
            <a:off x="152400" y="1066800"/>
            <a:ext cx="8666163" cy="5357813"/>
            <a:chOff x="96" y="672"/>
            <a:chExt cx="5459" cy="3375"/>
          </a:xfrm>
        </p:grpSpPr>
        <p:pic>
          <p:nvPicPr>
            <p:cNvPr id="37892" name="Picture 4" descr="D:\Marks\other_forms\uri\SQA Course\Maintainabil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 y="672"/>
              <a:ext cx="2627" cy="1743"/>
            </a:xfrm>
            <a:prstGeom prst="rect">
              <a:avLst/>
            </a:prstGeom>
            <a:noFill/>
            <a:extLst>
              <a:ext uri="{909E8E84-426E-40DD-AFC4-6F175D3DCCD1}">
                <a14:hiddenFill xmlns:a14="http://schemas.microsoft.com/office/drawing/2010/main">
                  <a:solidFill>
                    <a:srgbClr val="FFFFFF"/>
                  </a:solidFill>
                </a14:hiddenFill>
              </a:ext>
            </a:extLst>
          </p:spPr>
        </p:pic>
        <p:pic>
          <p:nvPicPr>
            <p:cNvPr id="37893" name="Picture 5" descr="D:\Marks\other_forms\uri\SQA Course\Reliabilit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 y="2304"/>
              <a:ext cx="2627" cy="1743"/>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D:\Marks\other_forms\uri\SQA Course\Portabilit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672"/>
              <a:ext cx="2627" cy="1743"/>
            </a:xfrm>
            <a:prstGeom prst="rect">
              <a:avLst/>
            </a:prstGeom>
            <a:noFill/>
            <a:extLst>
              <a:ext uri="{909E8E84-426E-40DD-AFC4-6F175D3DCCD1}">
                <a14:hiddenFill xmlns:a14="http://schemas.microsoft.com/office/drawing/2010/main">
                  <a:solidFill>
                    <a:srgbClr val="FFFFFF"/>
                  </a:solidFill>
                </a14:hiddenFill>
              </a:ext>
            </a:extLst>
          </p:spPr>
        </p:pic>
        <p:pic>
          <p:nvPicPr>
            <p:cNvPr id="37895" name="Picture 7" descr="D:\Marks\other_forms\uri\SQA Course\Usability.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2304"/>
              <a:ext cx="2627" cy="1743"/>
            </a:xfrm>
            <a:prstGeom prst="rect">
              <a:avLst/>
            </a:prstGeom>
            <a:noFill/>
            <a:extLst>
              <a:ext uri="{909E8E84-426E-40DD-AFC4-6F175D3DCCD1}">
                <a14:hiddenFill xmlns:a14="http://schemas.microsoft.com/office/drawing/2010/main">
                  <a:solidFill>
                    <a:srgbClr val="FFFFFF"/>
                  </a:solidFill>
                </a14:hiddenFill>
              </a:ext>
            </a:extLst>
          </p:spPr>
        </p:pic>
      </p:grpSp>
      <p:sp>
        <p:nvSpPr>
          <p:cNvPr id="37897" name="Text Box 9"/>
          <p:cNvSpPr txBox="1">
            <a:spLocks noChangeArrowheads="1"/>
          </p:cNvSpPr>
          <p:nvPr/>
        </p:nvSpPr>
        <p:spPr bwMode="auto">
          <a:xfrm>
            <a:off x="4475163" y="3172093"/>
            <a:ext cx="4572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Cambria" panose="02040503050406030204" pitchFamily="18" charset="0"/>
                <a:ea typeface="宋体" panose="02010600030101010101" pitchFamily="2" charset="-122"/>
              </a:rPr>
              <a:t>The specific metrics that are relevant depend on the on the project, the goals of the SQA, and the type of SW that is </a:t>
            </a:r>
            <a:r>
              <a:rPr lang="en-US" altLang="zh-CN" sz="2000" dirty="0" smtClean="0">
                <a:latin typeface="Cambria" panose="02040503050406030204" pitchFamily="18" charset="0"/>
                <a:ea typeface="宋体" panose="02010600030101010101" pitchFamily="2" charset="-122"/>
              </a:rPr>
              <a:t>being developed</a:t>
            </a:r>
            <a:r>
              <a:rPr lang="en-US" altLang="zh-CN" sz="2000" dirty="0">
                <a:latin typeface="Cambria" panose="02040503050406030204" pitchFamily="18" charset="0"/>
                <a:ea typeface="宋体" panose="02010600030101010101" pitchFamily="2" charset="-122"/>
              </a:rPr>
              <a:t>. </a:t>
            </a:r>
          </a:p>
        </p:txBody>
      </p:sp>
    </p:spTree>
    <p:extLst>
      <p:ext uri="{BB962C8B-B14F-4D97-AF65-F5344CB8AC3E}">
        <p14:creationId xmlns:p14="http://schemas.microsoft.com/office/powerpoint/2010/main" val="19607202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69634" name="Rectangle 2"/>
          <p:cNvSpPr>
            <a:spLocks noGrp="1" noChangeArrowheads="1"/>
          </p:cNvSpPr>
          <p:nvPr>
            <p:ph type="title"/>
          </p:nvPr>
        </p:nvSpPr>
        <p:spPr>
          <a:xfrm>
            <a:off x="838200" y="152400"/>
            <a:ext cx="9144000" cy="1143000"/>
          </a:xfrm>
        </p:spPr>
        <p:txBody>
          <a:bodyPr/>
          <a:lstStyle/>
          <a:p>
            <a:pPr algn="l"/>
            <a:r>
              <a:rPr lang="en-US" altLang="zh-CN" sz="3600" b="1" dirty="0">
                <a:latin typeface="Cambria" panose="02040503050406030204" pitchFamily="18" charset="0"/>
                <a:ea typeface="宋体" panose="02010600030101010101" pitchFamily="2" charset="-122"/>
              </a:rPr>
              <a:t>Defect Prevention</a:t>
            </a:r>
          </a:p>
        </p:txBody>
      </p:sp>
      <p:sp>
        <p:nvSpPr>
          <p:cNvPr id="69635" name="Text Box 3"/>
          <p:cNvSpPr txBox="1">
            <a:spLocks noChangeArrowheads="1"/>
          </p:cNvSpPr>
          <p:nvPr/>
        </p:nvSpPr>
        <p:spPr bwMode="auto">
          <a:xfrm>
            <a:off x="152400" y="1066800"/>
            <a:ext cx="883920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latin typeface="Cambria" panose="02040503050406030204" pitchFamily="18" charset="0"/>
                <a:ea typeface="宋体" panose="02010600030101010101" pitchFamily="2" charset="-122"/>
              </a:rPr>
              <a:t>Defect Prevention</a:t>
            </a:r>
            <a:r>
              <a:rPr lang="en-US" altLang="zh-CN" dirty="0">
                <a:latin typeface="Cambria" panose="02040503050406030204" pitchFamily="18" charset="0"/>
                <a:ea typeface="宋体" panose="02010600030101010101" pitchFamily="2" charset="-122"/>
              </a:rPr>
              <a:t> – establishment of practices that lower the </a:t>
            </a:r>
            <a:r>
              <a:rPr lang="en-US" altLang="zh-CN" dirty="0" smtClean="0">
                <a:latin typeface="Cambria" panose="02040503050406030204" pitchFamily="18" charset="0"/>
                <a:ea typeface="宋体" panose="02010600030101010101" pitchFamily="2" charset="-122"/>
              </a:rPr>
              <a:t>reliance </a:t>
            </a:r>
            <a:r>
              <a:rPr lang="en-US" altLang="zh-CN" dirty="0">
                <a:latin typeface="Cambria" panose="02040503050406030204" pitchFamily="18" charset="0"/>
                <a:ea typeface="宋体" panose="02010600030101010101" pitchFamily="2" charset="-122"/>
              </a:rPr>
              <a:t>on defect detection techniques to find majority of the bugs </a:t>
            </a:r>
          </a:p>
          <a:p>
            <a:endParaRPr lang="en-US" altLang="zh-CN" dirty="0">
              <a:latin typeface="Cambria" panose="02040503050406030204" pitchFamily="18" charset="0"/>
              <a:ea typeface="宋体" panose="02010600030101010101" pitchFamily="2" charset="-122"/>
            </a:endParaRP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a:t>
            </a:r>
            <a:r>
              <a:rPr lang="en-US" altLang="zh-CN" sz="2000" b="1" dirty="0">
                <a:latin typeface="Cambria" panose="02040503050406030204" pitchFamily="18" charset="0"/>
                <a:ea typeface="宋体" panose="02010600030101010101" pitchFamily="2" charset="-122"/>
                <a:cs typeface="Times New Roman" panose="02020603050405020304" pitchFamily="18" charset="0"/>
              </a:rPr>
              <a:t>Lessons learned</a:t>
            </a:r>
            <a:r>
              <a:rPr lang="en-US" altLang="zh-CN" sz="2000" dirty="0">
                <a:latin typeface="Cambria" panose="02040503050406030204" pitchFamily="18" charset="0"/>
                <a:ea typeface="宋体" panose="02010600030101010101" pitchFamily="2" charset="-122"/>
                <a:cs typeface="Times New Roman" panose="02020603050405020304" pitchFamily="18" charset="0"/>
              </a:rPr>
              <a:t> – learning from other peoples experiences and sharing own experiences with the other projects</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a:t>
            </a:r>
            <a:r>
              <a:rPr lang="en-US" altLang="zh-CN" sz="2000" b="1" dirty="0">
                <a:latin typeface="Cambria" panose="02040503050406030204" pitchFamily="18" charset="0"/>
                <a:ea typeface="宋体" panose="02010600030101010101" pitchFamily="2" charset="-122"/>
                <a:cs typeface="Times New Roman" panose="02020603050405020304" pitchFamily="18" charset="0"/>
              </a:rPr>
              <a:t>Managing With Metrics</a:t>
            </a:r>
            <a:r>
              <a:rPr lang="en-US" altLang="zh-CN" sz="2000" dirty="0">
                <a:latin typeface="Cambria" panose="02040503050406030204" pitchFamily="18" charset="0"/>
                <a:ea typeface="宋体" panose="02010600030101010101" pitchFamily="2" charset="-122"/>
                <a:cs typeface="Times New Roman" panose="02020603050405020304" pitchFamily="18" charset="0"/>
              </a:rPr>
              <a:t> – collecting the metrics, understanding it, and making changes to the product or process based on analysis. Metrics must be </a:t>
            </a:r>
            <a:r>
              <a:rPr lang="en-US" altLang="zh-CN" sz="2000" u="sng" dirty="0">
                <a:latin typeface="Cambria" panose="02040503050406030204" pitchFamily="18" charset="0"/>
                <a:ea typeface="宋体" panose="02010600030101010101" pitchFamily="2" charset="-122"/>
                <a:cs typeface="Times New Roman" panose="02020603050405020304" pitchFamily="18" charset="0"/>
              </a:rPr>
              <a:t>standardized</a:t>
            </a:r>
            <a:r>
              <a:rPr lang="en-US" altLang="zh-CN" sz="2000" dirty="0">
                <a:latin typeface="Cambria" panose="02040503050406030204" pitchFamily="18" charset="0"/>
                <a:ea typeface="宋体" panose="02010600030101010101" pitchFamily="2" charset="-122"/>
                <a:cs typeface="Times New Roman" panose="02020603050405020304" pitchFamily="18" charset="0"/>
              </a:rPr>
              <a:t> to be effective.</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a:t>
            </a:r>
            <a:r>
              <a:rPr lang="en-US" altLang="zh-CN" sz="2000" b="1" dirty="0">
                <a:latin typeface="Cambria" panose="02040503050406030204" pitchFamily="18" charset="0"/>
                <a:ea typeface="宋体" panose="02010600030101010101" pitchFamily="2" charset="-122"/>
                <a:cs typeface="Times New Roman" panose="02020603050405020304" pitchFamily="18" charset="0"/>
              </a:rPr>
              <a:t>Risk Analysis</a:t>
            </a:r>
            <a:r>
              <a:rPr lang="en-US" altLang="zh-CN" sz="2000" dirty="0">
                <a:latin typeface="Cambria" panose="02040503050406030204" pitchFamily="18" charset="0"/>
                <a:ea typeface="宋体" panose="02010600030101010101" pitchFamily="2" charset="-122"/>
                <a:cs typeface="Times New Roman" panose="02020603050405020304" pitchFamily="18" charset="0"/>
              </a:rPr>
              <a:t> – identifying potential risks and opportunities early in the program and tracking them to realization.</a:t>
            </a:r>
          </a:p>
          <a:p>
            <a:r>
              <a:rPr lang="en-US" altLang="zh-CN" sz="2000" b="1" dirty="0">
                <a:latin typeface="Cambria" panose="02040503050406030204" pitchFamily="18" charset="0"/>
                <a:ea typeface="宋体" panose="02010600030101010101" pitchFamily="2" charset="-122"/>
                <a:cs typeface="Times New Roman" panose="02020603050405020304" pitchFamily="18" charset="0"/>
              </a:rPr>
              <a:t>• Build freeze</a:t>
            </a:r>
            <a:r>
              <a:rPr lang="en-US" altLang="zh-CN" sz="2000" dirty="0">
                <a:latin typeface="Cambria" panose="02040503050406030204" pitchFamily="18" charset="0"/>
                <a:ea typeface="宋体" panose="02010600030101010101" pitchFamily="2" charset="-122"/>
                <a:cs typeface="Times New Roman" panose="02020603050405020304" pitchFamily="18" charset="0"/>
              </a:rPr>
              <a:t> – no changes are made to the code during formal tests.</a:t>
            </a:r>
          </a:p>
          <a:p>
            <a:r>
              <a:rPr lang="en-US" altLang="zh-CN" sz="2000" b="1" dirty="0">
                <a:latin typeface="Cambria" panose="02040503050406030204" pitchFamily="18" charset="0"/>
                <a:ea typeface="宋体" panose="02010600030101010101" pitchFamily="2" charset="-122"/>
                <a:cs typeface="Times New Roman" panose="02020603050405020304" pitchFamily="18" charset="0"/>
              </a:rPr>
              <a:t>• Unit-level testing guidelines</a:t>
            </a:r>
            <a:r>
              <a:rPr lang="en-US" altLang="zh-CN" sz="2000" dirty="0">
                <a:latin typeface="Cambria" panose="02040503050406030204" pitchFamily="18" charset="0"/>
                <a:ea typeface="宋体" panose="02010600030101010101" pitchFamily="2" charset="-122"/>
                <a:cs typeface="Times New Roman" panose="02020603050405020304" pitchFamily="18" charset="0"/>
              </a:rPr>
              <a:t> – test plans and procedures for each UT</a:t>
            </a:r>
          </a:p>
          <a:p>
            <a:r>
              <a:rPr lang="en-US" altLang="zh-CN" sz="2000" b="1" dirty="0">
                <a:latin typeface="Cambria" panose="02040503050406030204" pitchFamily="18" charset="0"/>
                <a:ea typeface="宋体" panose="02010600030101010101" pitchFamily="2" charset="-122"/>
                <a:cs typeface="Times New Roman" panose="02020603050405020304" pitchFamily="18" charset="0"/>
              </a:rPr>
              <a:t>• Baseline acceptance criteria</a:t>
            </a:r>
            <a:r>
              <a:rPr lang="en-US" altLang="zh-CN" sz="2000" dirty="0">
                <a:latin typeface="Cambria" panose="02040503050406030204" pitchFamily="18" charset="0"/>
                <a:ea typeface="宋体" panose="02010600030101010101" pitchFamily="2" charset="-122"/>
                <a:cs typeface="Times New Roman" panose="02020603050405020304" pitchFamily="18" charset="0"/>
              </a:rPr>
              <a:t> – establishment of closure criteria in </a:t>
            </a:r>
            <a:r>
              <a:rPr lang="en-US" altLang="zh-CN" sz="2000" dirty="0" smtClean="0">
                <a:latin typeface="Cambria" panose="02040503050406030204" pitchFamily="18" charset="0"/>
                <a:ea typeface="宋体" panose="02010600030101010101" pitchFamily="2" charset="-122"/>
                <a:cs typeface="Times New Roman" panose="02020603050405020304" pitchFamily="18" charset="0"/>
              </a:rPr>
              <a:t>advance</a:t>
            </a:r>
            <a:endParaRPr lang="en-US" altLang="zh-CN" sz="2000"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570607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838200" y="2492375"/>
            <a:ext cx="7772400" cy="1470025"/>
          </a:xfrm>
        </p:spPr>
        <p:txBody>
          <a:bodyPr/>
          <a:lstStyle/>
          <a:p>
            <a:pPr eaLnBrk="1" hangingPunct="1"/>
            <a:r>
              <a:rPr lang="en-US" altLang="zh-CN" dirty="0" smtClean="0">
                <a:latin typeface="Cambria" panose="02040503050406030204" pitchFamily="18" charset="0"/>
              </a:rPr>
              <a:t>To be continued…</a:t>
            </a:r>
            <a:br>
              <a:rPr lang="en-US" altLang="zh-CN" dirty="0" smtClean="0">
                <a:latin typeface="Cambria" panose="02040503050406030204" pitchFamily="18" charset="0"/>
              </a:rPr>
            </a:br>
            <a:r>
              <a:rPr lang="en-US" altLang="zh-CN" sz="3600" dirty="0" smtClean="0">
                <a:latin typeface="Cambria" panose="02040503050406030204" pitchFamily="18" charset="0"/>
              </a:rPr>
              <a:t>See you next week</a:t>
            </a:r>
            <a:endParaRPr lang="zh-CN" altLang="en-US" sz="3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8194" name="Text Box 2"/>
          <p:cNvSpPr txBox="1">
            <a:spLocks noChangeArrowheads="1"/>
          </p:cNvSpPr>
          <p:nvPr/>
        </p:nvSpPr>
        <p:spPr bwMode="auto">
          <a:xfrm>
            <a:off x="381000" y="1981200"/>
            <a:ext cx="85344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latin typeface="Cambria" panose="02040503050406030204" pitchFamily="18" charset="0"/>
                <a:ea typeface="宋体" panose="02010600030101010101" pitchFamily="2" charset="-122"/>
                <a:cs typeface="Times New Roman" panose="02020603050405020304" pitchFamily="18" charset="0"/>
              </a:rPr>
              <a:t>Quality Management</a:t>
            </a:r>
            <a:r>
              <a:rPr lang="en-US" altLang="zh-CN" sz="2000" dirty="0">
                <a:latin typeface="Cambria" panose="02040503050406030204" pitchFamily="18" charset="0"/>
                <a:ea typeface="宋体" panose="02010600030101010101" pitchFamily="2" charset="-122"/>
                <a:cs typeface="Times New Roman" panose="02020603050405020304" pitchFamily="18" charset="0"/>
              </a:rPr>
              <a:t> – ensuring that required level </a:t>
            </a:r>
            <a:r>
              <a:rPr lang="en-US" altLang="zh-CN" sz="2000" dirty="0" smtClean="0">
                <a:latin typeface="Cambria" panose="02040503050406030204" pitchFamily="18" charset="0"/>
                <a:ea typeface="宋体" panose="02010600030101010101" pitchFamily="2" charset="-122"/>
                <a:cs typeface="Times New Roman" panose="02020603050405020304" pitchFamily="18" charset="0"/>
              </a:rPr>
              <a:t>of product </a:t>
            </a:r>
            <a:r>
              <a:rPr lang="en-US" altLang="zh-CN" sz="2000" dirty="0">
                <a:latin typeface="Cambria" panose="02040503050406030204" pitchFamily="18" charset="0"/>
                <a:ea typeface="宋体" panose="02010600030101010101" pitchFamily="2" charset="-122"/>
                <a:cs typeface="Times New Roman" panose="02020603050405020304" pitchFamily="18" charset="0"/>
              </a:rPr>
              <a:t>quality is achieved</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 Defining procedures and standards</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 Applying procedures and standards to the product and process</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 Checking that procedures are followed</a:t>
            </a:r>
          </a:p>
          <a:p>
            <a:r>
              <a:rPr lang="en-US" altLang="zh-CN" sz="2000" dirty="0">
                <a:latin typeface="Cambria" panose="02040503050406030204" pitchFamily="18" charset="0"/>
                <a:ea typeface="宋体" panose="02010600030101010101" pitchFamily="2" charset="-122"/>
                <a:cs typeface="Times New Roman" panose="02020603050405020304" pitchFamily="18" charset="0"/>
              </a:rPr>
              <a:t>  • Collecting and analyzing various quality data</a:t>
            </a:r>
          </a:p>
          <a:p>
            <a:endParaRPr lang="en-US" altLang="zh-CN" sz="2000" dirty="0">
              <a:latin typeface="Cambria" panose="02040503050406030204" pitchFamily="18" charset="0"/>
              <a:ea typeface="宋体" panose="02010600030101010101" pitchFamily="2" charset="-122"/>
              <a:cs typeface="Times New Roman" panose="02020603050405020304" pitchFamily="18" charset="0"/>
            </a:endParaRPr>
          </a:p>
          <a:p>
            <a:r>
              <a:rPr lang="en-US" altLang="zh-CN" sz="1800" dirty="0">
                <a:latin typeface="Cambria" panose="02040503050406030204" pitchFamily="18" charset="0"/>
                <a:ea typeface="宋体" panose="02010600030101010101" pitchFamily="2" charset="-122"/>
                <a:cs typeface="Times New Roman" panose="02020603050405020304" pitchFamily="18" charset="0"/>
              </a:rPr>
              <a:t>Problems:</a:t>
            </a:r>
          </a:p>
          <a:p>
            <a:r>
              <a:rPr lang="en-US" altLang="zh-CN" sz="1800" dirty="0">
                <a:latin typeface="Cambria" panose="02040503050406030204" pitchFamily="18" charset="0"/>
                <a:ea typeface="宋体" panose="02010600030101010101" pitchFamily="2" charset="-122"/>
                <a:cs typeface="Times New Roman" panose="02020603050405020304" pitchFamily="18" charset="0"/>
              </a:rPr>
              <a:t>  • Intangible aspects of software quality can’t be </a:t>
            </a:r>
            <a:r>
              <a:rPr lang="en-US" altLang="zh-CN" sz="1800" dirty="0" smtClean="0">
                <a:latin typeface="Cambria" panose="02040503050406030204" pitchFamily="18" charset="0"/>
                <a:ea typeface="宋体" panose="02010600030101010101" pitchFamily="2" charset="-122"/>
                <a:cs typeface="Times New Roman" panose="02020603050405020304" pitchFamily="18" charset="0"/>
              </a:rPr>
              <a:t>standardized (</a:t>
            </a:r>
            <a:r>
              <a:rPr lang="en-US" altLang="zh-CN" sz="1800" dirty="0" err="1" smtClean="0">
                <a:latin typeface="Cambria" panose="02040503050406030204" pitchFamily="18" charset="0"/>
                <a:ea typeface="宋体" panose="02010600030101010101" pitchFamily="2" charset="-122"/>
                <a:cs typeface="Times New Roman" panose="02020603050405020304" pitchFamily="18" charset="0"/>
              </a:rPr>
              <a:t>i.e</a:t>
            </a:r>
            <a:r>
              <a:rPr lang="en-US" altLang="zh-CN" sz="1800" dirty="0" smtClean="0">
                <a:latin typeface="Cambria" panose="02040503050406030204" pitchFamily="18" charset="0"/>
                <a:ea typeface="宋体" panose="02010600030101010101" pitchFamily="2" charset="-122"/>
                <a:cs typeface="Times New Roman" panose="02020603050405020304" pitchFamily="18" charset="0"/>
              </a:rPr>
              <a:t> </a:t>
            </a:r>
            <a:r>
              <a:rPr lang="en-US" altLang="zh-CN" sz="1800" dirty="0">
                <a:latin typeface="Cambria" panose="02040503050406030204" pitchFamily="18" charset="0"/>
                <a:ea typeface="宋体" panose="02010600030101010101" pitchFamily="2" charset="-122"/>
                <a:cs typeface="Times New Roman" panose="02020603050405020304" pitchFamily="18" charset="0"/>
              </a:rPr>
              <a:t>elegance and readability) </a:t>
            </a:r>
            <a:endParaRPr lang="en-US" altLang="zh-CN" sz="1800" dirty="0">
              <a:latin typeface="Cambria" panose="02040503050406030204" pitchFamily="18" charset="0"/>
              <a:ea typeface="宋体" panose="02010600030101010101" pitchFamily="2" charset="-122"/>
            </a:endParaRPr>
          </a:p>
        </p:txBody>
      </p:sp>
      <p:sp>
        <p:nvSpPr>
          <p:cNvPr id="8195" name="Rectangle 3"/>
          <p:cNvSpPr>
            <a:spLocks noGrp="1" noChangeArrowheads="1"/>
          </p:cNvSpPr>
          <p:nvPr>
            <p:ph type="title" idx="4294967295"/>
          </p:nvPr>
        </p:nvSpPr>
        <p:spPr>
          <a:xfrm>
            <a:off x="1905000" y="228600"/>
            <a:ext cx="7772400" cy="1143000"/>
          </a:xfrm>
        </p:spPr>
        <p:txBody>
          <a:bodyPr/>
          <a:lstStyle/>
          <a:p>
            <a:pPr algn="l"/>
            <a:r>
              <a:rPr lang="en-US" altLang="zh-CN" sz="3600" b="1" u="sng" dirty="0">
                <a:latin typeface="Cambria" panose="02040503050406030204" pitchFamily="18" charset="0"/>
                <a:ea typeface="宋体" panose="02010600030101010101" pitchFamily="2" charset="-122"/>
              </a:rPr>
              <a:t>What is Quality Management?</a:t>
            </a:r>
          </a:p>
        </p:txBody>
      </p:sp>
    </p:spTree>
    <p:extLst>
      <p:ext uri="{BB962C8B-B14F-4D97-AF65-F5344CB8AC3E}">
        <p14:creationId xmlns:p14="http://schemas.microsoft.com/office/powerpoint/2010/main" val="2488288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9218" name="Rectangle 2"/>
          <p:cNvSpPr>
            <a:spLocks noGrp="1" noChangeArrowheads="1"/>
          </p:cNvSpPr>
          <p:nvPr>
            <p:ph type="title"/>
          </p:nvPr>
        </p:nvSpPr>
        <p:spPr>
          <a:xfrm>
            <a:off x="1905000" y="228600"/>
            <a:ext cx="7772400" cy="1143000"/>
          </a:xfrm>
        </p:spPr>
        <p:txBody>
          <a:bodyPr/>
          <a:lstStyle/>
          <a:p>
            <a:pPr algn="l"/>
            <a:r>
              <a:rPr lang="en-US" altLang="zh-CN" sz="3200" b="1" u="sng" dirty="0">
                <a:latin typeface="Cambria" panose="02040503050406030204" pitchFamily="18" charset="0"/>
                <a:ea typeface="宋体" panose="02010600030101010101" pitchFamily="2" charset="-122"/>
              </a:rPr>
              <a:t>What are SQA, SQP, SQC, and SQM?</a:t>
            </a:r>
          </a:p>
        </p:txBody>
      </p:sp>
      <p:sp>
        <p:nvSpPr>
          <p:cNvPr id="9219" name="Text Box 3"/>
          <p:cNvSpPr txBox="1">
            <a:spLocks noChangeArrowheads="1"/>
          </p:cNvSpPr>
          <p:nvPr/>
        </p:nvSpPr>
        <p:spPr bwMode="auto">
          <a:xfrm>
            <a:off x="260466" y="1676400"/>
            <a:ext cx="8686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zh-CN" sz="2000" b="1" dirty="0">
                <a:latin typeface="Cambria" panose="02040503050406030204" pitchFamily="18" charset="0"/>
                <a:ea typeface="宋体" panose="02010600030101010101" pitchFamily="2" charset="-122"/>
                <a:cs typeface="Times New Roman" panose="02020603050405020304" pitchFamily="18" charset="0"/>
              </a:rPr>
              <a:t>SQA includes all 4 elements</a:t>
            </a:r>
            <a:r>
              <a:rPr lang="en-US" altLang="zh-CN" sz="2000" b="1" dirty="0" smtClean="0">
                <a:latin typeface="Cambria" panose="02040503050406030204" pitchFamily="18" charset="0"/>
                <a:ea typeface="宋体" panose="02010600030101010101" pitchFamily="2" charset="-122"/>
                <a:cs typeface="Times New Roman" panose="02020603050405020304" pitchFamily="18" charset="0"/>
              </a:rPr>
              <a:t>…</a:t>
            </a:r>
          </a:p>
          <a:p>
            <a:endParaRPr lang="en-US" altLang="zh-CN" sz="2000" b="1" dirty="0">
              <a:latin typeface="Cambria" panose="02040503050406030204" pitchFamily="18" charset="0"/>
              <a:ea typeface="宋体" panose="02010600030101010101" pitchFamily="2" charset="-122"/>
              <a:cs typeface="Times New Roman" panose="02020603050405020304" pitchFamily="18" charset="0"/>
            </a:endParaRPr>
          </a:p>
          <a:p>
            <a:pPr>
              <a:buFont typeface="+mj-lt"/>
              <a:buAutoNum type="arabicPeriod"/>
            </a:pPr>
            <a:r>
              <a:rPr lang="en-US" altLang="zh-CN" sz="2000" b="1" dirty="0">
                <a:latin typeface="Cambria" panose="02040503050406030204" pitchFamily="18" charset="0"/>
                <a:ea typeface="宋体" panose="02010600030101010101" pitchFamily="2" charset="-122"/>
                <a:cs typeface="Times New Roman" panose="02020603050405020304" pitchFamily="18" charset="0"/>
              </a:rPr>
              <a:t>Software Quality Assurance</a:t>
            </a:r>
            <a:r>
              <a:rPr lang="en-US" altLang="zh-CN" sz="2000" dirty="0">
                <a:latin typeface="Cambria" panose="02040503050406030204" pitchFamily="18" charset="0"/>
                <a:ea typeface="宋体" panose="02010600030101010101" pitchFamily="2" charset="-122"/>
                <a:cs typeface="Times New Roman" panose="02020603050405020304" pitchFamily="18" charset="0"/>
              </a:rPr>
              <a:t> – establishment of network of organizational procedures and standards leading to high-quality software</a:t>
            </a:r>
          </a:p>
          <a:p>
            <a:pPr>
              <a:buFont typeface="+mj-lt"/>
              <a:buAutoNum type="arabicPeriod"/>
            </a:pPr>
            <a:r>
              <a:rPr lang="en-US" altLang="zh-CN" sz="2000" b="1" dirty="0">
                <a:latin typeface="Cambria" panose="02040503050406030204" pitchFamily="18" charset="0"/>
                <a:ea typeface="宋体" panose="02010600030101010101" pitchFamily="2" charset="-122"/>
                <a:cs typeface="Times New Roman" panose="02020603050405020304" pitchFamily="18" charset="0"/>
              </a:rPr>
              <a:t>Software Quality Planning</a:t>
            </a:r>
            <a:r>
              <a:rPr lang="en-US" altLang="zh-CN" sz="2000" dirty="0">
                <a:latin typeface="Cambria" panose="02040503050406030204" pitchFamily="18" charset="0"/>
                <a:ea typeface="宋体" panose="02010600030101010101" pitchFamily="2" charset="-122"/>
                <a:cs typeface="Times New Roman" panose="02020603050405020304" pitchFamily="18" charset="0"/>
              </a:rPr>
              <a:t> – selection of appropriate procedures and standards from this framework and adaptation of these to specific software project</a:t>
            </a:r>
          </a:p>
          <a:p>
            <a:pPr>
              <a:buFontTx/>
              <a:buAutoNum type="arabicPeriod"/>
            </a:pPr>
            <a:r>
              <a:rPr lang="en-US" altLang="zh-CN" sz="2000" b="1" dirty="0">
                <a:latin typeface="Cambria" panose="02040503050406030204" pitchFamily="18" charset="0"/>
                <a:ea typeface="宋体" panose="02010600030101010101" pitchFamily="2" charset="-122"/>
                <a:cs typeface="Times New Roman" panose="02020603050405020304" pitchFamily="18" charset="0"/>
              </a:rPr>
              <a:t>Software Quality Control</a:t>
            </a:r>
            <a:r>
              <a:rPr lang="en-US" altLang="zh-CN" sz="2000" dirty="0">
                <a:latin typeface="Cambria" panose="02040503050406030204" pitchFamily="18" charset="0"/>
                <a:ea typeface="宋体" panose="02010600030101010101" pitchFamily="2" charset="-122"/>
                <a:cs typeface="Times New Roman" panose="02020603050405020304" pitchFamily="18" charset="0"/>
              </a:rPr>
              <a:t> – definition and enactment of processes that ensure that project quality procedures and standards are being followed by the software development team</a:t>
            </a:r>
          </a:p>
          <a:p>
            <a:pPr>
              <a:buFontTx/>
              <a:buAutoNum type="arabicPeriod"/>
            </a:pPr>
            <a:r>
              <a:rPr lang="en-US" altLang="zh-CN" sz="2000" b="1" dirty="0">
                <a:latin typeface="Cambria" panose="02040503050406030204" pitchFamily="18" charset="0"/>
                <a:ea typeface="宋体" panose="02010600030101010101" pitchFamily="2" charset="-122"/>
                <a:cs typeface="Times New Roman" panose="02020603050405020304" pitchFamily="18" charset="0"/>
              </a:rPr>
              <a:t>Software Quality Metrics</a:t>
            </a:r>
            <a:r>
              <a:rPr lang="en-US" altLang="zh-CN" sz="2000" dirty="0">
                <a:latin typeface="Cambria" panose="02040503050406030204" pitchFamily="18" charset="0"/>
                <a:ea typeface="宋体" panose="02010600030101010101" pitchFamily="2" charset="-122"/>
                <a:cs typeface="Times New Roman" panose="02020603050405020304" pitchFamily="18" charset="0"/>
              </a:rPr>
              <a:t> – collecting and analyzing quality data to predict and control quality of the software product being developed </a:t>
            </a:r>
          </a:p>
        </p:txBody>
      </p:sp>
    </p:spTree>
    <p:extLst>
      <p:ext uri="{BB962C8B-B14F-4D97-AF65-F5344CB8AC3E}">
        <p14:creationId xmlns:p14="http://schemas.microsoft.com/office/powerpoint/2010/main" val="4229210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4099" name="Rectangle 3"/>
          <p:cNvSpPr>
            <a:spLocks noGrp="1" noChangeArrowheads="1"/>
          </p:cNvSpPr>
          <p:nvPr>
            <p:ph type="title" idx="4294967295"/>
          </p:nvPr>
        </p:nvSpPr>
        <p:spPr>
          <a:xfrm>
            <a:off x="1828800" y="152400"/>
            <a:ext cx="7772400" cy="1143000"/>
          </a:xfrm>
        </p:spPr>
        <p:txBody>
          <a:bodyPr/>
          <a:lstStyle/>
          <a:p>
            <a:pPr algn="l"/>
            <a:r>
              <a:rPr lang="en-US" altLang="zh-CN" sz="3600" b="1" u="sng" dirty="0">
                <a:latin typeface="Cambria" panose="02040503050406030204" pitchFamily="18" charset="0"/>
                <a:ea typeface="宋体" panose="02010600030101010101" pitchFamily="2" charset="-122"/>
              </a:rPr>
              <a:t>Software Development Cycle</a:t>
            </a:r>
          </a:p>
        </p:txBody>
      </p:sp>
      <p:sp>
        <p:nvSpPr>
          <p:cNvPr id="4100" name="Text Box 4"/>
          <p:cNvSpPr txBox="1">
            <a:spLocks noChangeArrowheads="1"/>
          </p:cNvSpPr>
          <p:nvPr/>
        </p:nvSpPr>
        <p:spPr bwMode="auto">
          <a:xfrm>
            <a:off x="823913" y="2070160"/>
            <a:ext cx="7253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latin typeface="Cambria" panose="02040503050406030204" pitchFamily="18" charset="0"/>
            </a:endParaRPr>
          </a:p>
        </p:txBody>
      </p:sp>
      <p:sp>
        <p:nvSpPr>
          <p:cNvPr id="4102" name="Text Box 6"/>
          <p:cNvSpPr txBox="1">
            <a:spLocks noChangeArrowheads="1"/>
          </p:cNvSpPr>
          <p:nvPr/>
        </p:nvSpPr>
        <p:spPr bwMode="auto">
          <a:xfrm>
            <a:off x="457200" y="1571685"/>
            <a:ext cx="419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u="sng" dirty="0">
                <a:latin typeface="Cambria" panose="02040503050406030204" pitchFamily="18" charset="0"/>
                <a:ea typeface="宋体" panose="02010600030101010101" pitchFamily="2" charset="-122"/>
                <a:cs typeface="Times New Roman" panose="02020603050405020304" pitchFamily="18" charset="0"/>
              </a:rPr>
              <a:t>Software Development Phase</a:t>
            </a:r>
          </a:p>
          <a:p>
            <a:r>
              <a:rPr lang="en-US" altLang="zh-CN" dirty="0">
                <a:latin typeface="Cambria" panose="02040503050406030204" pitchFamily="18" charset="0"/>
                <a:ea typeface="宋体" panose="02010600030101010101" pitchFamily="2" charset="-122"/>
                <a:cs typeface="Times New Roman" panose="02020603050405020304" pitchFamily="18" charset="0"/>
              </a:rPr>
              <a:t>• Software requirements</a:t>
            </a:r>
          </a:p>
          <a:p>
            <a:r>
              <a:rPr lang="en-US" altLang="zh-CN" dirty="0">
                <a:latin typeface="Cambria" panose="02040503050406030204" pitchFamily="18" charset="0"/>
                <a:ea typeface="宋体" panose="02010600030101010101" pitchFamily="2" charset="-122"/>
                <a:cs typeface="Times New Roman" panose="02020603050405020304" pitchFamily="18" charset="0"/>
              </a:rPr>
              <a:t>• Preliminary Design</a:t>
            </a:r>
          </a:p>
          <a:p>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r>
              <a:rPr lang="en-US" altLang="zh-CN" dirty="0">
                <a:latin typeface="Cambria" panose="02040503050406030204" pitchFamily="18" charset="0"/>
                <a:ea typeface="宋体" panose="02010600030101010101" pitchFamily="2" charset="-122"/>
                <a:cs typeface="Times New Roman" panose="02020603050405020304" pitchFamily="18" charset="0"/>
              </a:rPr>
              <a:t>• Detailed Design</a:t>
            </a:r>
          </a:p>
          <a:p>
            <a:r>
              <a:rPr lang="en-US" altLang="zh-CN" dirty="0">
                <a:latin typeface="Cambria" panose="02040503050406030204" pitchFamily="18" charset="0"/>
                <a:ea typeface="宋体" panose="02010600030101010101" pitchFamily="2" charset="-122"/>
                <a:cs typeface="Times New Roman" panose="02020603050405020304" pitchFamily="18" charset="0"/>
              </a:rPr>
              <a:t>• Code </a:t>
            </a:r>
          </a:p>
          <a:p>
            <a:r>
              <a:rPr lang="en-US" altLang="zh-CN" dirty="0">
                <a:latin typeface="Cambria" panose="02040503050406030204" pitchFamily="18" charset="0"/>
                <a:ea typeface="宋体" panose="02010600030101010101" pitchFamily="2" charset="-122"/>
                <a:cs typeface="Times New Roman" panose="02020603050405020304" pitchFamily="18" charset="0"/>
              </a:rPr>
              <a:t>• Unit Test </a:t>
            </a:r>
          </a:p>
          <a:p>
            <a:r>
              <a:rPr lang="en-US" altLang="zh-CN" dirty="0">
                <a:latin typeface="Cambria" panose="02040503050406030204" pitchFamily="18" charset="0"/>
                <a:ea typeface="宋体" panose="02010600030101010101" pitchFamily="2" charset="-122"/>
                <a:cs typeface="Times New Roman" panose="02020603050405020304" pitchFamily="18" charset="0"/>
              </a:rPr>
              <a:t>• Software integration</a:t>
            </a:r>
          </a:p>
          <a:p>
            <a:r>
              <a:rPr lang="en-US" altLang="zh-CN" dirty="0">
                <a:latin typeface="Cambria" panose="02040503050406030204" pitchFamily="18" charset="0"/>
                <a:ea typeface="宋体" panose="02010600030101010101" pitchFamily="2" charset="-122"/>
                <a:cs typeface="Times New Roman" panose="02020603050405020304" pitchFamily="18" charset="0"/>
              </a:rPr>
              <a:t>• Software Component Test</a:t>
            </a:r>
          </a:p>
          <a:p>
            <a:r>
              <a:rPr lang="en-US" altLang="zh-CN" dirty="0">
                <a:latin typeface="Cambria" panose="02040503050406030204" pitchFamily="18" charset="0"/>
                <a:ea typeface="宋体" panose="02010600030101010101" pitchFamily="2" charset="-122"/>
                <a:cs typeface="Times New Roman" panose="02020603050405020304" pitchFamily="18" charset="0"/>
              </a:rPr>
              <a:t>• Software System Test</a:t>
            </a:r>
          </a:p>
          <a:p>
            <a:r>
              <a:rPr lang="en-US" altLang="zh-CN" dirty="0">
                <a:latin typeface="Cambria" panose="02040503050406030204" pitchFamily="18" charset="0"/>
                <a:ea typeface="宋体" panose="02010600030101010101" pitchFamily="2" charset="-122"/>
                <a:cs typeface="Times New Roman" panose="02020603050405020304" pitchFamily="18" charset="0"/>
              </a:rPr>
              <a:t>• Maintenance and Support</a:t>
            </a:r>
          </a:p>
          <a:p>
            <a:endParaRPr lang="en-US" altLang="zh-CN" dirty="0">
              <a:latin typeface="Cambria" panose="02040503050406030204" pitchFamily="18" charset="0"/>
              <a:ea typeface="宋体" panose="02010600030101010101" pitchFamily="2" charset="-122"/>
            </a:endParaRPr>
          </a:p>
        </p:txBody>
      </p:sp>
      <p:sp>
        <p:nvSpPr>
          <p:cNvPr id="4103" name="Text Box 7"/>
          <p:cNvSpPr txBox="1">
            <a:spLocks noChangeArrowheads="1"/>
          </p:cNvSpPr>
          <p:nvPr/>
        </p:nvSpPr>
        <p:spPr bwMode="auto">
          <a:xfrm>
            <a:off x="5105400" y="1571685"/>
            <a:ext cx="35639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u="sng" dirty="0">
                <a:latin typeface="Cambria" panose="02040503050406030204" pitchFamily="18" charset="0"/>
                <a:ea typeface="宋体" panose="02010600030101010101" pitchFamily="2" charset="-122"/>
                <a:cs typeface="Times New Roman" panose="02020603050405020304" pitchFamily="18" charset="0"/>
              </a:rPr>
              <a:t>End product</a:t>
            </a:r>
          </a:p>
          <a:p>
            <a:r>
              <a:rPr lang="en-US" altLang="zh-CN" dirty="0">
                <a:latin typeface="Cambria" panose="02040503050406030204" pitchFamily="18" charset="0"/>
                <a:ea typeface="宋体" panose="02010600030101010101" pitchFamily="2" charset="-122"/>
                <a:cs typeface="Times New Roman" panose="02020603050405020304" pitchFamily="18" charset="0"/>
              </a:rPr>
              <a:t>• SRS, IRS</a:t>
            </a:r>
          </a:p>
          <a:p>
            <a:r>
              <a:rPr lang="en-US" altLang="zh-CN" dirty="0">
                <a:latin typeface="Cambria" panose="02040503050406030204" pitchFamily="18" charset="0"/>
                <a:ea typeface="宋体" panose="02010600030101010101" pitchFamily="2" charset="-122"/>
                <a:cs typeface="Times New Roman" panose="02020603050405020304" pitchFamily="18" charset="0"/>
              </a:rPr>
              <a:t>• SDD, PQT/FAT/SAT Plans &amp; Proc.’s, ICD, IDD</a:t>
            </a:r>
          </a:p>
          <a:p>
            <a:r>
              <a:rPr lang="en-US" altLang="zh-CN" dirty="0">
                <a:latin typeface="Cambria" panose="02040503050406030204" pitchFamily="18" charset="0"/>
                <a:ea typeface="宋体" panose="02010600030101010101" pitchFamily="2" charset="-122"/>
                <a:cs typeface="Times New Roman" panose="02020603050405020304" pitchFamily="18" charset="0"/>
              </a:rPr>
              <a:t>• PDL, User Manuals</a:t>
            </a:r>
          </a:p>
          <a:p>
            <a:r>
              <a:rPr lang="en-US" altLang="zh-CN" dirty="0">
                <a:latin typeface="Cambria" panose="02040503050406030204" pitchFamily="18" charset="0"/>
                <a:ea typeface="宋体" panose="02010600030101010101" pitchFamily="2" charset="-122"/>
                <a:cs typeface="Times New Roman" panose="02020603050405020304" pitchFamily="18" charset="0"/>
              </a:rPr>
              <a:t>• Code, UT Plan &amp; Proc.’s </a:t>
            </a:r>
          </a:p>
          <a:p>
            <a:r>
              <a:rPr lang="en-US" altLang="zh-CN" dirty="0">
                <a:latin typeface="Cambria" panose="02040503050406030204" pitchFamily="18" charset="0"/>
                <a:ea typeface="宋体" panose="02010600030101010101" pitchFamily="2" charset="-122"/>
                <a:cs typeface="Times New Roman" panose="02020603050405020304" pitchFamily="18" charset="0"/>
              </a:rPr>
              <a:t>• UT Results </a:t>
            </a:r>
          </a:p>
          <a:p>
            <a:r>
              <a:rPr lang="en-US" altLang="zh-CN" dirty="0" smtClean="0">
                <a:latin typeface="Cambria" panose="02040503050406030204" pitchFamily="18" charset="0"/>
                <a:ea typeface="宋体" panose="02010600030101010101" pitchFamily="2" charset="-122"/>
                <a:cs typeface="Times New Roman" panose="02020603050405020304" pitchFamily="18" charset="0"/>
              </a:rPr>
              <a:t>• VDD </a:t>
            </a: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r>
              <a:rPr lang="en-US" altLang="zh-CN" dirty="0">
                <a:latin typeface="Cambria" panose="02040503050406030204" pitchFamily="18" charset="0"/>
                <a:ea typeface="宋体" panose="02010600030101010101" pitchFamily="2" charset="-122"/>
                <a:cs typeface="Times New Roman" panose="02020603050405020304" pitchFamily="18" charset="0"/>
              </a:rPr>
              <a:t>• PQT Report</a:t>
            </a:r>
          </a:p>
          <a:p>
            <a:r>
              <a:rPr lang="en-US" altLang="zh-CN" dirty="0">
                <a:latin typeface="Cambria" panose="02040503050406030204" pitchFamily="18" charset="0"/>
                <a:ea typeface="宋体" panose="02010600030101010101" pitchFamily="2" charset="-122"/>
                <a:cs typeface="Times New Roman" panose="02020603050405020304" pitchFamily="18" charset="0"/>
              </a:rPr>
              <a:t>• FAT &amp; SAT Reports</a:t>
            </a:r>
          </a:p>
          <a:p>
            <a:r>
              <a:rPr lang="en-US" altLang="zh-CN" dirty="0">
                <a:latin typeface="Cambria" panose="02040503050406030204" pitchFamily="18" charset="0"/>
                <a:ea typeface="宋体" panose="02010600030101010101" pitchFamily="2" charset="-122"/>
                <a:cs typeface="Times New Roman" panose="02020603050405020304" pitchFamily="18" charset="0"/>
              </a:rPr>
              <a:t>• </a:t>
            </a:r>
            <a:r>
              <a:rPr lang="en-US" altLang="zh-CN" dirty="0" smtClean="0">
                <a:latin typeface="Cambria" panose="02040503050406030204" pitchFamily="18" charset="0"/>
                <a:ea typeface="宋体" panose="02010600030101010101" pitchFamily="2" charset="-122"/>
                <a:cs typeface="Times New Roman" panose="02020603050405020304" pitchFamily="18" charset="0"/>
              </a:rPr>
              <a:t>updates</a:t>
            </a:r>
            <a:endParaRPr lang="en-US" altLang="zh-CN"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976894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1266" name="Rectangle 2"/>
          <p:cNvSpPr>
            <a:spLocks noGrp="1" noChangeArrowheads="1"/>
          </p:cNvSpPr>
          <p:nvPr>
            <p:ph type="title"/>
          </p:nvPr>
        </p:nvSpPr>
        <p:spPr>
          <a:xfrm>
            <a:off x="1447800" y="266699"/>
            <a:ext cx="8686800" cy="1143000"/>
          </a:xfrm>
        </p:spPr>
        <p:txBody>
          <a:bodyPr/>
          <a:lstStyle/>
          <a:p>
            <a:pPr algn="l"/>
            <a:r>
              <a:rPr lang="en-US" altLang="zh-CN" b="1" u="sng" dirty="0">
                <a:latin typeface="Cambria" panose="02040503050406030204" pitchFamily="18" charset="0"/>
                <a:ea typeface="宋体" panose="02010600030101010101" pitchFamily="2" charset="-122"/>
              </a:rPr>
              <a:t>Software Development Cycle (contd.)</a:t>
            </a:r>
          </a:p>
        </p:txBody>
      </p:sp>
      <p:grpSp>
        <p:nvGrpSpPr>
          <p:cNvPr id="11294" name="Group 30"/>
          <p:cNvGrpSpPr>
            <a:grpSpLocks/>
          </p:cNvGrpSpPr>
          <p:nvPr/>
        </p:nvGrpSpPr>
        <p:grpSpPr bwMode="auto">
          <a:xfrm>
            <a:off x="2590800" y="1524000"/>
            <a:ext cx="4343400" cy="4114800"/>
            <a:chOff x="1584" y="1008"/>
            <a:chExt cx="2736" cy="2592"/>
          </a:xfrm>
        </p:grpSpPr>
        <p:sp>
          <p:nvSpPr>
            <p:cNvPr id="11274" name="Oval 10"/>
            <p:cNvSpPr>
              <a:spLocks noChangeArrowheads="1"/>
            </p:cNvSpPr>
            <p:nvPr/>
          </p:nvSpPr>
          <p:spPr bwMode="auto">
            <a:xfrm>
              <a:off x="2592" y="1008"/>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Cambria" panose="02040503050406030204" pitchFamily="18" charset="0"/>
                  <a:ea typeface="宋体" panose="02010600030101010101" pitchFamily="2" charset="-122"/>
                </a:rPr>
                <a:t>Req.</a:t>
              </a:r>
            </a:p>
          </p:txBody>
        </p:sp>
        <p:sp>
          <p:nvSpPr>
            <p:cNvPr id="11276" name="Oval 12"/>
            <p:cNvSpPr>
              <a:spLocks noChangeArrowheads="1"/>
            </p:cNvSpPr>
            <p:nvPr/>
          </p:nvSpPr>
          <p:spPr bwMode="auto">
            <a:xfrm>
              <a:off x="3264" y="1248"/>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Cambria" panose="02040503050406030204" pitchFamily="18" charset="0"/>
                  <a:ea typeface="宋体" panose="02010600030101010101" pitchFamily="2" charset="-122"/>
                </a:rPr>
                <a:t>PD</a:t>
              </a:r>
            </a:p>
          </p:txBody>
        </p:sp>
        <p:sp>
          <p:nvSpPr>
            <p:cNvPr id="11277" name="Oval 13"/>
            <p:cNvSpPr>
              <a:spLocks noChangeArrowheads="1"/>
            </p:cNvSpPr>
            <p:nvPr/>
          </p:nvSpPr>
          <p:spPr bwMode="auto">
            <a:xfrm>
              <a:off x="3744" y="1824"/>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Cambria" panose="02040503050406030204" pitchFamily="18" charset="0"/>
                  <a:ea typeface="宋体" panose="02010600030101010101" pitchFamily="2" charset="-122"/>
                </a:rPr>
                <a:t>DD</a:t>
              </a:r>
            </a:p>
          </p:txBody>
        </p:sp>
        <p:sp>
          <p:nvSpPr>
            <p:cNvPr id="11279" name="Oval 15"/>
            <p:cNvSpPr>
              <a:spLocks noChangeArrowheads="1"/>
            </p:cNvSpPr>
            <p:nvPr/>
          </p:nvSpPr>
          <p:spPr bwMode="auto">
            <a:xfrm>
              <a:off x="3696" y="2544"/>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latin typeface="Cambria" panose="02040503050406030204" pitchFamily="18" charset="0"/>
                  <a:ea typeface="宋体" panose="02010600030101010101" pitchFamily="2" charset="-122"/>
                </a:rPr>
                <a:t>CUT</a:t>
              </a:r>
            </a:p>
          </p:txBody>
        </p:sp>
        <p:sp>
          <p:nvSpPr>
            <p:cNvPr id="11280" name="Oval 16"/>
            <p:cNvSpPr>
              <a:spLocks noChangeArrowheads="1"/>
            </p:cNvSpPr>
            <p:nvPr/>
          </p:nvSpPr>
          <p:spPr bwMode="auto">
            <a:xfrm>
              <a:off x="3120" y="3024"/>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err="1">
                  <a:latin typeface="Cambria" panose="02040503050406030204" pitchFamily="18" charset="0"/>
                  <a:ea typeface="宋体" panose="02010600030101010101" pitchFamily="2" charset="-122"/>
                </a:rPr>
                <a:t>Int</a:t>
              </a:r>
              <a:endParaRPr lang="en-US" altLang="zh-CN" sz="2000" dirty="0">
                <a:latin typeface="Cambria" panose="02040503050406030204" pitchFamily="18" charset="0"/>
                <a:ea typeface="宋体" panose="02010600030101010101" pitchFamily="2" charset="-122"/>
              </a:endParaRPr>
            </a:p>
          </p:txBody>
        </p:sp>
        <p:sp>
          <p:nvSpPr>
            <p:cNvPr id="11281" name="Oval 17"/>
            <p:cNvSpPr>
              <a:spLocks noChangeArrowheads="1"/>
            </p:cNvSpPr>
            <p:nvPr/>
          </p:nvSpPr>
          <p:spPr bwMode="auto">
            <a:xfrm>
              <a:off x="2352" y="3024"/>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Cambria" panose="02040503050406030204" pitchFamily="18" charset="0"/>
                  <a:ea typeface="宋体" panose="02010600030101010101" pitchFamily="2" charset="-122"/>
                </a:rPr>
                <a:t>PQT</a:t>
              </a:r>
            </a:p>
          </p:txBody>
        </p:sp>
        <p:sp>
          <p:nvSpPr>
            <p:cNvPr id="11282" name="Oval 18"/>
            <p:cNvSpPr>
              <a:spLocks noChangeArrowheads="1"/>
            </p:cNvSpPr>
            <p:nvPr/>
          </p:nvSpPr>
          <p:spPr bwMode="auto">
            <a:xfrm>
              <a:off x="1728" y="2592"/>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Cambria" panose="02040503050406030204" pitchFamily="18" charset="0"/>
                  <a:ea typeface="宋体" panose="02010600030101010101" pitchFamily="2" charset="-122"/>
                </a:rPr>
                <a:t>FAT</a:t>
              </a:r>
            </a:p>
          </p:txBody>
        </p:sp>
        <p:sp>
          <p:nvSpPr>
            <p:cNvPr id="11283" name="Oval 19"/>
            <p:cNvSpPr>
              <a:spLocks noChangeArrowheads="1"/>
            </p:cNvSpPr>
            <p:nvPr/>
          </p:nvSpPr>
          <p:spPr bwMode="auto">
            <a:xfrm>
              <a:off x="1584" y="1920"/>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Cambria" panose="02040503050406030204" pitchFamily="18" charset="0"/>
                  <a:ea typeface="宋体" panose="02010600030101010101" pitchFamily="2" charset="-122"/>
                </a:rPr>
                <a:t>SAT</a:t>
              </a:r>
            </a:p>
          </p:txBody>
        </p:sp>
        <p:sp>
          <p:nvSpPr>
            <p:cNvPr id="11284" name="Oval 20"/>
            <p:cNvSpPr>
              <a:spLocks noChangeArrowheads="1"/>
            </p:cNvSpPr>
            <p:nvPr/>
          </p:nvSpPr>
          <p:spPr bwMode="auto">
            <a:xfrm>
              <a:off x="1968" y="1296"/>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Cambria" panose="02040503050406030204" pitchFamily="18" charset="0"/>
                  <a:ea typeface="宋体" panose="02010600030101010101" pitchFamily="2" charset="-122"/>
                </a:rPr>
                <a:t>Maint</a:t>
              </a:r>
            </a:p>
          </p:txBody>
        </p:sp>
        <p:cxnSp>
          <p:nvCxnSpPr>
            <p:cNvPr id="11285" name="AutoShape 21"/>
            <p:cNvCxnSpPr>
              <a:cxnSpLocks noChangeShapeType="1"/>
              <a:stCxn id="11274" idx="6"/>
              <a:endCxn id="11276" idx="1"/>
            </p:cNvCxnSpPr>
            <p:nvPr/>
          </p:nvCxnSpPr>
          <p:spPr bwMode="auto">
            <a:xfrm>
              <a:off x="3168" y="1296"/>
              <a:ext cx="180" cy="36"/>
            </a:xfrm>
            <a:prstGeom prst="curvedConnector4">
              <a:avLst>
                <a:gd name="adj1" fmla="val 26667"/>
                <a:gd name="adj2" fmla="val -5333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6" name="AutoShape 22"/>
            <p:cNvCxnSpPr>
              <a:cxnSpLocks noChangeShapeType="1"/>
              <a:stCxn id="11276" idx="6"/>
              <a:endCxn id="11277" idx="0"/>
            </p:cNvCxnSpPr>
            <p:nvPr/>
          </p:nvCxnSpPr>
          <p:spPr bwMode="auto">
            <a:xfrm>
              <a:off x="3840" y="1536"/>
              <a:ext cx="192" cy="28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7" name="AutoShape 23"/>
            <p:cNvCxnSpPr>
              <a:cxnSpLocks noChangeShapeType="1"/>
              <a:stCxn id="11277" idx="5"/>
              <a:endCxn id="11279" idx="7"/>
            </p:cNvCxnSpPr>
            <p:nvPr/>
          </p:nvCxnSpPr>
          <p:spPr bwMode="auto">
            <a:xfrm rot="5400000">
              <a:off x="4056" y="2448"/>
              <a:ext cx="312" cy="48"/>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8" name="AutoShape 24"/>
            <p:cNvCxnSpPr>
              <a:cxnSpLocks noChangeShapeType="1"/>
              <a:stCxn id="11279" idx="4"/>
              <a:endCxn id="11280" idx="6"/>
            </p:cNvCxnSpPr>
            <p:nvPr/>
          </p:nvCxnSpPr>
          <p:spPr bwMode="auto">
            <a:xfrm rot="5400000">
              <a:off x="3744" y="3072"/>
              <a:ext cx="192" cy="28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9" name="AutoShape 25"/>
            <p:cNvCxnSpPr>
              <a:cxnSpLocks noChangeShapeType="1"/>
              <a:stCxn id="11280" idx="3"/>
              <a:endCxn id="11281" idx="5"/>
            </p:cNvCxnSpPr>
            <p:nvPr/>
          </p:nvCxnSpPr>
          <p:spPr bwMode="auto">
            <a:xfrm rot="5400000">
              <a:off x="3023" y="3337"/>
              <a:ext cx="1" cy="360"/>
            </a:xfrm>
            <a:prstGeom prst="curvedConnector3">
              <a:avLst>
                <a:gd name="adj1" fmla="val 22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0" name="AutoShape 26"/>
            <p:cNvCxnSpPr>
              <a:cxnSpLocks noChangeShapeType="1"/>
              <a:stCxn id="11281" idx="2"/>
              <a:endCxn id="11282" idx="4"/>
            </p:cNvCxnSpPr>
            <p:nvPr/>
          </p:nvCxnSpPr>
          <p:spPr bwMode="auto">
            <a:xfrm rot="10800000">
              <a:off x="2016" y="3168"/>
              <a:ext cx="336" cy="144"/>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27"/>
            <p:cNvCxnSpPr>
              <a:cxnSpLocks noChangeShapeType="1"/>
              <a:stCxn id="11282" idx="1"/>
              <a:endCxn id="11283" idx="4"/>
            </p:cNvCxnSpPr>
            <p:nvPr/>
          </p:nvCxnSpPr>
          <p:spPr bwMode="auto">
            <a:xfrm rot="16200000">
              <a:off x="1752" y="2556"/>
              <a:ext cx="180" cy="60"/>
            </a:xfrm>
            <a:prstGeom prst="curvedConnector3">
              <a:avLst>
                <a:gd name="adj1" fmla="val 733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28"/>
            <p:cNvCxnSpPr>
              <a:cxnSpLocks noChangeShapeType="1"/>
              <a:stCxn id="11283" idx="0"/>
              <a:endCxn id="11284" idx="2"/>
            </p:cNvCxnSpPr>
            <p:nvPr/>
          </p:nvCxnSpPr>
          <p:spPr bwMode="auto">
            <a:xfrm rot="16200000">
              <a:off x="1752" y="1704"/>
              <a:ext cx="336" cy="96"/>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3" name="AutoShape 29"/>
            <p:cNvCxnSpPr>
              <a:cxnSpLocks noChangeShapeType="1"/>
              <a:stCxn id="11284" idx="7"/>
              <a:endCxn id="11274" idx="2"/>
            </p:cNvCxnSpPr>
            <p:nvPr/>
          </p:nvCxnSpPr>
          <p:spPr bwMode="auto">
            <a:xfrm rot="16200000">
              <a:off x="2484" y="1272"/>
              <a:ext cx="84" cy="132"/>
            </a:xfrm>
            <a:prstGeom prst="curvedConnector4">
              <a:avLst>
                <a:gd name="adj1" fmla="val 271431"/>
                <a:gd name="adj2" fmla="val 8181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13523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54274" name="Rectangle 2"/>
          <p:cNvSpPr>
            <a:spLocks noGrp="1" noChangeArrowheads="1"/>
          </p:cNvSpPr>
          <p:nvPr>
            <p:ph type="ctrTitle"/>
          </p:nvPr>
        </p:nvSpPr>
        <p:spPr>
          <a:xfrm>
            <a:off x="685800" y="2286000"/>
            <a:ext cx="7772400" cy="1143000"/>
          </a:xfrm>
        </p:spPr>
        <p:txBody>
          <a:bodyPr anchor="ctr"/>
          <a:lstStyle/>
          <a:p>
            <a:r>
              <a:rPr lang="en-US" altLang="zh-CN" sz="4400" b="1">
                <a:latin typeface="Cambria" panose="02040503050406030204" pitchFamily="18" charset="0"/>
                <a:ea typeface="宋体" panose="02010600030101010101" pitchFamily="2" charset="-122"/>
              </a:rPr>
              <a:t>Software Quality Assurance</a:t>
            </a:r>
          </a:p>
        </p:txBody>
      </p:sp>
      <p:sp>
        <p:nvSpPr>
          <p:cNvPr id="54275" name="Rectangle 3"/>
          <p:cNvSpPr>
            <a:spLocks noGrp="1" noChangeArrowheads="1"/>
          </p:cNvSpPr>
          <p:nvPr>
            <p:ph type="subTitle" idx="1"/>
          </p:nvPr>
        </p:nvSpPr>
        <p:spPr>
          <a:xfrm>
            <a:off x="1371600" y="3886200"/>
            <a:ext cx="6400800" cy="1752600"/>
          </a:xfrm>
        </p:spPr>
        <p:txBody>
          <a:bodyPr/>
          <a:lstStyle/>
          <a:p>
            <a:r>
              <a:rPr lang="en-US" altLang="zh-CN" sz="3200">
                <a:latin typeface="Cambria" panose="02040503050406030204" pitchFamily="18" charset="0"/>
                <a:ea typeface="宋体" panose="02010600030101010101" pitchFamily="2" charset="-122"/>
              </a:rPr>
              <a:t>Element I</a:t>
            </a:r>
          </a:p>
        </p:txBody>
      </p:sp>
    </p:spTree>
    <p:extLst>
      <p:ext uri="{BB962C8B-B14F-4D97-AF65-F5344CB8AC3E}">
        <p14:creationId xmlns:p14="http://schemas.microsoft.com/office/powerpoint/2010/main" val="3557795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17166</TotalTime>
  <Words>2793</Words>
  <Application>Microsoft Office PowerPoint</Application>
  <PresentationFormat>全屏显示(4:3)</PresentationFormat>
  <Paragraphs>365</Paragraphs>
  <Slides>44</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黑体</vt:lpstr>
      <vt:lpstr>华文新魏</vt:lpstr>
      <vt:lpstr>宋体</vt:lpstr>
      <vt:lpstr>Arial</vt:lpstr>
      <vt:lpstr>Cambria</vt:lpstr>
      <vt:lpstr>Times New Roman</vt:lpstr>
      <vt:lpstr>1_自定义设计方案</vt:lpstr>
      <vt:lpstr>Software Quality Assurance and Testing Technology</vt:lpstr>
      <vt:lpstr>Software Quality</vt:lpstr>
      <vt:lpstr>What is Software Quality Assurance?</vt:lpstr>
      <vt:lpstr>What is Quality?</vt:lpstr>
      <vt:lpstr>What is Quality Management?</vt:lpstr>
      <vt:lpstr>What are SQA, SQP, SQC, and SQM?</vt:lpstr>
      <vt:lpstr>Software Development Cycle</vt:lpstr>
      <vt:lpstr>Software Development Cycle (contd.)</vt:lpstr>
      <vt:lpstr>Software Quality Assurance</vt:lpstr>
      <vt:lpstr>Why are Standards Important? </vt:lpstr>
      <vt:lpstr>SDS a Simplistic approach</vt:lpstr>
      <vt:lpstr>Process Standards</vt:lpstr>
      <vt:lpstr>Product Standards</vt:lpstr>
      <vt:lpstr>Quality Models</vt:lpstr>
      <vt:lpstr>ISO - 9000 Elements</vt:lpstr>
      <vt:lpstr>Capability Maturity Model KPA’s</vt:lpstr>
      <vt:lpstr>Capability Maturity Model KPA’s</vt:lpstr>
      <vt:lpstr>Capability Maturity Model KPA’s</vt:lpstr>
      <vt:lpstr>Capability Maturity Model KPA’s</vt:lpstr>
      <vt:lpstr>Capability Maturity Model KPA’s</vt:lpstr>
      <vt:lpstr>Capability Maturity Model KPA’s</vt:lpstr>
      <vt:lpstr>Which ISO standard can be used in Software Quality Assurance? A ISO7000 series B ISO8000 series C ISO9990 series D ISO9000 series</vt:lpstr>
      <vt:lpstr>Documentation</vt:lpstr>
      <vt:lpstr>Documentation Hierarchy</vt:lpstr>
      <vt:lpstr>Process and Product Quality</vt:lpstr>
      <vt:lpstr>Process and Product Quality Creative Approach</vt:lpstr>
      <vt:lpstr>Quality Improvement – The Wheel of 6Sigma</vt:lpstr>
      <vt:lpstr>Quality Improvement – Six Sigma Process</vt:lpstr>
      <vt:lpstr>Continuity and Independence of SQA</vt:lpstr>
      <vt:lpstr>Software Quality Planning</vt:lpstr>
      <vt:lpstr>Software Quality Plan</vt:lpstr>
      <vt:lpstr>Software Quality Control</vt:lpstr>
      <vt:lpstr>Methods of Software Quality Control</vt:lpstr>
      <vt:lpstr>Quality Reviews</vt:lpstr>
      <vt:lpstr>Tests</vt:lpstr>
      <vt:lpstr>Quality Audits</vt:lpstr>
      <vt:lpstr>Software Configuration Management</vt:lpstr>
      <vt:lpstr>Software Quality Metrics</vt:lpstr>
      <vt:lpstr>Metrics Collection</vt:lpstr>
      <vt:lpstr>The Process of Product Measurement</vt:lpstr>
      <vt:lpstr>Software Product Metrics</vt:lpstr>
      <vt:lpstr>The Ilities</vt:lpstr>
      <vt:lpstr>Defect Prevention</vt:lpstr>
      <vt:lpstr>To be continued… See you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ShoppingCHE</dc:creator>
  <cp:lastModifiedBy>Liu haiming</cp:lastModifiedBy>
  <cp:revision>2740</cp:revision>
  <cp:lastPrinted>1601-01-01T00:00:00Z</cp:lastPrinted>
  <dcterms:created xsi:type="dcterms:W3CDTF">1601-01-01T00:00:00Z</dcterms:created>
  <dcterms:modified xsi:type="dcterms:W3CDTF">2022-05-29T15:33:51Z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