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975" r:id="rId2"/>
    <p:sldId id="1322" r:id="rId3"/>
    <p:sldId id="1361" r:id="rId4"/>
    <p:sldId id="1363" r:id="rId5"/>
    <p:sldId id="1364" r:id="rId6"/>
    <p:sldId id="1365" r:id="rId7"/>
    <p:sldId id="1366" r:id="rId8"/>
    <p:sldId id="1329" r:id="rId9"/>
    <p:sldId id="1330" r:id="rId10"/>
    <p:sldId id="1331" r:id="rId11"/>
    <p:sldId id="1332" r:id="rId12"/>
    <p:sldId id="1333" r:id="rId13"/>
    <p:sldId id="1334" r:id="rId14"/>
    <p:sldId id="1335" r:id="rId15"/>
    <p:sldId id="1336" r:id="rId16"/>
    <p:sldId id="1337" r:id="rId17"/>
    <p:sldId id="1338" r:id="rId18"/>
    <p:sldId id="1339" r:id="rId19"/>
    <p:sldId id="1340" r:id="rId20"/>
    <p:sldId id="1341" r:id="rId21"/>
    <p:sldId id="1342" r:id="rId22"/>
    <p:sldId id="1343" r:id="rId23"/>
    <p:sldId id="1344" r:id="rId24"/>
    <p:sldId id="1345" r:id="rId25"/>
    <p:sldId id="1346" r:id="rId26"/>
    <p:sldId id="1376" r:id="rId27"/>
    <p:sldId id="1377" r:id="rId28"/>
    <p:sldId id="1378" r:id="rId29"/>
    <p:sldId id="1379" r:id="rId30"/>
    <p:sldId id="876" r:id="rId3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56955" autoAdjust="0"/>
  </p:normalViewPr>
  <p:slideViewPr>
    <p:cSldViewPr snapToObjects="1">
      <p:cViewPr varScale="1">
        <p:scale>
          <a:sx n="62" d="100"/>
          <a:sy n="62" d="100"/>
        </p:scale>
        <p:origin x="3111" y="27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?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379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478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32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8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129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382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60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6267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1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83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290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08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腾讯文档</a:t>
            </a:r>
            <a:r>
              <a:rPr lang="en-US" altLang="zh-CN" dirty="0" smtClean="0"/>
              <a:t>】Data Flow Testing 1</a:t>
            </a:r>
          </a:p>
          <a:p>
            <a:r>
              <a:rPr lang="en-US" altLang="zh-CN" dirty="0" smtClean="0"/>
              <a:t>https://docs.qq.com/form/page/DSHpsR3BLTFdYQkhX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154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腾讯文档</a:t>
            </a:r>
            <a:r>
              <a:rPr lang="en-US" altLang="zh-CN" dirty="0" smtClean="0"/>
              <a:t>】Data Flow Testing 2</a:t>
            </a:r>
          </a:p>
          <a:p>
            <a:r>
              <a:rPr lang="en-US" altLang="zh-CN" dirty="0" smtClean="0"/>
              <a:t>https://docs.qq.com/form/page/DSHdHSUJnUlZyeGxn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79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28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46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29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2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4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49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11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1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460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05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D54B681-1043-4665-ABFF-02F96F61FD5F}"/>
              </a:ext>
            </a:extLst>
          </p:cNvPr>
          <p:cNvSpPr txBox="1">
            <a:spLocks/>
          </p:cNvSpPr>
          <p:nvPr/>
        </p:nvSpPr>
        <p:spPr>
          <a:xfrm>
            <a:off x="3505200" y="5954110"/>
            <a:ext cx="7158134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25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3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5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8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CAF9706-F2FE-C649-B151-855D242461C0}" type="datetime2">
              <a:rPr lang="en-US" sz="1800" b="1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pPr marL="0" marR="0" lvl="0" indent="0" algn="l" defTabSz="685766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Monday, May 9, 2022</a:t>
            </a:fld>
            <a:endParaRPr lang="en-US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Demonstration that 3 Does not Imply 2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0098" y="2209800"/>
            <a:ext cx="4305302" cy="41148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Branch Coverage:</a:t>
            </a:r>
            <a:r>
              <a:rPr lang="en-US" altLang="zh-CN" sz="2000" dirty="0" smtClean="0">
                <a:latin typeface="Cambria" panose="02040503050406030204" pitchFamily="18" charset="0"/>
              </a:rPr>
              <a:t> Does not exercise dead code.  Therefore 3 does not imply 2.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However, 3 implies 2 for programs written in a structured programming language without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000" dirty="0" smtClean="0">
                <a:latin typeface="Cambria" panose="02040503050406030204" pitchFamily="18" charset="0"/>
              </a:rPr>
              <a:t> statements.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2819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1           if (x &lt; 0) {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2               </a:t>
            </a:r>
            <a:r>
              <a:rPr lang="en-US" altLang="zh-CN" sz="2000" dirty="0" err="1">
                <a:latin typeface="Cambria" panose="02040503050406030204" pitchFamily="18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200;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     x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A;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} else</a:t>
            </a:r>
          </a:p>
          <a:p>
            <a:pPr marL="457200" indent="-457200">
              <a:buAutoNum type="arabicPlain" startAt="5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x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B;</a:t>
            </a:r>
          </a:p>
          <a:p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200: 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400" y="916835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</p:txBody>
      </p:sp>
    </p:spTree>
    <p:extLst>
      <p:ext uri="{BB962C8B-B14F-4D97-AF65-F5344CB8AC3E}">
        <p14:creationId xmlns:p14="http://schemas.microsoft.com/office/powerpoint/2010/main" val="33737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08212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Control-flow Testing Criteria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We have explored 3 testing criteria from an infinite set of strategies: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1) Path Testing (      ):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100% path coverage.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Execute all possible control flow paths through the program.  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29000" y="3147218"/>
          <a:ext cx="501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7218"/>
                        <a:ext cx="501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Control-flow Testing Criteria (Cont’d)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980" y="2087563"/>
            <a:ext cx="869002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2) Statement Testing (      ): 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statement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all statements in a program at least once under some test.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3) Branch Testing (     ):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branch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enough tests to assure that every branch alternative has been exercised at least once under some test.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	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989137"/>
          <a:ext cx="4492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9137"/>
                        <a:ext cx="4492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75038" y="3523021"/>
          <a:ext cx="487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3523021"/>
                        <a:ext cx="4873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43200" y="5570953"/>
          <a:ext cx="4191000" cy="90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990360" imgH="215640" progId="Equation.3">
                  <p:embed/>
                </p:oleObj>
              </mc:Choice>
              <mc:Fallback>
                <p:oleObj name="Equation" r:id="rId9" imgW="99036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70953"/>
                        <a:ext cx="4191000" cy="90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068" y="2486134"/>
            <a:ext cx="6858000" cy="1332526"/>
          </a:xfrm>
        </p:spPr>
        <p:txBody>
          <a:bodyPr anchor="ctr"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Data Flow Testing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96" y="199452"/>
            <a:ext cx="4505704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  <a:r>
              <a:rPr lang="en-US" altLang="zh-CN" sz="3600" dirty="0">
                <a:latin typeface="Cambria" panose="02040503050406030204" pitchFamily="18" charset="0"/>
              </a:rPr>
              <a:t> Testing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7747" y="1516011"/>
            <a:ext cx="609375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>
                <a:latin typeface="Cambria" panose="02040503050406030204" pitchFamily="18" charset="0"/>
              </a:rPr>
              <a:t>Goal</a:t>
            </a:r>
            <a:r>
              <a:rPr lang="en-US" dirty="0">
                <a:latin typeface="Cambria" panose="02040503050406030204" pitchFamily="18" charset="0"/>
              </a:rPr>
              <a:t>: Try to ensure that values are computed and used correctly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51985" y="1281767"/>
            <a:ext cx="2331050" cy="4327473"/>
            <a:chOff x="404813" y="757238"/>
            <a:chExt cx="2657475" cy="5689600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8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8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82" name="AutoShape 48"/>
              <p:cNvCxnSpPr>
                <a:cxnSpLocks noChangeShapeType="1"/>
                <a:stCxn id="87" idx="4"/>
                <a:endCxn id="8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7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78" name="AutoShape 49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7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5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7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71" name="AutoShape 50"/>
              <p:cNvCxnSpPr>
                <a:cxnSpLocks noChangeShapeType="1"/>
                <a:stCxn id="79" idx="3"/>
                <a:endCxn id="7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53"/>
              <p:cNvCxnSpPr>
                <a:cxnSpLocks noChangeShapeType="1"/>
                <a:stCxn id="73" idx="2"/>
                <a:endCxn id="7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6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67" name="AutoShape 54"/>
              <p:cNvCxnSpPr>
                <a:cxnSpLocks noChangeShapeType="1"/>
                <a:stCxn id="75" idx="4"/>
                <a:endCxn id="6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6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63" name="AutoShape 55"/>
              <p:cNvCxnSpPr>
                <a:cxnSpLocks noChangeShapeType="1"/>
                <a:stCxn id="68" idx="6"/>
                <a:endCxn id="6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6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58" name="AutoShape 56"/>
              <p:cNvCxnSpPr>
                <a:cxnSpLocks noChangeShapeType="1"/>
                <a:stCxn id="68" idx="3"/>
                <a:endCxn id="6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7"/>
              <p:cNvCxnSpPr>
                <a:cxnSpLocks noChangeShapeType="1"/>
                <a:stCxn id="60" idx="2"/>
                <a:endCxn id="6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768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878157"/>
          </a:xfrm>
          <a:noFill/>
        </p:spPr>
        <p:txBody>
          <a:bodyPr>
            <a:no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Definition (def) : </a:t>
            </a:r>
            <a:b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value for a variable is stored into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memory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variable’s value is accessed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9139" y="3437336"/>
            <a:ext cx="3259931" cy="1714501"/>
            <a:chOff x="1955801" y="2978153"/>
            <a:chExt cx="4346575" cy="228600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55801" y="3411537"/>
              <a:ext cx="4346575" cy="1460499"/>
              <a:chOff x="503" y="2966"/>
              <a:chExt cx="2738" cy="920"/>
            </a:xfrm>
            <a:noFill/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7" name="Group 14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4" name="Oval 18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036763" y="2978153"/>
              <a:ext cx="3832224" cy="2286001"/>
              <a:chOff x="323" y="2669"/>
              <a:chExt cx="2414" cy="1440"/>
            </a:xfrm>
            <a:noFill/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323" y="2979"/>
                <a:ext cx="648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X = 42</a:t>
                </a:r>
              </a:p>
            </p:txBody>
          </p:sp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1961" y="3825"/>
                <a:ext cx="77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X-8</a:t>
                </a: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1964" y="2669"/>
                <a:ext cx="75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X*2</a:t>
                </a:r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079417" y="3567621"/>
            <a:ext cx="2050948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u="sng" dirty="0" err="1">
                <a:latin typeface="Cambria" panose="02040503050406030204" pitchFamily="18" charset="0"/>
              </a:rPr>
              <a:t>Defs</a:t>
            </a:r>
            <a:r>
              <a:rPr lang="en-US" sz="1600" dirty="0">
                <a:latin typeface="Cambria" panose="02040503050406030204" pitchFamily="18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(5) = {Z}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(6) = {Z}</a:t>
            </a:r>
          </a:p>
          <a:p>
            <a:pPr>
              <a:spcBef>
                <a:spcPct val="50000"/>
              </a:spcBef>
            </a:pPr>
            <a:r>
              <a:rPr lang="en-US" sz="1600" u="sng" dirty="0">
                <a:latin typeface="Cambria" panose="02040503050406030204" pitchFamily="18" charset="0"/>
              </a:rPr>
              <a:t>Uses</a:t>
            </a:r>
            <a:r>
              <a:rPr lang="en-US" sz="1600" dirty="0">
                <a:latin typeface="Cambria" panose="02040503050406030204" pitchFamily="18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 </a:t>
            </a:r>
            <a:r>
              <a:rPr lang="en-US" sz="1600" dirty="0" smtClean="0">
                <a:latin typeface="Cambria" panose="02040503050406030204" pitchFamily="18" charset="0"/>
              </a:rPr>
              <a:t>  use </a:t>
            </a:r>
            <a:r>
              <a:rPr lang="en-US" sz="1600" dirty="0">
                <a:latin typeface="Cambria" panose="02040503050406030204" pitchFamily="18" charset="0"/>
              </a:rPr>
              <a:t>(6) = {X}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10862" y="5472800"/>
            <a:ext cx="80759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The values given in </a:t>
            </a:r>
            <a:r>
              <a:rPr lang="en-US" sz="2000" dirty="0" err="1">
                <a:latin typeface="Cambria" panose="02040503050406030204" pitchFamily="18" charset="0"/>
              </a:rPr>
              <a:t>defs</a:t>
            </a:r>
            <a:r>
              <a:rPr lang="en-US" sz="2000" dirty="0">
                <a:latin typeface="Cambria" panose="02040503050406030204" pitchFamily="18" charset="0"/>
              </a:rPr>
              <a:t> should reach at least one, some, or all possible uses</a:t>
            </a:r>
          </a:p>
        </p:txBody>
      </p:sp>
    </p:spTree>
    <p:extLst>
      <p:ext uri="{BB962C8B-B14F-4D97-AF65-F5344CB8AC3E}">
        <p14:creationId xmlns:p14="http://schemas.microsoft.com/office/powerpoint/2010/main" val="949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4661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</a:t>
            </a:r>
            <a:r>
              <a:rPr lang="en-US" altLang="zh-CN" sz="2400" dirty="0" smtClean="0">
                <a:latin typeface="Cambria" panose="02040503050406030204" pitchFamily="18" charset="0"/>
              </a:rPr>
              <a:t>) Defined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(</a:t>
            </a:r>
            <a:r>
              <a:rPr lang="en-US" altLang="zh-CN" sz="1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variable)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defined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appears in a data declaration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assigned a new value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 file that has been opened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dynamically allocated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...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Define and Use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119033"/>
            <a:ext cx="7772400" cy="68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</a:t>
            </a:r>
            <a:r>
              <a:rPr lang="en-US" altLang="zh-CN" sz="2400" dirty="0" smtClean="0">
                <a:latin typeface="Cambria" panose="02040503050406030204" pitchFamily="18" charset="0"/>
              </a:rPr>
              <a:t>) Used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is part of a computation or a predicate.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for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computation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on the RHS (Right hand side) of an assignment statement.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in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predicate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directly in that predicate.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4459540" cy="994172"/>
          </a:xfrm>
        </p:spPr>
        <p:txBody>
          <a:bodyPr/>
          <a:lstStyle/>
          <a:p>
            <a:r>
              <a:rPr lang="en-US" altLang="zh-CN" sz="3600" dirty="0" smtClean="0">
                <a:latin typeface="Cambria" panose="02040503050406030204" pitchFamily="18" charset="0"/>
              </a:rPr>
              <a:t>Sets of </a:t>
            </a:r>
            <a:r>
              <a:rPr lang="en-US" altLang="zh-CN" sz="36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3600" dirty="0" smtClean="0">
                <a:latin typeface="Cambria" panose="02040503050406030204" pitchFamily="18" charset="0"/>
              </a:rPr>
              <a:t> and Use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0700" y="1219200"/>
            <a:ext cx="790220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defined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 or edge e</a:t>
            </a:r>
          </a:p>
          <a:p>
            <a:pPr>
              <a:buFont typeface="Arial" charset="0"/>
              <a:buChar char="•"/>
            </a:pPr>
            <a:endParaRPr kumimoji="1" lang="en-US" altLang="zh-CN" sz="2000" dirty="0" smtClean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used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or edge e</a:t>
            </a:r>
            <a:endParaRPr kumimoji="1"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8533" y="3120985"/>
            <a:ext cx="828320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DU pair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A pair of locations (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) such that a variable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 is  defined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and used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60" y="4154031"/>
            <a:ext cx="8229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-clear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A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</a:t>
            </a:r>
            <a:r>
              <a:rPr kumimoji="1" lang="en-US" altLang="zh-CN" sz="2000" i="1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-clear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variable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 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sz="2000" i="1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Reach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If there is a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-clear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,  the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reaches the use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459540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DU Path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" y="1524000"/>
            <a:ext cx="8458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du-path :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A simple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subpath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that is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-clear with respect to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from a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a use of </a:t>
            </a:r>
            <a:r>
              <a:rPr kumimoji="1" lang="en-US" altLang="zh-CN" i="1" dirty="0" smtClean="0">
                <a:latin typeface="Cambria" panose="02040503050406030204" pitchFamily="18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endParaRPr kumimoji="1" lang="en-US" altLang="zh-CN" i="1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 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from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i="1" dirty="0" err="1" smtClean="0">
                <a:latin typeface="Cambria" panose="02040503050406030204" pitchFamily="18" charset="0"/>
              </a:rPr>
              <a:t>n</a:t>
            </a:r>
            <a:r>
              <a:rPr lang="en-US" i="1" baseline="-25000" dirty="0" err="1" smtClean="0">
                <a:latin typeface="Cambria" panose="02040503050406030204" pitchFamily="18" charset="0"/>
              </a:rPr>
              <a:t>j</a:t>
            </a:r>
            <a:endParaRPr lang="en-US" i="1" baseline="-25000" dirty="0" smtClean="0">
              <a:latin typeface="Cambria" panose="02040503050406030204" pitchFamily="18" charset="0"/>
            </a:endParaRP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that start at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35650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 Flow Coverage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75096" y="16764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75096" y="31242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75096" y="4778514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coverage 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altLang="zh-CN" sz="2000" i="1" dirty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altLang="zh-CN" sz="2000" dirty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7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Week 4:            Testing the specification</a:t>
            </a:r>
          </a:p>
          <a:p>
            <a:r>
              <a:rPr lang="en-US" altLang="zh-CN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</a:rPr>
              <a:t>5-6:        Black Box Testing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7-11:       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12: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13: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14: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16: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Review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I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7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32891" y="474268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4845843" y="3606403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5" name="矩形 4"/>
          <p:cNvSpPr/>
          <p:nvPr/>
        </p:nvSpPr>
        <p:spPr>
          <a:xfrm>
            <a:off x="2030634" y="3622753"/>
            <a:ext cx="1874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</a:t>
            </a:r>
            <a:r>
              <a:rPr lang="en-US" altLang="zh-CN" dirty="0" err="1">
                <a:latin typeface="Cambria" panose="02040503050406030204" pitchFamily="18" charset="0"/>
              </a:rPr>
              <a:t>defs</a:t>
            </a:r>
            <a:r>
              <a:rPr lang="en-US" altLang="zh-CN" dirty="0">
                <a:latin typeface="Cambria" panose="02040503050406030204" pitchFamily="18" charset="0"/>
              </a:rPr>
              <a:t>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42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194792" y="5387513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249473" y="3578584"/>
            <a:ext cx="1915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All-uses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9201" y="3566019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4110335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6 ]</a:t>
            </a:r>
          </a:p>
        </p:txBody>
      </p:sp>
    </p:spTree>
    <p:extLst>
      <p:ext uri="{BB962C8B-B14F-4D97-AF65-F5344CB8AC3E}">
        <p14:creationId xmlns:p14="http://schemas.microsoft.com/office/powerpoint/2010/main" val="15644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906660" y="5554637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</a:t>
            </a:r>
            <a:r>
              <a:rPr lang="en-US" sz="2000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coverage 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</a:rPr>
              <a:t>For each set </a:t>
            </a:r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dirty="0" smtClean="0">
                <a:latin typeface="Cambria" panose="02040503050406030204" pitchFamily="18" charset="0"/>
              </a:rPr>
              <a:t> = </a:t>
            </a:r>
            <a:r>
              <a:rPr lang="en-US" sz="2000" i="1" dirty="0" smtClean="0">
                <a:latin typeface="Cambria" panose="02040503050406030204" pitchFamily="18" charset="0"/>
              </a:rPr>
              <a:t>du</a:t>
            </a:r>
            <a:r>
              <a:rPr lang="en-US" sz="2000" dirty="0" smtClean="0">
                <a:latin typeface="Cambria" panose="02040503050406030204" pitchFamily="18" charset="0"/>
              </a:rPr>
              <a:t> (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altLang="zh-CN" sz="2000" dirty="0" smtClean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 smtClean="0">
                <a:latin typeface="Cambria" panose="02040503050406030204" pitchFamily="18" charset="0"/>
              </a:rPr>
              <a:t>), TR contains </a:t>
            </a:r>
            <a:r>
              <a:rPr lang="en-US" sz="2000" dirty="0">
                <a:latin typeface="Cambria" panose="02040503050406030204" pitchFamily="18" charset="0"/>
              </a:rPr>
              <a:t>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605293" y="3510629"/>
            <a:ext cx="2502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All-du-paths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1250" y="348652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6 ]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6 ]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3800" y="2616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】Data Flow Testing 1</a:t>
            </a:r>
          </a:p>
          <a:p>
            <a:r>
              <a:rPr lang="en-US" altLang="zh-CN" dirty="0"/>
              <a:t>https://docs.qq.com/form/page/DSHpsR3BLTFdYQkhX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mtClean="0">
                <a:latin typeface="Cambria" panose="02040503050406030204" pitchFamily="18" charset="0"/>
              </a:rPr>
              <a:t>Example 2 </a:t>
            </a:r>
            <a:r>
              <a:rPr lang="en-US" altLang="zh-CN" dirty="0" smtClean="0">
                <a:latin typeface="Cambria" panose="02040503050406030204" pitchFamily="18" charset="0"/>
              </a:rPr>
              <a:t>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1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90584"/>
          <a:ext cx="6400800" cy="431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5" imgW="5485033" imgH="3699852" progId="Word.Document.8">
                  <p:embed/>
                </p:oleObj>
              </mc:Choice>
              <mc:Fallback>
                <p:oleObj name="Document" r:id="rId5" imgW="5485033" imgH="3699852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90584"/>
                        <a:ext cx="6400800" cy="431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14800" y="32004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】Data Flow Testing 2</a:t>
            </a:r>
          </a:p>
          <a:p>
            <a:r>
              <a:rPr lang="en-US" altLang="zh-CN" dirty="0"/>
              <a:t>https://docs.qq.com/form/page/DSHdHSUJnUlZyeGxn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5246716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public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3 (If + For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</p:spTree>
    <p:extLst>
      <p:ext uri="{BB962C8B-B14F-4D97-AF65-F5344CB8AC3E}">
        <p14:creationId xmlns:p14="http://schemas.microsoft.com/office/powerpoint/2010/main" val="662201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5246716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public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3 (If + For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2362200"/>
            <a:ext cx="27432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0" y="3340864"/>
            <a:ext cx="27432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895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74676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public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0;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bg2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chemeClr val="bg2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>
                <a:solidFill>
                  <a:srgbClr val="FF0000"/>
                </a:solidFill>
                <a:latin typeface="Cambria" panose="02040503050406030204" pitchFamily="18" charset="0"/>
              </a:rPr>
              <a:t>&lt; length;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         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];    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 </a:t>
            </a:r>
            <a:endParaRPr lang="en-US" altLang="en-US" sz="13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++</a:t>
            </a:r>
            <a:endParaRPr lang="en-US" altLang="en-US" sz="1300" b="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bg2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chemeClr val="bg2"/>
                </a:solidFill>
                <a:latin typeface="Cambria" panose="02040503050406030204" pitchFamily="18" charset="0"/>
              </a:rPr>
              <a:t>++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rgbClr val="FF0000"/>
                </a:solidFill>
                <a:latin typeface="Cambria" panose="02040503050406030204" pitchFamily="18" charset="0"/>
              </a:rPr>
              <a:t> &lt; length;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{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));     }</a:t>
            </a:r>
          </a:p>
          <a:p>
            <a:pPr>
              <a:lnSpc>
                <a:spcPct val="85000"/>
              </a:lnSpc>
            </a:pPr>
            <a:r>
              <a:rPr lang="en-US" altLang="zh-CN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rgbClr val="FF0000"/>
                </a:solidFill>
                <a:latin typeface="Cambria" panose="02040503050406030204" pitchFamily="18" charset="0"/>
              </a:rPr>
              <a:t>++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3 (If + For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</p:spTree>
    <p:extLst>
      <p:ext uri="{BB962C8B-B14F-4D97-AF65-F5344CB8AC3E}">
        <p14:creationId xmlns:p14="http://schemas.microsoft.com/office/powerpoint/2010/main" val="2412927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2" y="207011"/>
            <a:ext cx="5107027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I</a:t>
            </a:r>
            <a:r>
              <a:rPr lang="en-US" altLang="zh-CN" sz="3200" dirty="0" smtClean="0">
                <a:latin typeface="Cambria" panose="02040503050406030204" pitchFamily="18" charset="0"/>
              </a:rPr>
              <a:t>f we use less states ?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28600" y="795622"/>
            <a:ext cx="5457593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85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2" y="207011"/>
            <a:ext cx="5107027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I</a:t>
            </a:r>
            <a:r>
              <a:rPr lang="en-US" altLang="zh-CN" sz="3200" dirty="0" smtClean="0">
                <a:latin typeface="Cambria" panose="02040503050406030204" pitchFamily="18" charset="0"/>
              </a:rPr>
              <a:t>f we use less states ?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28600" y="795622"/>
            <a:ext cx="5457593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6891337" y="5308914"/>
            <a:ext cx="416798" cy="396484"/>
            <a:chOff x="4738" y="2684"/>
            <a:chExt cx="350" cy="333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5"/>
            <p:cNvSpPr txBox="1">
              <a:spLocks noChangeArrowheads="1"/>
            </p:cNvSpPr>
            <p:nvPr/>
          </p:nvSpPr>
          <p:spPr bwMode="auto">
            <a:xfrm>
              <a:off x="4742" y="2707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5777889" y="1716742"/>
            <a:ext cx="416798" cy="396484"/>
            <a:chOff x="3838" y="2684"/>
            <a:chExt cx="350" cy="333"/>
          </a:xfrm>
        </p:grpSpPr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8"/>
            <p:cNvSpPr txBox="1">
              <a:spLocks noChangeArrowheads="1"/>
            </p:cNvSpPr>
            <p:nvPr/>
          </p:nvSpPr>
          <p:spPr bwMode="auto">
            <a:xfrm>
              <a:off x="3842" y="2707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5986289" y="1485757"/>
            <a:ext cx="0" cy="2214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mbria" panose="02040503050406030204" pitchFamily="18" charset="0"/>
            </a:endParaRPr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777889" y="2434700"/>
            <a:ext cx="416798" cy="396484"/>
            <a:chOff x="4288" y="1746"/>
            <a:chExt cx="350" cy="333"/>
          </a:xfrm>
        </p:grpSpPr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7" name="Group 13"/>
          <p:cNvGrpSpPr>
            <a:grpSpLocks/>
          </p:cNvGrpSpPr>
          <p:nvPr/>
        </p:nvGrpSpPr>
        <p:grpSpPr bwMode="auto">
          <a:xfrm>
            <a:off x="5150310" y="3870616"/>
            <a:ext cx="416798" cy="396484"/>
            <a:chOff x="4288" y="1746"/>
            <a:chExt cx="350" cy="333"/>
          </a:xfrm>
        </p:grpSpPr>
        <p:sp>
          <p:nvSpPr>
            <p:cNvPr id="89" name="Oval 14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5777889" y="3153849"/>
            <a:ext cx="416798" cy="396484"/>
            <a:chOff x="4288" y="1746"/>
            <a:chExt cx="350" cy="333"/>
          </a:xfrm>
        </p:grpSpPr>
        <p:sp>
          <p:nvSpPr>
            <p:cNvPr id="87" name="Oval 17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6388797" y="3870616"/>
            <a:ext cx="416798" cy="396484"/>
            <a:chOff x="4288" y="1746"/>
            <a:chExt cx="350" cy="333"/>
          </a:xfrm>
        </p:grpSpPr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6388797" y="4590956"/>
            <a:ext cx="416798" cy="396484"/>
            <a:chOff x="4288" y="1746"/>
            <a:chExt cx="350" cy="333"/>
          </a:xfrm>
        </p:grpSpPr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5779080" y="5310105"/>
            <a:ext cx="416798" cy="396484"/>
            <a:chOff x="4288" y="1746"/>
            <a:chExt cx="350" cy="333"/>
          </a:xfrm>
        </p:grpSpPr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72" name="AutoShape 28"/>
          <p:cNvCxnSpPr>
            <a:cxnSpLocks noChangeShapeType="1"/>
            <a:stCxn id="93" idx="4"/>
            <a:endCxn id="91" idx="0"/>
          </p:cNvCxnSpPr>
          <p:nvPr/>
        </p:nvCxnSpPr>
        <p:spPr bwMode="auto">
          <a:xfrm>
            <a:off x="5986289" y="2076316"/>
            <a:ext cx="0" cy="35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9"/>
          <p:cNvCxnSpPr>
            <a:cxnSpLocks noChangeShapeType="1"/>
            <a:stCxn id="91" idx="4"/>
            <a:endCxn id="87" idx="0"/>
          </p:cNvCxnSpPr>
          <p:nvPr/>
        </p:nvCxnSpPr>
        <p:spPr bwMode="auto">
          <a:xfrm>
            <a:off x="5986289" y="2794274"/>
            <a:ext cx="0" cy="35243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0"/>
          <p:cNvCxnSpPr>
            <a:cxnSpLocks noChangeShapeType="1"/>
            <a:stCxn id="87" idx="3"/>
            <a:endCxn id="89" idx="7"/>
          </p:cNvCxnSpPr>
          <p:nvPr/>
        </p:nvCxnSpPr>
        <p:spPr bwMode="auto">
          <a:xfrm flipH="1">
            <a:off x="5506375" y="3462226"/>
            <a:ext cx="332248" cy="4524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1"/>
          <p:cNvCxnSpPr>
            <a:cxnSpLocks noChangeShapeType="1"/>
            <a:stCxn id="87" idx="6"/>
            <a:endCxn id="85" idx="0"/>
          </p:cNvCxnSpPr>
          <p:nvPr/>
        </p:nvCxnSpPr>
        <p:spPr bwMode="auto">
          <a:xfrm>
            <a:off x="6201833" y="3330064"/>
            <a:ext cx="395363" cy="53340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2"/>
          <p:cNvCxnSpPr>
            <a:cxnSpLocks noChangeShapeType="1"/>
            <a:stCxn id="89" idx="3"/>
            <a:endCxn id="87" idx="2"/>
          </p:cNvCxnSpPr>
          <p:nvPr/>
        </p:nvCxnSpPr>
        <p:spPr bwMode="auto">
          <a:xfrm rot="5400000" flipH="1" flipV="1">
            <a:off x="5065834" y="3475274"/>
            <a:ext cx="848929" cy="559701"/>
          </a:xfrm>
          <a:prstGeom prst="curvedConnector4">
            <a:avLst>
              <a:gd name="adj1" fmla="val -25384"/>
              <a:gd name="adj2" fmla="val -5063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3"/>
          <p:cNvCxnSpPr>
            <a:cxnSpLocks noChangeShapeType="1"/>
            <a:stCxn id="85" idx="4"/>
            <a:endCxn id="83" idx="0"/>
          </p:cNvCxnSpPr>
          <p:nvPr/>
        </p:nvCxnSpPr>
        <p:spPr bwMode="auto">
          <a:xfrm>
            <a:off x="6597196" y="4230191"/>
            <a:ext cx="0" cy="3536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4"/>
          <p:cNvCxnSpPr>
            <a:cxnSpLocks noChangeShapeType="1"/>
            <a:stCxn id="83" idx="6"/>
            <a:endCxn id="95" idx="0"/>
          </p:cNvCxnSpPr>
          <p:nvPr/>
        </p:nvCxnSpPr>
        <p:spPr bwMode="auto">
          <a:xfrm>
            <a:off x="6812740" y="4767171"/>
            <a:ext cx="286995" cy="52745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35"/>
          <p:cNvCxnSpPr>
            <a:cxnSpLocks noChangeShapeType="1"/>
            <a:stCxn id="83" idx="3"/>
            <a:endCxn id="81" idx="7"/>
          </p:cNvCxnSpPr>
          <p:nvPr/>
        </p:nvCxnSpPr>
        <p:spPr bwMode="auto">
          <a:xfrm flipH="1">
            <a:off x="6135145" y="4899333"/>
            <a:ext cx="314385" cy="4548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6"/>
          <p:cNvCxnSpPr>
            <a:cxnSpLocks noChangeShapeType="1"/>
            <a:stCxn id="81" idx="3"/>
            <a:endCxn id="83" idx="2"/>
          </p:cNvCxnSpPr>
          <p:nvPr/>
        </p:nvCxnSpPr>
        <p:spPr bwMode="auto">
          <a:xfrm rot="5400000" flipH="1" flipV="1">
            <a:off x="5685078" y="4921907"/>
            <a:ext cx="851310" cy="541838"/>
          </a:xfrm>
          <a:prstGeom prst="curvedConnector4">
            <a:avLst>
              <a:gd name="adj1" fmla="val -25315"/>
              <a:gd name="adj2" fmla="val -4593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28669" y="12954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24444" y="16487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25425" y="1840252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7"/>
          <p:cNvSpPr>
            <a:spLocks noChangeArrowheads="1"/>
          </p:cNvSpPr>
          <p:nvPr/>
        </p:nvSpPr>
        <p:spPr bwMode="auto">
          <a:xfrm>
            <a:off x="228600" y="1980347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0" y="24869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7"/>
          <p:cNvSpPr>
            <a:spLocks noChangeArrowheads="1"/>
          </p:cNvSpPr>
          <p:nvPr/>
        </p:nvSpPr>
        <p:spPr bwMode="auto">
          <a:xfrm>
            <a:off x="0" y="2844339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228600" y="306762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0" y="36576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8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4338" y="811155"/>
            <a:ext cx="2699861" cy="864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7200" y="1707217"/>
            <a:ext cx="914400" cy="1504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280988" y="1650092"/>
            <a:ext cx="1810100" cy="262065"/>
          </a:xfrm>
          <a:custGeom>
            <a:avLst/>
            <a:gdLst>
              <a:gd name="connsiteX0" fmla="*/ 1171575 w 1810100"/>
              <a:gd name="connsiteY0" fmla="*/ 197758 h 262065"/>
              <a:gd name="connsiteX1" fmla="*/ 1240631 w 1810100"/>
              <a:gd name="connsiteY1" fmla="*/ 202521 h 262065"/>
              <a:gd name="connsiteX2" fmla="*/ 1483518 w 1810100"/>
              <a:gd name="connsiteY2" fmla="*/ 204902 h 262065"/>
              <a:gd name="connsiteX3" fmla="*/ 1640681 w 1810100"/>
              <a:gd name="connsiteY3" fmla="*/ 197758 h 262065"/>
              <a:gd name="connsiteX4" fmla="*/ 1697831 w 1810100"/>
              <a:gd name="connsiteY4" fmla="*/ 188233 h 262065"/>
              <a:gd name="connsiteX5" fmla="*/ 1724025 w 1810100"/>
              <a:gd name="connsiteY5" fmla="*/ 183471 h 262065"/>
              <a:gd name="connsiteX6" fmla="*/ 1747837 w 1810100"/>
              <a:gd name="connsiteY6" fmla="*/ 181089 h 262065"/>
              <a:gd name="connsiteX7" fmla="*/ 1766887 w 1810100"/>
              <a:gd name="connsiteY7" fmla="*/ 178708 h 262065"/>
              <a:gd name="connsiteX8" fmla="*/ 1778793 w 1810100"/>
              <a:gd name="connsiteY8" fmla="*/ 173946 h 262065"/>
              <a:gd name="connsiteX9" fmla="*/ 1790700 w 1810100"/>
              <a:gd name="connsiteY9" fmla="*/ 171564 h 262065"/>
              <a:gd name="connsiteX10" fmla="*/ 1800225 w 1810100"/>
              <a:gd name="connsiteY10" fmla="*/ 169183 h 262065"/>
              <a:gd name="connsiteX11" fmla="*/ 1804987 w 1810100"/>
              <a:gd name="connsiteY11" fmla="*/ 162039 h 262065"/>
              <a:gd name="connsiteX12" fmla="*/ 1804987 w 1810100"/>
              <a:gd name="connsiteY12" fmla="*/ 69171 h 262065"/>
              <a:gd name="connsiteX13" fmla="*/ 1795462 w 1810100"/>
              <a:gd name="connsiteY13" fmla="*/ 50121 h 262065"/>
              <a:gd name="connsiteX14" fmla="*/ 1778793 w 1810100"/>
              <a:gd name="connsiteY14" fmla="*/ 38214 h 262065"/>
              <a:gd name="connsiteX15" fmla="*/ 1766887 w 1810100"/>
              <a:gd name="connsiteY15" fmla="*/ 23927 h 262065"/>
              <a:gd name="connsiteX16" fmla="*/ 1759743 w 1810100"/>
              <a:gd name="connsiteY16" fmla="*/ 21546 h 262065"/>
              <a:gd name="connsiteX17" fmla="*/ 1735931 w 1810100"/>
              <a:gd name="connsiteY17" fmla="*/ 9639 h 262065"/>
              <a:gd name="connsiteX18" fmla="*/ 1728787 w 1810100"/>
              <a:gd name="connsiteY18" fmla="*/ 7258 h 262065"/>
              <a:gd name="connsiteX19" fmla="*/ 1609725 w 1810100"/>
              <a:gd name="connsiteY19" fmla="*/ 114 h 262065"/>
              <a:gd name="connsiteX20" fmla="*/ 1445418 w 1810100"/>
              <a:gd name="connsiteY20" fmla="*/ 2496 h 262065"/>
              <a:gd name="connsiteX21" fmla="*/ 1395412 w 1810100"/>
              <a:gd name="connsiteY21" fmla="*/ 4877 h 262065"/>
              <a:gd name="connsiteX22" fmla="*/ 1362075 w 1810100"/>
              <a:gd name="connsiteY22" fmla="*/ 9639 h 262065"/>
              <a:gd name="connsiteX23" fmla="*/ 1333500 w 1810100"/>
              <a:gd name="connsiteY23" fmla="*/ 12021 h 262065"/>
              <a:gd name="connsiteX24" fmla="*/ 1288256 w 1810100"/>
              <a:gd name="connsiteY24" fmla="*/ 19164 h 262065"/>
              <a:gd name="connsiteX25" fmla="*/ 1269206 w 1810100"/>
              <a:gd name="connsiteY25" fmla="*/ 21546 h 262065"/>
              <a:gd name="connsiteX26" fmla="*/ 1257300 w 1810100"/>
              <a:gd name="connsiteY26" fmla="*/ 23927 h 262065"/>
              <a:gd name="connsiteX27" fmla="*/ 1235868 w 1810100"/>
              <a:gd name="connsiteY27" fmla="*/ 26308 h 262065"/>
              <a:gd name="connsiteX28" fmla="*/ 1221581 w 1810100"/>
              <a:gd name="connsiteY28" fmla="*/ 31071 h 262065"/>
              <a:gd name="connsiteX29" fmla="*/ 1197768 w 1810100"/>
              <a:gd name="connsiteY29" fmla="*/ 33452 h 262065"/>
              <a:gd name="connsiteX30" fmla="*/ 1185862 w 1810100"/>
              <a:gd name="connsiteY30" fmla="*/ 35833 h 262065"/>
              <a:gd name="connsiteX31" fmla="*/ 1176337 w 1810100"/>
              <a:gd name="connsiteY31" fmla="*/ 40596 h 262065"/>
              <a:gd name="connsiteX32" fmla="*/ 1154906 w 1810100"/>
              <a:gd name="connsiteY32" fmla="*/ 45358 h 262065"/>
              <a:gd name="connsiteX33" fmla="*/ 1131093 w 1810100"/>
              <a:gd name="connsiteY33" fmla="*/ 52502 h 262065"/>
              <a:gd name="connsiteX34" fmla="*/ 1126331 w 1810100"/>
              <a:gd name="connsiteY34" fmla="*/ 59646 h 262065"/>
              <a:gd name="connsiteX35" fmla="*/ 1123950 w 1810100"/>
              <a:gd name="connsiteY35" fmla="*/ 66789 h 262065"/>
              <a:gd name="connsiteX36" fmla="*/ 1119187 w 1810100"/>
              <a:gd name="connsiteY36" fmla="*/ 83458 h 262065"/>
              <a:gd name="connsiteX37" fmla="*/ 1123950 w 1810100"/>
              <a:gd name="connsiteY37" fmla="*/ 114414 h 262065"/>
              <a:gd name="connsiteX38" fmla="*/ 1126331 w 1810100"/>
              <a:gd name="connsiteY38" fmla="*/ 121558 h 262065"/>
              <a:gd name="connsiteX39" fmla="*/ 1131093 w 1810100"/>
              <a:gd name="connsiteY39" fmla="*/ 128702 h 262065"/>
              <a:gd name="connsiteX40" fmla="*/ 1138237 w 1810100"/>
              <a:gd name="connsiteY40" fmla="*/ 138227 h 262065"/>
              <a:gd name="connsiteX41" fmla="*/ 1145381 w 1810100"/>
              <a:gd name="connsiteY41" fmla="*/ 140608 h 262065"/>
              <a:gd name="connsiteX42" fmla="*/ 1154906 w 1810100"/>
              <a:gd name="connsiteY42" fmla="*/ 154896 h 262065"/>
              <a:gd name="connsiteX43" fmla="*/ 1157287 w 1810100"/>
              <a:gd name="connsiteY43" fmla="*/ 162039 h 262065"/>
              <a:gd name="connsiteX44" fmla="*/ 1164431 w 1810100"/>
              <a:gd name="connsiteY44" fmla="*/ 166802 h 262065"/>
              <a:gd name="connsiteX45" fmla="*/ 1171575 w 1810100"/>
              <a:gd name="connsiteY45" fmla="*/ 181089 h 262065"/>
              <a:gd name="connsiteX46" fmla="*/ 1169193 w 1810100"/>
              <a:gd name="connsiteY46" fmla="*/ 192996 h 262065"/>
              <a:gd name="connsiteX47" fmla="*/ 1133475 w 1810100"/>
              <a:gd name="connsiteY47" fmla="*/ 214427 h 262065"/>
              <a:gd name="connsiteX48" fmla="*/ 1126331 w 1810100"/>
              <a:gd name="connsiteY48" fmla="*/ 216808 h 262065"/>
              <a:gd name="connsiteX49" fmla="*/ 1116806 w 1810100"/>
              <a:gd name="connsiteY49" fmla="*/ 219189 h 262065"/>
              <a:gd name="connsiteX50" fmla="*/ 1095375 w 1810100"/>
              <a:gd name="connsiteY50" fmla="*/ 226333 h 262065"/>
              <a:gd name="connsiteX51" fmla="*/ 1054893 w 1810100"/>
              <a:gd name="connsiteY51" fmla="*/ 231096 h 262065"/>
              <a:gd name="connsiteX52" fmla="*/ 1038225 w 1810100"/>
              <a:gd name="connsiteY52" fmla="*/ 233477 h 262065"/>
              <a:gd name="connsiteX53" fmla="*/ 997743 w 1810100"/>
              <a:gd name="connsiteY53" fmla="*/ 238239 h 262065"/>
              <a:gd name="connsiteX54" fmla="*/ 947737 w 1810100"/>
              <a:gd name="connsiteY54" fmla="*/ 243002 h 262065"/>
              <a:gd name="connsiteX55" fmla="*/ 885825 w 1810100"/>
              <a:gd name="connsiteY55" fmla="*/ 245383 h 262065"/>
              <a:gd name="connsiteX56" fmla="*/ 804862 w 1810100"/>
              <a:gd name="connsiteY56" fmla="*/ 250146 h 262065"/>
              <a:gd name="connsiteX57" fmla="*/ 747712 w 1810100"/>
              <a:gd name="connsiteY57" fmla="*/ 252527 h 262065"/>
              <a:gd name="connsiteX58" fmla="*/ 676275 w 1810100"/>
              <a:gd name="connsiteY58" fmla="*/ 262052 h 262065"/>
              <a:gd name="connsiteX59" fmla="*/ 373856 w 1810100"/>
              <a:gd name="connsiteY59" fmla="*/ 257289 h 262065"/>
              <a:gd name="connsiteX60" fmla="*/ 295275 w 1810100"/>
              <a:gd name="connsiteY60" fmla="*/ 254908 h 262065"/>
              <a:gd name="connsiteX61" fmla="*/ 61912 w 1810100"/>
              <a:gd name="connsiteY61" fmla="*/ 252527 h 262065"/>
              <a:gd name="connsiteX62" fmla="*/ 45243 w 1810100"/>
              <a:gd name="connsiteY62" fmla="*/ 257289 h 262065"/>
              <a:gd name="connsiteX63" fmla="*/ 23812 w 1810100"/>
              <a:gd name="connsiteY63" fmla="*/ 259671 h 262065"/>
              <a:gd name="connsiteX64" fmla="*/ 0 w 1810100"/>
              <a:gd name="connsiteY64" fmla="*/ 262052 h 2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10100" h="262065">
                <a:moveTo>
                  <a:pt x="1171575" y="197758"/>
                </a:moveTo>
                <a:cubicBezTo>
                  <a:pt x="1194594" y="199346"/>
                  <a:pt x="1217564" y="201993"/>
                  <a:pt x="1240631" y="202521"/>
                </a:cubicBezTo>
                <a:cubicBezTo>
                  <a:pt x="1321576" y="204375"/>
                  <a:pt x="1402554" y="205438"/>
                  <a:pt x="1483518" y="204902"/>
                </a:cubicBezTo>
                <a:cubicBezTo>
                  <a:pt x="1528410" y="204605"/>
                  <a:pt x="1590959" y="200683"/>
                  <a:pt x="1640681" y="197758"/>
                </a:cubicBezTo>
                <a:cubicBezTo>
                  <a:pt x="1681689" y="188646"/>
                  <a:pt x="1641972" y="196827"/>
                  <a:pt x="1697831" y="188233"/>
                </a:cubicBezTo>
                <a:cubicBezTo>
                  <a:pt x="1706602" y="186884"/>
                  <a:pt x="1715240" y="184726"/>
                  <a:pt x="1724025" y="183471"/>
                </a:cubicBezTo>
                <a:cubicBezTo>
                  <a:pt x="1731922" y="182343"/>
                  <a:pt x="1739909" y="181970"/>
                  <a:pt x="1747837" y="181089"/>
                </a:cubicBezTo>
                <a:cubicBezTo>
                  <a:pt x="1754197" y="180382"/>
                  <a:pt x="1760537" y="179502"/>
                  <a:pt x="1766887" y="178708"/>
                </a:cubicBezTo>
                <a:cubicBezTo>
                  <a:pt x="1770856" y="177121"/>
                  <a:pt x="1774699" y="175174"/>
                  <a:pt x="1778793" y="173946"/>
                </a:cubicBezTo>
                <a:cubicBezTo>
                  <a:pt x="1782670" y="172783"/>
                  <a:pt x="1786749" y="172442"/>
                  <a:pt x="1790700" y="171564"/>
                </a:cubicBezTo>
                <a:cubicBezTo>
                  <a:pt x="1793895" y="170854"/>
                  <a:pt x="1797050" y="169977"/>
                  <a:pt x="1800225" y="169183"/>
                </a:cubicBezTo>
                <a:cubicBezTo>
                  <a:pt x="1801812" y="166802"/>
                  <a:pt x="1804293" y="164815"/>
                  <a:pt x="1804987" y="162039"/>
                </a:cubicBezTo>
                <a:cubicBezTo>
                  <a:pt x="1812814" y="130730"/>
                  <a:pt x="1810716" y="101634"/>
                  <a:pt x="1804987" y="69171"/>
                </a:cubicBezTo>
                <a:cubicBezTo>
                  <a:pt x="1803753" y="62180"/>
                  <a:pt x="1801369" y="54059"/>
                  <a:pt x="1795462" y="50121"/>
                </a:cubicBezTo>
                <a:cubicBezTo>
                  <a:pt x="1791406" y="47417"/>
                  <a:pt x="1781746" y="41167"/>
                  <a:pt x="1778793" y="38214"/>
                </a:cubicBezTo>
                <a:cubicBezTo>
                  <a:pt x="1770008" y="29429"/>
                  <a:pt x="1778590" y="31729"/>
                  <a:pt x="1766887" y="23927"/>
                </a:cubicBezTo>
                <a:cubicBezTo>
                  <a:pt x="1764798" y="22535"/>
                  <a:pt x="1762124" y="22340"/>
                  <a:pt x="1759743" y="21546"/>
                </a:cubicBezTo>
                <a:cubicBezTo>
                  <a:pt x="1750670" y="7934"/>
                  <a:pt x="1759315" y="17432"/>
                  <a:pt x="1735931" y="9639"/>
                </a:cubicBezTo>
                <a:cubicBezTo>
                  <a:pt x="1733550" y="8845"/>
                  <a:pt x="1731222" y="7867"/>
                  <a:pt x="1728787" y="7258"/>
                </a:cubicBezTo>
                <a:cubicBezTo>
                  <a:pt x="1682129" y="-4405"/>
                  <a:pt x="1685530" y="1963"/>
                  <a:pt x="1609725" y="114"/>
                </a:cubicBezTo>
                <a:lnTo>
                  <a:pt x="1445418" y="2496"/>
                </a:lnTo>
                <a:cubicBezTo>
                  <a:pt x="1428735" y="2867"/>
                  <a:pt x="1412039" y="3452"/>
                  <a:pt x="1395412" y="4877"/>
                </a:cubicBezTo>
                <a:cubicBezTo>
                  <a:pt x="1384228" y="5836"/>
                  <a:pt x="1373226" y="8352"/>
                  <a:pt x="1362075" y="9639"/>
                </a:cubicBezTo>
                <a:cubicBezTo>
                  <a:pt x="1352580" y="10735"/>
                  <a:pt x="1342979" y="10798"/>
                  <a:pt x="1333500" y="12021"/>
                </a:cubicBezTo>
                <a:cubicBezTo>
                  <a:pt x="1318357" y="13975"/>
                  <a:pt x="1303406" y="17270"/>
                  <a:pt x="1288256" y="19164"/>
                </a:cubicBezTo>
                <a:cubicBezTo>
                  <a:pt x="1281906" y="19958"/>
                  <a:pt x="1275531" y="20573"/>
                  <a:pt x="1269206" y="21546"/>
                </a:cubicBezTo>
                <a:cubicBezTo>
                  <a:pt x="1265206" y="22161"/>
                  <a:pt x="1261307" y="23355"/>
                  <a:pt x="1257300" y="23927"/>
                </a:cubicBezTo>
                <a:cubicBezTo>
                  <a:pt x="1250184" y="24943"/>
                  <a:pt x="1243012" y="25514"/>
                  <a:pt x="1235868" y="26308"/>
                </a:cubicBezTo>
                <a:cubicBezTo>
                  <a:pt x="1231106" y="27896"/>
                  <a:pt x="1226515" y="30146"/>
                  <a:pt x="1221581" y="31071"/>
                </a:cubicBezTo>
                <a:cubicBezTo>
                  <a:pt x="1213740" y="32541"/>
                  <a:pt x="1205675" y="32398"/>
                  <a:pt x="1197768" y="33452"/>
                </a:cubicBezTo>
                <a:cubicBezTo>
                  <a:pt x="1193756" y="33987"/>
                  <a:pt x="1189831" y="35039"/>
                  <a:pt x="1185862" y="35833"/>
                </a:cubicBezTo>
                <a:cubicBezTo>
                  <a:pt x="1182687" y="37421"/>
                  <a:pt x="1179661" y="39350"/>
                  <a:pt x="1176337" y="40596"/>
                </a:cubicBezTo>
                <a:cubicBezTo>
                  <a:pt x="1171449" y="42429"/>
                  <a:pt x="1159430" y="44227"/>
                  <a:pt x="1154906" y="45358"/>
                </a:cubicBezTo>
                <a:cubicBezTo>
                  <a:pt x="1144011" y="48082"/>
                  <a:pt x="1140163" y="49479"/>
                  <a:pt x="1131093" y="52502"/>
                </a:cubicBezTo>
                <a:cubicBezTo>
                  <a:pt x="1129506" y="54883"/>
                  <a:pt x="1127611" y="57086"/>
                  <a:pt x="1126331" y="59646"/>
                </a:cubicBezTo>
                <a:cubicBezTo>
                  <a:pt x="1125209" y="61891"/>
                  <a:pt x="1124671" y="64385"/>
                  <a:pt x="1123950" y="66789"/>
                </a:cubicBezTo>
                <a:cubicBezTo>
                  <a:pt x="1122289" y="72324"/>
                  <a:pt x="1120775" y="77902"/>
                  <a:pt x="1119187" y="83458"/>
                </a:cubicBezTo>
                <a:cubicBezTo>
                  <a:pt x="1120775" y="93777"/>
                  <a:pt x="1122026" y="104153"/>
                  <a:pt x="1123950" y="114414"/>
                </a:cubicBezTo>
                <a:cubicBezTo>
                  <a:pt x="1124413" y="116881"/>
                  <a:pt x="1125209" y="119313"/>
                  <a:pt x="1126331" y="121558"/>
                </a:cubicBezTo>
                <a:cubicBezTo>
                  <a:pt x="1127611" y="124118"/>
                  <a:pt x="1129430" y="126373"/>
                  <a:pt x="1131093" y="128702"/>
                </a:cubicBezTo>
                <a:cubicBezTo>
                  <a:pt x="1133400" y="131932"/>
                  <a:pt x="1135188" y="135686"/>
                  <a:pt x="1138237" y="138227"/>
                </a:cubicBezTo>
                <a:cubicBezTo>
                  <a:pt x="1140165" y="139834"/>
                  <a:pt x="1143000" y="139814"/>
                  <a:pt x="1145381" y="140608"/>
                </a:cubicBezTo>
                <a:cubicBezTo>
                  <a:pt x="1148556" y="145371"/>
                  <a:pt x="1153096" y="149466"/>
                  <a:pt x="1154906" y="154896"/>
                </a:cubicBezTo>
                <a:cubicBezTo>
                  <a:pt x="1155700" y="157277"/>
                  <a:pt x="1155719" y="160079"/>
                  <a:pt x="1157287" y="162039"/>
                </a:cubicBezTo>
                <a:cubicBezTo>
                  <a:pt x="1159075" y="164274"/>
                  <a:pt x="1162050" y="165214"/>
                  <a:pt x="1164431" y="166802"/>
                </a:cubicBezTo>
                <a:cubicBezTo>
                  <a:pt x="1166837" y="170411"/>
                  <a:pt x="1171575" y="176163"/>
                  <a:pt x="1171575" y="181089"/>
                </a:cubicBezTo>
                <a:cubicBezTo>
                  <a:pt x="1171575" y="185137"/>
                  <a:pt x="1171784" y="189887"/>
                  <a:pt x="1169193" y="192996"/>
                </a:cubicBezTo>
                <a:cubicBezTo>
                  <a:pt x="1156173" y="208620"/>
                  <a:pt x="1149484" y="209090"/>
                  <a:pt x="1133475" y="214427"/>
                </a:cubicBezTo>
                <a:cubicBezTo>
                  <a:pt x="1131094" y="215221"/>
                  <a:pt x="1128766" y="216199"/>
                  <a:pt x="1126331" y="216808"/>
                </a:cubicBezTo>
                <a:cubicBezTo>
                  <a:pt x="1123156" y="217602"/>
                  <a:pt x="1119911" y="218154"/>
                  <a:pt x="1116806" y="219189"/>
                </a:cubicBezTo>
                <a:cubicBezTo>
                  <a:pt x="1106669" y="222568"/>
                  <a:pt x="1105366" y="224906"/>
                  <a:pt x="1095375" y="226333"/>
                </a:cubicBezTo>
                <a:cubicBezTo>
                  <a:pt x="1081924" y="228255"/>
                  <a:pt x="1068375" y="229411"/>
                  <a:pt x="1054893" y="231096"/>
                </a:cubicBezTo>
                <a:cubicBezTo>
                  <a:pt x="1049324" y="231792"/>
                  <a:pt x="1043794" y="232781"/>
                  <a:pt x="1038225" y="233477"/>
                </a:cubicBezTo>
                <a:lnTo>
                  <a:pt x="997743" y="238239"/>
                </a:lnTo>
                <a:cubicBezTo>
                  <a:pt x="981091" y="239992"/>
                  <a:pt x="964447" y="241935"/>
                  <a:pt x="947737" y="243002"/>
                </a:cubicBezTo>
                <a:cubicBezTo>
                  <a:pt x="927126" y="244318"/>
                  <a:pt x="906452" y="244352"/>
                  <a:pt x="885825" y="245383"/>
                </a:cubicBezTo>
                <a:lnTo>
                  <a:pt x="804862" y="250146"/>
                </a:lnTo>
                <a:cubicBezTo>
                  <a:pt x="785821" y="251131"/>
                  <a:pt x="766762" y="251733"/>
                  <a:pt x="747712" y="252527"/>
                </a:cubicBezTo>
                <a:cubicBezTo>
                  <a:pt x="728455" y="255736"/>
                  <a:pt x="693754" y="262052"/>
                  <a:pt x="676275" y="262052"/>
                </a:cubicBezTo>
                <a:cubicBezTo>
                  <a:pt x="575456" y="262052"/>
                  <a:pt x="474657" y="259179"/>
                  <a:pt x="373856" y="257289"/>
                </a:cubicBezTo>
                <a:cubicBezTo>
                  <a:pt x="347655" y="256798"/>
                  <a:pt x="321469" y="255702"/>
                  <a:pt x="295275" y="254908"/>
                </a:cubicBezTo>
                <a:cubicBezTo>
                  <a:pt x="189757" y="247632"/>
                  <a:pt x="206123" y="246835"/>
                  <a:pt x="61912" y="252527"/>
                </a:cubicBezTo>
                <a:cubicBezTo>
                  <a:pt x="56138" y="252755"/>
                  <a:pt x="50923" y="256224"/>
                  <a:pt x="45243" y="257289"/>
                </a:cubicBezTo>
                <a:cubicBezTo>
                  <a:pt x="38178" y="258614"/>
                  <a:pt x="30944" y="258779"/>
                  <a:pt x="23812" y="259671"/>
                </a:cubicBezTo>
                <a:cubicBezTo>
                  <a:pt x="2073" y="262389"/>
                  <a:pt x="13907" y="262052"/>
                  <a:pt x="0" y="2620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3388" y="1690688"/>
            <a:ext cx="2052637" cy="702468"/>
          </a:xfrm>
          <a:custGeom>
            <a:avLst/>
            <a:gdLst>
              <a:gd name="connsiteX0" fmla="*/ 1740693 w 2052637"/>
              <a:gd name="connsiteY0" fmla="*/ 209550 h 702468"/>
              <a:gd name="connsiteX1" fmla="*/ 1728787 w 2052637"/>
              <a:gd name="connsiteY1" fmla="*/ 202406 h 702468"/>
              <a:gd name="connsiteX2" fmla="*/ 1724025 w 2052637"/>
              <a:gd name="connsiteY2" fmla="*/ 190500 h 702468"/>
              <a:gd name="connsiteX3" fmla="*/ 1716881 w 2052637"/>
              <a:gd name="connsiteY3" fmla="*/ 176212 h 702468"/>
              <a:gd name="connsiteX4" fmla="*/ 1709737 w 2052637"/>
              <a:gd name="connsiteY4" fmla="*/ 152400 h 702468"/>
              <a:gd name="connsiteX5" fmla="*/ 1707356 w 2052637"/>
              <a:gd name="connsiteY5" fmla="*/ 145256 h 702468"/>
              <a:gd name="connsiteX6" fmla="*/ 1704975 w 2052637"/>
              <a:gd name="connsiteY6" fmla="*/ 138112 h 702468"/>
              <a:gd name="connsiteX7" fmla="*/ 1695450 w 2052637"/>
              <a:gd name="connsiteY7" fmla="*/ 123825 h 702468"/>
              <a:gd name="connsiteX8" fmla="*/ 1690687 w 2052637"/>
              <a:gd name="connsiteY8" fmla="*/ 116681 h 702468"/>
              <a:gd name="connsiteX9" fmla="*/ 1690687 w 2052637"/>
              <a:gd name="connsiteY9" fmla="*/ 57150 h 702468"/>
              <a:gd name="connsiteX10" fmla="*/ 1693068 w 2052637"/>
              <a:gd name="connsiteY10" fmla="*/ 50006 h 702468"/>
              <a:gd name="connsiteX11" fmla="*/ 1702593 w 2052637"/>
              <a:gd name="connsiteY11" fmla="*/ 42862 h 702468"/>
              <a:gd name="connsiteX12" fmla="*/ 1707356 w 2052637"/>
              <a:gd name="connsiteY12" fmla="*/ 35718 h 702468"/>
              <a:gd name="connsiteX13" fmla="*/ 1728787 w 2052637"/>
              <a:gd name="connsiteY13" fmla="*/ 28575 h 702468"/>
              <a:gd name="connsiteX14" fmla="*/ 1743075 w 2052637"/>
              <a:gd name="connsiteY14" fmla="*/ 23812 h 702468"/>
              <a:gd name="connsiteX15" fmla="*/ 1807368 w 2052637"/>
              <a:gd name="connsiteY15" fmla="*/ 19050 h 702468"/>
              <a:gd name="connsiteX16" fmla="*/ 1850231 w 2052637"/>
              <a:gd name="connsiteY16" fmla="*/ 9525 h 702468"/>
              <a:gd name="connsiteX17" fmla="*/ 1874043 w 2052637"/>
              <a:gd name="connsiteY17" fmla="*/ 4762 h 702468"/>
              <a:gd name="connsiteX18" fmla="*/ 1890712 w 2052637"/>
              <a:gd name="connsiteY18" fmla="*/ 2381 h 702468"/>
              <a:gd name="connsiteX19" fmla="*/ 1905000 w 2052637"/>
              <a:gd name="connsiteY19" fmla="*/ 0 h 702468"/>
              <a:gd name="connsiteX20" fmla="*/ 1928812 w 2052637"/>
              <a:gd name="connsiteY20" fmla="*/ 2381 h 702468"/>
              <a:gd name="connsiteX21" fmla="*/ 1950243 w 2052637"/>
              <a:gd name="connsiteY21" fmla="*/ 16668 h 702468"/>
              <a:gd name="connsiteX22" fmla="*/ 1969293 w 2052637"/>
              <a:gd name="connsiteY22" fmla="*/ 26193 h 702468"/>
              <a:gd name="connsiteX23" fmla="*/ 1983581 w 2052637"/>
              <a:gd name="connsiteY23" fmla="*/ 33337 h 702468"/>
              <a:gd name="connsiteX24" fmla="*/ 1988343 w 2052637"/>
              <a:gd name="connsiteY24" fmla="*/ 40481 h 702468"/>
              <a:gd name="connsiteX25" fmla="*/ 1997868 w 2052637"/>
              <a:gd name="connsiteY25" fmla="*/ 42862 h 702468"/>
              <a:gd name="connsiteX26" fmla="*/ 2012156 w 2052637"/>
              <a:gd name="connsiteY26" fmla="*/ 52387 h 702468"/>
              <a:gd name="connsiteX27" fmla="*/ 2012156 w 2052637"/>
              <a:gd name="connsiteY27" fmla="*/ 52387 h 702468"/>
              <a:gd name="connsiteX28" fmla="*/ 2028825 w 2052637"/>
              <a:gd name="connsiteY28" fmla="*/ 71437 h 702468"/>
              <a:gd name="connsiteX29" fmla="*/ 2035968 w 2052637"/>
              <a:gd name="connsiteY29" fmla="*/ 92868 h 702468"/>
              <a:gd name="connsiteX30" fmla="*/ 2047875 w 2052637"/>
              <a:gd name="connsiteY30" fmla="*/ 121443 h 702468"/>
              <a:gd name="connsiteX31" fmla="*/ 2050256 w 2052637"/>
              <a:gd name="connsiteY31" fmla="*/ 130968 h 702468"/>
              <a:gd name="connsiteX32" fmla="*/ 2052637 w 2052637"/>
              <a:gd name="connsiteY32" fmla="*/ 138112 h 702468"/>
              <a:gd name="connsiteX33" fmla="*/ 2045493 w 2052637"/>
              <a:gd name="connsiteY33" fmla="*/ 164306 h 702468"/>
              <a:gd name="connsiteX34" fmla="*/ 2038350 w 2052637"/>
              <a:gd name="connsiteY34" fmla="*/ 173831 h 702468"/>
              <a:gd name="connsiteX35" fmla="*/ 1995487 w 2052637"/>
              <a:gd name="connsiteY35" fmla="*/ 219075 h 702468"/>
              <a:gd name="connsiteX36" fmla="*/ 1978818 w 2052637"/>
              <a:gd name="connsiteY36" fmla="*/ 235743 h 702468"/>
              <a:gd name="connsiteX37" fmla="*/ 1971675 w 2052637"/>
              <a:gd name="connsiteY37" fmla="*/ 242887 h 702468"/>
              <a:gd name="connsiteX38" fmla="*/ 1947862 w 2052637"/>
              <a:gd name="connsiteY38" fmla="*/ 259556 h 702468"/>
              <a:gd name="connsiteX39" fmla="*/ 1933575 w 2052637"/>
              <a:gd name="connsiteY39" fmla="*/ 271462 h 702468"/>
              <a:gd name="connsiteX40" fmla="*/ 1928812 w 2052637"/>
              <a:gd name="connsiteY40" fmla="*/ 280987 h 702468"/>
              <a:gd name="connsiteX41" fmla="*/ 1919287 w 2052637"/>
              <a:gd name="connsiteY41" fmla="*/ 285750 h 702468"/>
              <a:gd name="connsiteX42" fmla="*/ 1912143 w 2052637"/>
              <a:gd name="connsiteY42" fmla="*/ 292893 h 702468"/>
              <a:gd name="connsiteX43" fmla="*/ 1895475 w 2052637"/>
              <a:gd name="connsiteY43" fmla="*/ 311943 h 702468"/>
              <a:gd name="connsiteX44" fmla="*/ 1885950 w 2052637"/>
              <a:gd name="connsiteY44" fmla="*/ 319087 h 702468"/>
              <a:gd name="connsiteX45" fmla="*/ 1871662 w 2052637"/>
              <a:gd name="connsiteY45" fmla="*/ 333375 h 702468"/>
              <a:gd name="connsiteX46" fmla="*/ 1864518 w 2052637"/>
              <a:gd name="connsiteY46" fmla="*/ 345281 h 702468"/>
              <a:gd name="connsiteX47" fmla="*/ 1857375 w 2052637"/>
              <a:gd name="connsiteY47" fmla="*/ 350043 h 702468"/>
              <a:gd name="connsiteX48" fmla="*/ 1850231 w 2052637"/>
              <a:gd name="connsiteY48" fmla="*/ 361950 h 702468"/>
              <a:gd name="connsiteX49" fmla="*/ 1845468 w 2052637"/>
              <a:gd name="connsiteY49" fmla="*/ 369093 h 702468"/>
              <a:gd name="connsiteX50" fmla="*/ 1838325 w 2052637"/>
              <a:gd name="connsiteY50" fmla="*/ 378618 h 702468"/>
              <a:gd name="connsiteX51" fmla="*/ 1833562 w 2052637"/>
              <a:gd name="connsiteY51" fmla="*/ 390525 h 702468"/>
              <a:gd name="connsiteX52" fmla="*/ 1826418 w 2052637"/>
              <a:gd name="connsiteY52" fmla="*/ 402431 h 702468"/>
              <a:gd name="connsiteX53" fmla="*/ 1816893 w 2052637"/>
              <a:gd name="connsiteY53" fmla="*/ 419100 h 702468"/>
              <a:gd name="connsiteX54" fmla="*/ 1814512 w 2052637"/>
              <a:gd name="connsiteY54" fmla="*/ 426243 h 702468"/>
              <a:gd name="connsiteX55" fmla="*/ 1807368 w 2052637"/>
              <a:gd name="connsiteY55" fmla="*/ 433387 h 702468"/>
              <a:gd name="connsiteX56" fmla="*/ 1790700 w 2052637"/>
              <a:gd name="connsiteY56" fmla="*/ 454818 h 702468"/>
              <a:gd name="connsiteX57" fmla="*/ 1778793 w 2052637"/>
              <a:gd name="connsiteY57" fmla="*/ 469106 h 702468"/>
              <a:gd name="connsiteX58" fmla="*/ 1774031 w 2052637"/>
              <a:gd name="connsiteY58" fmla="*/ 476250 h 702468"/>
              <a:gd name="connsiteX59" fmla="*/ 1766887 w 2052637"/>
              <a:gd name="connsiteY59" fmla="*/ 481012 h 702468"/>
              <a:gd name="connsiteX60" fmla="*/ 1747837 w 2052637"/>
              <a:gd name="connsiteY60" fmla="*/ 495300 h 702468"/>
              <a:gd name="connsiteX61" fmla="*/ 1733550 w 2052637"/>
              <a:gd name="connsiteY61" fmla="*/ 497681 h 702468"/>
              <a:gd name="connsiteX62" fmla="*/ 1721643 w 2052637"/>
              <a:gd name="connsiteY62" fmla="*/ 504825 h 702468"/>
              <a:gd name="connsiteX63" fmla="*/ 1688306 w 2052637"/>
              <a:gd name="connsiteY63" fmla="*/ 514350 h 702468"/>
              <a:gd name="connsiteX64" fmla="*/ 1659731 w 2052637"/>
              <a:gd name="connsiteY64" fmla="*/ 521493 h 702468"/>
              <a:gd name="connsiteX65" fmla="*/ 1626393 w 2052637"/>
              <a:gd name="connsiteY65" fmla="*/ 535781 h 702468"/>
              <a:gd name="connsiteX66" fmla="*/ 1612106 w 2052637"/>
              <a:gd name="connsiteY66" fmla="*/ 540543 h 702468"/>
              <a:gd name="connsiteX67" fmla="*/ 1581150 w 2052637"/>
              <a:gd name="connsiteY67" fmla="*/ 552450 h 702468"/>
              <a:gd name="connsiteX68" fmla="*/ 1564481 w 2052637"/>
              <a:gd name="connsiteY68" fmla="*/ 557212 h 702468"/>
              <a:gd name="connsiteX69" fmla="*/ 1554956 w 2052637"/>
              <a:gd name="connsiteY69" fmla="*/ 559593 h 702468"/>
              <a:gd name="connsiteX70" fmla="*/ 1538287 w 2052637"/>
              <a:gd name="connsiteY70" fmla="*/ 564356 h 702468"/>
              <a:gd name="connsiteX71" fmla="*/ 1526381 w 2052637"/>
              <a:gd name="connsiteY71" fmla="*/ 571500 h 702468"/>
              <a:gd name="connsiteX72" fmla="*/ 1516856 w 2052637"/>
              <a:gd name="connsiteY72" fmla="*/ 573881 h 702468"/>
              <a:gd name="connsiteX73" fmla="*/ 1490662 w 2052637"/>
              <a:gd name="connsiteY73" fmla="*/ 578643 h 702468"/>
              <a:gd name="connsiteX74" fmla="*/ 1483518 w 2052637"/>
              <a:gd name="connsiteY74" fmla="*/ 581025 h 702468"/>
              <a:gd name="connsiteX75" fmla="*/ 1423987 w 2052637"/>
              <a:gd name="connsiteY75" fmla="*/ 585787 h 702468"/>
              <a:gd name="connsiteX76" fmla="*/ 1350168 w 2052637"/>
              <a:gd name="connsiteY76" fmla="*/ 588168 h 702468"/>
              <a:gd name="connsiteX77" fmla="*/ 1276350 w 2052637"/>
              <a:gd name="connsiteY77" fmla="*/ 592931 h 702468"/>
              <a:gd name="connsiteX78" fmla="*/ 1247775 w 2052637"/>
              <a:gd name="connsiteY78" fmla="*/ 597693 h 702468"/>
              <a:gd name="connsiteX79" fmla="*/ 1216818 w 2052637"/>
              <a:gd name="connsiteY79" fmla="*/ 600075 h 702468"/>
              <a:gd name="connsiteX80" fmla="*/ 1197768 w 2052637"/>
              <a:gd name="connsiteY80" fmla="*/ 604837 h 702468"/>
              <a:gd name="connsiteX81" fmla="*/ 1128712 w 2052637"/>
              <a:gd name="connsiteY81" fmla="*/ 611981 h 702468"/>
              <a:gd name="connsiteX82" fmla="*/ 1066800 w 2052637"/>
              <a:gd name="connsiteY82" fmla="*/ 619125 h 702468"/>
              <a:gd name="connsiteX83" fmla="*/ 938212 w 2052637"/>
              <a:gd name="connsiteY83" fmla="*/ 626268 h 702468"/>
              <a:gd name="connsiteX84" fmla="*/ 904875 w 2052637"/>
              <a:gd name="connsiteY84" fmla="*/ 631031 h 702468"/>
              <a:gd name="connsiteX85" fmla="*/ 859631 w 2052637"/>
              <a:gd name="connsiteY85" fmla="*/ 633412 h 702468"/>
              <a:gd name="connsiteX86" fmla="*/ 835818 w 2052637"/>
              <a:gd name="connsiteY86" fmla="*/ 638175 h 702468"/>
              <a:gd name="connsiteX87" fmla="*/ 814387 w 2052637"/>
              <a:gd name="connsiteY87" fmla="*/ 640556 h 702468"/>
              <a:gd name="connsiteX88" fmla="*/ 776287 w 2052637"/>
              <a:gd name="connsiteY88" fmla="*/ 647700 h 702468"/>
              <a:gd name="connsiteX89" fmla="*/ 723900 w 2052637"/>
              <a:gd name="connsiteY89" fmla="*/ 652462 h 702468"/>
              <a:gd name="connsiteX90" fmla="*/ 628650 w 2052637"/>
              <a:gd name="connsiteY90" fmla="*/ 661987 h 702468"/>
              <a:gd name="connsiteX91" fmla="*/ 607218 w 2052637"/>
              <a:gd name="connsiteY91" fmla="*/ 666750 h 702468"/>
              <a:gd name="connsiteX92" fmla="*/ 523875 w 2052637"/>
              <a:gd name="connsiteY92" fmla="*/ 671512 h 702468"/>
              <a:gd name="connsiteX93" fmla="*/ 478631 w 2052637"/>
              <a:gd name="connsiteY93" fmla="*/ 676275 h 702468"/>
              <a:gd name="connsiteX94" fmla="*/ 464343 w 2052637"/>
              <a:gd name="connsiteY94" fmla="*/ 681037 h 702468"/>
              <a:gd name="connsiteX95" fmla="*/ 428625 w 2052637"/>
              <a:gd name="connsiteY95" fmla="*/ 683418 h 702468"/>
              <a:gd name="connsiteX96" fmla="*/ 290512 w 2052637"/>
              <a:gd name="connsiteY96" fmla="*/ 690562 h 702468"/>
              <a:gd name="connsiteX97" fmla="*/ 190500 w 2052637"/>
              <a:gd name="connsiteY97" fmla="*/ 697706 h 702468"/>
              <a:gd name="connsiteX98" fmla="*/ 150018 w 2052637"/>
              <a:gd name="connsiteY98" fmla="*/ 702468 h 702468"/>
              <a:gd name="connsiteX99" fmla="*/ 59531 w 2052637"/>
              <a:gd name="connsiteY99" fmla="*/ 695325 h 702468"/>
              <a:gd name="connsiteX100" fmla="*/ 45243 w 2052637"/>
              <a:gd name="connsiteY100" fmla="*/ 688181 h 702468"/>
              <a:gd name="connsiteX101" fmla="*/ 35718 w 2052637"/>
              <a:gd name="connsiteY101" fmla="*/ 685800 h 702468"/>
              <a:gd name="connsiteX102" fmla="*/ 16668 w 2052637"/>
              <a:gd name="connsiteY102" fmla="*/ 673893 h 702468"/>
              <a:gd name="connsiteX103" fmla="*/ 9525 w 2052637"/>
              <a:gd name="connsiteY103" fmla="*/ 664368 h 702468"/>
              <a:gd name="connsiteX104" fmla="*/ 7143 w 2052637"/>
              <a:gd name="connsiteY104" fmla="*/ 654843 h 702468"/>
              <a:gd name="connsiteX105" fmla="*/ 2381 w 2052637"/>
              <a:gd name="connsiteY105" fmla="*/ 642937 h 702468"/>
              <a:gd name="connsiteX106" fmla="*/ 0 w 2052637"/>
              <a:gd name="connsiteY106" fmla="*/ 626268 h 702468"/>
              <a:gd name="connsiteX107" fmla="*/ 4762 w 2052637"/>
              <a:gd name="connsiteY107" fmla="*/ 592931 h 702468"/>
              <a:gd name="connsiteX108" fmla="*/ 28575 w 2052637"/>
              <a:gd name="connsiteY108" fmla="*/ 554831 h 702468"/>
              <a:gd name="connsiteX109" fmla="*/ 40481 w 2052637"/>
              <a:gd name="connsiteY109" fmla="*/ 535781 h 702468"/>
              <a:gd name="connsiteX110" fmla="*/ 54768 w 2052637"/>
              <a:gd name="connsiteY110" fmla="*/ 516731 h 702468"/>
              <a:gd name="connsiteX111" fmla="*/ 59531 w 2052637"/>
              <a:gd name="connsiteY111" fmla="*/ 500062 h 702468"/>
              <a:gd name="connsiteX112" fmla="*/ 61912 w 2052637"/>
              <a:gd name="connsiteY112" fmla="*/ 454818 h 702468"/>
              <a:gd name="connsiteX113" fmla="*/ 73818 w 2052637"/>
              <a:gd name="connsiteY113" fmla="*/ 388143 h 702468"/>
              <a:gd name="connsiteX114" fmla="*/ 78581 w 2052637"/>
              <a:gd name="connsiteY114" fmla="*/ 366712 h 702468"/>
              <a:gd name="connsiteX115" fmla="*/ 80962 w 2052637"/>
              <a:gd name="connsiteY115" fmla="*/ 342900 h 702468"/>
              <a:gd name="connsiteX116" fmla="*/ 85725 w 2052637"/>
              <a:gd name="connsiteY116" fmla="*/ 328612 h 702468"/>
              <a:gd name="connsiteX117" fmla="*/ 114300 w 2052637"/>
              <a:gd name="connsiteY117" fmla="*/ 311943 h 702468"/>
              <a:gd name="connsiteX118" fmla="*/ 150018 w 2052637"/>
              <a:gd name="connsiteY118" fmla="*/ 300037 h 702468"/>
              <a:gd name="connsiteX119" fmla="*/ 209550 w 2052637"/>
              <a:gd name="connsiteY119" fmla="*/ 288131 h 702468"/>
              <a:gd name="connsiteX120" fmla="*/ 288131 w 2052637"/>
              <a:gd name="connsiteY120" fmla="*/ 280987 h 702468"/>
              <a:gd name="connsiteX121" fmla="*/ 342900 w 2052637"/>
              <a:gd name="connsiteY121" fmla="*/ 285750 h 702468"/>
              <a:gd name="connsiteX122" fmla="*/ 359568 w 2052637"/>
              <a:gd name="connsiteY122" fmla="*/ 290512 h 702468"/>
              <a:gd name="connsiteX123" fmla="*/ 388143 w 2052637"/>
              <a:gd name="connsiteY123" fmla="*/ 295275 h 702468"/>
              <a:gd name="connsiteX124" fmla="*/ 435768 w 2052637"/>
              <a:gd name="connsiteY124" fmla="*/ 300037 h 702468"/>
              <a:gd name="connsiteX125" fmla="*/ 450056 w 2052637"/>
              <a:gd name="connsiteY125" fmla="*/ 302418 h 702468"/>
              <a:gd name="connsiteX126" fmla="*/ 485775 w 2052637"/>
              <a:gd name="connsiteY126" fmla="*/ 307181 h 702468"/>
              <a:gd name="connsiteX127" fmla="*/ 526256 w 2052637"/>
              <a:gd name="connsiteY127" fmla="*/ 309562 h 702468"/>
              <a:gd name="connsiteX128" fmla="*/ 590550 w 2052637"/>
              <a:gd name="connsiteY128" fmla="*/ 316706 h 702468"/>
              <a:gd name="connsiteX129" fmla="*/ 697706 w 2052637"/>
              <a:gd name="connsiteY129" fmla="*/ 314325 h 702468"/>
              <a:gd name="connsiteX130" fmla="*/ 754856 w 2052637"/>
              <a:gd name="connsiteY130" fmla="*/ 304800 h 702468"/>
              <a:gd name="connsiteX131" fmla="*/ 826293 w 2052637"/>
              <a:gd name="connsiteY131" fmla="*/ 285750 h 702468"/>
              <a:gd name="connsiteX132" fmla="*/ 857250 w 2052637"/>
              <a:gd name="connsiteY132" fmla="*/ 278606 h 702468"/>
              <a:gd name="connsiteX133" fmla="*/ 871537 w 2052637"/>
              <a:gd name="connsiteY133" fmla="*/ 276225 h 702468"/>
              <a:gd name="connsiteX134" fmla="*/ 888206 w 2052637"/>
              <a:gd name="connsiteY134" fmla="*/ 271462 h 702468"/>
              <a:gd name="connsiteX135" fmla="*/ 1026318 w 2052637"/>
              <a:gd name="connsiteY135" fmla="*/ 250031 h 702468"/>
              <a:gd name="connsiteX136" fmla="*/ 1104900 w 2052637"/>
              <a:gd name="connsiteY136" fmla="*/ 228600 h 702468"/>
              <a:gd name="connsiteX137" fmla="*/ 1114425 w 2052637"/>
              <a:gd name="connsiteY137" fmla="*/ 226218 h 702468"/>
              <a:gd name="connsiteX138" fmla="*/ 1143000 w 2052637"/>
              <a:gd name="connsiteY138" fmla="*/ 216693 h 702468"/>
              <a:gd name="connsiteX139" fmla="*/ 1226343 w 2052637"/>
              <a:gd name="connsiteY139" fmla="*/ 207168 h 702468"/>
              <a:gd name="connsiteX140" fmla="*/ 1335881 w 2052637"/>
              <a:gd name="connsiteY140" fmla="*/ 195262 h 702468"/>
              <a:gd name="connsiteX141" fmla="*/ 1364456 w 2052637"/>
              <a:gd name="connsiteY141" fmla="*/ 190500 h 702468"/>
              <a:gd name="connsiteX142" fmla="*/ 1533525 w 2052637"/>
              <a:gd name="connsiteY142" fmla="*/ 200025 h 702468"/>
              <a:gd name="connsiteX143" fmla="*/ 1588293 w 2052637"/>
              <a:gd name="connsiteY143" fmla="*/ 209550 h 702468"/>
              <a:gd name="connsiteX144" fmla="*/ 1693068 w 2052637"/>
              <a:gd name="connsiteY144" fmla="*/ 211931 h 702468"/>
              <a:gd name="connsiteX145" fmla="*/ 1721643 w 2052637"/>
              <a:gd name="connsiteY145" fmla="*/ 207168 h 702468"/>
              <a:gd name="connsiteX146" fmla="*/ 1731168 w 2052637"/>
              <a:gd name="connsiteY146" fmla="*/ 202406 h 702468"/>
              <a:gd name="connsiteX147" fmla="*/ 1740693 w 2052637"/>
              <a:gd name="connsiteY147" fmla="*/ 209550 h 70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2052637" h="702468">
                <a:moveTo>
                  <a:pt x="1740693" y="209550"/>
                </a:moveTo>
                <a:cubicBezTo>
                  <a:pt x="1740296" y="209550"/>
                  <a:pt x="1731835" y="205889"/>
                  <a:pt x="1728787" y="202406"/>
                </a:cubicBezTo>
                <a:cubicBezTo>
                  <a:pt x="1725972" y="199189"/>
                  <a:pt x="1725526" y="194502"/>
                  <a:pt x="1724025" y="190500"/>
                </a:cubicBezTo>
                <a:cubicBezTo>
                  <a:pt x="1719800" y="179235"/>
                  <a:pt x="1724104" y="187048"/>
                  <a:pt x="1716881" y="176212"/>
                </a:cubicBezTo>
                <a:cubicBezTo>
                  <a:pt x="1713282" y="161813"/>
                  <a:pt x="1715537" y="169798"/>
                  <a:pt x="1709737" y="152400"/>
                </a:cubicBezTo>
                <a:lnTo>
                  <a:pt x="1707356" y="145256"/>
                </a:lnTo>
                <a:cubicBezTo>
                  <a:pt x="1706562" y="142875"/>
                  <a:pt x="1706367" y="140201"/>
                  <a:pt x="1704975" y="138112"/>
                </a:cubicBezTo>
                <a:lnTo>
                  <a:pt x="1695450" y="123825"/>
                </a:lnTo>
                <a:lnTo>
                  <a:pt x="1690687" y="116681"/>
                </a:lnTo>
                <a:cubicBezTo>
                  <a:pt x="1686220" y="89875"/>
                  <a:pt x="1686812" y="99775"/>
                  <a:pt x="1690687" y="57150"/>
                </a:cubicBezTo>
                <a:cubicBezTo>
                  <a:pt x="1690914" y="54650"/>
                  <a:pt x="1691461" y="51934"/>
                  <a:pt x="1693068" y="50006"/>
                </a:cubicBezTo>
                <a:cubicBezTo>
                  <a:pt x="1695609" y="46957"/>
                  <a:pt x="1699787" y="45668"/>
                  <a:pt x="1702593" y="42862"/>
                </a:cubicBezTo>
                <a:cubicBezTo>
                  <a:pt x="1704617" y="40838"/>
                  <a:pt x="1704843" y="37088"/>
                  <a:pt x="1707356" y="35718"/>
                </a:cubicBezTo>
                <a:cubicBezTo>
                  <a:pt x="1713967" y="32112"/>
                  <a:pt x="1721643" y="30956"/>
                  <a:pt x="1728787" y="28575"/>
                </a:cubicBezTo>
                <a:cubicBezTo>
                  <a:pt x="1733550" y="26987"/>
                  <a:pt x="1738080" y="24311"/>
                  <a:pt x="1743075" y="23812"/>
                </a:cubicBezTo>
                <a:cubicBezTo>
                  <a:pt x="1780337" y="20086"/>
                  <a:pt x="1758924" y="21899"/>
                  <a:pt x="1807368" y="19050"/>
                </a:cubicBezTo>
                <a:cubicBezTo>
                  <a:pt x="1829154" y="8156"/>
                  <a:pt x="1806355" y="18301"/>
                  <a:pt x="1850231" y="9525"/>
                </a:cubicBezTo>
                <a:cubicBezTo>
                  <a:pt x="1858168" y="7937"/>
                  <a:pt x="1866072" y="6169"/>
                  <a:pt x="1874043" y="4762"/>
                </a:cubicBezTo>
                <a:cubicBezTo>
                  <a:pt x="1879570" y="3787"/>
                  <a:pt x="1885165" y="3234"/>
                  <a:pt x="1890712" y="2381"/>
                </a:cubicBezTo>
                <a:cubicBezTo>
                  <a:pt x="1895484" y="1647"/>
                  <a:pt x="1900237" y="794"/>
                  <a:pt x="1905000" y="0"/>
                </a:cubicBezTo>
                <a:cubicBezTo>
                  <a:pt x="1912937" y="794"/>
                  <a:pt x="1921104" y="326"/>
                  <a:pt x="1928812" y="2381"/>
                </a:cubicBezTo>
                <a:cubicBezTo>
                  <a:pt x="1933948" y="3751"/>
                  <a:pt x="1945738" y="13450"/>
                  <a:pt x="1950243" y="16668"/>
                </a:cubicBezTo>
                <a:cubicBezTo>
                  <a:pt x="1963122" y="25867"/>
                  <a:pt x="1951476" y="17285"/>
                  <a:pt x="1969293" y="26193"/>
                </a:cubicBezTo>
                <a:cubicBezTo>
                  <a:pt x="1987758" y="35425"/>
                  <a:pt x="1965625" y="27352"/>
                  <a:pt x="1983581" y="33337"/>
                </a:cubicBezTo>
                <a:cubicBezTo>
                  <a:pt x="1985168" y="35718"/>
                  <a:pt x="1985962" y="38893"/>
                  <a:pt x="1988343" y="40481"/>
                </a:cubicBezTo>
                <a:cubicBezTo>
                  <a:pt x="1991066" y="42296"/>
                  <a:pt x="1994941" y="41398"/>
                  <a:pt x="1997868" y="42862"/>
                </a:cubicBezTo>
                <a:cubicBezTo>
                  <a:pt x="2002988" y="45422"/>
                  <a:pt x="2007393" y="49212"/>
                  <a:pt x="2012156" y="52387"/>
                </a:cubicBezTo>
                <a:lnTo>
                  <a:pt x="2012156" y="52387"/>
                </a:lnTo>
                <a:cubicBezTo>
                  <a:pt x="2022894" y="63125"/>
                  <a:pt x="2017196" y="56901"/>
                  <a:pt x="2028825" y="71437"/>
                </a:cubicBezTo>
                <a:lnTo>
                  <a:pt x="2035968" y="92868"/>
                </a:lnTo>
                <a:cubicBezTo>
                  <a:pt x="2044016" y="117014"/>
                  <a:pt x="2038935" y="108035"/>
                  <a:pt x="2047875" y="121443"/>
                </a:cubicBezTo>
                <a:cubicBezTo>
                  <a:pt x="2048669" y="124618"/>
                  <a:pt x="2049357" y="127821"/>
                  <a:pt x="2050256" y="130968"/>
                </a:cubicBezTo>
                <a:cubicBezTo>
                  <a:pt x="2050946" y="133382"/>
                  <a:pt x="2052637" y="135602"/>
                  <a:pt x="2052637" y="138112"/>
                </a:cubicBezTo>
                <a:cubicBezTo>
                  <a:pt x="2052637" y="145884"/>
                  <a:pt x="2049320" y="157418"/>
                  <a:pt x="2045493" y="164306"/>
                </a:cubicBezTo>
                <a:cubicBezTo>
                  <a:pt x="2043566" y="167775"/>
                  <a:pt x="2040657" y="170602"/>
                  <a:pt x="2038350" y="173831"/>
                </a:cubicBezTo>
                <a:cubicBezTo>
                  <a:pt x="2019949" y="199593"/>
                  <a:pt x="2058672" y="155891"/>
                  <a:pt x="1995487" y="219075"/>
                </a:cubicBezTo>
                <a:lnTo>
                  <a:pt x="1978818" y="235743"/>
                </a:lnTo>
                <a:cubicBezTo>
                  <a:pt x="1976437" y="238124"/>
                  <a:pt x="1974477" y="241019"/>
                  <a:pt x="1971675" y="242887"/>
                </a:cubicBezTo>
                <a:cubicBezTo>
                  <a:pt x="1965523" y="246988"/>
                  <a:pt x="1954035" y="254265"/>
                  <a:pt x="1947862" y="259556"/>
                </a:cubicBezTo>
                <a:cubicBezTo>
                  <a:pt x="1931820" y="273306"/>
                  <a:pt x="1949361" y="260938"/>
                  <a:pt x="1933575" y="271462"/>
                </a:cubicBezTo>
                <a:cubicBezTo>
                  <a:pt x="1931987" y="274637"/>
                  <a:pt x="1931322" y="278477"/>
                  <a:pt x="1928812" y="280987"/>
                </a:cubicBezTo>
                <a:cubicBezTo>
                  <a:pt x="1926302" y="283497"/>
                  <a:pt x="1922176" y="283687"/>
                  <a:pt x="1919287" y="285750"/>
                </a:cubicBezTo>
                <a:cubicBezTo>
                  <a:pt x="1916547" y="287707"/>
                  <a:pt x="1914361" y="290359"/>
                  <a:pt x="1912143" y="292893"/>
                </a:cubicBezTo>
                <a:cubicBezTo>
                  <a:pt x="1904253" y="301910"/>
                  <a:pt x="1903735" y="304863"/>
                  <a:pt x="1895475" y="311943"/>
                </a:cubicBezTo>
                <a:cubicBezTo>
                  <a:pt x="1892462" y="314526"/>
                  <a:pt x="1888756" y="316281"/>
                  <a:pt x="1885950" y="319087"/>
                </a:cubicBezTo>
                <a:cubicBezTo>
                  <a:pt x="1868227" y="336810"/>
                  <a:pt x="1888498" y="322150"/>
                  <a:pt x="1871662" y="333375"/>
                </a:cubicBezTo>
                <a:cubicBezTo>
                  <a:pt x="1869281" y="337344"/>
                  <a:pt x="1867530" y="341767"/>
                  <a:pt x="1864518" y="345281"/>
                </a:cubicBezTo>
                <a:cubicBezTo>
                  <a:pt x="1862656" y="347454"/>
                  <a:pt x="1859237" y="347870"/>
                  <a:pt x="1857375" y="350043"/>
                </a:cubicBezTo>
                <a:cubicBezTo>
                  <a:pt x="1854363" y="353557"/>
                  <a:pt x="1852684" y="358025"/>
                  <a:pt x="1850231" y="361950"/>
                </a:cubicBezTo>
                <a:cubicBezTo>
                  <a:pt x="1848714" y="364377"/>
                  <a:pt x="1847131" y="366764"/>
                  <a:pt x="1845468" y="369093"/>
                </a:cubicBezTo>
                <a:cubicBezTo>
                  <a:pt x="1843161" y="372322"/>
                  <a:pt x="1840252" y="375149"/>
                  <a:pt x="1838325" y="378618"/>
                </a:cubicBezTo>
                <a:cubicBezTo>
                  <a:pt x="1836249" y="382355"/>
                  <a:pt x="1835474" y="386702"/>
                  <a:pt x="1833562" y="390525"/>
                </a:cubicBezTo>
                <a:cubicBezTo>
                  <a:pt x="1831492" y="394665"/>
                  <a:pt x="1828799" y="398462"/>
                  <a:pt x="1826418" y="402431"/>
                </a:cubicBezTo>
                <a:cubicBezTo>
                  <a:pt x="1821383" y="422575"/>
                  <a:pt x="1828242" y="402077"/>
                  <a:pt x="1816893" y="419100"/>
                </a:cubicBezTo>
                <a:cubicBezTo>
                  <a:pt x="1815501" y="421188"/>
                  <a:pt x="1815904" y="424155"/>
                  <a:pt x="1814512" y="426243"/>
                </a:cubicBezTo>
                <a:cubicBezTo>
                  <a:pt x="1812644" y="429045"/>
                  <a:pt x="1809436" y="430729"/>
                  <a:pt x="1807368" y="433387"/>
                </a:cubicBezTo>
                <a:cubicBezTo>
                  <a:pt x="1787430" y="459022"/>
                  <a:pt x="1806917" y="438601"/>
                  <a:pt x="1790700" y="454818"/>
                </a:cubicBezTo>
                <a:cubicBezTo>
                  <a:pt x="1786248" y="472622"/>
                  <a:pt x="1792557" y="457635"/>
                  <a:pt x="1778793" y="469106"/>
                </a:cubicBezTo>
                <a:cubicBezTo>
                  <a:pt x="1776595" y="470938"/>
                  <a:pt x="1776055" y="474226"/>
                  <a:pt x="1774031" y="476250"/>
                </a:cubicBezTo>
                <a:cubicBezTo>
                  <a:pt x="1772007" y="478274"/>
                  <a:pt x="1769086" y="479180"/>
                  <a:pt x="1766887" y="481012"/>
                </a:cubicBezTo>
                <a:cubicBezTo>
                  <a:pt x="1758191" y="488258"/>
                  <a:pt x="1760266" y="490780"/>
                  <a:pt x="1747837" y="495300"/>
                </a:cubicBezTo>
                <a:cubicBezTo>
                  <a:pt x="1743300" y="496950"/>
                  <a:pt x="1738312" y="496887"/>
                  <a:pt x="1733550" y="497681"/>
                </a:cubicBezTo>
                <a:cubicBezTo>
                  <a:pt x="1729581" y="500062"/>
                  <a:pt x="1725897" y="503002"/>
                  <a:pt x="1721643" y="504825"/>
                </a:cubicBezTo>
                <a:cubicBezTo>
                  <a:pt x="1687191" y="519589"/>
                  <a:pt x="1712530" y="507082"/>
                  <a:pt x="1688306" y="514350"/>
                </a:cubicBezTo>
                <a:cubicBezTo>
                  <a:pt x="1660304" y="522751"/>
                  <a:pt x="1694925" y="516466"/>
                  <a:pt x="1659731" y="521493"/>
                </a:cubicBezTo>
                <a:cubicBezTo>
                  <a:pt x="1648618" y="526256"/>
                  <a:pt x="1637863" y="531958"/>
                  <a:pt x="1626393" y="535781"/>
                </a:cubicBezTo>
                <a:cubicBezTo>
                  <a:pt x="1621631" y="537368"/>
                  <a:pt x="1616791" y="538741"/>
                  <a:pt x="1612106" y="540543"/>
                </a:cubicBezTo>
                <a:cubicBezTo>
                  <a:pt x="1601787" y="544512"/>
                  <a:pt x="1591876" y="549769"/>
                  <a:pt x="1581150" y="552450"/>
                </a:cubicBezTo>
                <a:cubicBezTo>
                  <a:pt x="1551374" y="559893"/>
                  <a:pt x="1588394" y="550380"/>
                  <a:pt x="1564481" y="557212"/>
                </a:cubicBezTo>
                <a:cubicBezTo>
                  <a:pt x="1561334" y="558111"/>
                  <a:pt x="1558103" y="558694"/>
                  <a:pt x="1554956" y="559593"/>
                </a:cubicBezTo>
                <a:cubicBezTo>
                  <a:pt x="1531043" y="566426"/>
                  <a:pt x="1568062" y="556913"/>
                  <a:pt x="1538287" y="564356"/>
                </a:cubicBezTo>
                <a:cubicBezTo>
                  <a:pt x="1534318" y="566737"/>
                  <a:pt x="1530610" y="569620"/>
                  <a:pt x="1526381" y="571500"/>
                </a:cubicBezTo>
                <a:cubicBezTo>
                  <a:pt x="1523390" y="572829"/>
                  <a:pt x="1520065" y="573239"/>
                  <a:pt x="1516856" y="573881"/>
                </a:cubicBezTo>
                <a:cubicBezTo>
                  <a:pt x="1508154" y="575621"/>
                  <a:pt x="1499339" y="576784"/>
                  <a:pt x="1490662" y="578643"/>
                </a:cubicBezTo>
                <a:cubicBezTo>
                  <a:pt x="1488208" y="579169"/>
                  <a:pt x="1486014" y="580758"/>
                  <a:pt x="1483518" y="581025"/>
                </a:cubicBezTo>
                <a:cubicBezTo>
                  <a:pt x="1463724" y="583146"/>
                  <a:pt x="1443866" y="584722"/>
                  <a:pt x="1423987" y="585787"/>
                </a:cubicBezTo>
                <a:cubicBezTo>
                  <a:pt x="1399403" y="587104"/>
                  <a:pt x="1374766" y="587143"/>
                  <a:pt x="1350168" y="588168"/>
                </a:cubicBezTo>
                <a:cubicBezTo>
                  <a:pt x="1328349" y="589077"/>
                  <a:pt x="1298622" y="591340"/>
                  <a:pt x="1276350" y="592931"/>
                </a:cubicBezTo>
                <a:cubicBezTo>
                  <a:pt x="1266825" y="594518"/>
                  <a:pt x="1257363" y="596542"/>
                  <a:pt x="1247775" y="597693"/>
                </a:cubicBezTo>
                <a:cubicBezTo>
                  <a:pt x="1237499" y="598926"/>
                  <a:pt x="1227063" y="598611"/>
                  <a:pt x="1216818" y="600075"/>
                </a:cubicBezTo>
                <a:cubicBezTo>
                  <a:pt x="1210338" y="601001"/>
                  <a:pt x="1204217" y="603715"/>
                  <a:pt x="1197768" y="604837"/>
                </a:cubicBezTo>
                <a:cubicBezTo>
                  <a:pt x="1157778" y="611792"/>
                  <a:pt x="1167751" y="608077"/>
                  <a:pt x="1128712" y="611981"/>
                </a:cubicBezTo>
                <a:cubicBezTo>
                  <a:pt x="1108041" y="614048"/>
                  <a:pt x="1087542" y="617973"/>
                  <a:pt x="1066800" y="619125"/>
                </a:cubicBezTo>
                <a:lnTo>
                  <a:pt x="938212" y="626268"/>
                </a:lnTo>
                <a:cubicBezTo>
                  <a:pt x="927100" y="627856"/>
                  <a:pt x="916054" y="630015"/>
                  <a:pt x="904875" y="631031"/>
                </a:cubicBezTo>
                <a:cubicBezTo>
                  <a:pt x="889835" y="632398"/>
                  <a:pt x="874653" y="631858"/>
                  <a:pt x="859631" y="633412"/>
                </a:cubicBezTo>
                <a:cubicBezTo>
                  <a:pt x="851579" y="634245"/>
                  <a:pt x="843814" y="636912"/>
                  <a:pt x="835818" y="638175"/>
                </a:cubicBezTo>
                <a:cubicBezTo>
                  <a:pt x="828718" y="639296"/>
                  <a:pt x="821512" y="639606"/>
                  <a:pt x="814387" y="640556"/>
                </a:cubicBezTo>
                <a:cubicBezTo>
                  <a:pt x="793144" y="643388"/>
                  <a:pt x="803110" y="643465"/>
                  <a:pt x="776287" y="647700"/>
                </a:cubicBezTo>
                <a:cubicBezTo>
                  <a:pt x="762899" y="649814"/>
                  <a:pt x="735632" y="651560"/>
                  <a:pt x="723900" y="652462"/>
                </a:cubicBezTo>
                <a:cubicBezTo>
                  <a:pt x="666749" y="663893"/>
                  <a:pt x="737459" y="650827"/>
                  <a:pt x="628650" y="661987"/>
                </a:cubicBezTo>
                <a:cubicBezTo>
                  <a:pt x="621370" y="662734"/>
                  <a:pt x="614475" y="665803"/>
                  <a:pt x="607218" y="666750"/>
                </a:cubicBezTo>
                <a:cubicBezTo>
                  <a:pt x="592851" y="668624"/>
                  <a:pt x="531662" y="671141"/>
                  <a:pt x="523875" y="671512"/>
                </a:cubicBezTo>
                <a:cubicBezTo>
                  <a:pt x="508794" y="673100"/>
                  <a:pt x="493605" y="673879"/>
                  <a:pt x="478631" y="676275"/>
                </a:cubicBezTo>
                <a:cubicBezTo>
                  <a:pt x="473674" y="677068"/>
                  <a:pt x="469313" y="680327"/>
                  <a:pt x="464343" y="681037"/>
                </a:cubicBezTo>
                <a:cubicBezTo>
                  <a:pt x="452530" y="682724"/>
                  <a:pt x="440505" y="682304"/>
                  <a:pt x="428625" y="683418"/>
                </a:cubicBezTo>
                <a:cubicBezTo>
                  <a:pt x="330721" y="692597"/>
                  <a:pt x="461843" y="686384"/>
                  <a:pt x="290512" y="690562"/>
                </a:cubicBezTo>
                <a:cubicBezTo>
                  <a:pt x="250216" y="706683"/>
                  <a:pt x="290528" y="692149"/>
                  <a:pt x="190500" y="697706"/>
                </a:cubicBezTo>
                <a:cubicBezTo>
                  <a:pt x="176934" y="698460"/>
                  <a:pt x="163512" y="700881"/>
                  <a:pt x="150018" y="702468"/>
                </a:cubicBezTo>
                <a:cubicBezTo>
                  <a:pt x="146744" y="702257"/>
                  <a:pt x="83276" y="700074"/>
                  <a:pt x="59531" y="695325"/>
                </a:cubicBezTo>
                <a:cubicBezTo>
                  <a:pt x="46991" y="692817"/>
                  <a:pt x="57532" y="693447"/>
                  <a:pt x="45243" y="688181"/>
                </a:cubicBezTo>
                <a:cubicBezTo>
                  <a:pt x="42235" y="686892"/>
                  <a:pt x="38893" y="686594"/>
                  <a:pt x="35718" y="685800"/>
                </a:cubicBezTo>
                <a:cubicBezTo>
                  <a:pt x="28174" y="682027"/>
                  <a:pt x="22850" y="680075"/>
                  <a:pt x="16668" y="673893"/>
                </a:cubicBezTo>
                <a:cubicBezTo>
                  <a:pt x="13862" y="671087"/>
                  <a:pt x="11906" y="667543"/>
                  <a:pt x="9525" y="664368"/>
                </a:cubicBezTo>
                <a:cubicBezTo>
                  <a:pt x="8731" y="661193"/>
                  <a:pt x="8178" y="657948"/>
                  <a:pt x="7143" y="654843"/>
                </a:cubicBezTo>
                <a:cubicBezTo>
                  <a:pt x="5791" y="650788"/>
                  <a:pt x="3418" y="647084"/>
                  <a:pt x="2381" y="642937"/>
                </a:cubicBezTo>
                <a:cubicBezTo>
                  <a:pt x="1020" y="637492"/>
                  <a:pt x="794" y="631824"/>
                  <a:pt x="0" y="626268"/>
                </a:cubicBezTo>
                <a:cubicBezTo>
                  <a:pt x="1587" y="615156"/>
                  <a:pt x="1619" y="603707"/>
                  <a:pt x="4762" y="592931"/>
                </a:cubicBezTo>
                <a:cubicBezTo>
                  <a:pt x="10032" y="574862"/>
                  <a:pt x="17559" y="568049"/>
                  <a:pt x="28575" y="554831"/>
                </a:cubicBezTo>
                <a:cubicBezTo>
                  <a:pt x="33185" y="540998"/>
                  <a:pt x="28128" y="553428"/>
                  <a:pt x="40481" y="535781"/>
                </a:cubicBezTo>
                <a:cubicBezTo>
                  <a:pt x="54290" y="516054"/>
                  <a:pt x="40764" y="530737"/>
                  <a:pt x="54768" y="516731"/>
                </a:cubicBezTo>
                <a:cubicBezTo>
                  <a:pt x="56162" y="512550"/>
                  <a:pt x="59179" y="504112"/>
                  <a:pt x="59531" y="500062"/>
                </a:cubicBezTo>
                <a:cubicBezTo>
                  <a:pt x="60839" y="485017"/>
                  <a:pt x="60658" y="469868"/>
                  <a:pt x="61912" y="454818"/>
                </a:cubicBezTo>
                <a:cubicBezTo>
                  <a:pt x="66314" y="402001"/>
                  <a:pt x="64046" y="429675"/>
                  <a:pt x="73818" y="388143"/>
                </a:cubicBezTo>
                <a:cubicBezTo>
                  <a:pt x="80522" y="359650"/>
                  <a:pt x="72641" y="384535"/>
                  <a:pt x="78581" y="366712"/>
                </a:cubicBezTo>
                <a:cubicBezTo>
                  <a:pt x="79375" y="358775"/>
                  <a:pt x="79492" y="350740"/>
                  <a:pt x="80962" y="342900"/>
                </a:cubicBezTo>
                <a:cubicBezTo>
                  <a:pt x="81887" y="337966"/>
                  <a:pt x="81389" y="331142"/>
                  <a:pt x="85725" y="328612"/>
                </a:cubicBezTo>
                <a:cubicBezTo>
                  <a:pt x="95250" y="323056"/>
                  <a:pt x="103839" y="315430"/>
                  <a:pt x="114300" y="311943"/>
                </a:cubicBezTo>
                <a:cubicBezTo>
                  <a:pt x="126206" y="307974"/>
                  <a:pt x="137712" y="302498"/>
                  <a:pt x="150018" y="300037"/>
                </a:cubicBezTo>
                <a:cubicBezTo>
                  <a:pt x="169862" y="296068"/>
                  <a:pt x="189588" y="291458"/>
                  <a:pt x="209550" y="288131"/>
                </a:cubicBezTo>
                <a:cubicBezTo>
                  <a:pt x="237679" y="283443"/>
                  <a:pt x="259875" y="282753"/>
                  <a:pt x="288131" y="280987"/>
                </a:cubicBezTo>
                <a:cubicBezTo>
                  <a:pt x="306387" y="282575"/>
                  <a:pt x="324736" y="283328"/>
                  <a:pt x="342900" y="285750"/>
                </a:cubicBezTo>
                <a:cubicBezTo>
                  <a:pt x="348628" y="286514"/>
                  <a:pt x="353914" y="289322"/>
                  <a:pt x="359568" y="290512"/>
                </a:cubicBezTo>
                <a:cubicBezTo>
                  <a:pt x="369017" y="292501"/>
                  <a:pt x="378561" y="294077"/>
                  <a:pt x="388143" y="295275"/>
                </a:cubicBezTo>
                <a:cubicBezTo>
                  <a:pt x="403974" y="297254"/>
                  <a:pt x="419919" y="298208"/>
                  <a:pt x="435768" y="300037"/>
                </a:cubicBezTo>
                <a:cubicBezTo>
                  <a:pt x="440565" y="300590"/>
                  <a:pt x="445276" y="301735"/>
                  <a:pt x="450056" y="302418"/>
                </a:cubicBezTo>
                <a:cubicBezTo>
                  <a:pt x="461947" y="304117"/>
                  <a:pt x="473816" y="306060"/>
                  <a:pt x="485775" y="307181"/>
                </a:cubicBezTo>
                <a:cubicBezTo>
                  <a:pt x="499233" y="308443"/>
                  <a:pt x="512762" y="308768"/>
                  <a:pt x="526256" y="309562"/>
                </a:cubicBezTo>
                <a:cubicBezTo>
                  <a:pt x="539609" y="311343"/>
                  <a:pt x="575340" y="316706"/>
                  <a:pt x="590550" y="316706"/>
                </a:cubicBezTo>
                <a:cubicBezTo>
                  <a:pt x="626277" y="316706"/>
                  <a:pt x="661987" y="315119"/>
                  <a:pt x="697706" y="314325"/>
                </a:cubicBezTo>
                <a:cubicBezTo>
                  <a:pt x="716756" y="311150"/>
                  <a:pt x="736286" y="310106"/>
                  <a:pt x="754856" y="304800"/>
                </a:cubicBezTo>
                <a:cubicBezTo>
                  <a:pt x="778551" y="298029"/>
                  <a:pt x="802316" y="291459"/>
                  <a:pt x="826293" y="285750"/>
                </a:cubicBezTo>
                <a:cubicBezTo>
                  <a:pt x="836595" y="283297"/>
                  <a:pt x="846804" y="280347"/>
                  <a:pt x="857250" y="278606"/>
                </a:cubicBezTo>
                <a:cubicBezTo>
                  <a:pt x="862012" y="277812"/>
                  <a:pt x="866833" y="277311"/>
                  <a:pt x="871537" y="276225"/>
                </a:cubicBezTo>
                <a:cubicBezTo>
                  <a:pt x="877168" y="274926"/>
                  <a:pt x="882540" y="272595"/>
                  <a:pt x="888206" y="271462"/>
                </a:cubicBezTo>
                <a:cubicBezTo>
                  <a:pt x="949490" y="259205"/>
                  <a:pt x="963404" y="258420"/>
                  <a:pt x="1026318" y="250031"/>
                </a:cubicBezTo>
                <a:lnTo>
                  <a:pt x="1104900" y="228600"/>
                </a:lnTo>
                <a:cubicBezTo>
                  <a:pt x="1108059" y="227746"/>
                  <a:pt x="1111320" y="227253"/>
                  <a:pt x="1114425" y="226218"/>
                </a:cubicBezTo>
                <a:cubicBezTo>
                  <a:pt x="1123950" y="223043"/>
                  <a:pt x="1133314" y="219335"/>
                  <a:pt x="1143000" y="216693"/>
                </a:cubicBezTo>
                <a:cubicBezTo>
                  <a:pt x="1172892" y="208541"/>
                  <a:pt x="1191797" y="211314"/>
                  <a:pt x="1226343" y="207168"/>
                </a:cubicBezTo>
                <a:cubicBezTo>
                  <a:pt x="1344348" y="193007"/>
                  <a:pt x="1230930" y="200259"/>
                  <a:pt x="1335881" y="195262"/>
                </a:cubicBezTo>
                <a:cubicBezTo>
                  <a:pt x="1345406" y="193675"/>
                  <a:pt x="1354800" y="190500"/>
                  <a:pt x="1364456" y="190500"/>
                </a:cubicBezTo>
                <a:cubicBezTo>
                  <a:pt x="1422130" y="190500"/>
                  <a:pt x="1477298" y="191374"/>
                  <a:pt x="1533525" y="200025"/>
                </a:cubicBezTo>
                <a:cubicBezTo>
                  <a:pt x="1551840" y="202843"/>
                  <a:pt x="1569814" y="208171"/>
                  <a:pt x="1588293" y="209550"/>
                </a:cubicBezTo>
                <a:cubicBezTo>
                  <a:pt x="1623130" y="212150"/>
                  <a:pt x="1658143" y="211137"/>
                  <a:pt x="1693068" y="211931"/>
                </a:cubicBezTo>
                <a:cubicBezTo>
                  <a:pt x="1699993" y="211065"/>
                  <a:pt x="1713771" y="210120"/>
                  <a:pt x="1721643" y="207168"/>
                </a:cubicBezTo>
                <a:cubicBezTo>
                  <a:pt x="1724967" y="205922"/>
                  <a:pt x="1727844" y="203652"/>
                  <a:pt x="1731168" y="202406"/>
                </a:cubicBezTo>
                <a:cubicBezTo>
                  <a:pt x="1734232" y="201257"/>
                  <a:pt x="1741090" y="209550"/>
                  <a:pt x="1740693" y="2095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97669" y="2331244"/>
            <a:ext cx="1562100" cy="564356"/>
          </a:xfrm>
          <a:custGeom>
            <a:avLst/>
            <a:gdLst>
              <a:gd name="connsiteX0" fmla="*/ 61912 w 1562100"/>
              <a:gd name="connsiteY0" fmla="*/ 171450 h 564356"/>
              <a:gd name="connsiteX1" fmla="*/ 71437 w 1562100"/>
              <a:gd name="connsiteY1" fmla="*/ 145256 h 564356"/>
              <a:gd name="connsiteX2" fmla="*/ 97631 w 1562100"/>
              <a:gd name="connsiteY2" fmla="*/ 119062 h 564356"/>
              <a:gd name="connsiteX3" fmla="*/ 130969 w 1562100"/>
              <a:gd name="connsiteY3" fmla="*/ 100012 h 564356"/>
              <a:gd name="connsiteX4" fmla="*/ 138112 w 1562100"/>
              <a:gd name="connsiteY4" fmla="*/ 97631 h 564356"/>
              <a:gd name="connsiteX5" fmla="*/ 157162 w 1562100"/>
              <a:gd name="connsiteY5" fmla="*/ 92869 h 564356"/>
              <a:gd name="connsiteX6" fmla="*/ 169069 w 1562100"/>
              <a:gd name="connsiteY6" fmla="*/ 90487 h 564356"/>
              <a:gd name="connsiteX7" fmla="*/ 216694 w 1562100"/>
              <a:gd name="connsiteY7" fmla="*/ 76200 h 564356"/>
              <a:gd name="connsiteX8" fmla="*/ 302419 w 1562100"/>
              <a:gd name="connsiteY8" fmla="*/ 61912 h 564356"/>
              <a:gd name="connsiteX9" fmla="*/ 342900 w 1562100"/>
              <a:gd name="connsiteY9" fmla="*/ 50006 h 564356"/>
              <a:gd name="connsiteX10" fmla="*/ 357187 w 1562100"/>
              <a:gd name="connsiteY10" fmla="*/ 47625 h 564356"/>
              <a:gd name="connsiteX11" fmla="*/ 378619 w 1562100"/>
              <a:gd name="connsiteY11" fmla="*/ 42862 h 564356"/>
              <a:gd name="connsiteX12" fmla="*/ 397669 w 1562100"/>
              <a:gd name="connsiteY12" fmla="*/ 38100 h 564356"/>
              <a:gd name="connsiteX13" fmla="*/ 435769 w 1562100"/>
              <a:gd name="connsiteY13" fmla="*/ 35719 h 564356"/>
              <a:gd name="connsiteX14" fmla="*/ 466725 w 1562100"/>
              <a:gd name="connsiteY14" fmla="*/ 33337 h 564356"/>
              <a:gd name="connsiteX15" fmla="*/ 500062 w 1562100"/>
              <a:gd name="connsiteY15" fmla="*/ 26194 h 564356"/>
              <a:gd name="connsiteX16" fmla="*/ 511969 w 1562100"/>
              <a:gd name="connsiteY16" fmla="*/ 21431 h 564356"/>
              <a:gd name="connsiteX17" fmla="*/ 545306 w 1562100"/>
              <a:gd name="connsiteY17" fmla="*/ 14287 h 564356"/>
              <a:gd name="connsiteX18" fmla="*/ 561975 w 1562100"/>
              <a:gd name="connsiteY18" fmla="*/ 7144 h 564356"/>
              <a:gd name="connsiteX19" fmla="*/ 611981 w 1562100"/>
              <a:gd name="connsiteY19" fmla="*/ 4762 h 564356"/>
              <a:gd name="connsiteX20" fmla="*/ 740569 w 1562100"/>
              <a:gd name="connsiteY20" fmla="*/ 0 h 564356"/>
              <a:gd name="connsiteX21" fmla="*/ 1002506 w 1562100"/>
              <a:gd name="connsiteY21" fmla="*/ 4762 h 564356"/>
              <a:gd name="connsiteX22" fmla="*/ 1035844 w 1562100"/>
              <a:gd name="connsiteY22" fmla="*/ 14287 h 564356"/>
              <a:gd name="connsiteX23" fmla="*/ 1109662 w 1562100"/>
              <a:gd name="connsiteY23" fmla="*/ 26194 h 564356"/>
              <a:gd name="connsiteX24" fmla="*/ 1166812 w 1562100"/>
              <a:gd name="connsiteY24" fmla="*/ 28575 h 564356"/>
              <a:gd name="connsiteX25" fmla="*/ 1409700 w 1562100"/>
              <a:gd name="connsiteY25" fmla="*/ 30956 h 564356"/>
              <a:gd name="connsiteX26" fmla="*/ 1495425 w 1562100"/>
              <a:gd name="connsiteY26" fmla="*/ 35719 h 564356"/>
              <a:gd name="connsiteX27" fmla="*/ 1519237 w 1562100"/>
              <a:gd name="connsiteY27" fmla="*/ 38100 h 564356"/>
              <a:gd name="connsiteX28" fmla="*/ 1545431 w 1562100"/>
              <a:gd name="connsiteY28" fmla="*/ 59531 h 564356"/>
              <a:gd name="connsiteX29" fmla="*/ 1552575 w 1562100"/>
              <a:gd name="connsiteY29" fmla="*/ 66675 h 564356"/>
              <a:gd name="connsiteX30" fmla="*/ 1562100 w 1562100"/>
              <a:gd name="connsiteY30" fmla="*/ 80962 h 564356"/>
              <a:gd name="connsiteX31" fmla="*/ 1550194 w 1562100"/>
              <a:gd name="connsiteY31" fmla="*/ 121444 h 564356"/>
              <a:gd name="connsiteX32" fmla="*/ 1533525 w 1562100"/>
              <a:gd name="connsiteY32" fmla="*/ 135731 h 564356"/>
              <a:gd name="connsiteX33" fmla="*/ 1512094 w 1562100"/>
              <a:gd name="connsiteY33" fmla="*/ 145256 h 564356"/>
              <a:gd name="connsiteX34" fmla="*/ 1481137 w 1562100"/>
              <a:gd name="connsiteY34" fmla="*/ 157162 h 564356"/>
              <a:gd name="connsiteX35" fmla="*/ 1373981 w 1562100"/>
              <a:gd name="connsiteY35" fmla="*/ 176212 h 564356"/>
              <a:gd name="connsiteX36" fmla="*/ 1354931 w 1562100"/>
              <a:gd name="connsiteY36" fmla="*/ 180975 h 564356"/>
              <a:gd name="connsiteX37" fmla="*/ 1307306 w 1562100"/>
              <a:gd name="connsiteY37" fmla="*/ 195262 h 564356"/>
              <a:gd name="connsiteX38" fmla="*/ 1204912 w 1562100"/>
              <a:gd name="connsiteY38" fmla="*/ 219075 h 564356"/>
              <a:gd name="connsiteX39" fmla="*/ 1197769 w 1562100"/>
              <a:gd name="connsiteY39" fmla="*/ 223837 h 564356"/>
              <a:gd name="connsiteX40" fmla="*/ 1176337 w 1562100"/>
              <a:gd name="connsiteY40" fmla="*/ 230981 h 564356"/>
              <a:gd name="connsiteX41" fmla="*/ 1154906 w 1562100"/>
              <a:gd name="connsiteY41" fmla="*/ 242887 h 564356"/>
              <a:gd name="connsiteX42" fmla="*/ 1147762 w 1562100"/>
              <a:gd name="connsiteY42" fmla="*/ 247650 h 564356"/>
              <a:gd name="connsiteX43" fmla="*/ 1133475 w 1562100"/>
              <a:gd name="connsiteY43" fmla="*/ 261937 h 564356"/>
              <a:gd name="connsiteX44" fmla="*/ 1121569 w 1562100"/>
              <a:gd name="connsiteY44" fmla="*/ 278606 h 564356"/>
              <a:gd name="connsiteX45" fmla="*/ 1114425 w 1562100"/>
              <a:gd name="connsiteY45" fmla="*/ 285750 h 564356"/>
              <a:gd name="connsiteX46" fmla="*/ 1100137 w 1562100"/>
              <a:gd name="connsiteY46" fmla="*/ 295275 h 564356"/>
              <a:gd name="connsiteX47" fmla="*/ 1092994 w 1562100"/>
              <a:gd name="connsiteY47" fmla="*/ 300037 h 564356"/>
              <a:gd name="connsiteX48" fmla="*/ 1078706 w 1562100"/>
              <a:gd name="connsiteY48" fmla="*/ 309562 h 564356"/>
              <a:gd name="connsiteX49" fmla="*/ 1064419 w 1562100"/>
              <a:gd name="connsiteY49" fmla="*/ 319087 h 564356"/>
              <a:gd name="connsiteX50" fmla="*/ 1054894 w 1562100"/>
              <a:gd name="connsiteY50" fmla="*/ 328612 h 564356"/>
              <a:gd name="connsiteX51" fmla="*/ 1047750 w 1562100"/>
              <a:gd name="connsiteY51" fmla="*/ 333375 h 564356"/>
              <a:gd name="connsiteX52" fmla="*/ 1042987 w 1562100"/>
              <a:gd name="connsiteY52" fmla="*/ 340519 h 564356"/>
              <a:gd name="connsiteX53" fmla="*/ 1033462 w 1562100"/>
              <a:gd name="connsiteY53" fmla="*/ 357187 h 564356"/>
              <a:gd name="connsiteX54" fmla="*/ 1023937 w 1562100"/>
              <a:gd name="connsiteY54" fmla="*/ 366712 h 564356"/>
              <a:gd name="connsiteX55" fmla="*/ 1014412 w 1562100"/>
              <a:gd name="connsiteY55" fmla="*/ 385762 h 564356"/>
              <a:gd name="connsiteX56" fmla="*/ 1004887 w 1562100"/>
              <a:gd name="connsiteY56" fmla="*/ 411956 h 564356"/>
              <a:gd name="connsiteX57" fmla="*/ 983456 w 1562100"/>
              <a:gd name="connsiteY57" fmla="*/ 447675 h 564356"/>
              <a:gd name="connsiteX58" fmla="*/ 981075 w 1562100"/>
              <a:gd name="connsiteY58" fmla="*/ 454819 h 564356"/>
              <a:gd name="connsiteX59" fmla="*/ 978694 w 1562100"/>
              <a:gd name="connsiteY59" fmla="*/ 469106 h 564356"/>
              <a:gd name="connsiteX60" fmla="*/ 973931 w 1562100"/>
              <a:gd name="connsiteY60" fmla="*/ 478631 h 564356"/>
              <a:gd name="connsiteX61" fmla="*/ 969169 w 1562100"/>
              <a:gd name="connsiteY61" fmla="*/ 500062 h 564356"/>
              <a:gd name="connsiteX62" fmla="*/ 959644 w 1562100"/>
              <a:gd name="connsiteY62" fmla="*/ 516731 h 564356"/>
              <a:gd name="connsiteX63" fmla="*/ 952500 w 1562100"/>
              <a:gd name="connsiteY63" fmla="*/ 519112 h 564356"/>
              <a:gd name="connsiteX64" fmla="*/ 923925 w 1562100"/>
              <a:gd name="connsiteY64" fmla="*/ 535781 h 564356"/>
              <a:gd name="connsiteX65" fmla="*/ 869156 w 1562100"/>
              <a:gd name="connsiteY65" fmla="*/ 552450 h 564356"/>
              <a:gd name="connsiteX66" fmla="*/ 759619 w 1562100"/>
              <a:gd name="connsiteY66" fmla="*/ 564356 h 564356"/>
              <a:gd name="connsiteX67" fmla="*/ 657225 w 1562100"/>
              <a:gd name="connsiteY67" fmla="*/ 559594 h 564356"/>
              <a:gd name="connsiteX68" fmla="*/ 511969 w 1562100"/>
              <a:gd name="connsiteY68" fmla="*/ 554831 h 564356"/>
              <a:gd name="connsiteX69" fmla="*/ 459581 w 1562100"/>
              <a:gd name="connsiteY69" fmla="*/ 547687 h 564356"/>
              <a:gd name="connsiteX70" fmla="*/ 173831 w 1562100"/>
              <a:gd name="connsiteY70" fmla="*/ 540544 h 564356"/>
              <a:gd name="connsiteX71" fmla="*/ 145256 w 1562100"/>
              <a:gd name="connsiteY71" fmla="*/ 533400 h 564356"/>
              <a:gd name="connsiteX72" fmla="*/ 128587 w 1562100"/>
              <a:gd name="connsiteY72" fmla="*/ 531019 h 564356"/>
              <a:gd name="connsiteX73" fmla="*/ 116681 w 1562100"/>
              <a:gd name="connsiteY73" fmla="*/ 523875 h 564356"/>
              <a:gd name="connsiteX74" fmla="*/ 100012 w 1562100"/>
              <a:gd name="connsiteY74" fmla="*/ 516731 h 564356"/>
              <a:gd name="connsiteX75" fmla="*/ 80962 w 1562100"/>
              <a:gd name="connsiteY75" fmla="*/ 502444 h 564356"/>
              <a:gd name="connsiteX76" fmla="*/ 64294 w 1562100"/>
              <a:gd name="connsiteY76" fmla="*/ 485775 h 564356"/>
              <a:gd name="connsiteX77" fmla="*/ 52387 w 1562100"/>
              <a:gd name="connsiteY77" fmla="*/ 459581 h 564356"/>
              <a:gd name="connsiteX78" fmla="*/ 38100 w 1562100"/>
              <a:gd name="connsiteY78" fmla="*/ 442912 h 564356"/>
              <a:gd name="connsiteX79" fmla="*/ 14287 w 1562100"/>
              <a:gd name="connsiteY79" fmla="*/ 407194 h 564356"/>
              <a:gd name="connsiteX80" fmla="*/ 7144 w 1562100"/>
              <a:gd name="connsiteY80" fmla="*/ 376237 h 564356"/>
              <a:gd name="connsiteX81" fmla="*/ 4762 w 1562100"/>
              <a:gd name="connsiteY81" fmla="*/ 364331 h 564356"/>
              <a:gd name="connsiteX82" fmla="*/ 0 w 1562100"/>
              <a:gd name="connsiteY82" fmla="*/ 345281 h 564356"/>
              <a:gd name="connsiteX83" fmla="*/ 4762 w 1562100"/>
              <a:gd name="connsiteY83" fmla="*/ 292894 h 564356"/>
              <a:gd name="connsiteX84" fmla="*/ 7144 w 1562100"/>
              <a:gd name="connsiteY84" fmla="*/ 273844 h 564356"/>
              <a:gd name="connsiteX85" fmla="*/ 9525 w 1562100"/>
              <a:gd name="connsiteY85" fmla="*/ 266700 h 564356"/>
              <a:gd name="connsiteX86" fmla="*/ 19050 w 1562100"/>
              <a:gd name="connsiteY86" fmla="*/ 252412 h 564356"/>
              <a:gd name="connsiteX87" fmla="*/ 23812 w 1562100"/>
              <a:gd name="connsiteY87" fmla="*/ 235744 h 564356"/>
              <a:gd name="connsiteX88" fmla="*/ 38100 w 1562100"/>
              <a:gd name="connsiteY88" fmla="*/ 211931 h 564356"/>
              <a:gd name="connsiteX89" fmla="*/ 42862 w 1562100"/>
              <a:gd name="connsiteY89" fmla="*/ 204787 h 564356"/>
              <a:gd name="connsiteX90" fmla="*/ 50006 w 1562100"/>
              <a:gd name="connsiteY90" fmla="*/ 200025 h 564356"/>
              <a:gd name="connsiteX91" fmla="*/ 59531 w 1562100"/>
              <a:gd name="connsiteY91" fmla="*/ 190500 h 564356"/>
              <a:gd name="connsiteX92" fmla="*/ 64294 w 1562100"/>
              <a:gd name="connsiteY92" fmla="*/ 180975 h 564356"/>
              <a:gd name="connsiteX93" fmla="*/ 61912 w 1562100"/>
              <a:gd name="connsiteY93" fmla="*/ 171450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562100" h="564356">
                <a:moveTo>
                  <a:pt x="61912" y="171450"/>
                </a:moveTo>
                <a:cubicBezTo>
                  <a:pt x="63103" y="165497"/>
                  <a:pt x="66741" y="150674"/>
                  <a:pt x="71437" y="145256"/>
                </a:cubicBezTo>
                <a:cubicBezTo>
                  <a:pt x="79524" y="135925"/>
                  <a:pt x="88372" y="127232"/>
                  <a:pt x="97631" y="119062"/>
                </a:cubicBezTo>
                <a:cubicBezTo>
                  <a:pt x="105573" y="112054"/>
                  <a:pt x="121997" y="104090"/>
                  <a:pt x="130969" y="100012"/>
                </a:cubicBezTo>
                <a:cubicBezTo>
                  <a:pt x="133254" y="98973"/>
                  <a:pt x="135691" y="98291"/>
                  <a:pt x="138112" y="97631"/>
                </a:cubicBezTo>
                <a:cubicBezTo>
                  <a:pt x="144427" y="95909"/>
                  <a:pt x="150784" y="94341"/>
                  <a:pt x="157162" y="92869"/>
                </a:cubicBezTo>
                <a:cubicBezTo>
                  <a:pt x="161106" y="91959"/>
                  <a:pt x="165164" y="91552"/>
                  <a:pt x="169069" y="90487"/>
                </a:cubicBezTo>
                <a:cubicBezTo>
                  <a:pt x="195818" y="83192"/>
                  <a:pt x="175081" y="84523"/>
                  <a:pt x="216694" y="76200"/>
                </a:cubicBezTo>
                <a:cubicBezTo>
                  <a:pt x="317228" y="56093"/>
                  <a:pt x="183590" y="90816"/>
                  <a:pt x="302419" y="61912"/>
                </a:cubicBezTo>
                <a:cubicBezTo>
                  <a:pt x="316086" y="58588"/>
                  <a:pt x="329290" y="53556"/>
                  <a:pt x="342900" y="50006"/>
                </a:cubicBezTo>
                <a:cubicBezTo>
                  <a:pt x="347572" y="48787"/>
                  <a:pt x="352453" y="48572"/>
                  <a:pt x="357187" y="47625"/>
                </a:cubicBezTo>
                <a:cubicBezTo>
                  <a:pt x="364363" y="46190"/>
                  <a:pt x="371495" y="44538"/>
                  <a:pt x="378619" y="42862"/>
                </a:cubicBezTo>
                <a:cubicBezTo>
                  <a:pt x="384990" y="41363"/>
                  <a:pt x="391174" y="38912"/>
                  <a:pt x="397669" y="38100"/>
                </a:cubicBezTo>
                <a:cubicBezTo>
                  <a:pt x="410296" y="36522"/>
                  <a:pt x="423074" y="36595"/>
                  <a:pt x="435769" y="35719"/>
                </a:cubicBezTo>
                <a:lnTo>
                  <a:pt x="466725" y="33337"/>
                </a:lnTo>
                <a:cubicBezTo>
                  <a:pt x="483076" y="22438"/>
                  <a:pt x="465162" y="32738"/>
                  <a:pt x="500062" y="26194"/>
                </a:cubicBezTo>
                <a:cubicBezTo>
                  <a:pt x="504264" y="25406"/>
                  <a:pt x="507835" y="22519"/>
                  <a:pt x="511969" y="21431"/>
                </a:cubicBezTo>
                <a:cubicBezTo>
                  <a:pt x="522959" y="18539"/>
                  <a:pt x="534379" y="17409"/>
                  <a:pt x="545306" y="14287"/>
                </a:cubicBezTo>
                <a:cubicBezTo>
                  <a:pt x="551118" y="12626"/>
                  <a:pt x="555991" y="7999"/>
                  <a:pt x="561975" y="7144"/>
                </a:cubicBezTo>
                <a:cubicBezTo>
                  <a:pt x="578495" y="4784"/>
                  <a:pt x="595307" y="5429"/>
                  <a:pt x="611981" y="4762"/>
                </a:cubicBezTo>
                <a:lnTo>
                  <a:pt x="740569" y="0"/>
                </a:lnTo>
                <a:lnTo>
                  <a:pt x="1002506" y="4762"/>
                </a:lnTo>
                <a:cubicBezTo>
                  <a:pt x="1012203" y="5015"/>
                  <a:pt x="1028421" y="12574"/>
                  <a:pt x="1035844" y="14287"/>
                </a:cubicBezTo>
                <a:cubicBezTo>
                  <a:pt x="1044845" y="16364"/>
                  <a:pt x="1097606" y="25242"/>
                  <a:pt x="1109662" y="26194"/>
                </a:cubicBezTo>
                <a:cubicBezTo>
                  <a:pt x="1128669" y="27695"/>
                  <a:pt x="1147748" y="28272"/>
                  <a:pt x="1166812" y="28575"/>
                </a:cubicBezTo>
                <a:lnTo>
                  <a:pt x="1409700" y="30956"/>
                </a:lnTo>
                <a:lnTo>
                  <a:pt x="1495425" y="35719"/>
                </a:lnTo>
                <a:cubicBezTo>
                  <a:pt x="1503385" y="36238"/>
                  <a:pt x="1511529" y="36045"/>
                  <a:pt x="1519237" y="38100"/>
                </a:cubicBezTo>
                <a:cubicBezTo>
                  <a:pt x="1528882" y="40672"/>
                  <a:pt x="1539566" y="53666"/>
                  <a:pt x="1545431" y="59531"/>
                </a:cubicBezTo>
                <a:cubicBezTo>
                  <a:pt x="1547812" y="61912"/>
                  <a:pt x="1550707" y="63873"/>
                  <a:pt x="1552575" y="66675"/>
                </a:cubicBezTo>
                <a:lnTo>
                  <a:pt x="1562100" y="80962"/>
                </a:lnTo>
                <a:cubicBezTo>
                  <a:pt x="1558131" y="94456"/>
                  <a:pt x="1556700" y="108974"/>
                  <a:pt x="1550194" y="121444"/>
                </a:cubicBezTo>
                <a:cubicBezTo>
                  <a:pt x="1546809" y="127932"/>
                  <a:pt x="1539542" y="131566"/>
                  <a:pt x="1533525" y="135731"/>
                </a:cubicBezTo>
                <a:cubicBezTo>
                  <a:pt x="1523615" y="142592"/>
                  <a:pt x="1521167" y="141854"/>
                  <a:pt x="1512094" y="145256"/>
                </a:cubicBezTo>
                <a:cubicBezTo>
                  <a:pt x="1501742" y="149138"/>
                  <a:pt x="1491849" y="154427"/>
                  <a:pt x="1481137" y="157162"/>
                </a:cubicBezTo>
                <a:cubicBezTo>
                  <a:pt x="1418510" y="173152"/>
                  <a:pt x="1419049" y="172115"/>
                  <a:pt x="1373981" y="176212"/>
                </a:cubicBezTo>
                <a:cubicBezTo>
                  <a:pt x="1367631" y="177800"/>
                  <a:pt x="1361225" y="179177"/>
                  <a:pt x="1354931" y="180975"/>
                </a:cubicBezTo>
                <a:cubicBezTo>
                  <a:pt x="1338995" y="185528"/>
                  <a:pt x="1323422" y="191394"/>
                  <a:pt x="1307306" y="195262"/>
                </a:cubicBezTo>
                <a:cubicBezTo>
                  <a:pt x="1176817" y="226580"/>
                  <a:pt x="1280627" y="195779"/>
                  <a:pt x="1204912" y="219075"/>
                </a:cubicBezTo>
                <a:cubicBezTo>
                  <a:pt x="1202531" y="220662"/>
                  <a:pt x="1200410" y="222736"/>
                  <a:pt x="1197769" y="223837"/>
                </a:cubicBezTo>
                <a:cubicBezTo>
                  <a:pt x="1190818" y="226733"/>
                  <a:pt x="1183072" y="227613"/>
                  <a:pt x="1176337" y="230981"/>
                </a:cubicBezTo>
                <a:cubicBezTo>
                  <a:pt x="1164971" y="236665"/>
                  <a:pt x="1166860" y="235416"/>
                  <a:pt x="1154906" y="242887"/>
                </a:cubicBezTo>
                <a:cubicBezTo>
                  <a:pt x="1152479" y="244404"/>
                  <a:pt x="1149901" y="245749"/>
                  <a:pt x="1147762" y="247650"/>
                </a:cubicBezTo>
                <a:cubicBezTo>
                  <a:pt x="1142728" y="252124"/>
                  <a:pt x="1137211" y="256333"/>
                  <a:pt x="1133475" y="261937"/>
                </a:cubicBezTo>
                <a:cubicBezTo>
                  <a:pt x="1129709" y="267586"/>
                  <a:pt x="1125995" y="273442"/>
                  <a:pt x="1121569" y="278606"/>
                </a:cubicBezTo>
                <a:cubicBezTo>
                  <a:pt x="1119377" y="281163"/>
                  <a:pt x="1117083" y="283682"/>
                  <a:pt x="1114425" y="285750"/>
                </a:cubicBezTo>
                <a:cubicBezTo>
                  <a:pt x="1109907" y="289264"/>
                  <a:pt x="1104900" y="292100"/>
                  <a:pt x="1100137" y="295275"/>
                </a:cubicBezTo>
                <a:cubicBezTo>
                  <a:pt x="1097756" y="296862"/>
                  <a:pt x="1095017" y="298014"/>
                  <a:pt x="1092994" y="300037"/>
                </a:cubicBezTo>
                <a:cubicBezTo>
                  <a:pt x="1084075" y="308956"/>
                  <a:pt x="1089045" y="306116"/>
                  <a:pt x="1078706" y="309562"/>
                </a:cubicBezTo>
                <a:cubicBezTo>
                  <a:pt x="1067520" y="326344"/>
                  <a:pt x="1081991" y="308105"/>
                  <a:pt x="1064419" y="319087"/>
                </a:cubicBezTo>
                <a:cubicBezTo>
                  <a:pt x="1060611" y="321467"/>
                  <a:pt x="1058303" y="325690"/>
                  <a:pt x="1054894" y="328612"/>
                </a:cubicBezTo>
                <a:cubicBezTo>
                  <a:pt x="1052721" y="330475"/>
                  <a:pt x="1050131" y="331787"/>
                  <a:pt x="1047750" y="333375"/>
                </a:cubicBezTo>
                <a:cubicBezTo>
                  <a:pt x="1046162" y="335756"/>
                  <a:pt x="1044407" y="338034"/>
                  <a:pt x="1042987" y="340519"/>
                </a:cubicBezTo>
                <a:cubicBezTo>
                  <a:pt x="1039122" y="347283"/>
                  <a:pt x="1038439" y="351381"/>
                  <a:pt x="1033462" y="357187"/>
                </a:cubicBezTo>
                <a:cubicBezTo>
                  <a:pt x="1030540" y="360596"/>
                  <a:pt x="1026428" y="362976"/>
                  <a:pt x="1023937" y="366712"/>
                </a:cubicBezTo>
                <a:cubicBezTo>
                  <a:pt x="1019999" y="372619"/>
                  <a:pt x="1017209" y="379236"/>
                  <a:pt x="1014412" y="385762"/>
                </a:cubicBezTo>
                <a:cubicBezTo>
                  <a:pt x="1011908" y="391604"/>
                  <a:pt x="1008441" y="406033"/>
                  <a:pt x="1004887" y="411956"/>
                </a:cubicBezTo>
                <a:cubicBezTo>
                  <a:pt x="991201" y="434764"/>
                  <a:pt x="995219" y="412380"/>
                  <a:pt x="983456" y="447675"/>
                </a:cubicBezTo>
                <a:cubicBezTo>
                  <a:pt x="982662" y="450056"/>
                  <a:pt x="981619" y="452369"/>
                  <a:pt x="981075" y="454819"/>
                </a:cubicBezTo>
                <a:cubicBezTo>
                  <a:pt x="980028" y="459532"/>
                  <a:pt x="980081" y="464482"/>
                  <a:pt x="978694" y="469106"/>
                </a:cubicBezTo>
                <a:cubicBezTo>
                  <a:pt x="977674" y="472506"/>
                  <a:pt x="975519" y="475456"/>
                  <a:pt x="973931" y="478631"/>
                </a:cubicBezTo>
                <a:cubicBezTo>
                  <a:pt x="972296" y="486808"/>
                  <a:pt x="971410" y="492221"/>
                  <a:pt x="969169" y="500062"/>
                </a:cubicBezTo>
                <a:cubicBezTo>
                  <a:pt x="967241" y="506811"/>
                  <a:pt x="965591" y="511775"/>
                  <a:pt x="959644" y="516731"/>
                </a:cubicBezTo>
                <a:cubicBezTo>
                  <a:pt x="957716" y="518338"/>
                  <a:pt x="954715" y="517931"/>
                  <a:pt x="952500" y="519112"/>
                </a:cubicBezTo>
                <a:cubicBezTo>
                  <a:pt x="942770" y="524301"/>
                  <a:pt x="934386" y="532294"/>
                  <a:pt x="923925" y="535781"/>
                </a:cubicBezTo>
                <a:cubicBezTo>
                  <a:pt x="908949" y="540773"/>
                  <a:pt x="886325" y="549328"/>
                  <a:pt x="869156" y="552450"/>
                </a:cubicBezTo>
                <a:cubicBezTo>
                  <a:pt x="805507" y="564023"/>
                  <a:pt x="819435" y="561508"/>
                  <a:pt x="759619" y="564356"/>
                </a:cubicBezTo>
                <a:lnTo>
                  <a:pt x="657225" y="559594"/>
                </a:lnTo>
                <a:cubicBezTo>
                  <a:pt x="608816" y="557732"/>
                  <a:pt x="560345" y="557411"/>
                  <a:pt x="511969" y="554831"/>
                </a:cubicBezTo>
                <a:cubicBezTo>
                  <a:pt x="494370" y="553892"/>
                  <a:pt x="477197" y="548237"/>
                  <a:pt x="459581" y="547687"/>
                </a:cubicBezTo>
                <a:lnTo>
                  <a:pt x="173831" y="540544"/>
                </a:lnTo>
                <a:cubicBezTo>
                  <a:pt x="164306" y="538163"/>
                  <a:pt x="154864" y="535423"/>
                  <a:pt x="145256" y="533400"/>
                </a:cubicBezTo>
                <a:cubicBezTo>
                  <a:pt x="139764" y="532244"/>
                  <a:pt x="133912" y="532794"/>
                  <a:pt x="128587" y="531019"/>
                </a:cubicBezTo>
                <a:cubicBezTo>
                  <a:pt x="124196" y="529555"/>
                  <a:pt x="120821" y="525945"/>
                  <a:pt x="116681" y="523875"/>
                </a:cubicBezTo>
                <a:cubicBezTo>
                  <a:pt x="111274" y="521171"/>
                  <a:pt x="105419" y="519434"/>
                  <a:pt x="100012" y="516731"/>
                </a:cubicBezTo>
                <a:cubicBezTo>
                  <a:pt x="94631" y="514040"/>
                  <a:pt x="84463" y="505070"/>
                  <a:pt x="80962" y="502444"/>
                </a:cubicBezTo>
                <a:cubicBezTo>
                  <a:pt x="71941" y="495678"/>
                  <a:pt x="71433" y="498466"/>
                  <a:pt x="64294" y="485775"/>
                </a:cubicBezTo>
                <a:cubicBezTo>
                  <a:pt x="59592" y="477416"/>
                  <a:pt x="57388" y="467765"/>
                  <a:pt x="52387" y="459581"/>
                </a:cubicBezTo>
                <a:cubicBezTo>
                  <a:pt x="48571" y="453337"/>
                  <a:pt x="42404" y="448830"/>
                  <a:pt x="38100" y="442912"/>
                </a:cubicBezTo>
                <a:cubicBezTo>
                  <a:pt x="29684" y="431339"/>
                  <a:pt x="14287" y="407194"/>
                  <a:pt x="14287" y="407194"/>
                </a:cubicBezTo>
                <a:cubicBezTo>
                  <a:pt x="10741" y="393008"/>
                  <a:pt x="11253" y="395411"/>
                  <a:pt x="7144" y="376237"/>
                </a:cubicBezTo>
                <a:cubicBezTo>
                  <a:pt x="6296" y="372280"/>
                  <a:pt x="5672" y="368275"/>
                  <a:pt x="4762" y="364331"/>
                </a:cubicBezTo>
                <a:cubicBezTo>
                  <a:pt x="3290" y="357953"/>
                  <a:pt x="1587" y="351631"/>
                  <a:pt x="0" y="345281"/>
                </a:cubicBezTo>
                <a:cubicBezTo>
                  <a:pt x="1587" y="327819"/>
                  <a:pt x="3017" y="310341"/>
                  <a:pt x="4762" y="292894"/>
                </a:cubicBezTo>
                <a:cubicBezTo>
                  <a:pt x="5399" y="286526"/>
                  <a:pt x="5999" y="280140"/>
                  <a:pt x="7144" y="273844"/>
                </a:cubicBezTo>
                <a:cubicBezTo>
                  <a:pt x="7593" y="271374"/>
                  <a:pt x="8306" y="268894"/>
                  <a:pt x="9525" y="266700"/>
                </a:cubicBezTo>
                <a:cubicBezTo>
                  <a:pt x="12305" y="261696"/>
                  <a:pt x="19050" y="252412"/>
                  <a:pt x="19050" y="252412"/>
                </a:cubicBezTo>
                <a:cubicBezTo>
                  <a:pt x="20258" y="247579"/>
                  <a:pt x="21762" y="240526"/>
                  <a:pt x="23812" y="235744"/>
                </a:cubicBezTo>
                <a:cubicBezTo>
                  <a:pt x="28205" y="225494"/>
                  <a:pt x="31330" y="222086"/>
                  <a:pt x="38100" y="211931"/>
                </a:cubicBezTo>
                <a:cubicBezTo>
                  <a:pt x="39687" y="209550"/>
                  <a:pt x="40481" y="206374"/>
                  <a:pt x="42862" y="204787"/>
                </a:cubicBezTo>
                <a:lnTo>
                  <a:pt x="50006" y="200025"/>
                </a:lnTo>
                <a:cubicBezTo>
                  <a:pt x="56355" y="180976"/>
                  <a:pt x="46832" y="203198"/>
                  <a:pt x="59531" y="190500"/>
                </a:cubicBezTo>
                <a:cubicBezTo>
                  <a:pt x="62041" y="187990"/>
                  <a:pt x="62706" y="184150"/>
                  <a:pt x="64294" y="180975"/>
                </a:cubicBezTo>
                <a:cubicBezTo>
                  <a:pt x="66831" y="168291"/>
                  <a:pt x="60721" y="177403"/>
                  <a:pt x="61912" y="1714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85750" y="2643188"/>
            <a:ext cx="1833110" cy="333375"/>
          </a:xfrm>
          <a:custGeom>
            <a:avLst/>
            <a:gdLst>
              <a:gd name="connsiteX0" fmla="*/ 1202531 w 1833110"/>
              <a:gd name="connsiteY0" fmla="*/ 278606 h 333375"/>
              <a:gd name="connsiteX1" fmla="*/ 1183481 w 1833110"/>
              <a:gd name="connsiteY1" fmla="*/ 264318 h 333375"/>
              <a:gd name="connsiteX2" fmla="*/ 1166813 w 1833110"/>
              <a:gd name="connsiteY2" fmla="*/ 250031 h 333375"/>
              <a:gd name="connsiteX3" fmla="*/ 1162050 w 1833110"/>
              <a:gd name="connsiteY3" fmla="*/ 242887 h 333375"/>
              <a:gd name="connsiteX4" fmla="*/ 1152525 w 1833110"/>
              <a:gd name="connsiteY4" fmla="*/ 226218 h 333375"/>
              <a:gd name="connsiteX5" fmla="*/ 1145381 w 1833110"/>
              <a:gd name="connsiteY5" fmla="*/ 219075 h 333375"/>
              <a:gd name="connsiteX6" fmla="*/ 1140619 w 1833110"/>
              <a:gd name="connsiteY6" fmla="*/ 200025 h 333375"/>
              <a:gd name="connsiteX7" fmla="*/ 1135856 w 1833110"/>
              <a:gd name="connsiteY7" fmla="*/ 185737 h 333375"/>
              <a:gd name="connsiteX8" fmla="*/ 1135856 w 1833110"/>
              <a:gd name="connsiteY8" fmla="*/ 116681 h 333375"/>
              <a:gd name="connsiteX9" fmla="*/ 1152525 w 1833110"/>
              <a:gd name="connsiteY9" fmla="*/ 92868 h 333375"/>
              <a:gd name="connsiteX10" fmla="*/ 1185863 w 1833110"/>
              <a:gd name="connsiteY10" fmla="*/ 69056 h 333375"/>
              <a:gd name="connsiteX11" fmla="*/ 1245394 w 1833110"/>
              <a:gd name="connsiteY11" fmla="*/ 38100 h 333375"/>
              <a:gd name="connsiteX12" fmla="*/ 1281113 w 1833110"/>
              <a:gd name="connsiteY12" fmla="*/ 23812 h 333375"/>
              <a:gd name="connsiteX13" fmla="*/ 1307306 w 1833110"/>
              <a:gd name="connsiteY13" fmla="*/ 14287 h 333375"/>
              <a:gd name="connsiteX14" fmla="*/ 1338263 w 1833110"/>
              <a:gd name="connsiteY14" fmla="*/ 7143 h 333375"/>
              <a:gd name="connsiteX15" fmla="*/ 1352550 w 1833110"/>
              <a:gd name="connsiteY15" fmla="*/ 2381 h 333375"/>
              <a:gd name="connsiteX16" fmla="*/ 1385888 w 1833110"/>
              <a:gd name="connsiteY16" fmla="*/ 0 h 333375"/>
              <a:gd name="connsiteX17" fmla="*/ 1612106 w 1833110"/>
              <a:gd name="connsiteY17" fmla="*/ 2381 h 333375"/>
              <a:gd name="connsiteX18" fmla="*/ 1635919 w 1833110"/>
              <a:gd name="connsiteY18" fmla="*/ 9525 h 333375"/>
              <a:gd name="connsiteX19" fmla="*/ 1659731 w 1833110"/>
              <a:gd name="connsiteY19" fmla="*/ 11906 h 333375"/>
              <a:gd name="connsiteX20" fmla="*/ 1669256 w 1833110"/>
              <a:gd name="connsiteY20" fmla="*/ 14287 h 333375"/>
              <a:gd name="connsiteX21" fmla="*/ 1683544 w 1833110"/>
              <a:gd name="connsiteY21" fmla="*/ 16668 h 333375"/>
              <a:gd name="connsiteX22" fmla="*/ 1690688 w 1833110"/>
              <a:gd name="connsiteY22" fmla="*/ 21431 h 333375"/>
              <a:gd name="connsiteX23" fmla="*/ 1709738 w 1833110"/>
              <a:gd name="connsiteY23" fmla="*/ 26193 h 333375"/>
              <a:gd name="connsiteX24" fmla="*/ 1735931 w 1833110"/>
              <a:gd name="connsiteY24" fmla="*/ 35718 h 333375"/>
              <a:gd name="connsiteX25" fmla="*/ 1740694 w 1833110"/>
              <a:gd name="connsiteY25" fmla="*/ 42862 h 333375"/>
              <a:gd name="connsiteX26" fmla="*/ 1750219 w 1833110"/>
              <a:gd name="connsiteY26" fmla="*/ 45243 h 333375"/>
              <a:gd name="connsiteX27" fmla="*/ 1757363 w 1833110"/>
              <a:gd name="connsiteY27" fmla="*/ 47625 h 333375"/>
              <a:gd name="connsiteX28" fmla="*/ 1769269 w 1833110"/>
              <a:gd name="connsiteY28" fmla="*/ 59531 h 333375"/>
              <a:gd name="connsiteX29" fmla="*/ 1793081 w 1833110"/>
              <a:gd name="connsiteY29" fmla="*/ 78581 h 333375"/>
              <a:gd name="connsiteX30" fmla="*/ 1807369 w 1833110"/>
              <a:gd name="connsiteY30" fmla="*/ 95250 h 333375"/>
              <a:gd name="connsiteX31" fmla="*/ 1819275 w 1833110"/>
              <a:gd name="connsiteY31" fmla="*/ 116681 h 333375"/>
              <a:gd name="connsiteX32" fmla="*/ 1828800 w 1833110"/>
              <a:gd name="connsiteY32" fmla="*/ 130968 h 333375"/>
              <a:gd name="connsiteX33" fmla="*/ 1828800 w 1833110"/>
              <a:gd name="connsiteY33" fmla="*/ 188118 h 333375"/>
              <a:gd name="connsiteX34" fmla="*/ 1821656 w 1833110"/>
              <a:gd name="connsiteY34" fmla="*/ 200025 h 333375"/>
              <a:gd name="connsiteX35" fmla="*/ 1809750 w 1833110"/>
              <a:gd name="connsiteY35" fmla="*/ 216693 h 333375"/>
              <a:gd name="connsiteX36" fmla="*/ 1795463 w 1833110"/>
              <a:gd name="connsiteY36" fmla="*/ 228600 h 333375"/>
              <a:gd name="connsiteX37" fmla="*/ 1783556 w 1833110"/>
              <a:gd name="connsiteY37" fmla="*/ 238125 h 333375"/>
              <a:gd name="connsiteX38" fmla="*/ 1774031 w 1833110"/>
              <a:gd name="connsiteY38" fmla="*/ 242887 h 333375"/>
              <a:gd name="connsiteX39" fmla="*/ 1752600 w 1833110"/>
              <a:gd name="connsiteY39" fmla="*/ 254793 h 333375"/>
              <a:gd name="connsiteX40" fmla="*/ 1721644 w 1833110"/>
              <a:gd name="connsiteY40" fmla="*/ 276225 h 333375"/>
              <a:gd name="connsiteX41" fmla="*/ 1697831 w 1833110"/>
              <a:gd name="connsiteY41" fmla="*/ 290512 h 333375"/>
              <a:gd name="connsiteX42" fmla="*/ 1676400 w 1833110"/>
              <a:gd name="connsiteY42" fmla="*/ 297656 h 333375"/>
              <a:gd name="connsiteX43" fmla="*/ 1666875 w 1833110"/>
              <a:gd name="connsiteY43" fmla="*/ 302418 h 333375"/>
              <a:gd name="connsiteX44" fmla="*/ 1652588 w 1833110"/>
              <a:gd name="connsiteY44" fmla="*/ 304800 h 333375"/>
              <a:gd name="connsiteX45" fmla="*/ 1590675 w 1833110"/>
              <a:gd name="connsiteY45" fmla="*/ 311943 h 333375"/>
              <a:gd name="connsiteX46" fmla="*/ 1452563 w 1833110"/>
              <a:gd name="connsiteY46" fmla="*/ 307181 h 333375"/>
              <a:gd name="connsiteX47" fmla="*/ 1409700 w 1833110"/>
              <a:gd name="connsiteY47" fmla="*/ 302418 h 333375"/>
              <a:gd name="connsiteX48" fmla="*/ 1373981 w 1833110"/>
              <a:gd name="connsiteY48" fmla="*/ 295275 h 333375"/>
              <a:gd name="connsiteX49" fmla="*/ 1357313 w 1833110"/>
              <a:gd name="connsiteY49" fmla="*/ 290512 h 333375"/>
              <a:gd name="connsiteX50" fmla="*/ 1335881 w 1833110"/>
              <a:gd name="connsiteY50" fmla="*/ 288131 h 333375"/>
              <a:gd name="connsiteX51" fmla="*/ 1319213 w 1833110"/>
              <a:gd name="connsiteY51" fmla="*/ 283368 h 333375"/>
              <a:gd name="connsiteX52" fmla="*/ 1307306 w 1833110"/>
              <a:gd name="connsiteY52" fmla="*/ 280987 h 333375"/>
              <a:gd name="connsiteX53" fmla="*/ 1297781 w 1833110"/>
              <a:gd name="connsiteY53" fmla="*/ 276225 h 333375"/>
              <a:gd name="connsiteX54" fmla="*/ 1145381 w 1833110"/>
              <a:gd name="connsiteY54" fmla="*/ 280987 h 333375"/>
              <a:gd name="connsiteX55" fmla="*/ 1104900 w 1833110"/>
              <a:gd name="connsiteY55" fmla="*/ 288131 h 333375"/>
              <a:gd name="connsiteX56" fmla="*/ 1047750 w 1833110"/>
              <a:gd name="connsiteY56" fmla="*/ 295275 h 333375"/>
              <a:gd name="connsiteX57" fmla="*/ 1014413 w 1833110"/>
              <a:gd name="connsiteY57" fmla="*/ 302418 h 333375"/>
              <a:gd name="connsiteX58" fmla="*/ 954881 w 1833110"/>
              <a:gd name="connsiteY58" fmla="*/ 314325 h 333375"/>
              <a:gd name="connsiteX59" fmla="*/ 907256 w 1833110"/>
              <a:gd name="connsiteY59" fmla="*/ 321468 h 333375"/>
              <a:gd name="connsiteX60" fmla="*/ 890588 w 1833110"/>
              <a:gd name="connsiteY60" fmla="*/ 326231 h 333375"/>
              <a:gd name="connsiteX61" fmla="*/ 869156 w 1833110"/>
              <a:gd name="connsiteY61" fmla="*/ 328612 h 333375"/>
              <a:gd name="connsiteX62" fmla="*/ 835819 w 1833110"/>
              <a:gd name="connsiteY62" fmla="*/ 333375 h 333375"/>
              <a:gd name="connsiteX63" fmla="*/ 54769 w 1833110"/>
              <a:gd name="connsiteY63" fmla="*/ 330993 h 333375"/>
              <a:gd name="connsiteX64" fmla="*/ 42863 w 1833110"/>
              <a:gd name="connsiteY64" fmla="*/ 328612 h 333375"/>
              <a:gd name="connsiteX65" fmla="*/ 21431 w 1833110"/>
              <a:gd name="connsiteY65" fmla="*/ 323850 h 333375"/>
              <a:gd name="connsiteX66" fmla="*/ 11906 w 1833110"/>
              <a:gd name="connsiteY66" fmla="*/ 321468 h 333375"/>
              <a:gd name="connsiteX67" fmla="*/ 0 w 1833110"/>
              <a:gd name="connsiteY67" fmla="*/ 31908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33110" h="333375">
                <a:moveTo>
                  <a:pt x="1202531" y="278606"/>
                </a:moveTo>
                <a:cubicBezTo>
                  <a:pt x="1196181" y="273843"/>
                  <a:pt x="1189579" y="269400"/>
                  <a:pt x="1183481" y="264318"/>
                </a:cubicBezTo>
                <a:cubicBezTo>
                  <a:pt x="1160387" y="245072"/>
                  <a:pt x="1185050" y="262189"/>
                  <a:pt x="1166813" y="250031"/>
                </a:cubicBezTo>
                <a:cubicBezTo>
                  <a:pt x="1165225" y="247650"/>
                  <a:pt x="1163470" y="245372"/>
                  <a:pt x="1162050" y="242887"/>
                </a:cubicBezTo>
                <a:cubicBezTo>
                  <a:pt x="1157814" y="235474"/>
                  <a:pt x="1157801" y="232549"/>
                  <a:pt x="1152525" y="226218"/>
                </a:cubicBezTo>
                <a:cubicBezTo>
                  <a:pt x="1150369" y="223631"/>
                  <a:pt x="1147762" y="221456"/>
                  <a:pt x="1145381" y="219075"/>
                </a:cubicBezTo>
                <a:cubicBezTo>
                  <a:pt x="1138152" y="197386"/>
                  <a:pt x="1149245" y="231654"/>
                  <a:pt x="1140619" y="200025"/>
                </a:cubicBezTo>
                <a:cubicBezTo>
                  <a:pt x="1139298" y="195182"/>
                  <a:pt x="1135856" y="185737"/>
                  <a:pt x="1135856" y="185737"/>
                </a:cubicBezTo>
                <a:cubicBezTo>
                  <a:pt x="1131469" y="159412"/>
                  <a:pt x="1129489" y="153612"/>
                  <a:pt x="1135856" y="116681"/>
                </a:cubicBezTo>
                <a:cubicBezTo>
                  <a:pt x="1136132" y="115083"/>
                  <a:pt x="1149886" y="95884"/>
                  <a:pt x="1152525" y="92868"/>
                </a:cubicBezTo>
                <a:cubicBezTo>
                  <a:pt x="1166251" y="77182"/>
                  <a:pt x="1163034" y="84861"/>
                  <a:pt x="1185863" y="69056"/>
                </a:cubicBezTo>
                <a:cubicBezTo>
                  <a:pt x="1225074" y="41910"/>
                  <a:pt x="1204913" y="51594"/>
                  <a:pt x="1245394" y="38100"/>
                </a:cubicBezTo>
                <a:cubicBezTo>
                  <a:pt x="1263545" y="24486"/>
                  <a:pt x="1247930" y="34371"/>
                  <a:pt x="1281113" y="23812"/>
                </a:cubicBezTo>
                <a:cubicBezTo>
                  <a:pt x="1289966" y="20995"/>
                  <a:pt x="1298407" y="16956"/>
                  <a:pt x="1307306" y="14287"/>
                </a:cubicBezTo>
                <a:cubicBezTo>
                  <a:pt x="1317450" y="11244"/>
                  <a:pt x="1328119" y="10186"/>
                  <a:pt x="1338263" y="7143"/>
                </a:cubicBezTo>
                <a:cubicBezTo>
                  <a:pt x="1343071" y="5700"/>
                  <a:pt x="1347586" y="3126"/>
                  <a:pt x="1352550" y="2381"/>
                </a:cubicBezTo>
                <a:cubicBezTo>
                  <a:pt x="1363568" y="729"/>
                  <a:pt x="1374775" y="794"/>
                  <a:pt x="1385888" y="0"/>
                </a:cubicBezTo>
                <a:lnTo>
                  <a:pt x="1612106" y="2381"/>
                </a:lnTo>
                <a:cubicBezTo>
                  <a:pt x="1616615" y="2472"/>
                  <a:pt x="1633692" y="9107"/>
                  <a:pt x="1635919" y="9525"/>
                </a:cubicBezTo>
                <a:cubicBezTo>
                  <a:pt x="1643759" y="10995"/>
                  <a:pt x="1651794" y="11112"/>
                  <a:pt x="1659731" y="11906"/>
                </a:cubicBezTo>
                <a:cubicBezTo>
                  <a:pt x="1662906" y="12700"/>
                  <a:pt x="1666047" y="13645"/>
                  <a:pt x="1669256" y="14287"/>
                </a:cubicBezTo>
                <a:cubicBezTo>
                  <a:pt x="1673991" y="15234"/>
                  <a:pt x="1678963" y="15141"/>
                  <a:pt x="1683544" y="16668"/>
                </a:cubicBezTo>
                <a:cubicBezTo>
                  <a:pt x="1686259" y="17573"/>
                  <a:pt x="1687998" y="20453"/>
                  <a:pt x="1690688" y="21431"/>
                </a:cubicBezTo>
                <a:cubicBezTo>
                  <a:pt x="1696839" y="23668"/>
                  <a:pt x="1703661" y="23762"/>
                  <a:pt x="1709738" y="26193"/>
                </a:cubicBezTo>
                <a:cubicBezTo>
                  <a:pt x="1726305" y="32821"/>
                  <a:pt x="1717589" y="29604"/>
                  <a:pt x="1735931" y="35718"/>
                </a:cubicBezTo>
                <a:cubicBezTo>
                  <a:pt x="1737519" y="38099"/>
                  <a:pt x="1738313" y="41274"/>
                  <a:pt x="1740694" y="42862"/>
                </a:cubicBezTo>
                <a:cubicBezTo>
                  <a:pt x="1743417" y="44677"/>
                  <a:pt x="1747072" y="44344"/>
                  <a:pt x="1750219" y="45243"/>
                </a:cubicBezTo>
                <a:cubicBezTo>
                  <a:pt x="1752633" y="45933"/>
                  <a:pt x="1754982" y="46831"/>
                  <a:pt x="1757363" y="47625"/>
                </a:cubicBezTo>
                <a:cubicBezTo>
                  <a:pt x="1761647" y="60476"/>
                  <a:pt x="1756396" y="50336"/>
                  <a:pt x="1769269" y="59531"/>
                </a:cubicBezTo>
                <a:cubicBezTo>
                  <a:pt x="1777540" y="65439"/>
                  <a:pt x="1786982" y="70449"/>
                  <a:pt x="1793081" y="78581"/>
                </a:cubicBezTo>
                <a:cubicBezTo>
                  <a:pt x="1802246" y="90800"/>
                  <a:pt x="1797419" y="85300"/>
                  <a:pt x="1807369" y="95250"/>
                </a:cubicBezTo>
                <a:cubicBezTo>
                  <a:pt x="1819413" y="125364"/>
                  <a:pt x="1804173" y="90252"/>
                  <a:pt x="1819275" y="116681"/>
                </a:cubicBezTo>
                <a:cubicBezTo>
                  <a:pt x="1828464" y="132762"/>
                  <a:pt x="1812176" y="114346"/>
                  <a:pt x="1828800" y="130968"/>
                </a:cubicBezTo>
                <a:cubicBezTo>
                  <a:pt x="1834333" y="153102"/>
                  <a:pt x="1834758" y="150880"/>
                  <a:pt x="1828800" y="188118"/>
                </a:cubicBezTo>
                <a:cubicBezTo>
                  <a:pt x="1828069" y="192688"/>
                  <a:pt x="1824223" y="196174"/>
                  <a:pt x="1821656" y="200025"/>
                </a:cubicBezTo>
                <a:cubicBezTo>
                  <a:pt x="1817869" y="205706"/>
                  <a:pt x="1814015" y="211361"/>
                  <a:pt x="1809750" y="216693"/>
                </a:cubicBezTo>
                <a:cubicBezTo>
                  <a:pt x="1803218" y="224858"/>
                  <a:pt x="1803168" y="222821"/>
                  <a:pt x="1795463" y="228600"/>
                </a:cubicBezTo>
                <a:cubicBezTo>
                  <a:pt x="1791397" y="231650"/>
                  <a:pt x="1787785" y="235306"/>
                  <a:pt x="1783556" y="238125"/>
                </a:cubicBezTo>
                <a:cubicBezTo>
                  <a:pt x="1780602" y="240094"/>
                  <a:pt x="1777156" y="241204"/>
                  <a:pt x="1774031" y="242887"/>
                </a:cubicBezTo>
                <a:cubicBezTo>
                  <a:pt x="1766836" y="246761"/>
                  <a:pt x="1759494" y="250406"/>
                  <a:pt x="1752600" y="254793"/>
                </a:cubicBezTo>
                <a:cubicBezTo>
                  <a:pt x="1742012" y="261531"/>
                  <a:pt x="1731926" y="269028"/>
                  <a:pt x="1721644" y="276225"/>
                </a:cubicBezTo>
                <a:cubicBezTo>
                  <a:pt x="1702205" y="289832"/>
                  <a:pt x="1711720" y="285883"/>
                  <a:pt x="1697831" y="290512"/>
                </a:cubicBezTo>
                <a:cubicBezTo>
                  <a:pt x="1682985" y="300411"/>
                  <a:pt x="1699729" y="290658"/>
                  <a:pt x="1676400" y="297656"/>
                </a:cubicBezTo>
                <a:cubicBezTo>
                  <a:pt x="1673000" y="298676"/>
                  <a:pt x="1670275" y="301398"/>
                  <a:pt x="1666875" y="302418"/>
                </a:cubicBezTo>
                <a:cubicBezTo>
                  <a:pt x="1662251" y="303805"/>
                  <a:pt x="1657322" y="303853"/>
                  <a:pt x="1652588" y="304800"/>
                </a:cubicBezTo>
                <a:cubicBezTo>
                  <a:pt x="1612520" y="312814"/>
                  <a:pt x="1648512" y="308541"/>
                  <a:pt x="1590675" y="311943"/>
                </a:cubicBezTo>
                <a:lnTo>
                  <a:pt x="1452563" y="307181"/>
                </a:lnTo>
                <a:cubicBezTo>
                  <a:pt x="1425257" y="306027"/>
                  <a:pt x="1428749" y="306229"/>
                  <a:pt x="1409700" y="302418"/>
                </a:cubicBezTo>
                <a:cubicBezTo>
                  <a:pt x="1389596" y="292367"/>
                  <a:pt x="1410470" y="301357"/>
                  <a:pt x="1373981" y="295275"/>
                </a:cubicBezTo>
                <a:cubicBezTo>
                  <a:pt x="1368281" y="294325"/>
                  <a:pt x="1362992" y="291577"/>
                  <a:pt x="1357313" y="290512"/>
                </a:cubicBezTo>
                <a:cubicBezTo>
                  <a:pt x="1350248" y="289187"/>
                  <a:pt x="1343025" y="288925"/>
                  <a:pt x="1335881" y="288131"/>
                </a:cubicBezTo>
                <a:cubicBezTo>
                  <a:pt x="1330325" y="286543"/>
                  <a:pt x="1324819" y="284770"/>
                  <a:pt x="1319213" y="283368"/>
                </a:cubicBezTo>
                <a:cubicBezTo>
                  <a:pt x="1315286" y="282386"/>
                  <a:pt x="1311146" y="282267"/>
                  <a:pt x="1307306" y="280987"/>
                </a:cubicBezTo>
                <a:cubicBezTo>
                  <a:pt x="1303938" y="279865"/>
                  <a:pt x="1300956" y="277812"/>
                  <a:pt x="1297781" y="276225"/>
                </a:cubicBezTo>
                <a:lnTo>
                  <a:pt x="1145381" y="280987"/>
                </a:lnTo>
                <a:cubicBezTo>
                  <a:pt x="1119146" y="282065"/>
                  <a:pt x="1129374" y="283469"/>
                  <a:pt x="1104900" y="288131"/>
                </a:cubicBezTo>
                <a:cubicBezTo>
                  <a:pt x="1079865" y="292900"/>
                  <a:pt x="1072092" y="293061"/>
                  <a:pt x="1047750" y="295275"/>
                </a:cubicBezTo>
                <a:cubicBezTo>
                  <a:pt x="1005002" y="309523"/>
                  <a:pt x="1066987" y="289901"/>
                  <a:pt x="1014413" y="302418"/>
                </a:cubicBezTo>
                <a:cubicBezTo>
                  <a:pt x="956287" y="316257"/>
                  <a:pt x="1010181" y="309715"/>
                  <a:pt x="954881" y="314325"/>
                </a:cubicBezTo>
                <a:cubicBezTo>
                  <a:pt x="886754" y="329463"/>
                  <a:pt x="986429" y="308272"/>
                  <a:pt x="907256" y="321468"/>
                </a:cubicBezTo>
                <a:cubicBezTo>
                  <a:pt x="901556" y="322418"/>
                  <a:pt x="896267" y="325166"/>
                  <a:pt x="890588" y="326231"/>
                </a:cubicBezTo>
                <a:cubicBezTo>
                  <a:pt x="883523" y="327556"/>
                  <a:pt x="876284" y="327682"/>
                  <a:pt x="869156" y="328612"/>
                </a:cubicBezTo>
                <a:cubicBezTo>
                  <a:pt x="858025" y="330064"/>
                  <a:pt x="846931" y="331787"/>
                  <a:pt x="835819" y="333375"/>
                </a:cubicBezTo>
                <a:cubicBezTo>
                  <a:pt x="381210" y="323491"/>
                  <a:pt x="813534" y="330993"/>
                  <a:pt x="54769" y="330993"/>
                </a:cubicBezTo>
                <a:cubicBezTo>
                  <a:pt x="50722" y="330993"/>
                  <a:pt x="46820" y="329460"/>
                  <a:pt x="42863" y="328612"/>
                </a:cubicBezTo>
                <a:lnTo>
                  <a:pt x="21431" y="323850"/>
                </a:lnTo>
                <a:cubicBezTo>
                  <a:pt x="18242" y="323114"/>
                  <a:pt x="15101" y="322178"/>
                  <a:pt x="11906" y="321468"/>
                </a:cubicBezTo>
                <a:cubicBezTo>
                  <a:pt x="7955" y="320590"/>
                  <a:pt x="0" y="319087"/>
                  <a:pt x="0" y="31908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3388" y="3352800"/>
            <a:ext cx="3605212" cy="685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94659" y="2647950"/>
            <a:ext cx="4930781" cy="670560"/>
          </a:xfrm>
          <a:custGeom>
            <a:avLst/>
            <a:gdLst>
              <a:gd name="connsiteX0" fmla="*/ 1669421 w 4930781"/>
              <a:gd name="connsiteY0" fmla="*/ 243840 h 670560"/>
              <a:gd name="connsiteX1" fmla="*/ 1661801 w 4930781"/>
              <a:gd name="connsiteY1" fmla="*/ 205740 h 670560"/>
              <a:gd name="connsiteX2" fmla="*/ 1677041 w 4930781"/>
              <a:gd name="connsiteY2" fmla="*/ 110490 h 670560"/>
              <a:gd name="connsiteX3" fmla="*/ 1684661 w 4930781"/>
              <a:gd name="connsiteY3" fmla="*/ 95250 h 670560"/>
              <a:gd name="connsiteX4" fmla="*/ 1734191 w 4930781"/>
              <a:gd name="connsiteY4" fmla="*/ 22860 h 670560"/>
              <a:gd name="connsiteX5" fmla="*/ 1745621 w 4930781"/>
              <a:gd name="connsiteY5" fmla="*/ 11430 h 670560"/>
              <a:gd name="connsiteX6" fmla="*/ 1760861 w 4930781"/>
              <a:gd name="connsiteY6" fmla="*/ 7620 h 670560"/>
              <a:gd name="connsiteX7" fmla="*/ 1958981 w 4930781"/>
              <a:gd name="connsiteY7" fmla="*/ 0 h 670560"/>
              <a:gd name="connsiteX8" fmla="*/ 2240921 w 4930781"/>
              <a:gd name="connsiteY8" fmla="*/ 11430 h 670560"/>
              <a:gd name="connsiteX9" fmla="*/ 2252351 w 4930781"/>
              <a:gd name="connsiteY9" fmla="*/ 22860 h 670560"/>
              <a:gd name="connsiteX10" fmla="*/ 2263781 w 4930781"/>
              <a:gd name="connsiteY10" fmla="*/ 26670 h 670560"/>
              <a:gd name="connsiteX11" fmla="*/ 2294261 w 4930781"/>
              <a:gd name="connsiteY11" fmla="*/ 60960 h 670560"/>
              <a:gd name="connsiteX12" fmla="*/ 2309501 w 4930781"/>
              <a:gd name="connsiteY12" fmla="*/ 95250 h 670560"/>
              <a:gd name="connsiteX13" fmla="*/ 2336171 w 4930781"/>
              <a:gd name="connsiteY13" fmla="*/ 129540 h 670560"/>
              <a:gd name="connsiteX14" fmla="*/ 2427611 w 4930781"/>
              <a:gd name="connsiteY14" fmla="*/ 156210 h 670560"/>
              <a:gd name="connsiteX15" fmla="*/ 2663831 w 4930781"/>
              <a:gd name="connsiteY15" fmla="*/ 190500 h 670560"/>
              <a:gd name="connsiteX16" fmla="*/ 2961011 w 4930781"/>
              <a:gd name="connsiteY16" fmla="*/ 213360 h 670560"/>
              <a:gd name="connsiteX17" fmla="*/ 3197231 w 4930781"/>
              <a:gd name="connsiteY17" fmla="*/ 220980 h 670560"/>
              <a:gd name="connsiteX18" fmla="*/ 3498221 w 4930781"/>
              <a:gd name="connsiteY18" fmla="*/ 232410 h 670560"/>
              <a:gd name="connsiteX19" fmla="*/ 3757301 w 4930781"/>
              <a:gd name="connsiteY19" fmla="*/ 262890 h 670560"/>
              <a:gd name="connsiteX20" fmla="*/ 3841121 w 4930781"/>
              <a:gd name="connsiteY20" fmla="*/ 278130 h 670560"/>
              <a:gd name="connsiteX21" fmla="*/ 3928751 w 4930781"/>
              <a:gd name="connsiteY21" fmla="*/ 293370 h 670560"/>
              <a:gd name="connsiteX22" fmla="*/ 4553591 w 4930781"/>
              <a:gd name="connsiteY22" fmla="*/ 316230 h 670560"/>
              <a:gd name="connsiteX23" fmla="*/ 4584071 w 4930781"/>
              <a:gd name="connsiteY23" fmla="*/ 320040 h 670560"/>
              <a:gd name="connsiteX24" fmla="*/ 4595501 w 4930781"/>
              <a:gd name="connsiteY24" fmla="*/ 323850 h 670560"/>
              <a:gd name="connsiteX25" fmla="*/ 4645031 w 4930781"/>
              <a:gd name="connsiteY25" fmla="*/ 331470 h 670560"/>
              <a:gd name="connsiteX26" fmla="*/ 4709801 w 4930781"/>
              <a:gd name="connsiteY26" fmla="*/ 346710 h 670560"/>
              <a:gd name="connsiteX27" fmla="*/ 4812671 w 4930781"/>
              <a:gd name="connsiteY27" fmla="*/ 358140 h 670560"/>
              <a:gd name="connsiteX28" fmla="*/ 4877441 w 4930781"/>
              <a:gd name="connsiteY28" fmla="*/ 369570 h 670560"/>
              <a:gd name="connsiteX29" fmla="*/ 4896491 w 4930781"/>
              <a:gd name="connsiteY29" fmla="*/ 381000 h 670560"/>
              <a:gd name="connsiteX30" fmla="*/ 4930781 w 4930781"/>
              <a:gd name="connsiteY30" fmla="*/ 426720 h 670560"/>
              <a:gd name="connsiteX31" fmla="*/ 4888871 w 4930781"/>
              <a:gd name="connsiteY31" fmla="*/ 518160 h 670560"/>
              <a:gd name="connsiteX32" fmla="*/ 4732661 w 4930781"/>
              <a:gd name="connsiteY32" fmla="*/ 590550 h 670560"/>
              <a:gd name="connsiteX33" fmla="*/ 4519301 w 4930781"/>
              <a:gd name="connsiteY33" fmla="*/ 632460 h 670560"/>
              <a:gd name="connsiteX34" fmla="*/ 4058291 w 4930781"/>
              <a:gd name="connsiteY34" fmla="*/ 624840 h 670560"/>
              <a:gd name="connsiteX35" fmla="*/ 3902081 w 4930781"/>
              <a:gd name="connsiteY35" fmla="*/ 621030 h 670560"/>
              <a:gd name="connsiteX36" fmla="*/ 3608711 w 4930781"/>
              <a:gd name="connsiteY36" fmla="*/ 624840 h 670560"/>
              <a:gd name="connsiteX37" fmla="*/ 3162941 w 4930781"/>
              <a:gd name="connsiteY37" fmla="*/ 643890 h 670560"/>
              <a:gd name="connsiteX38" fmla="*/ 2900051 w 4930781"/>
              <a:gd name="connsiteY38" fmla="*/ 651510 h 670560"/>
              <a:gd name="connsiteX39" fmla="*/ 2404751 w 4930781"/>
              <a:gd name="connsiteY39" fmla="*/ 655320 h 670560"/>
              <a:gd name="connsiteX40" fmla="*/ 1802771 w 4930781"/>
              <a:gd name="connsiteY40" fmla="*/ 662940 h 670560"/>
              <a:gd name="connsiteX41" fmla="*/ 1665611 w 4930781"/>
              <a:gd name="connsiteY41" fmla="*/ 670560 h 670560"/>
              <a:gd name="connsiteX42" fmla="*/ 812171 w 4930781"/>
              <a:gd name="connsiteY42" fmla="*/ 659130 h 670560"/>
              <a:gd name="connsiteX43" fmla="*/ 762641 w 4930781"/>
              <a:gd name="connsiteY43" fmla="*/ 651510 h 670560"/>
              <a:gd name="connsiteX44" fmla="*/ 732161 w 4930781"/>
              <a:gd name="connsiteY44" fmla="*/ 647700 h 670560"/>
              <a:gd name="connsiteX45" fmla="*/ 709301 w 4930781"/>
              <a:gd name="connsiteY45" fmla="*/ 640080 h 670560"/>
              <a:gd name="connsiteX46" fmla="*/ 671201 w 4930781"/>
              <a:gd name="connsiteY46" fmla="*/ 636270 h 670560"/>
              <a:gd name="connsiteX47" fmla="*/ 652151 w 4930781"/>
              <a:gd name="connsiteY47" fmla="*/ 632460 h 670560"/>
              <a:gd name="connsiteX48" fmla="*/ 431171 w 4930781"/>
              <a:gd name="connsiteY48" fmla="*/ 621030 h 670560"/>
              <a:gd name="connsiteX49" fmla="*/ 236861 w 4930781"/>
              <a:gd name="connsiteY49" fmla="*/ 609600 h 670560"/>
              <a:gd name="connsiteX50" fmla="*/ 156851 w 4930781"/>
              <a:gd name="connsiteY50" fmla="*/ 601980 h 670560"/>
              <a:gd name="connsiteX51" fmla="*/ 92081 w 4930781"/>
              <a:gd name="connsiteY51" fmla="*/ 598170 h 670560"/>
              <a:gd name="connsiteX52" fmla="*/ 23501 w 4930781"/>
              <a:gd name="connsiteY52" fmla="*/ 571500 h 670560"/>
              <a:gd name="connsiteX53" fmla="*/ 8261 w 4930781"/>
              <a:gd name="connsiteY53" fmla="*/ 560070 h 670560"/>
              <a:gd name="connsiteX54" fmla="*/ 4451 w 4930781"/>
              <a:gd name="connsiteY54" fmla="*/ 510540 h 670560"/>
              <a:gd name="connsiteX55" fmla="*/ 19691 w 4930781"/>
              <a:gd name="connsiteY55" fmla="*/ 506730 h 670560"/>
              <a:gd name="connsiteX56" fmla="*/ 57791 w 4930781"/>
              <a:gd name="connsiteY56" fmla="*/ 487680 h 670560"/>
              <a:gd name="connsiteX57" fmla="*/ 263531 w 4930781"/>
              <a:gd name="connsiteY57" fmla="*/ 441960 h 670560"/>
              <a:gd name="connsiteX58" fmla="*/ 278771 w 4930781"/>
              <a:gd name="connsiteY58" fmla="*/ 438150 h 670560"/>
              <a:gd name="connsiteX59" fmla="*/ 1036961 w 4930781"/>
              <a:gd name="connsiteY59" fmla="*/ 434340 h 670560"/>
              <a:gd name="connsiteX60" fmla="*/ 1280801 w 4930781"/>
              <a:gd name="connsiteY60" fmla="*/ 415290 h 670560"/>
              <a:gd name="connsiteX61" fmla="*/ 1398911 w 4930781"/>
              <a:gd name="connsiteY61" fmla="*/ 388620 h 670560"/>
              <a:gd name="connsiteX62" fmla="*/ 1448441 w 4930781"/>
              <a:gd name="connsiteY62" fmla="*/ 377190 h 670560"/>
              <a:gd name="connsiteX63" fmla="*/ 1463681 w 4930781"/>
              <a:gd name="connsiteY63" fmla="*/ 369570 h 670560"/>
              <a:gd name="connsiteX64" fmla="*/ 1478921 w 4930781"/>
              <a:gd name="connsiteY64" fmla="*/ 358140 h 670560"/>
              <a:gd name="connsiteX65" fmla="*/ 1520831 w 4930781"/>
              <a:gd name="connsiteY65" fmla="*/ 342900 h 670560"/>
              <a:gd name="connsiteX66" fmla="*/ 1597031 w 4930781"/>
              <a:gd name="connsiteY66" fmla="*/ 312420 h 670560"/>
              <a:gd name="connsiteX67" fmla="*/ 1631321 w 4930781"/>
              <a:gd name="connsiteY67" fmla="*/ 278130 h 670560"/>
              <a:gd name="connsiteX68" fmla="*/ 1654181 w 4930781"/>
              <a:gd name="connsiteY68" fmla="*/ 262890 h 670560"/>
              <a:gd name="connsiteX69" fmla="*/ 1661801 w 4930781"/>
              <a:gd name="connsiteY69" fmla="*/ 247650 h 670560"/>
              <a:gd name="connsiteX70" fmla="*/ 1673231 w 4930781"/>
              <a:gd name="connsiteY70" fmla="*/ 236220 h 670560"/>
              <a:gd name="connsiteX71" fmla="*/ 1669421 w 4930781"/>
              <a:gd name="connsiteY71" fmla="*/ 24384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930781" h="670560">
                <a:moveTo>
                  <a:pt x="1669421" y="243840"/>
                </a:moveTo>
                <a:cubicBezTo>
                  <a:pt x="1667516" y="238760"/>
                  <a:pt x="1662280" y="218683"/>
                  <a:pt x="1661801" y="205740"/>
                </a:cubicBezTo>
                <a:cubicBezTo>
                  <a:pt x="1659936" y="155397"/>
                  <a:pt x="1661184" y="148547"/>
                  <a:pt x="1677041" y="110490"/>
                </a:cubicBezTo>
                <a:cubicBezTo>
                  <a:pt x="1679225" y="105247"/>
                  <a:pt x="1681558" y="100007"/>
                  <a:pt x="1684661" y="95250"/>
                </a:cubicBezTo>
                <a:cubicBezTo>
                  <a:pt x="1700633" y="70760"/>
                  <a:pt x="1716994" y="46505"/>
                  <a:pt x="1734191" y="22860"/>
                </a:cubicBezTo>
                <a:cubicBezTo>
                  <a:pt x="1737360" y="18502"/>
                  <a:pt x="1740943" y="14103"/>
                  <a:pt x="1745621" y="11430"/>
                </a:cubicBezTo>
                <a:cubicBezTo>
                  <a:pt x="1750167" y="8832"/>
                  <a:pt x="1755632" y="7900"/>
                  <a:pt x="1760861" y="7620"/>
                </a:cubicBezTo>
                <a:cubicBezTo>
                  <a:pt x="1826855" y="4085"/>
                  <a:pt x="1892941" y="2540"/>
                  <a:pt x="1958981" y="0"/>
                </a:cubicBezTo>
                <a:cubicBezTo>
                  <a:pt x="2052961" y="3810"/>
                  <a:pt x="2147148" y="4123"/>
                  <a:pt x="2240921" y="11430"/>
                </a:cubicBezTo>
                <a:cubicBezTo>
                  <a:pt x="2246293" y="11849"/>
                  <a:pt x="2247868" y="19871"/>
                  <a:pt x="2252351" y="22860"/>
                </a:cubicBezTo>
                <a:cubicBezTo>
                  <a:pt x="2255693" y="25088"/>
                  <a:pt x="2259971" y="25400"/>
                  <a:pt x="2263781" y="26670"/>
                </a:cubicBezTo>
                <a:cubicBezTo>
                  <a:pt x="2273941" y="38100"/>
                  <a:pt x="2285778" y="48236"/>
                  <a:pt x="2294261" y="60960"/>
                </a:cubicBezTo>
                <a:cubicBezTo>
                  <a:pt x="2301199" y="71367"/>
                  <a:pt x="2304574" y="83753"/>
                  <a:pt x="2309501" y="95250"/>
                </a:cubicBezTo>
                <a:cubicBezTo>
                  <a:pt x="2316632" y="111890"/>
                  <a:pt x="2315953" y="121871"/>
                  <a:pt x="2336171" y="129540"/>
                </a:cubicBezTo>
                <a:cubicBezTo>
                  <a:pt x="2365857" y="140800"/>
                  <a:pt x="2396705" y="148938"/>
                  <a:pt x="2427611" y="156210"/>
                </a:cubicBezTo>
                <a:cubicBezTo>
                  <a:pt x="2501336" y="173557"/>
                  <a:pt x="2589661" y="183936"/>
                  <a:pt x="2663831" y="190500"/>
                </a:cubicBezTo>
                <a:cubicBezTo>
                  <a:pt x="2762797" y="199258"/>
                  <a:pt x="2861820" y="207692"/>
                  <a:pt x="2961011" y="213360"/>
                </a:cubicBezTo>
                <a:cubicBezTo>
                  <a:pt x="3039664" y="217854"/>
                  <a:pt x="3118500" y="218188"/>
                  <a:pt x="3197231" y="220980"/>
                </a:cubicBezTo>
                <a:lnTo>
                  <a:pt x="3498221" y="232410"/>
                </a:lnTo>
                <a:lnTo>
                  <a:pt x="3757301" y="262890"/>
                </a:lnTo>
                <a:cubicBezTo>
                  <a:pt x="3785450" y="266643"/>
                  <a:pt x="3813274" y="272561"/>
                  <a:pt x="3841121" y="278130"/>
                </a:cubicBezTo>
                <a:cubicBezTo>
                  <a:pt x="3887726" y="287451"/>
                  <a:pt x="3885362" y="291624"/>
                  <a:pt x="3928751" y="293370"/>
                </a:cubicBezTo>
                <a:lnTo>
                  <a:pt x="4553591" y="316230"/>
                </a:lnTo>
                <a:cubicBezTo>
                  <a:pt x="4563751" y="317500"/>
                  <a:pt x="4573997" y="318208"/>
                  <a:pt x="4584071" y="320040"/>
                </a:cubicBezTo>
                <a:cubicBezTo>
                  <a:pt x="4588022" y="320758"/>
                  <a:pt x="4591554" y="323110"/>
                  <a:pt x="4595501" y="323850"/>
                </a:cubicBezTo>
                <a:cubicBezTo>
                  <a:pt x="4611919" y="326928"/>
                  <a:pt x="4628651" y="328194"/>
                  <a:pt x="4645031" y="331470"/>
                </a:cubicBezTo>
                <a:cubicBezTo>
                  <a:pt x="4666780" y="335820"/>
                  <a:pt x="4687897" y="343225"/>
                  <a:pt x="4709801" y="346710"/>
                </a:cubicBezTo>
                <a:cubicBezTo>
                  <a:pt x="4743874" y="352131"/>
                  <a:pt x="4778486" y="353478"/>
                  <a:pt x="4812671" y="358140"/>
                </a:cubicBezTo>
                <a:cubicBezTo>
                  <a:pt x="4834394" y="361102"/>
                  <a:pt x="4855851" y="365760"/>
                  <a:pt x="4877441" y="369570"/>
                </a:cubicBezTo>
                <a:cubicBezTo>
                  <a:pt x="4883791" y="373380"/>
                  <a:pt x="4890567" y="376557"/>
                  <a:pt x="4896491" y="381000"/>
                </a:cubicBezTo>
                <a:cubicBezTo>
                  <a:pt x="4910587" y="391572"/>
                  <a:pt x="4922901" y="414900"/>
                  <a:pt x="4930781" y="426720"/>
                </a:cubicBezTo>
                <a:cubicBezTo>
                  <a:pt x="4916811" y="457200"/>
                  <a:pt x="4912270" y="494146"/>
                  <a:pt x="4888871" y="518160"/>
                </a:cubicBezTo>
                <a:cubicBezTo>
                  <a:pt x="4841907" y="566360"/>
                  <a:pt x="4789744" y="572986"/>
                  <a:pt x="4732661" y="590550"/>
                </a:cubicBezTo>
                <a:cubicBezTo>
                  <a:pt x="4591982" y="633836"/>
                  <a:pt x="4679795" y="616928"/>
                  <a:pt x="4519301" y="632460"/>
                </a:cubicBezTo>
                <a:lnTo>
                  <a:pt x="4058291" y="624840"/>
                </a:lnTo>
                <a:cubicBezTo>
                  <a:pt x="4006214" y="623876"/>
                  <a:pt x="3954166" y="621030"/>
                  <a:pt x="3902081" y="621030"/>
                </a:cubicBezTo>
                <a:cubicBezTo>
                  <a:pt x="3804283" y="621030"/>
                  <a:pt x="3706501" y="623570"/>
                  <a:pt x="3608711" y="624840"/>
                </a:cubicBezTo>
                <a:cubicBezTo>
                  <a:pt x="3421527" y="634958"/>
                  <a:pt x="3395270" y="637156"/>
                  <a:pt x="3162941" y="643890"/>
                </a:cubicBezTo>
                <a:lnTo>
                  <a:pt x="2900051" y="651510"/>
                </a:lnTo>
                <a:lnTo>
                  <a:pt x="2404751" y="655320"/>
                </a:lnTo>
                <a:lnTo>
                  <a:pt x="1802771" y="662940"/>
                </a:lnTo>
                <a:cubicBezTo>
                  <a:pt x="1757051" y="665480"/>
                  <a:pt x="1711402" y="670560"/>
                  <a:pt x="1665611" y="670560"/>
                </a:cubicBezTo>
                <a:cubicBezTo>
                  <a:pt x="1578339" y="670560"/>
                  <a:pt x="1010676" y="662049"/>
                  <a:pt x="812171" y="659130"/>
                </a:cubicBezTo>
                <a:lnTo>
                  <a:pt x="762641" y="651510"/>
                </a:lnTo>
                <a:cubicBezTo>
                  <a:pt x="752505" y="650062"/>
                  <a:pt x="742173" y="649845"/>
                  <a:pt x="732161" y="647700"/>
                </a:cubicBezTo>
                <a:cubicBezTo>
                  <a:pt x="724307" y="646017"/>
                  <a:pt x="717196" y="641560"/>
                  <a:pt x="709301" y="640080"/>
                </a:cubicBezTo>
                <a:cubicBezTo>
                  <a:pt x="696756" y="637728"/>
                  <a:pt x="683852" y="637957"/>
                  <a:pt x="671201" y="636270"/>
                </a:cubicBezTo>
                <a:cubicBezTo>
                  <a:pt x="664782" y="635414"/>
                  <a:pt x="658592" y="633126"/>
                  <a:pt x="652151" y="632460"/>
                </a:cubicBezTo>
                <a:cubicBezTo>
                  <a:pt x="554201" y="622327"/>
                  <a:pt x="539676" y="624221"/>
                  <a:pt x="431171" y="621030"/>
                </a:cubicBezTo>
                <a:cubicBezTo>
                  <a:pt x="308449" y="604667"/>
                  <a:pt x="441390" y="620365"/>
                  <a:pt x="236861" y="609600"/>
                </a:cubicBezTo>
                <a:cubicBezTo>
                  <a:pt x="210107" y="608192"/>
                  <a:pt x="183559" y="604088"/>
                  <a:pt x="156851" y="601980"/>
                </a:cubicBezTo>
                <a:cubicBezTo>
                  <a:pt x="135291" y="600278"/>
                  <a:pt x="113671" y="599440"/>
                  <a:pt x="92081" y="598170"/>
                </a:cubicBezTo>
                <a:cubicBezTo>
                  <a:pt x="60304" y="589091"/>
                  <a:pt x="57815" y="589801"/>
                  <a:pt x="23501" y="571500"/>
                </a:cubicBezTo>
                <a:cubicBezTo>
                  <a:pt x="17898" y="568512"/>
                  <a:pt x="13341" y="563880"/>
                  <a:pt x="8261" y="560070"/>
                </a:cubicBezTo>
                <a:cubicBezTo>
                  <a:pt x="4507" y="546932"/>
                  <a:pt x="-5883" y="525007"/>
                  <a:pt x="4451" y="510540"/>
                </a:cubicBezTo>
                <a:cubicBezTo>
                  <a:pt x="7495" y="506279"/>
                  <a:pt x="14878" y="508793"/>
                  <a:pt x="19691" y="506730"/>
                </a:cubicBezTo>
                <a:cubicBezTo>
                  <a:pt x="32742" y="501137"/>
                  <a:pt x="44191" y="491760"/>
                  <a:pt x="57791" y="487680"/>
                </a:cubicBezTo>
                <a:cubicBezTo>
                  <a:pt x="182282" y="450333"/>
                  <a:pt x="97471" y="472550"/>
                  <a:pt x="263531" y="441960"/>
                </a:cubicBezTo>
                <a:cubicBezTo>
                  <a:pt x="268681" y="441011"/>
                  <a:pt x="273535" y="438202"/>
                  <a:pt x="278771" y="438150"/>
                </a:cubicBezTo>
                <a:lnTo>
                  <a:pt x="1036961" y="434340"/>
                </a:lnTo>
                <a:cubicBezTo>
                  <a:pt x="1112529" y="429760"/>
                  <a:pt x="1205349" y="425646"/>
                  <a:pt x="1280801" y="415290"/>
                </a:cubicBezTo>
                <a:cubicBezTo>
                  <a:pt x="1345015" y="406476"/>
                  <a:pt x="1346648" y="401686"/>
                  <a:pt x="1398911" y="388620"/>
                </a:cubicBezTo>
                <a:cubicBezTo>
                  <a:pt x="1415349" y="384510"/>
                  <a:pt x="1431931" y="381000"/>
                  <a:pt x="1448441" y="377190"/>
                </a:cubicBezTo>
                <a:cubicBezTo>
                  <a:pt x="1453521" y="374650"/>
                  <a:pt x="1458865" y="372580"/>
                  <a:pt x="1463681" y="369570"/>
                </a:cubicBezTo>
                <a:cubicBezTo>
                  <a:pt x="1469066" y="366205"/>
                  <a:pt x="1473167" y="360825"/>
                  <a:pt x="1478921" y="358140"/>
                </a:cubicBezTo>
                <a:cubicBezTo>
                  <a:pt x="1492391" y="351854"/>
                  <a:pt x="1507535" y="349548"/>
                  <a:pt x="1520831" y="342900"/>
                </a:cubicBezTo>
                <a:cubicBezTo>
                  <a:pt x="1590541" y="308045"/>
                  <a:pt x="1533714" y="319455"/>
                  <a:pt x="1597031" y="312420"/>
                </a:cubicBezTo>
                <a:cubicBezTo>
                  <a:pt x="1617780" y="281297"/>
                  <a:pt x="1603285" y="295971"/>
                  <a:pt x="1631321" y="278130"/>
                </a:cubicBezTo>
                <a:cubicBezTo>
                  <a:pt x="1639047" y="273213"/>
                  <a:pt x="1654181" y="262890"/>
                  <a:pt x="1654181" y="262890"/>
                </a:cubicBezTo>
                <a:cubicBezTo>
                  <a:pt x="1656721" y="257810"/>
                  <a:pt x="1658500" y="252272"/>
                  <a:pt x="1661801" y="247650"/>
                </a:cubicBezTo>
                <a:cubicBezTo>
                  <a:pt x="1664933" y="243265"/>
                  <a:pt x="1670821" y="241039"/>
                  <a:pt x="1673231" y="236220"/>
                </a:cubicBezTo>
                <a:cubicBezTo>
                  <a:pt x="1677290" y="228102"/>
                  <a:pt x="1671326" y="248920"/>
                  <a:pt x="1669421" y="24384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88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15678"/>
            <a:ext cx="615315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6715125" cy="576263"/>
          </a:xfrm>
          <a:solidFill>
            <a:srgbClr val="FFFF99"/>
          </a:solidFill>
          <a:ln w="5715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/>
          <a:p>
            <a:pPr marL="0" indent="0">
              <a:buFont typeface="Wingdings" panose="05000000000000000000" pitchFamily="2" charset="2"/>
              <a:buNone/>
              <a:tabLst>
                <a:tab pos="744538" algn="l"/>
              </a:tabLst>
            </a:pPr>
            <a:r>
              <a:rPr lang="en-US" altLang="zh-CN" sz="1800" b="1" dirty="0">
                <a:latin typeface="Cambria" panose="02040503050406030204" pitchFamily="18" charset="0"/>
              </a:rPr>
              <a:t>Goal</a:t>
            </a:r>
            <a:r>
              <a:rPr lang="en-US" altLang="zh-CN" sz="1600" b="1" dirty="0">
                <a:latin typeface="Cambria" panose="02040503050406030204" pitchFamily="18" charset="0"/>
              </a:rPr>
              <a:t>: further exercises the</a:t>
            </a:r>
            <a:r>
              <a:rPr lang="en-US" altLang="zh-CN" sz="1600" b="1" dirty="0">
                <a:solidFill>
                  <a:srgbClr val="13BBBF"/>
                </a:solidFill>
                <a:latin typeface="Cambria" panose="02040503050406030204" pitchFamily="18" charset="0"/>
              </a:rPr>
              <a:t> true</a:t>
            </a:r>
            <a:r>
              <a:rPr lang="en-US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</a:rPr>
              <a:t>and </a:t>
            </a:r>
            <a:r>
              <a:rPr lang="en-US" altLang="zh-CN" sz="1600" b="1" dirty="0">
                <a:solidFill>
                  <a:srgbClr val="13BBBF"/>
                </a:solidFill>
                <a:latin typeface="Cambria" panose="02040503050406030204" pitchFamily="18" charset="0"/>
              </a:rPr>
              <a:t>false</a:t>
            </a:r>
            <a:r>
              <a:rPr lang="en-US" altLang="zh-CN" sz="1600" b="1" dirty="0">
                <a:latin typeface="Cambria" panose="02040503050406030204" pitchFamily="18" charset="0"/>
              </a:rPr>
              <a:t> value of  each simple </a:t>
            </a:r>
            <a:r>
              <a:rPr lang="en-US" altLang="zh-CN" sz="1600" b="1" dirty="0">
                <a:solidFill>
                  <a:srgbClr val="13BBBF"/>
                </a:solidFill>
                <a:latin typeface="Cambria" panose="02040503050406030204" pitchFamily="18" charset="0"/>
              </a:rPr>
              <a:t>logical condition </a:t>
            </a:r>
            <a:r>
              <a:rPr lang="en-US" altLang="zh-CN" sz="1600" b="1" dirty="0">
                <a:latin typeface="Cambria" panose="02040503050406030204" pitchFamily="18" charset="0"/>
              </a:rPr>
              <a:t>in a component.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81000" y="2057400"/>
            <a:ext cx="80772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38138" indent="-338138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Logical conditions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Simple condition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	(a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b) where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-op={&lt;, ≤, =, ≠, ≥, &gt;} (may be negated with NOT), e.g.,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a≤b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; NOT(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a≤b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Compound condition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 two or more simple conditions connected with AND, OR, e.g., (a&gt;b) AND (c&lt;d)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Relational expression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  (E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 where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are arithmetic expressions, e.g., ((a*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b+c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)&gt;(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a+b+c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errors to test for include (incorrect/missing/extra):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operator	– relational operator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variable	– arithmetic expression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parenthesis</a:t>
            </a:r>
          </a:p>
        </p:txBody>
      </p:sp>
    </p:spTree>
    <p:extLst>
      <p:ext uri="{BB962C8B-B14F-4D97-AF65-F5344CB8AC3E}">
        <p14:creationId xmlns:p14="http://schemas.microsoft.com/office/powerpoint/2010/main" val="4144606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nimBg="1" autoUpdateAnimBg="0" advAuto="0"/>
      <p:bldP spid="32973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681" y="201219"/>
            <a:ext cx="76025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Testing-Example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5269645" y="1601103"/>
            <a:ext cx="35655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  (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result = 0 ) 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i="1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N      </a:t>
            </a:r>
            <a:r>
              <a:rPr lang="en-US" altLang="zh-CN" sz="2000" i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&lt;N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result&lt;=</a:t>
            </a:r>
            <a:r>
              <a:rPr lang="en-US" altLang="zh-CN" sz="1400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endParaRPr lang="en-US" altLang="zh-CN" sz="1400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1         1       </a:t>
            </a:r>
            <a:r>
              <a:rPr lang="en-US" altLang="zh-CN" sz="2000" dirty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true      false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1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       </a:t>
            </a:r>
            <a:r>
              <a:rPr lang="en-US" altLang="zh-CN" sz="2000" dirty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false     </a:t>
            </a:r>
            <a:r>
              <a:rPr lang="en-US" altLang="zh-CN" sz="2000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true</a:t>
            </a:r>
            <a:endParaRPr lang="en-US" altLang="zh-CN" sz="2000" dirty="0">
              <a:solidFill>
                <a:srgbClr val="FF33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269645" y="3628677"/>
            <a:ext cx="3406382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it does not preserve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decision coverage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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always take care that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condition coverage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preserves decision coverage :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decision / condition coverage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3295650" y="2892425"/>
            <a:ext cx="1412875" cy="4714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i:=i+1;</a:t>
            </a:r>
          </a:p>
          <a:p>
            <a:pPr algn="ctr">
              <a:lnSpc>
                <a:spcPct val="110000"/>
              </a:lnSpc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result:=result+i;</a:t>
            </a:r>
          </a:p>
        </p:txBody>
      </p:sp>
      <p:sp>
        <p:nvSpPr>
          <p:cNvPr id="337926" name="AutoShape 6"/>
          <p:cNvSpPr>
            <a:spLocks noChangeArrowheads="1"/>
          </p:cNvSpPr>
          <p:nvPr/>
        </p:nvSpPr>
        <p:spPr bwMode="auto">
          <a:xfrm>
            <a:off x="1276350" y="3228975"/>
            <a:ext cx="1749425" cy="942975"/>
          </a:xfrm>
          <a:prstGeom prst="flowChartDecision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zh-CN" altLang="en-US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i&lt;N) and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(result&lt;=maxint)</a:t>
            </a:r>
          </a:p>
        </p:txBody>
      </p:sp>
      <p:sp>
        <p:nvSpPr>
          <p:cNvPr id="337927" name="AutoShape 7"/>
          <p:cNvSpPr>
            <a:spLocks noChangeArrowheads="1"/>
          </p:cNvSpPr>
          <p:nvPr/>
        </p:nvSpPr>
        <p:spPr bwMode="auto">
          <a:xfrm>
            <a:off x="1411288" y="4710112"/>
            <a:ext cx="1479550" cy="604837"/>
          </a:xfrm>
          <a:prstGeom prst="flowChartDecision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result&lt;=maxint</a:t>
            </a:r>
          </a:p>
        </p:txBody>
      </p:sp>
      <p:sp>
        <p:nvSpPr>
          <p:cNvPr id="337928" name="AutoShape 8"/>
          <p:cNvSpPr>
            <a:spLocks noChangeArrowheads="1"/>
          </p:cNvSpPr>
          <p:nvPr/>
        </p:nvSpPr>
        <p:spPr bwMode="auto">
          <a:xfrm>
            <a:off x="1477963" y="1681162"/>
            <a:ext cx="1346200" cy="606425"/>
          </a:xfrm>
          <a:prstGeom prst="flowChartDecision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 &lt; 0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3429000" y="1749425"/>
            <a:ext cx="1279525" cy="4699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 := -N;</a:t>
            </a: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468313" y="5383212"/>
            <a:ext cx="1312862" cy="4714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output(result);</a:t>
            </a:r>
          </a:p>
        </p:txBody>
      </p:sp>
      <p:sp>
        <p:nvSpPr>
          <p:cNvPr id="337931" name="Rectangle 11"/>
          <p:cNvSpPr>
            <a:spLocks noChangeArrowheads="1"/>
          </p:cNvSpPr>
          <p:nvPr/>
        </p:nvSpPr>
        <p:spPr bwMode="auto">
          <a:xfrm>
            <a:off x="2487613" y="5383212"/>
            <a:ext cx="1390650" cy="4714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output(</a:t>
            </a: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too large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337932" name="Oval 12"/>
          <p:cNvSpPr>
            <a:spLocks noChangeArrowheads="1"/>
          </p:cNvSpPr>
          <p:nvPr/>
        </p:nvSpPr>
        <p:spPr bwMode="auto">
          <a:xfrm>
            <a:off x="1814513" y="1211262"/>
            <a:ext cx="673100" cy="268287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7933" name="Oval 13"/>
          <p:cNvSpPr>
            <a:spLocks noChangeArrowheads="1"/>
          </p:cNvSpPr>
          <p:nvPr/>
        </p:nvSpPr>
        <p:spPr bwMode="auto">
          <a:xfrm>
            <a:off x="1814513" y="5988049"/>
            <a:ext cx="673100" cy="269875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exit</a:t>
            </a:r>
          </a:p>
        </p:txBody>
      </p:sp>
      <p:cxnSp>
        <p:nvCxnSpPr>
          <p:cNvPr id="337934" name="AutoShape 14"/>
          <p:cNvCxnSpPr>
            <a:cxnSpLocks noChangeShapeType="1"/>
            <a:stCxn id="337932" idx="4"/>
            <a:endCxn id="337928" idx="0"/>
          </p:cNvCxnSpPr>
          <p:nvPr/>
        </p:nvCxnSpPr>
        <p:spPr bwMode="auto">
          <a:xfrm rot="5400000">
            <a:off x="2049463" y="1581150"/>
            <a:ext cx="2016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35" name="AutoShape 15"/>
          <p:cNvCxnSpPr>
            <a:cxnSpLocks noChangeShapeType="1"/>
            <a:stCxn id="337928" idx="2"/>
            <a:endCxn id="337926" idx="0"/>
          </p:cNvCxnSpPr>
          <p:nvPr/>
        </p:nvCxnSpPr>
        <p:spPr bwMode="auto">
          <a:xfrm rot="5400000">
            <a:off x="1679575" y="2759075"/>
            <a:ext cx="941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36" name="AutoShape 16"/>
          <p:cNvCxnSpPr>
            <a:cxnSpLocks noChangeShapeType="1"/>
            <a:stCxn id="337926" idx="2"/>
            <a:endCxn id="337927" idx="0"/>
          </p:cNvCxnSpPr>
          <p:nvPr/>
        </p:nvCxnSpPr>
        <p:spPr bwMode="auto">
          <a:xfrm rot="5400000">
            <a:off x="1881188" y="4441824"/>
            <a:ext cx="5381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37" name="AutoShape 17"/>
          <p:cNvCxnSpPr>
            <a:cxnSpLocks noChangeShapeType="1"/>
            <a:stCxn id="337927" idx="3"/>
            <a:endCxn id="337931" idx="0"/>
          </p:cNvCxnSpPr>
          <p:nvPr/>
        </p:nvCxnSpPr>
        <p:spPr bwMode="auto">
          <a:xfrm>
            <a:off x="2890838" y="5013324"/>
            <a:ext cx="292100" cy="36988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38" name="AutoShape 18"/>
          <p:cNvCxnSpPr>
            <a:cxnSpLocks noChangeShapeType="1"/>
            <a:stCxn id="337930" idx="0"/>
            <a:endCxn id="337927" idx="1"/>
          </p:cNvCxnSpPr>
          <p:nvPr/>
        </p:nvCxnSpPr>
        <p:spPr bwMode="auto">
          <a:xfrm rot="16200000">
            <a:off x="1082675" y="5056187"/>
            <a:ext cx="369887" cy="2857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39" name="AutoShape 19"/>
          <p:cNvCxnSpPr>
            <a:cxnSpLocks noChangeShapeType="1"/>
            <a:stCxn id="337930" idx="2"/>
            <a:endCxn id="337933" idx="2"/>
          </p:cNvCxnSpPr>
          <p:nvPr/>
        </p:nvCxnSpPr>
        <p:spPr bwMode="auto">
          <a:xfrm rot="16200000" flipH="1">
            <a:off x="1335088" y="5645149"/>
            <a:ext cx="268287" cy="6889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40" name="AutoShape 20"/>
          <p:cNvCxnSpPr>
            <a:cxnSpLocks noChangeShapeType="1"/>
            <a:stCxn id="337931" idx="2"/>
            <a:endCxn id="337933" idx="6"/>
          </p:cNvCxnSpPr>
          <p:nvPr/>
        </p:nvCxnSpPr>
        <p:spPr bwMode="auto">
          <a:xfrm rot="5400000">
            <a:off x="2700338" y="5641974"/>
            <a:ext cx="268287" cy="6953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1887538" y="1143000"/>
            <a:ext cx="5461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start</a:t>
            </a: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337942" name="AutoShape 22"/>
          <p:cNvCxnSpPr>
            <a:cxnSpLocks noChangeShapeType="1"/>
            <a:stCxn id="337929" idx="2"/>
          </p:cNvCxnSpPr>
          <p:nvPr/>
        </p:nvCxnSpPr>
        <p:spPr bwMode="auto">
          <a:xfrm rot="5400000">
            <a:off x="2941638" y="1428750"/>
            <a:ext cx="336550" cy="1917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43" name="AutoShape 23"/>
          <p:cNvCxnSpPr>
            <a:cxnSpLocks noChangeShapeType="1"/>
            <a:stCxn id="337926" idx="3"/>
            <a:endCxn id="337925" idx="2"/>
          </p:cNvCxnSpPr>
          <p:nvPr/>
        </p:nvCxnSpPr>
        <p:spPr bwMode="auto">
          <a:xfrm flipV="1">
            <a:off x="3025775" y="3363912"/>
            <a:ext cx="976312" cy="3365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44" name="AutoShape 24"/>
          <p:cNvCxnSpPr>
            <a:cxnSpLocks noChangeShapeType="1"/>
            <a:stCxn id="337928" idx="3"/>
            <a:endCxn id="337929" idx="1"/>
          </p:cNvCxnSpPr>
          <p:nvPr/>
        </p:nvCxnSpPr>
        <p:spPr bwMode="auto">
          <a:xfrm>
            <a:off x="2824163" y="1984375"/>
            <a:ext cx="6048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45" name="AutoShape 25"/>
          <p:cNvCxnSpPr>
            <a:cxnSpLocks noChangeShapeType="1"/>
            <a:stCxn id="337925" idx="1"/>
            <a:endCxn id="337926" idx="0"/>
          </p:cNvCxnSpPr>
          <p:nvPr/>
        </p:nvCxnSpPr>
        <p:spPr bwMode="auto">
          <a:xfrm rot="10800000" flipV="1">
            <a:off x="2151063" y="3128962"/>
            <a:ext cx="1144587" cy="10001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46" name="Text Box 26"/>
          <p:cNvSpPr txBox="1">
            <a:spLocks noChangeArrowheads="1"/>
          </p:cNvSpPr>
          <p:nvPr/>
        </p:nvSpPr>
        <p:spPr bwMode="auto">
          <a:xfrm>
            <a:off x="2751138" y="1676400"/>
            <a:ext cx="4508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1770063" y="2149475"/>
            <a:ext cx="4000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1770063" y="4033837"/>
            <a:ext cx="4000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7949" name="Text Box 29"/>
          <p:cNvSpPr txBox="1">
            <a:spLocks noChangeArrowheads="1"/>
          </p:cNvSpPr>
          <p:nvPr/>
        </p:nvSpPr>
        <p:spPr bwMode="auto">
          <a:xfrm>
            <a:off x="2952750" y="3425825"/>
            <a:ext cx="4508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1203325" y="4705349"/>
            <a:ext cx="4508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7951" name="Text Box 31"/>
          <p:cNvSpPr txBox="1">
            <a:spLocks noChangeArrowheads="1"/>
          </p:cNvSpPr>
          <p:nvPr/>
        </p:nvSpPr>
        <p:spPr bwMode="auto">
          <a:xfrm>
            <a:off x="2738438" y="4706937"/>
            <a:ext cx="4000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292725" y="2555875"/>
            <a:ext cx="27717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1413" y="2368550"/>
            <a:ext cx="4222750" cy="2043112"/>
            <a:chOff x="1141413" y="2368550"/>
            <a:chExt cx="4222750" cy="2043112"/>
          </a:xfrm>
        </p:grpSpPr>
        <p:sp>
          <p:nvSpPr>
            <p:cNvPr id="337952" name="Oval 32"/>
            <p:cNvSpPr>
              <a:spLocks noChangeArrowheads="1"/>
            </p:cNvSpPr>
            <p:nvPr/>
          </p:nvSpPr>
          <p:spPr bwMode="auto">
            <a:xfrm>
              <a:off x="1141413" y="2981325"/>
              <a:ext cx="2146300" cy="143033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7957" name="Line 37"/>
            <p:cNvSpPr>
              <a:spLocks noChangeShapeType="1"/>
            </p:cNvSpPr>
            <p:nvPr/>
          </p:nvSpPr>
          <p:spPr bwMode="auto">
            <a:xfrm flipH="1">
              <a:off x="2159000" y="2836863"/>
              <a:ext cx="3205163" cy="147478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7958" name="Line 38"/>
            <p:cNvSpPr>
              <a:spLocks noChangeShapeType="1"/>
            </p:cNvSpPr>
            <p:nvPr/>
          </p:nvSpPr>
          <p:spPr bwMode="auto">
            <a:xfrm flipH="1">
              <a:off x="2159000" y="2368550"/>
              <a:ext cx="3133725" cy="187166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911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utoUpdateAnimBg="0"/>
      <p:bldP spid="3379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12713"/>
            <a:ext cx="4394200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 Branch Testing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533400" y="1084112"/>
            <a:ext cx="8229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Coverage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the enough test cases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attempting to cover all the paths in the software: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Get both “True” and “False”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Go through each branch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984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01163"/>
            <a:ext cx="71707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Branch Testing - </a:t>
            </a:r>
            <a:r>
              <a:rPr lang="en-US" altLang="zh-CN" sz="24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</a:t>
            </a:r>
            <a:r>
              <a:rPr lang="en-US" altLang="zh-CN" sz="24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xample</a:t>
            </a:r>
            <a:endParaRPr lang="en-US" altLang="zh-CN" sz="24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38355" y="1295400"/>
            <a:ext cx="7620000" cy="49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N : INT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INT    result := 0 ; 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:= 0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N &lt; 0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N  :=  - N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(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 N ) 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( result &lt;=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:=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+ 1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result  :=  result +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result &lt;=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OUTPUT ( result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OUTPUT ( “too large”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756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0531" y="211384"/>
            <a:ext cx="73866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4000" b="1" dirty="0">
                <a:solidFill>
                  <a:srgbClr val="132584"/>
                </a:solidFill>
                <a:latin typeface="Cambria" panose="02040503050406030204" pitchFamily="18" charset="0"/>
              </a:rPr>
              <a:t>Branch Testing - 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continued</a:t>
            </a:r>
          </a:p>
        </p:txBody>
      </p:sp>
      <p:grpSp>
        <p:nvGrpSpPr>
          <p:cNvPr id="336931" name="Group 35"/>
          <p:cNvGrpSpPr>
            <a:grpSpLocks/>
          </p:cNvGrpSpPr>
          <p:nvPr/>
        </p:nvGrpSpPr>
        <p:grpSpPr bwMode="auto">
          <a:xfrm>
            <a:off x="709613" y="1149328"/>
            <a:ext cx="4240212" cy="5078401"/>
            <a:chOff x="288" y="713"/>
            <a:chExt cx="2671" cy="3223"/>
          </a:xfrm>
        </p:grpSpPr>
        <p:sp>
          <p:nvSpPr>
            <p:cNvPr id="336899" name="Rectangle 3"/>
            <p:cNvSpPr>
              <a:spLocks noChangeArrowheads="1"/>
            </p:cNvSpPr>
            <p:nvPr/>
          </p:nvSpPr>
          <p:spPr bwMode="auto">
            <a:xfrm>
              <a:off x="2069" y="1816"/>
              <a:ext cx="890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i:=i+1;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result:=result+i;</a:t>
              </a:r>
            </a:p>
          </p:txBody>
        </p:sp>
        <p:sp>
          <p:nvSpPr>
            <p:cNvPr id="336900" name="AutoShape 4"/>
            <p:cNvSpPr>
              <a:spLocks noChangeArrowheads="1"/>
            </p:cNvSpPr>
            <p:nvPr/>
          </p:nvSpPr>
          <p:spPr bwMode="auto">
            <a:xfrm>
              <a:off x="797" y="2028"/>
              <a:ext cx="1102" cy="594"/>
            </a:xfrm>
            <a:prstGeom prst="flowChartDecision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zh-CN" altLang="en-US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i&lt;N) and</a:t>
              </a:r>
            </a:p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(result&lt;=maxint)</a:t>
              </a:r>
            </a:p>
          </p:txBody>
        </p:sp>
        <p:sp>
          <p:nvSpPr>
            <p:cNvPr id="336901" name="AutoShape 5"/>
            <p:cNvSpPr>
              <a:spLocks noChangeArrowheads="1"/>
            </p:cNvSpPr>
            <p:nvPr/>
          </p:nvSpPr>
          <p:spPr bwMode="auto">
            <a:xfrm>
              <a:off x="882" y="2961"/>
              <a:ext cx="932" cy="381"/>
            </a:xfrm>
            <a:prstGeom prst="flowChartDecision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result&lt;=maxint</a:t>
              </a:r>
            </a:p>
          </p:txBody>
        </p:sp>
        <p:sp>
          <p:nvSpPr>
            <p:cNvPr id="336902" name="AutoShape 6"/>
            <p:cNvSpPr>
              <a:spLocks noChangeArrowheads="1"/>
            </p:cNvSpPr>
            <p:nvPr/>
          </p:nvSpPr>
          <p:spPr bwMode="auto">
            <a:xfrm>
              <a:off x="924" y="1053"/>
              <a:ext cx="848" cy="382"/>
            </a:xfrm>
            <a:prstGeom prst="flowChartDecision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&lt; 0</a:t>
              </a:r>
            </a:p>
          </p:txBody>
        </p:sp>
        <p:sp>
          <p:nvSpPr>
            <p:cNvPr id="336903" name="Rectangle 7"/>
            <p:cNvSpPr>
              <a:spLocks noChangeArrowheads="1"/>
            </p:cNvSpPr>
            <p:nvPr/>
          </p:nvSpPr>
          <p:spPr bwMode="auto">
            <a:xfrm>
              <a:off x="2153" y="1096"/>
              <a:ext cx="806" cy="29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:= -N;</a:t>
              </a:r>
            </a:p>
          </p:txBody>
        </p:sp>
        <p:sp>
          <p:nvSpPr>
            <p:cNvPr id="336904" name="Rectangle 8"/>
            <p:cNvSpPr>
              <a:spLocks noChangeArrowheads="1"/>
            </p:cNvSpPr>
            <p:nvPr/>
          </p:nvSpPr>
          <p:spPr bwMode="auto">
            <a:xfrm>
              <a:off x="288" y="3385"/>
              <a:ext cx="827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output(result);</a:t>
              </a:r>
            </a:p>
          </p:txBody>
        </p:sp>
        <p:sp>
          <p:nvSpPr>
            <p:cNvPr id="336905" name="Rectangle 9"/>
            <p:cNvSpPr>
              <a:spLocks noChangeArrowheads="1"/>
            </p:cNvSpPr>
            <p:nvPr/>
          </p:nvSpPr>
          <p:spPr bwMode="auto">
            <a:xfrm>
              <a:off x="1560" y="3385"/>
              <a:ext cx="876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</a:t>
              </a: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too large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);</a:t>
              </a:r>
            </a:p>
          </p:txBody>
        </p:sp>
        <p:sp>
          <p:nvSpPr>
            <p:cNvPr id="336906" name="Oval 10"/>
            <p:cNvSpPr>
              <a:spLocks noChangeArrowheads="1"/>
            </p:cNvSpPr>
            <p:nvPr/>
          </p:nvSpPr>
          <p:spPr bwMode="auto">
            <a:xfrm>
              <a:off x="1136" y="757"/>
              <a:ext cx="424" cy="169"/>
            </a:xfrm>
            <a:prstGeom prst="ellipse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6907" name="Oval 11"/>
            <p:cNvSpPr>
              <a:spLocks noChangeArrowheads="1"/>
            </p:cNvSpPr>
            <p:nvPr/>
          </p:nvSpPr>
          <p:spPr bwMode="auto">
            <a:xfrm>
              <a:off x="1136" y="3766"/>
              <a:ext cx="424" cy="170"/>
            </a:xfrm>
            <a:prstGeom prst="ellipse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exit</a:t>
              </a:r>
            </a:p>
          </p:txBody>
        </p:sp>
        <p:cxnSp>
          <p:nvCxnSpPr>
            <p:cNvPr id="336908" name="AutoShape 12"/>
            <p:cNvCxnSpPr>
              <a:cxnSpLocks noChangeShapeType="1"/>
              <a:stCxn id="336906" idx="4"/>
              <a:endCxn id="336902" idx="0"/>
            </p:cNvCxnSpPr>
            <p:nvPr/>
          </p:nvCxnSpPr>
          <p:spPr bwMode="auto">
            <a:xfrm rot="5400000">
              <a:off x="1284" y="990"/>
              <a:ext cx="1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09" name="AutoShape 13"/>
            <p:cNvCxnSpPr>
              <a:cxnSpLocks noChangeShapeType="1"/>
              <a:stCxn id="336902" idx="2"/>
              <a:endCxn id="336900" idx="0"/>
            </p:cNvCxnSpPr>
            <p:nvPr/>
          </p:nvCxnSpPr>
          <p:spPr bwMode="auto">
            <a:xfrm rot="5400000">
              <a:off x="1051" y="1732"/>
              <a:ext cx="59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0" name="AutoShape 14"/>
            <p:cNvCxnSpPr>
              <a:cxnSpLocks noChangeShapeType="1"/>
              <a:stCxn id="336900" idx="2"/>
              <a:endCxn id="336901" idx="0"/>
            </p:cNvCxnSpPr>
            <p:nvPr/>
          </p:nvCxnSpPr>
          <p:spPr bwMode="auto">
            <a:xfrm rot="5400000">
              <a:off x="1178" y="2792"/>
              <a:ext cx="3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1" name="AutoShape 15"/>
            <p:cNvCxnSpPr>
              <a:cxnSpLocks noChangeShapeType="1"/>
              <a:stCxn id="336901" idx="3"/>
              <a:endCxn id="336905" idx="0"/>
            </p:cNvCxnSpPr>
            <p:nvPr/>
          </p:nvCxnSpPr>
          <p:spPr bwMode="auto">
            <a:xfrm>
              <a:off x="1814" y="3152"/>
              <a:ext cx="184" cy="2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2" name="AutoShape 16"/>
            <p:cNvCxnSpPr>
              <a:cxnSpLocks noChangeShapeType="1"/>
              <a:stCxn id="336904" idx="0"/>
              <a:endCxn id="336901" idx="1"/>
            </p:cNvCxnSpPr>
            <p:nvPr/>
          </p:nvCxnSpPr>
          <p:spPr bwMode="auto">
            <a:xfrm rot="16200000">
              <a:off x="675" y="3179"/>
              <a:ext cx="233" cy="18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3" name="AutoShape 17"/>
            <p:cNvCxnSpPr>
              <a:cxnSpLocks noChangeShapeType="1"/>
              <a:stCxn id="336904" idx="2"/>
              <a:endCxn id="336907" idx="2"/>
            </p:cNvCxnSpPr>
            <p:nvPr/>
          </p:nvCxnSpPr>
          <p:spPr bwMode="auto">
            <a:xfrm rot="16200000" flipH="1">
              <a:off x="834" y="3550"/>
              <a:ext cx="169" cy="4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4" name="AutoShape 18"/>
            <p:cNvCxnSpPr>
              <a:cxnSpLocks noChangeShapeType="1"/>
              <a:stCxn id="336905" idx="2"/>
              <a:endCxn id="336907" idx="6"/>
            </p:cNvCxnSpPr>
            <p:nvPr/>
          </p:nvCxnSpPr>
          <p:spPr bwMode="auto">
            <a:xfrm rot="5400000">
              <a:off x="1694" y="3548"/>
              <a:ext cx="169" cy="43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6915" name="Text Box 19"/>
            <p:cNvSpPr txBox="1">
              <a:spLocks noChangeArrowheads="1"/>
            </p:cNvSpPr>
            <p:nvPr/>
          </p:nvSpPr>
          <p:spPr bwMode="auto">
            <a:xfrm>
              <a:off x="1182" y="713"/>
              <a:ext cx="34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start</a:t>
              </a:r>
              <a:endPara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6916" name="AutoShape 20"/>
            <p:cNvCxnSpPr>
              <a:cxnSpLocks noChangeShapeType="1"/>
              <a:stCxn id="336903" idx="2"/>
            </p:cNvCxnSpPr>
            <p:nvPr/>
          </p:nvCxnSpPr>
          <p:spPr bwMode="auto">
            <a:xfrm rot="5400000">
              <a:off x="1846" y="894"/>
              <a:ext cx="212" cy="12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7" name="AutoShape 21"/>
            <p:cNvCxnSpPr>
              <a:cxnSpLocks noChangeShapeType="1"/>
              <a:stCxn id="336900" idx="3"/>
              <a:endCxn id="336899" idx="2"/>
            </p:cNvCxnSpPr>
            <p:nvPr/>
          </p:nvCxnSpPr>
          <p:spPr bwMode="auto">
            <a:xfrm flipV="1">
              <a:off x="1899" y="2113"/>
              <a:ext cx="615" cy="2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8" name="AutoShape 22"/>
            <p:cNvCxnSpPr>
              <a:cxnSpLocks noChangeShapeType="1"/>
              <a:stCxn id="336902" idx="3"/>
              <a:endCxn id="336903" idx="1"/>
            </p:cNvCxnSpPr>
            <p:nvPr/>
          </p:nvCxnSpPr>
          <p:spPr bwMode="auto">
            <a:xfrm>
              <a:off x="1772" y="1244"/>
              <a:ext cx="38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9" name="AutoShape 23"/>
            <p:cNvCxnSpPr>
              <a:cxnSpLocks noChangeShapeType="1"/>
              <a:stCxn id="336899" idx="1"/>
              <a:endCxn id="336900" idx="0"/>
            </p:cNvCxnSpPr>
            <p:nvPr/>
          </p:nvCxnSpPr>
          <p:spPr bwMode="auto">
            <a:xfrm rot="10800000" flipV="1">
              <a:off x="1348" y="1965"/>
              <a:ext cx="721" cy="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6920" name="Text Box 24"/>
            <p:cNvSpPr txBox="1">
              <a:spLocks noChangeArrowheads="1"/>
            </p:cNvSpPr>
            <p:nvPr/>
          </p:nvSpPr>
          <p:spPr bwMode="auto">
            <a:xfrm>
              <a:off x="1726" y="1050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1" name="Text Box 25"/>
            <p:cNvSpPr txBox="1">
              <a:spLocks noChangeArrowheads="1"/>
            </p:cNvSpPr>
            <p:nvPr/>
          </p:nvSpPr>
          <p:spPr bwMode="auto">
            <a:xfrm>
              <a:off x="1109" y="1346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6922" name="Text Box 26"/>
            <p:cNvSpPr txBox="1">
              <a:spLocks noChangeArrowheads="1"/>
            </p:cNvSpPr>
            <p:nvPr/>
          </p:nvSpPr>
          <p:spPr bwMode="auto">
            <a:xfrm>
              <a:off x="1109" y="2534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6923" name="Text Box 27"/>
            <p:cNvSpPr txBox="1">
              <a:spLocks noChangeArrowheads="1"/>
            </p:cNvSpPr>
            <p:nvPr/>
          </p:nvSpPr>
          <p:spPr bwMode="auto">
            <a:xfrm>
              <a:off x="1833" y="2111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4" name="Text Box 28"/>
            <p:cNvSpPr txBox="1">
              <a:spLocks noChangeArrowheads="1"/>
            </p:cNvSpPr>
            <p:nvPr/>
          </p:nvSpPr>
          <p:spPr bwMode="auto">
            <a:xfrm>
              <a:off x="681" y="2927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5" name="Text Box 29"/>
            <p:cNvSpPr txBox="1">
              <a:spLocks noChangeArrowheads="1"/>
            </p:cNvSpPr>
            <p:nvPr/>
          </p:nvSpPr>
          <p:spPr bwMode="auto">
            <a:xfrm>
              <a:off x="1719" y="2958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grpSp>
          <p:nvGrpSpPr>
            <p:cNvPr id="336926" name="Group 30"/>
            <p:cNvGrpSpPr>
              <a:grpSpLocks/>
            </p:cNvGrpSpPr>
            <p:nvPr/>
          </p:nvGrpSpPr>
          <p:grpSpPr bwMode="auto">
            <a:xfrm>
              <a:off x="924" y="1053"/>
              <a:ext cx="848" cy="975"/>
              <a:chOff x="912" y="904"/>
              <a:chExt cx="960" cy="1104"/>
            </a:xfrm>
          </p:grpSpPr>
          <p:sp>
            <p:nvSpPr>
              <p:cNvPr id="336927" name="AutoShape 31"/>
              <p:cNvSpPr>
                <a:spLocks noChangeArrowheads="1"/>
              </p:cNvSpPr>
              <p:nvPr/>
            </p:nvSpPr>
            <p:spPr bwMode="auto">
              <a:xfrm>
                <a:off x="912" y="904"/>
                <a:ext cx="960" cy="432"/>
              </a:xfrm>
              <a:prstGeom prst="flowChartDecision">
                <a:avLst/>
              </a:prstGeom>
              <a:solidFill>
                <a:srgbClr val="FFCC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20000"/>
                  </a:spcBef>
                </a:pPr>
                <a:r>
                  <a:rPr lang="en-US" altLang="zh-CN" sz="1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 &lt; 0</a:t>
                </a:r>
              </a:p>
            </p:txBody>
          </p:sp>
          <p:cxnSp>
            <p:nvCxnSpPr>
              <p:cNvPr id="336928" name="AutoShape 32"/>
              <p:cNvCxnSpPr>
                <a:cxnSpLocks noChangeShapeType="1"/>
                <a:stCxn id="336927" idx="2"/>
                <a:endCxn id="336900" idx="0"/>
              </p:cNvCxnSpPr>
              <p:nvPr/>
            </p:nvCxnSpPr>
            <p:spPr bwMode="auto">
              <a:xfrm rot="5400000">
                <a:off x="1056" y="1672"/>
                <a:ext cx="672" cy="0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5400675" y="1066800"/>
            <a:ext cx="3352800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Tests for complete</a:t>
            </a: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coverage:</a:t>
            </a: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800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not sufficient for branch coverage;</a:t>
            </a:r>
          </a:p>
        </p:txBody>
      </p:sp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5400675" y="3693855"/>
            <a:ext cx="25701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Take: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i="1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i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	3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complete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coverage</a:t>
            </a:r>
          </a:p>
        </p:txBody>
      </p:sp>
      <p:sp>
        <p:nvSpPr>
          <p:cNvPr id="336933" name="Rectangle 37"/>
          <p:cNvSpPr>
            <a:spLocks noChangeArrowheads="1"/>
          </p:cNvSpPr>
          <p:nvPr/>
        </p:nvSpPr>
        <p:spPr bwMode="auto">
          <a:xfrm>
            <a:off x="7092950" y="2362200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(N&gt;=0)</a:t>
            </a:r>
            <a:endParaRPr lang="zh-CN" altLang="en-US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>
            <a:off x="7200900" y="2527300"/>
            <a:ext cx="900113" cy="179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5" name="Line 39"/>
          <p:cNvSpPr>
            <a:spLocks noChangeShapeType="1"/>
          </p:cNvSpPr>
          <p:nvPr/>
        </p:nvSpPr>
        <p:spPr bwMode="auto">
          <a:xfrm flipV="1">
            <a:off x="7235825" y="2527300"/>
            <a:ext cx="792163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6" name="Line 40"/>
          <p:cNvSpPr>
            <a:spLocks noChangeShapeType="1"/>
          </p:cNvSpPr>
          <p:nvPr/>
        </p:nvSpPr>
        <p:spPr bwMode="auto">
          <a:xfrm flipH="1" flipV="1">
            <a:off x="2411413" y="2338354"/>
            <a:ext cx="4789487" cy="288925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7" name="Rectangle 41"/>
          <p:cNvSpPr>
            <a:spLocks noChangeArrowheads="1"/>
          </p:cNvSpPr>
          <p:nvPr/>
        </p:nvSpPr>
        <p:spPr bwMode="auto">
          <a:xfrm>
            <a:off x="2771775" y="1258854"/>
            <a:ext cx="1270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result=0   </a:t>
            </a:r>
            <a:r>
              <a:rPr lang="en-US" altLang="zh-CN" sz="14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=0</a:t>
            </a:r>
            <a:endParaRPr lang="zh-CN" altLang="en-US" sz="1400" b="1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6938" name="Rectangle 42"/>
          <p:cNvSpPr>
            <a:spLocks noChangeArrowheads="1"/>
          </p:cNvSpPr>
          <p:nvPr/>
        </p:nvSpPr>
        <p:spPr bwMode="auto">
          <a:xfrm>
            <a:off x="5454649" y="2117725"/>
            <a:ext cx="1246189" cy="380381"/>
          </a:xfrm>
          <a:prstGeom prst="rect">
            <a:avLst/>
          </a:prstGeom>
          <a:noFill/>
          <a:ln w="19050">
            <a:solidFill>
              <a:srgbClr val="13BBB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44" name="Freeform 45"/>
          <p:cNvSpPr>
            <a:spLocks/>
          </p:cNvSpPr>
          <p:nvPr/>
        </p:nvSpPr>
        <p:spPr bwMode="auto">
          <a:xfrm>
            <a:off x="2219045" y="1313656"/>
            <a:ext cx="2422525" cy="4954587"/>
          </a:xfrm>
          <a:custGeom>
            <a:avLst/>
            <a:gdLst>
              <a:gd name="T0" fmla="*/ 162 w 1526"/>
              <a:gd name="T1" fmla="*/ 0 h 3121"/>
              <a:gd name="T2" fmla="*/ 139 w 1526"/>
              <a:gd name="T3" fmla="*/ 385 h 3121"/>
              <a:gd name="T4" fmla="*/ 820 w 1526"/>
              <a:gd name="T5" fmla="*/ 453 h 3121"/>
              <a:gd name="T6" fmla="*/ 1341 w 1526"/>
              <a:gd name="T7" fmla="*/ 453 h 3121"/>
              <a:gd name="T8" fmla="*/ 1409 w 1526"/>
              <a:gd name="T9" fmla="*/ 748 h 3121"/>
              <a:gd name="T10" fmla="*/ 638 w 1526"/>
              <a:gd name="T11" fmla="*/ 816 h 3121"/>
              <a:gd name="T12" fmla="*/ 94 w 1526"/>
              <a:gd name="T13" fmla="*/ 862 h 3121"/>
              <a:gd name="T14" fmla="*/ 162 w 1526"/>
              <a:gd name="T15" fmla="*/ 1542 h 3121"/>
              <a:gd name="T16" fmla="*/ 1069 w 1526"/>
              <a:gd name="T17" fmla="*/ 1497 h 3121"/>
              <a:gd name="T18" fmla="*/ 1296 w 1526"/>
              <a:gd name="T19" fmla="*/ 1451 h 3121"/>
              <a:gd name="T20" fmla="*/ 1182 w 1526"/>
              <a:gd name="T21" fmla="*/ 1088 h 3121"/>
              <a:gd name="T22" fmla="*/ 729 w 1526"/>
              <a:gd name="T23" fmla="*/ 1111 h 3121"/>
              <a:gd name="T24" fmla="*/ 185 w 1526"/>
              <a:gd name="T25" fmla="*/ 1111 h 3121"/>
              <a:gd name="T26" fmla="*/ 117 w 1526"/>
              <a:gd name="T27" fmla="*/ 1905 h 3121"/>
              <a:gd name="T28" fmla="*/ 162 w 1526"/>
              <a:gd name="T29" fmla="*/ 2313 h 3121"/>
              <a:gd name="T30" fmla="*/ 752 w 1526"/>
              <a:gd name="T31" fmla="*/ 2313 h 3121"/>
              <a:gd name="T32" fmla="*/ 797 w 1526"/>
              <a:gd name="T33" fmla="*/ 2699 h 3121"/>
              <a:gd name="T34" fmla="*/ 706 w 1526"/>
              <a:gd name="T35" fmla="*/ 3061 h 3121"/>
              <a:gd name="T36" fmla="*/ 275 w 1526"/>
              <a:gd name="T37" fmla="*/ 3061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6" h="3121">
                <a:moveTo>
                  <a:pt x="162" y="0"/>
                </a:moveTo>
                <a:cubicBezTo>
                  <a:pt x="95" y="154"/>
                  <a:pt x="29" y="309"/>
                  <a:pt x="139" y="385"/>
                </a:cubicBezTo>
                <a:cubicBezTo>
                  <a:pt x="249" y="461"/>
                  <a:pt x="620" y="442"/>
                  <a:pt x="820" y="453"/>
                </a:cubicBezTo>
                <a:cubicBezTo>
                  <a:pt x="1020" y="464"/>
                  <a:pt x="1243" y="404"/>
                  <a:pt x="1341" y="453"/>
                </a:cubicBezTo>
                <a:cubicBezTo>
                  <a:pt x="1439" y="502"/>
                  <a:pt x="1526" y="687"/>
                  <a:pt x="1409" y="748"/>
                </a:cubicBezTo>
                <a:cubicBezTo>
                  <a:pt x="1292" y="809"/>
                  <a:pt x="857" y="797"/>
                  <a:pt x="638" y="816"/>
                </a:cubicBezTo>
                <a:cubicBezTo>
                  <a:pt x="419" y="835"/>
                  <a:pt x="173" y="741"/>
                  <a:pt x="94" y="862"/>
                </a:cubicBezTo>
                <a:cubicBezTo>
                  <a:pt x="15" y="983"/>
                  <a:pt x="0" y="1436"/>
                  <a:pt x="162" y="1542"/>
                </a:cubicBezTo>
                <a:cubicBezTo>
                  <a:pt x="324" y="1648"/>
                  <a:pt x="880" y="1512"/>
                  <a:pt x="1069" y="1497"/>
                </a:cubicBezTo>
                <a:cubicBezTo>
                  <a:pt x="1258" y="1482"/>
                  <a:pt x="1277" y="1519"/>
                  <a:pt x="1296" y="1451"/>
                </a:cubicBezTo>
                <a:cubicBezTo>
                  <a:pt x="1315" y="1383"/>
                  <a:pt x="1276" y="1145"/>
                  <a:pt x="1182" y="1088"/>
                </a:cubicBezTo>
                <a:cubicBezTo>
                  <a:pt x="1088" y="1031"/>
                  <a:pt x="895" y="1107"/>
                  <a:pt x="729" y="1111"/>
                </a:cubicBezTo>
                <a:cubicBezTo>
                  <a:pt x="563" y="1115"/>
                  <a:pt x="287" y="979"/>
                  <a:pt x="185" y="1111"/>
                </a:cubicBezTo>
                <a:cubicBezTo>
                  <a:pt x="83" y="1243"/>
                  <a:pt x="121" y="1705"/>
                  <a:pt x="117" y="1905"/>
                </a:cubicBezTo>
                <a:cubicBezTo>
                  <a:pt x="113" y="2105"/>
                  <a:pt x="56" y="2245"/>
                  <a:pt x="162" y="2313"/>
                </a:cubicBezTo>
                <a:cubicBezTo>
                  <a:pt x="268" y="2381"/>
                  <a:pt x="646" y="2249"/>
                  <a:pt x="752" y="2313"/>
                </a:cubicBezTo>
                <a:cubicBezTo>
                  <a:pt x="858" y="2377"/>
                  <a:pt x="805" y="2574"/>
                  <a:pt x="797" y="2699"/>
                </a:cubicBezTo>
                <a:cubicBezTo>
                  <a:pt x="789" y="2824"/>
                  <a:pt x="793" y="3001"/>
                  <a:pt x="706" y="3061"/>
                </a:cubicBezTo>
                <a:cubicBezTo>
                  <a:pt x="619" y="3121"/>
                  <a:pt x="447" y="3091"/>
                  <a:pt x="275" y="306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1291706" y="1306278"/>
            <a:ext cx="3259138" cy="4914900"/>
          </a:xfrm>
          <a:custGeom>
            <a:avLst/>
            <a:gdLst>
              <a:gd name="T0" fmla="*/ 703 w 2053"/>
              <a:gd name="T1" fmla="*/ 0 h 3096"/>
              <a:gd name="T2" fmla="*/ 703 w 2053"/>
              <a:gd name="T3" fmla="*/ 363 h 3096"/>
              <a:gd name="T4" fmla="*/ 885 w 2053"/>
              <a:gd name="T5" fmla="*/ 431 h 3096"/>
              <a:gd name="T6" fmla="*/ 1633 w 2053"/>
              <a:gd name="T7" fmla="*/ 454 h 3096"/>
              <a:gd name="T8" fmla="*/ 1905 w 2053"/>
              <a:gd name="T9" fmla="*/ 476 h 3096"/>
              <a:gd name="T10" fmla="*/ 1883 w 2053"/>
              <a:gd name="T11" fmla="*/ 816 h 3096"/>
              <a:gd name="T12" fmla="*/ 885 w 2053"/>
              <a:gd name="T13" fmla="*/ 839 h 3096"/>
              <a:gd name="T14" fmla="*/ 681 w 2053"/>
              <a:gd name="T15" fmla="*/ 839 h 3096"/>
              <a:gd name="T16" fmla="*/ 681 w 2053"/>
              <a:gd name="T17" fmla="*/ 1361 h 3096"/>
              <a:gd name="T18" fmla="*/ 681 w 2053"/>
              <a:gd name="T19" fmla="*/ 1973 h 3096"/>
              <a:gd name="T20" fmla="*/ 681 w 2053"/>
              <a:gd name="T21" fmla="*/ 2177 h 3096"/>
              <a:gd name="T22" fmla="*/ 681 w 2053"/>
              <a:gd name="T23" fmla="*/ 2359 h 3096"/>
              <a:gd name="T24" fmla="*/ 182 w 2053"/>
              <a:gd name="T25" fmla="*/ 2336 h 3096"/>
              <a:gd name="T26" fmla="*/ 23 w 2053"/>
              <a:gd name="T27" fmla="*/ 2449 h 3096"/>
              <a:gd name="T28" fmla="*/ 46 w 2053"/>
              <a:gd name="T29" fmla="*/ 2994 h 3096"/>
              <a:gd name="T30" fmla="*/ 295 w 2053"/>
              <a:gd name="T31" fmla="*/ 3062 h 3096"/>
              <a:gd name="T32" fmla="*/ 613 w 2053"/>
              <a:gd name="T33" fmla="*/ 3062 h 3096"/>
              <a:gd name="T34" fmla="*/ 681 w 2053"/>
              <a:gd name="T35" fmla="*/ 3084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53" h="3096">
                <a:moveTo>
                  <a:pt x="703" y="0"/>
                </a:moveTo>
                <a:cubicBezTo>
                  <a:pt x="688" y="145"/>
                  <a:pt x="673" y="291"/>
                  <a:pt x="703" y="363"/>
                </a:cubicBezTo>
                <a:cubicBezTo>
                  <a:pt x="733" y="435"/>
                  <a:pt x="730" y="416"/>
                  <a:pt x="885" y="431"/>
                </a:cubicBezTo>
                <a:cubicBezTo>
                  <a:pt x="1040" y="446"/>
                  <a:pt x="1463" y="447"/>
                  <a:pt x="1633" y="454"/>
                </a:cubicBezTo>
                <a:cubicBezTo>
                  <a:pt x="1803" y="461"/>
                  <a:pt x="1863" y="416"/>
                  <a:pt x="1905" y="476"/>
                </a:cubicBezTo>
                <a:cubicBezTo>
                  <a:pt x="1947" y="536"/>
                  <a:pt x="2053" y="755"/>
                  <a:pt x="1883" y="816"/>
                </a:cubicBezTo>
                <a:cubicBezTo>
                  <a:pt x="1713" y="877"/>
                  <a:pt x="1085" y="835"/>
                  <a:pt x="885" y="839"/>
                </a:cubicBezTo>
                <a:cubicBezTo>
                  <a:pt x="685" y="843"/>
                  <a:pt x="715" y="752"/>
                  <a:pt x="681" y="839"/>
                </a:cubicBezTo>
                <a:cubicBezTo>
                  <a:pt x="647" y="926"/>
                  <a:pt x="681" y="1172"/>
                  <a:pt x="681" y="1361"/>
                </a:cubicBezTo>
                <a:cubicBezTo>
                  <a:pt x="681" y="1550"/>
                  <a:pt x="681" y="1837"/>
                  <a:pt x="681" y="1973"/>
                </a:cubicBezTo>
                <a:cubicBezTo>
                  <a:pt x="681" y="2109"/>
                  <a:pt x="681" y="2113"/>
                  <a:pt x="681" y="2177"/>
                </a:cubicBezTo>
                <a:cubicBezTo>
                  <a:pt x="681" y="2241"/>
                  <a:pt x="764" y="2333"/>
                  <a:pt x="681" y="2359"/>
                </a:cubicBezTo>
                <a:cubicBezTo>
                  <a:pt x="598" y="2385"/>
                  <a:pt x="292" y="2321"/>
                  <a:pt x="182" y="2336"/>
                </a:cubicBezTo>
                <a:cubicBezTo>
                  <a:pt x="72" y="2351"/>
                  <a:pt x="46" y="2339"/>
                  <a:pt x="23" y="2449"/>
                </a:cubicBezTo>
                <a:cubicBezTo>
                  <a:pt x="0" y="2559"/>
                  <a:pt x="1" y="2892"/>
                  <a:pt x="46" y="2994"/>
                </a:cubicBezTo>
                <a:cubicBezTo>
                  <a:pt x="91" y="3096"/>
                  <a:pt x="201" y="3051"/>
                  <a:pt x="295" y="3062"/>
                </a:cubicBezTo>
                <a:cubicBezTo>
                  <a:pt x="389" y="3073"/>
                  <a:pt x="549" y="3058"/>
                  <a:pt x="613" y="3062"/>
                </a:cubicBezTo>
                <a:cubicBezTo>
                  <a:pt x="677" y="3066"/>
                  <a:pt x="679" y="3075"/>
                  <a:pt x="681" y="308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5454648" y="2571844"/>
            <a:ext cx="1246189" cy="380381"/>
          </a:xfrm>
          <a:prstGeom prst="rect">
            <a:avLst/>
          </a:prstGeom>
          <a:noFill/>
          <a:ln w="19050">
            <a:solidFill>
              <a:srgbClr val="13BBB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09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3" grpId="0"/>
      <p:bldP spid="3369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05746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How do we define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“complete” testing?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76608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1)  Exercise every path from entry to exit.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Clearly, 1 implies 2 and 3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However, 1 is impractical for most routines.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Also, 2 is not equal to 3 in languages with </a:t>
            </a:r>
            <a:r>
              <a:rPr lang="en-US" altLang="zh-CN" sz="24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400" dirty="0" smtClean="0">
                <a:latin typeface="Cambria" panose="02040503050406030204" pitchFamily="18" charset="0"/>
              </a:rPr>
              <a:t> statements.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43000" y="265125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Demonstration that 2 does not imply 3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0" y="2209800"/>
            <a:ext cx="4191000" cy="44196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86000" y="2091438"/>
            <a:ext cx="3124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Correct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1   if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(x &gt;= 0 ) 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{  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x = x + A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;  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2   x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99553" y="4215366"/>
            <a:ext cx="44017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Buggy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1   if (x &gt;= 0 ) 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* missing statement </a:t>
            </a:r>
            <a:r>
              <a:rPr kumimoji="1"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*/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2   x 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024638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</p:txBody>
      </p:sp>
    </p:spTree>
    <p:extLst>
      <p:ext uri="{BB962C8B-B14F-4D97-AF65-F5344CB8AC3E}">
        <p14:creationId xmlns:p14="http://schemas.microsoft.com/office/powerpoint/2010/main" val="38050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19297</TotalTime>
  <Words>2809</Words>
  <Application>Microsoft Office PowerPoint</Application>
  <PresentationFormat>全屏显示(4:3)</PresentationFormat>
  <Paragraphs>489</Paragraphs>
  <Slides>30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华文新魏</vt:lpstr>
      <vt:lpstr>宋体</vt:lpstr>
      <vt:lpstr>Arial</vt:lpstr>
      <vt:lpstr>Calibri</vt:lpstr>
      <vt:lpstr>Cambria</vt:lpstr>
      <vt:lpstr>Symbol</vt:lpstr>
      <vt:lpstr>Times New Roman</vt:lpstr>
      <vt:lpstr>Wingdings</vt:lpstr>
      <vt:lpstr>1_自定义设计方案</vt:lpstr>
      <vt:lpstr>Equation</vt:lpstr>
      <vt:lpstr>Document</vt:lpstr>
      <vt:lpstr>Software Quality Assurance and Testing Technology</vt:lpstr>
      <vt:lpstr>Review</vt:lpstr>
      <vt:lpstr>Condition testing</vt:lpstr>
      <vt:lpstr>Condition Testing-Example</vt:lpstr>
      <vt:lpstr> Branch Testing</vt:lpstr>
      <vt:lpstr>Branch Testing - Example</vt:lpstr>
      <vt:lpstr>Branch Testing - continued</vt:lpstr>
      <vt:lpstr>Control Flow Testing</vt:lpstr>
      <vt:lpstr>PowerPoint 演示文稿</vt:lpstr>
      <vt:lpstr>PowerPoint 演示文稿</vt:lpstr>
      <vt:lpstr>Control Flow Testing</vt:lpstr>
      <vt:lpstr>Control Flow Testing</vt:lpstr>
      <vt:lpstr>Data Flow Testing</vt:lpstr>
      <vt:lpstr>Data Flow Testing</vt:lpstr>
      <vt:lpstr>PowerPoint 演示文稿</vt:lpstr>
      <vt:lpstr>PowerPoint 演示文稿</vt:lpstr>
      <vt:lpstr>Sets of Def and Use</vt:lpstr>
      <vt:lpstr>DU Path</vt:lpstr>
      <vt:lpstr>Data Flow Coverage Criteria</vt:lpstr>
      <vt:lpstr>Data Flow Testing</vt:lpstr>
      <vt:lpstr>Data Flow Testing</vt:lpstr>
      <vt:lpstr>Data Flow Testing</vt:lpstr>
      <vt:lpstr>Data Flow Testing</vt:lpstr>
      <vt:lpstr>Data Flow Testing</vt:lpstr>
      <vt:lpstr>PowerPoint 演示文稿</vt:lpstr>
      <vt:lpstr>PowerPoint 演示文稿</vt:lpstr>
      <vt:lpstr>PowerPoint 演示文稿</vt:lpstr>
      <vt:lpstr>If we use less states ?</vt:lpstr>
      <vt:lpstr>If we use less states ?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2811</cp:revision>
  <cp:lastPrinted>1601-01-01T00:00:00Z</cp:lastPrinted>
  <dcterms:created xsi:type="dcterms:W3CDTF">1601-01-01T00:00:00Z</dcterms:created>
  <dcterms:modified xsi:type="dcterms:W3CDTF">2022-05-09T01:44:45Z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