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8"/>
  </p:notesMasterIdLst>
  <p:handoutMasterIdLst>
    <p:handoutMasterId r:id="rId119"/>
  </p:handoutMasterIdLst>
  <p:sldIdLst>
    <p:sldId id="1313" r:id="rId2"/>
    <p:sldId id="1314" r:id="rId3"/>
    <p:sldId id="1315" r:id="rId4"/>
    <p:sldId id="1316" r:id="rId5"/>
    <p:sldId id="1317" r:id="rId6"/>
    <p:sldId id="1318" r:id="rId7"/>
    <p:sldId id="1319" r:id="rId8"/>
    <p:sldId id="1320" r:id="rId9"/>
    <p:sldId id="1321" r:id="rId10"/>
    <p:sldId id="1322" r:id="rId11"/>
    <p:sldId id="1323" r:id="rId12"/>
    <p:sldId id="1324" r:id="rId13"/>
    <p:sldId id="1325" r:id="rId14"/>
    <p:sldId id="1327" r:id="rId15"/>
    <p:sldId id="1328" r:id="rId16"/>
    <p:sldId id="1329" r:id="rId17"/>
    <p:sldId id="1330" r:id="rId18"/>
    <p:sldId id="1331" r:id="rId19"/>
    <p:sldId id="1332" r:id="rId20"/>
    <p:sldId id="1333" r:id="rId21"/>
    <p:sldId id="1334" r:id="rId22"/>
    <p:sldId id="1335" r:id="rId23"/>
    <p:sldId id="1336" r:id="rId24"/>
    <p:sldId id="1337" r:id="rId25"/>
    <p:sldId id="1339" r:id="rId26"/>
    <p:sldId id="1342" r:id="rId27"/>
    <p:sldId id="1343" r:id="rId28"/>
    <p:sldId id="1344" r:id="rId29"/>
    <p:sldId id="1345" r:id="rId30"/>
    <p:sldId id="1346" r:id="rId31"/>
    <p:sldId id="1347" r:id="rId32"/>
    <p:sldId id="1348" r:id="rId33"/>
    <p:sldId id="1349" r:id="rId34"/>
    <p:sldId id="1350" r:id="rId35"/>
    <p:sldId id="1351" r:id="rId36"/>
    <p:sldId id="1352" r:id="rId37"/>
    <p:sldId id="1353" r:id="rId38"/>
    <p:sldId id="1377" r:id="rId39"/>
    <p:sldId id="1378" r:id="rId40"/>
    <p:sldId id="1379" r:id="rId41"/>
    <p:sldId id="1380" r:id="rId42"/>
    <p:sldId id="1381" r:id="rId43"/>
    <p:sldId id="1382" r:id="rId44"/>
    <p:sldId id="1383" r:id="rId45"/>
    <p:sldId id="1385" r:id="rId46"/>
    <p:sldId id="1392" r:id="rId47"/>
    <p:sldId id="1393" r:id="rId48"/>
    <p:sldId id="1394" r:id="rId49"/>
    <p:sldId id="1395" r:id="rId50"/>
    <p:sldId id="1396" r:id="rId51"/>
    <p:sldId id="1397" r:id="rId52"/>
    <p:sldId id="1405" r:id="rId53"/>
    <p:sldId id="1406" r:id="rId54"/>
    <p:sldId id="1408" r:id="rId55"/>
    <p:sldId id="1434" r:id="rId56"/>
    <p:sldId id="1435" r:id="rId57"/>
    <p:sldId id="1436" r:id="rId58"/>
    <p:sldId id="1437" r:id="rId59"/>
    <p:sldId id="1411" r:id="rId60"/>
    <p:sldId id="1412" r:id="rId61"/>
    <p:sldId id="1413" r:id="rId62"/>
    <p:sldId id="1415" r:id="rId63"/>
    <p:sldId id="1414" r:id="rId64"/>
    <p:sldId id="1409" r:id="rId65"/>
    <p:sldId id="1410" r:id="rId66"/>
    <p:sldId id="1416" r:id="rId67"/>
    <p:sldId id="1417" r:id="rId68"/>
    <p:sldId id="1418" r:id="rId69"/>
    <p:sldId id="1419" r:id="rId70"/>
    <p:sldId id="1420" r:id="rId71"/>
    <p:sldId id="1422" r:id="rId72"/>
    <p:sldId id="1423" r:id="rId73"/>
    <p:sldId id="1424" r:id="rId74"/>
    <p:sldId id="1425" r:id="rId75"/>
    <p:sldId id="1426" r:id="rId76"/>
    <p:sldId id="1427" r:id="rId77"/>
    <p:sldId id="1428" r:id="rId78"/>
    <p:sldId id="1433" r:id="rId79"/>
    <p:sldId id="1438" r:id="rId80"/>
    <p:sldId id="1439" r:id="rId81"/>
    <p:sldId id="1440" r:id="rId82"/>
    <p:sldId id="1441" r:id="rId83"/>
    <p:sldId id="1442" r:id="rId84"/>
    <p:sldId id="1443" r:id="rId85"/>
    <p:sldId id="1444" r:id="rId86"/>
    <p:sldId id="1445" r:id="rId87"/>
    <p:sldId id="1446" r:id="rId88"/>
    <p:sldId id="1447" r:id="rId89"/>
    <p:sldId id="1448" r:id="rId90"/>
    <p:sldId id="1449" r:id="rId91"/>
    <p:sldId id="1450" r:id="rId92"/>
    <p:sldId id="1451" r:id="rId93"/>
    <p:sldId id="1452" r:id="rId94"/>
    <p:sldId id="1453" r:id="rId95"/>
    <p:sldId id="1454" r:id="rId96"/>
    <p:sldId id="1455" r:id="rId97"/>
    <p:sldId id="1456" r:id="rId98"/>
    <p:sldId id="1457" r:id="rId99"/>
    <p:sldId id="1463" r:id="rId100"/>
    <p:sldId id="1464" r:id="rId101"/>
    <p:sldId id="1465" r:id="rId102"/>
    <p:sldId id="1466" r:id="rId103"/>
    <p:sldId id="1467" r:id="rId104"/>
    <p:sldId id="1468" r:id="rId105"/>
    <p:sldId id="1469" r:id="rId106"/>
    <p:sldId id="1470" r:id="rId107"/>
    <p:sldId id="1471" r:id="rId108"/>
    <p:sldId id="1472" r:id="rId109"/>
    <p:sldId id="1473" r:id="rId110"/>
    <p:sldId id="1474" r:id="rId111"/>
    <p:sldId id="1475" r:id="rId112"/>
    <p:sldId id="1476" r:id="rId113"/>
    <p:sldId id="1477" r:id="rId114"/>
    <p:sldId id="1478" r:id="rId115"/>
    <p:sldId id="1479" r:id="rId116"/>
    <p:sldId id="1480" r:id="rId117"/>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052E"/>
    <a:srgbClr val="133984"/>
    <a:srgbClr val="12357C"/>
    <a:srgbClr val="132584"/>
    <a:srgbClr val="00FF00"/>
    <a:srgbClr val="FFFF00"/>
    <a:srgbClr val="DDDDDD"/>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64293" autoAdjust="0"/>
  </p:normalViewPr>
  <p:slideViewPr>
    <p:cSldViewPr snapToObjects="1">
      <p:cViewPr varScale="1">
        <p:scale>
          <a:sx n="73" d="100"/>
          <a:sy n="73" d="100"/>
        </p:scale>
        <p:origin x="2136" y="64"/>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EA2-46EF-8332-2B8DE6BAEA0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EA2-46EF-8332-2B8DE6BAEA0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EA2-46EF-8332-2B8DE6BAEA0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EA2-46EF-8332-2B8DE6BAEA0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Specification</c:v>
                </c:pt>
                <c:pt idx="1">
                  <c:v>Design</c:v>
                </c:pt>
                <c:pt idx="2">
                  <c:v>Code</c:v>
                </c:pt>
                <c:pt idx="3">
                  <c:v>Other</c:v>
                </c:pt>
              </c:strCache>
            </c:strRef>
          </c:cat>
          <c:val>
            <c:numRef>
              <c:f>Sheet1!$B$2:$B$5</c:f>
              <c:numCache>
                <c:formatCode>General</c:formatCode>
                <c:ptCount val="4"/>
                <c:pt idx="0">
                  <c:v>55</c:v>
                </c:pt>
                <c:pt idx="1">
                  <c:v>25</c:v>
                </c:pt>
                <c:pt idx="2">
                  <c:v>15</c:v>
                </c:pt>
                <c:pt idx="3">
                  <c:v>5</c:v>
                </c:pt>
              </c:numCache>
            </c:numRef>
          </c:val>
          <c:extLst>
            <c:ext xmlns:c16="http://schemas.microsoft.com/office/drawing/2014/chart" uri="{C3380CC4-5D6E-409C-BE32-E72D297353CC}">
              <c16:uniqueId val="{00000000-26E6-40D0-99EF-59735FD412A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1406397637795271"/>
          <c:y val="2.2539370078740185E-4"/>
          <c:w val="0.26926935695538057"/>
          <c:h val="0.365174212598425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69007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3158980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106</a:t>
            </a:fld>
            <a:endParaRPr lang="en-US" altLang="zh-CN"/>
          </a:p>
        </p:txBody>
      </p:sp>
    </p:spTree>
    <p:extLst>
      <p:ext uri="{BB962C8B-B14F-4D97-AF65-F5344CB8AC3E}">
        <p14:creationId xmlns:p14="http://schemas.microsoft.com/office/powerpoint/2010/main" val="2999698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107</a:t>
            </a:fld>
            <a:endParaRPr lang="en-US" altLang="zh-CN"/>
          </a:p>
        </p:txBody>
      </p:sp>
    </p:spTree>
    <p:extLst>
      <p:ext uri="{BB962C8B-B14F-4D97-AF65-F5344CB8AC3E}">
        <p14:creationId xmlns:p14="http://schemas.microsoft.com/office/powerpoint/2010/main" val="11842576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108</a:t>
            </a:fld>
            <a:endParaRPr lang="en-US" altLang="zh-CN"/>
          </a:p>
        </p:txBody>
      </p:sp>
    </p:spTree>
    <p:extLst>
      <p:ext uri="{BB962C8B-B14F-4D97-AF65-F5344CB8AC3E}">
        <p14:creationId xmlns:p14="http://schemas.microsoft.com/office/powerpoint/2010/main" val="22477757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109</a:t>
            </a:fld>
            <a:endParaRPr lang="en-US" altLang="zh-CN"/>
          </a:p>
        </p:txBody>
      </p:sp>
    </p:spTree>
    <p:extLst>
      <p:ext uri="{BB962C8B-B14F-4D97-AF65-F5344CB8AC3E}">
        <p14:creationId xmlns:p14="http://schemas.microsoft.com/office/powerpoint/2010/main" val="157527631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110</a:t>
            </a:fld>
            <a:endParaRPr lang="en-US" altLang="zh-CN"/>
          </a:p>
        </p:txBody>
      </p:sp>
    </p:spTree>
    <p:extLst>
      <p:ext uri="{BB962C8B-B14F-4D97-AF65-F5344CB8AC3E}">
        <p14:creationId xmlns:p14="http://schemas.microsoft.com/office/powerpoint/2010/main" val="4338698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111</a:t>
            </a:fld>
            <a:endParaRPr lang="en-US" altLang="zh-CN"/>
          </a:p>
        </p:txBody>
      </p:sp>
    </p:spTree>
    <p:extLst>
      <p:ext uri="{BB962C8B-B14F-4D97-AF65-F5344CB8AC3E}">
        <p14:creationId xmlns:p14="http://schemas.microsoft.com/office/powerpoint/2010/main" val="299362906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112</a:t>
            </a:fld>
            <a:endParaRPr lang="en-US" altLang="zh-CN"/>
          </a:p>
        </p:txBody>
      </p:sp>
    </p:spTree>
    <p:extLst>
      <p:ext uri="{BB962C8B-B14F-4D97-AF65-F5344CB8AC3E}">
        <p14:creationId xmlns:p14="http://schemas.microsoft.com/office/powerpoint/2010/main" val="256864240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113</a:t>
            </a:fld>
            <a:endParaRPr lang="en-US" altLang="zh-CN"/>
          </a:p>
        </p:txBody>
      </p:sp>
    </p:spTree>
    <p:extLst>
      <p:ext uri="{BB962C8B-B14F-4D97-AF65-F5344CB8AC3E}">
        <p14:creationId xmlns:p14="http://schemas.microsoft.com/office/powerpoint/2010/main" val="122981482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1B0A9D7-2049-40C3-89F4-FDE8A803A61B}" type="slidenum">
              <a:rPr lang="en-US" altLang="zh-CN" smtClean="0"/>
              <a:pPr>
                <a:defRPr/>
              </a:pPr>
              <a:t>116</a:t>
            </a:fld>
            <a:endParaRPr lang="en-US" altLang="zh-CN"/>
          </a:p>
        </p:txBody>
      </p:sp>
    </p:spTree>
    <p:extLst>
      <p:ext uri="{BB962C8B-B14F-4D97-AF65-F5344CB8AC3E}">
        <p14:creationId xmlns:p14="http://schemas.microsoft.com/office/powerpoint/2010/main" val="334291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429166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84740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412202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393858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88271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Rot="1" noChangeAspect="1" noChangeArrowheads="1" noTextEdit="1"/>
          </p:cNvSpPr>
          <p:nvPr>
            <p:ph type="sldImg"/>
          </p:nvPr>
        </p:nvSpPr>
        <p:spPr>
          <a:xfrm>
            <a:off x="2716213" y="304800"/>
            <a:ext cx="4162425" cy="3122613"/>
          </a:xfrm>
          <a:ln/>
        </p:spPr>
      </p:sp>
      <p:sp>
        <p:nvSpPr>
          <p:cNvPr id="14571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196677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Rot="1" noChangeAspect="1" noChangeArrowheads="1" noTextEdit="1"/>
          </p:cNvSpPr>
          <p:nvPr>
            <p:ph type="sldImg"/>
          </p:nvPr>
        </p:nvSpPr>
        <p:spPr>
          <a:xfrm>
            <a:off x="2716213" y="304800"/>
            <a:ext cx="4162425" cy="3122613"/>
          </a:xfrm>
          <a:ln/>
        </p:spPr>
      </p:sp>
      <p:sp>
        <p:nvSpPr>
          <p:cNvPr id="14530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1265340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Rot="1" noChangeAspect="1" noChangeArrowheads="1" noTextEdit="1"/>
          </p:cNvSpPr>
          <p:nvPr>
            <p:ph type="sldImg"/>
          </p:nvPr>
        </p:nvSpPr>
        <p:spPr>
          <a:xfrm>
            <a:off x="2716213" y="304800"/>
            <a:ext cx="4162425" cy="3122613"/>
          </a:xfrm>
          <a:ln/>
        </p:spPr>
      </p:sp>
      <p:sp>
        <p:nvSpPr>
          <p:cNvPr id="14551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3334737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Rot="1" noChangeAspect="1" noChangeArrowheads="1" noTextEdit="1"/>
          </p:cNvSpPr>
          <p:nvPr>
            <p:ph type="sldImg"/>
          </p:nvPr>
        </p:nvSpPr>
        <p:spPr>
          <a:xfrm>
            <a:off x="2716213" y="304800"/>
            <a:ext cx="4162425" cy="3122613"/>
          </a:xfrm>
          <a:ln/>
        </p:spPr>
      </p:sp>
      <p:sp>
        <p:nvSpPr>
          <p:cNvPr id="12933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11693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7507494D-7BA7-49B3-BE2D-8BB0AA5E9255}"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598532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Grp="1" noRot="1" noChangeAspect="1" noChangeArrowheads="1" noTextEdit="1"/>
          </p:cNvSpPr>
          <p:nvPr>
            <p:ph type="sldImg"/>
          </p:nvPr>
        </p:nvSpPr>
        <p:spPr>
          <a:xfrm>
            <a:off x="2716213" y="304800"/>
            <a:ext cx="4162425" cy="3122613"/>
          </a:xfrm>
          <a:ln/>
        </p:spPr>
      </p:sp>
      <p:sp>
        <p:nvSpPr>
          <p:cNvPr id="12922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2982187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Rectangle 2"/>
          <p:cNvSpPr>
            <a:spLocks noGrp="1" noRot="1" noChangeAspect="1" noChangeArrowheads="1" noTextEdit="1"/>
          </p:cNvSpPr>
          <p:nvPr>
            <p:ph type="sldImg"/>
          </p:nvPr>
        </p:nvSpPr>
        <p:spPr>
          <a:xfrm>
            <a:off x="2716213" y="304800"/>
            <a:ext cx="4162425" cy="3122613"/>
          </a:xfrm>
          <a:ln/>
        </p:spPr>
      </p:sp>
      <p:sp>
        <p:nvSpPr>
          <p:cNvPr id="12943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1739139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4037167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08326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53191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2685015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118361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974932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240753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340182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7507494D-7BA7-49B3-BE2D-8BB0AA5E9255}" type="slidenum">
              <a:rPr lang="en-US" altLang="zh-CN" sz="1200">
                <a:ea typeface="宋体" panose="02010600030101010101" pitchFamily="2" charset="-122"/>
              </a:rPr>
              <a:pPr algn="r"/>
              <a:t>3</a:t>
            </a:fld>
            <a:endParaRPr lang="en-US" altLang="zh-CN" sz="120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79701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2975834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dirty="0"/>
          </a:p>
        </p:txBody>
      </p:sp>
    </p:spTree>
    <p:extLst>
      <p:ext uri="{BB962C8B-B14F-4D97-AF65-F5344CB8AC3E}">
        <p14:creationId xmlns:p14="http://schemas.microsoft.com/office/powerpoint/2010/main" val="1561581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568953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dirty="0"/>
          </a:p>
        </p:txBody>
      </p:sp>
    </p:spTree>
    <p:extLst>
      <p:ext uri="{BB962C8B-B14F-4D97-AF65-F5344CB8AC3E}">
        <p14:creationId xmlns:p14="http://schemas.microsoft.com/office/powerpoint/2010/main" val="2632408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3029422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dirty="0"/>
          </a:p>
        </p:txBody>
      </p:sp>
    </p:spTree>
    <p:extLst>
      <p:ext uri="{BB962C8B-B14F-4D97-AF65-F5344CB8AC3E}">
        <p14:creationId xmlns:p14="http://schemas.microsoft.com/office/powerpoint/2010/main" val="1984623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49576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787561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293479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66330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en-US" dirty="0"/>
          </a:p>
        </p:txBody>
      </p:sp>
    </p:spTree>
    <p:extLst>
      <p:ext uri="{BB962C8B-B14F-4D97-AF65-F5344CB8AC3E}">
        <p14:creationId xmlns:p14="http://schemas.microsoft.com/office/powerpoint/2010/main" val="12082489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554489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6539015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54138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122232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670546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950141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313359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425540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561955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43969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32275243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1795191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055772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278802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6147284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948177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Rot="1" noChangeAspect="1" noChangeArrowheads="1" noTextEdit="1"/>
          </p:cNvSpPr>
          <p:nvPr>
            <p:ph type="sldImg"/>
          </p:nvPr>
        </p:nvSpPr>
        <p:spPr>
          <a:xfrm>
            <a:off x="2716213" y="304800"/>
            <a:ext cx="4162425" cy="3122613"/>
          </a:xfrm>
          <a:ln/>
        </p:spPr>
      </p:sp>
      <p:sp>
        <p:nvSpPr>
          <p:cNvPr id="13025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5184586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Rot="1" noChangeAspect="1" noChangeArrowheads="1" noTextEdit="1"/>
          </p:cNvSpPr>
          <p:nvPr>
            <p:ph type="sldImg"/>
          </p:nvPr>
        </p:nvSpPr>
        <p:spPr>
          <a:xfrm>
            <a:off x="2716213" y="304800"/>
            <a:ext cx="4162425" cy="3122613"/>
          </a:xfrm>
          <a:ln/>
        </p:spPr>
      </p:sp>
      <p:sp>
        <p:nvSpPr>
          <p:cNvPr id="13035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21836115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Rot="1" noChangeAspect="1" noChangeArrowheads="1" noTextEdit="1"/>
          </p:cNvSpPr>
          <p:nvPr>
            <p:ph type="sldImg"/>
          </p:nvPr>
        </p:nvSpPr>
        <p:spPr>
          <a:xfrm>
            <a:off x="2716213" y="304800"/>
            <a:ext cx="4162425" cy="3122613"/>
          </a:xfrm>
          <a:ln/>
        </p:spPr>
      </p:sp>
      <p:sp>
        <p:nvSpPr>
          <p:cNvPr id="13045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758891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Rot="1" noChangeAspect="1" noChangeArrowheads="1" noTextEdit="1"/>
          </p:cNvSpPr>
          <p:nvPr>
            <p:ph type="sldImg"/>
          </p:nvPr>
        </p:nvSpPr>
        <p:spPr>
          <a:xfrm>
            <a:off x="2716213" y="304800"/>
            <a:ext cx="4162425" cy="3122613"/>
          </a:xfrm>
          <a:ln/>
        </p:spPr>
      </p:sp>
      <p:sp>
        <p:nvSpPr>
          <p:cNvPr id="13056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7928306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4949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29954650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41989164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9463071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9466856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9626315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7473724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9208672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44125-B9BC-438E-8FE7-5106959FF4D3}" type="slidenum">
              <a:rPr lang="zh-CN" altLang="en-US"/>
              <a:pPr/>
              <a:t>66</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7981408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6708E-AE2E-4AD4-B384-29304FE1440A}" type="slidenum">
              <a:rPr lang="zh-CN" altLang="en-US"/>
              <a:pPr/>
              <a:t>67</a:t>
            </a:fld>
            <a:endParaRPr lang="en-US" altLang="zh-CN"/>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206479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4FB74-C4B6-42C6-94A1-4CE6FD32C1FA}" type="slidenum">
              <a:rPr lang="zh-CN" altLang="en-US"/>
              <a:pPr/>
              <a:t>68</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95506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EA043-538D-44B0-B476-0E6C2B6F8AA1}" type="slidenum">
              <a:rPr lang="zh-CN" altLang="en-US"/>
              <a:pPr/>
              <a:t>69</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261743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480512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2FD26-F9A8-4F59-AAA0-70480F749A85}" type="slidenum">
              <a:rPr lang="zh-CN" altLang="en-US"/>
              <a:pPr/>
              <a:t>70</a:t>
            </a:fld>
            <a:endParaRPr lang="en-US" altLang="zh-CN"/>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6302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F7624-1686-45E2-A6C8-921D1DF92E80}" type="slidenum">
              <a:rPr lang="zh-CN" altLang="en-US"/>
              <a:pPr/>
              <a:t>71</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219816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1FF16-15D6-4D70-98DE-CC33574B1B2C}" type="slidenum">
              <a:rPr lang="zh-CN" altLang="en-US"/>
              <a:pPr/>
              <a:t>72</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136342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73</a:t>
            </a:fld>
            <a:endParaRPr lang="en-US" altLang="zh-CN"/>
          </a:p>
        </p:txBody>
      </p:sp>
    </p:spTree>
    <p:extLst>
      <p:ext uri="{BB962C8B-B14F-4D97-AF65-F5344CB8AC3E}">
        <p14:creationId xmlns:p14="http://schemas.microsoft.com/office/powerpoint/2010/main" val="39401072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0EB5B-5542-4A7B-9621-2E3105C7923F}" type="slidenum">
              <a:rPr lang="zh-CN" altLang="en-US"/>
              <a:pPr/>
              <a:t>74</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0602880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75</a:t>
            </a:fld>
            <a:endParaRPr lang="en-US" altLang="zh-CN"/>
          </a:p>
        </p:txBody>
      </p:sp>
    </p:spTree>
    <p:extLst>
      <p:ext uri="{BB962C8B-B14F-4D97-AF65-F5344CB8AC3E}">
        <p14:creationId xmlns:p14="http://schemas.microsoft.com/office/powerpoint/2010/main" val="38458953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62179-0FF6-4829-B6C4-9C0C2477338A}" type="slidenum">
              <a:rPr lang="zh-CN" altLang="en-US"/>
              <a:pPr/>
              <a:t>76</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16358902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22011-7509-40B2-8E65-4F832BCC09C5}" type="slidenum">
              <a:rPr lang="zh-CN" altLang="en-US"/>
              <a:pPr/>
              <a:t>77</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7602327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8F103-A9EE-4884-A91E-A89794F58212}" type="slidenum">
              <a:rPr lang="zh-CN" altLang="en-US"/>
              <a:pPr/>
              <a:t>78</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257508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79</a:t>
            </a:fld>
            <a:endParaRPr lang="en-US" altLang="zh-CN"/>
          </a:p>
        </p:txBody>
      </p:sp>
    </p:spTree>
    <p:extLst>
      <p:ext uri="{BB962C8B-B14F-4D97-AF65-F5344CB8AC3E}">
        <p14:creationId xmlns:p14="http://schemas.microsoft.com/office/powerpoint/2010/main" val="50825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dirty="0"/>
          </a:p>
        </p:txBody>
      </p:sp>
    </p:spTree>
    <p:extLst>
      <p:ext uri="{BB962C8B-B14F-4D97-AF65-F5344CB8AC3E}">
        <p14:creationId xmlns:p14="http://schemas.microsoft.com/office/powerpoint/2010/main" val="16685577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80</a:t>
            </a:fld>
            <a:endParaRPr lang="en-US" altLang="zh-CN"/>
          </a:p>
        </p:txBody>
      </p:sp>
    </p:spTree>
    <p:extLst>
      <p:ext uri="{BB962C8B-B14F-4D97-AF65-F5344CB8AC3E}">
        <p14:creationId xmlns:p14="http://schemas.microsoft.com/office/powerpoint/2010/main" val="647323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81</a:t>
            </a:fld>
            <a:endParaRPr lang="en-US" altLang="zh-CN"/>
          </a:p>
        </p:txBody>
      </p:sp>
    </p:spTree>
    <p:extLst>
      <p:ext uri="{BB962C8B-B14F-4D97-AF65-F5344CB8AC3E}">
        <p14:creationId xmlns:p14="http://schemas.microsoft.com/office/powerpoint/2010/main" val="38021991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82</a:t>
            </a:fld>
            <a:endParaRPr lang="en-US" altLang="zh-CN"/>
          </a:p>
        </p:txBody>
      </p:sp>
    </p:spTree>
    <p:extLst>
      <p:ext uri="{BB962C8B-B14F-4D97-AF65-F5344CB8AC3E}">
        <p14:creationId xmlns:p14="http://schemas.microsoft.com/office/powerpoint/2010/main" val="3030746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54FF7-A014-4584-A8C6-D26F28E0FDF6}" type="slidenum">
              <a:rPr lang="zh-CN" altLang="en-US"/>
              <a:pPr/>
              <a:t>86</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071930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9F286-51D7-48AC-A72E-14CB204020AE}" type="slidenum">
              <a:rPr lang="zh-CN" altLang="en-US"/>
              <a:pPr/>
              <a:t>87</a:t>
            </a:fld>
            <a:endParaRPr lang="en-US" altLang="zh-CN"/>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062154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837444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201876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4584887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472465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4032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u="none" dirty="0"/>
          </a:p>
        </p:txBody>
      </p:sp>
    </p:spTree>
    <p:extLst>
      <p:ext uri="{BB962C8B-B14F-4D97-AF65-F5344CB8AC3E}">
        <p14:creationId xmlns:p14="http://schemas.microsoft.com/office/powerpoint/2010/main" val="4313396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66479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912353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9333943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9577290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42121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424934736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6963362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154734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104</a:t>
            </a:fld>
            <a:endParaRPr lang="en-US" altLang="zh-CN"/>
          </a:p>
        </p:txBody>
      </p:sp>
    </p:spTree>
    <p:extLst>
      <p:ext uri="{BB962C8B-B14F-4D97-AF65-F5344CB8AC3E}">
        <p14:creationId xmlns:p14="http://schemas.microsoft.com/office/powerpoint/2010/main" val="1918286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105</a:t>
            </a:fld>
            <a:endParaRPr lang="en-US" altLang="zh-CN"/>
          </a:p>
        </p:txBody>
      </p:sp>
    </p:spTree>
    <p:extLst>
      <p:ext uri="{BB962C8B-B14F-4D97-AF65-F5344CB8AC3E}">
        <p14:creationId xmlns:p14="http://schemas.microsoft.com/office/powerpoint/2010/main" val="27893523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0538" y="1268413"/>
            <a:ext cx="40386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268413"/>
            <a:ext cx="40386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hyperlink" Target="http://www.apple.com/"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Cambria" panose="02040503050406030204" pitchFamily="18" charset="0"/>
              </a:rPr>
              <a:t>Software Quality Assurance and Testing Technology</a:t>
            </a:r>
            <a:endParaRPr lang="zh-CN" altLang="zh-CN" sz="4000" dirty="0">
              <a:latin typeface="Cambria" panose="02040503050406030204" pitchFamily="18"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a:solidFill>
                  <a:srgbClr val="133984"/>
                </a:solidFill>
                <a:latin typeface="Cambria" panose="02040503050406030204" pitchFamily="18" charset="0"/>
                <a:ea typeface="华文新魏" panose="02010800040101010101" pitchFamily="2" charset="-122"/>
              </a:rPr>
              <a:t>2</a:t>
            </a:r>
            <a:r>
              <a:rPr lang="en-US" altLang="zh-CN" sz="1800" b="1" baseline="30000" dirty="0">
                <a:solidFill>
                  <a:srgbClr val="133984"/>
                </a:solidFill>
                <a:latin typeface="Cambria" panose="02040503050406030204" pitchFamily="18" charset="0"/>
                <a:ea typeface="华文新魏" panose="02010800040101010101" pitchFamily="2" charset="-122"/>
              </a:rPr>
              <a:t>nd</a:t>
            </a:r>
            <a:r>
              <a:rPr lang="en-US" altLang="zh-CN" sz="1800" b="1" dirty="0">
                <a:solidFill>
                  <a:srgbClr val="133984"/>
                </a:solidFill>
                <a:latin typeface="Cambria" panose="02040503050406030204" pitchFamily="18" charset="0"/>
                <a:ea typeface="华文新魏" panose="02010800040101010101" pitchFamily="2" charset="-122"/>
              </a:rPr>
              <a:t> Semester, </a:t>
            </a:r>
            <a:r>
              <a:rPr lang="en-US" altLang="zh-CN" sz="1800" b="1">
                <a:solidFill>
                  <a:srgbClr val="133984"/>
                </a:solidFill>
                <a:latin typeface="Cambria" panose="02040503050406030204" pitchFamily="18" charset="0"/>
                <a:ea typeface="华文新魏" panose="02010800040101010101" pitchFamily="2" charset="-122"/>
              </a:rPr>
              <a:t>Spring 2022</a:t>
            </a:r>
            <a:endParaRPr lang="en-US" altLang="zh-CN" sz="1800" b="1" dirty="0">
              <a:solidFill>
                <a:srgbClr val="133984"/>
              </a:solidFill>
              <a:latin typeface="Cambria" panose="02040503050406030204" pitchFamily="18" charset="0"/>
              <a:ea typeface="华文新魏" panose="02010800040101010101" pitchFamily="2" charset="-122"/>
            </a:endParaRPr>
          </a:p>
          <a:p>
            <a:pPr eaLnBrk="1" hangingPunct="1"/>
            <a:r>
              <a:rPr lang="en-US" altLang="zh-CN" sz="1800" b="1" dirty="0">
                <a:solidFill>
                  <a:srgbClr val="133984"/>
                </a:solidFill>
                <a:latin typeface="Cambria" panose="02040503050406030204" pitchFamily="18" charset="0"/>
                <a:ea typeface="华文新魏" panose="02010800040101010101" pitchFamily="2" charset="-122"/>
              </a:rPr>
              <a:t>Haiming Liu </a:t>
            </a:r>
          </a:p>
          <a:p>
            <a:pPr eaLnBrk="1" hangingPunct="1"/>
            <a:r>
              <a:rPr lang="en-US" altLang="zh-CN" sz="1800" b="1" dirty="0">
                <a:solidFill>
                  <a:srgbClr val="133984"/>
                </a:solidFill>
                <a:latin typeface="Cambria" panose="02040503050406030204" pitchFamily="18" charset="0"/>
                <a:ea typeface="华文新魏" panose="02010800040101010101" pitchFamily="2" charset="-122"/>
              </a:rPr>
              <a:t>School of Software Engineering</a:t>
            </a:r>
          </a:p>
          <a:p>
            <a:pPr eaLnBrk="1" hangingPunct="1"/>
            <a:r>
              <a:rPr lang="en-US" altLang="zh-CN" sz="1800" b="1" dirty="0">
                <a:solidFill>
                  <a:srgbClr val="133984"/>
                </a:solidFill>
                <a:latin typeface="Cambria" panose="02040503050406030204" pitchFamily="18" charset="0"/>
                <a:ea typeface="华文新魏" panose="02010800040101010101" pitchFamily="2" charset="-122"/>
              </a:rPr>
              <a:t>Beijing </a:t>
            </a:r>
            <a:r>
              <a:rPr lang="en-US" altLang="zh-CN" sz="1800" b="1" dirty="0" err="1">
                <a:solidFill>
                  <a:srgbClr val="133984"/>
                </a:solidFill>
                <a:latin typeface="Cambria" panose="02040503050406030204" pitchFamily="18" charset="0"/>
                <a:ea typeface="华文新魏" panose="02010800040101010101" pitchFamily="2" charset="-122"/>
              </a:rPr>
              <a:t>Jiaotong</a:t>
            </a:r>
            <a:r>
              <a:rPr lang="en-US" altLang="zh-CN" sz="1800" b="1" dirty="0">
                <a:solidFill>
                  <a:srgbClr val="133984"/>
                </a:solidFill>
                <a:latin typeface="Cambria" panose="02040503050406030204" pitchFamily="18" charset="0"/>
                <a:ea typeface="华文新魏" panose="02010800040101010101" pitchFamily="2" charset="-122"/>
              </a:rPr>
              <a:t> University</a:t>
            </a:r>
            <a:endParaRPr lang="zh-CN" altLang="zh-CN" sz="2800" b="1" dirty="0">
              <a:solidFill>
                <a:srgbClr val="133984"/>
              </a:solidFill>
              <a:latin typeface="Cambria" panose="02040503050406030204" pitchFamily="18" charset="0"/>
              <a:ea typeface="华文新魏" panose="02010800040101010101" pitchFamily="2" charset="-122"/>
            </a:endParaRPr>
          </a:p>
        </p:txBody>
      </p:sp>
    </p:spTree>
    <p:extLst>
      <p:ext uri="{BB962C8B-B14F-4D97-AF65-F5344CB8AC3E}">
        <p14:creationId xmlns:p14="http://schemas.microsoft.com/office/powerpoint/2010/main" val="3103120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Sources of Problems (Cont’d)</a:t>
            </a:r>
          </a:p>
        </p:txBody>
      </p:sp>
      <p:sp>
        <p:nvSpPr>
          <p:cNvPr id="4" name="Rectangle 3"/>
          <p:cNvSpPr txBox="1">
            <a:spLocks noChangeArrowheads="1"/>
          </p:cNvSpPr>
          <p:nvPr/>
        </p:nvSpPr>
        <p:spPr bwMode="auto">
          <a:xfrm>
            <a:off x="342900" y="21336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b="1" u="sng" dirty="0">
                <a:latin typeface="Cambria" panose="02040503050406030204" pitchFamily="18" charset="0"/>
              </a:rPr>
              <a:t>Inadequate Testing of Software:</a:t>
            </a:r>
            <a:r>
              <a:rPr lang="en-US" altLang="zh-CN" dirty="0">
                <a:latin typeface="Cambria" panose="02040503050406030204" pitchFamily="18" charset="0"/>
              </a:rPr>
              <a:t> Incomplete testing, poor verification, mistakes in debugging.</a:t>
            </a:r>
          </a:p>
          <a:p>
            <a:pPr eaLnBrk="1" hangingPunct="1"/>
            <a:r>
              <a:rPr lang="en-US" altLang="zh-CN" b="1" u="sng" dirty="0">
                <a:latin typeface="Cambria" panose="02040503050406030204" pitchFamily="18" charset="0"/>
              </a:rPr>
              <a:t>Evolution:</a:t>
            </a:r>
            <a:r>
              <a:rPr lang="en-US" altLang="zh-CN" dirty="0">
                <a:latin typeface="Cambria" panose="02040503050406030204" pitchFamily="18" charset="0"/>
              </a:rPr>
              <a:t>  Sloppy redevelopment or maintenance, introduction of new flaws in attempts to fix old flaws, incremental escalation to inordinate complexity.</a:t>
            </a:r>
          </a:p>
        </p:txBody>
      </p:sp>
    </p:spTree>
    <p:extLst>
      <p:ext uri="{BB962C8B-B14F-4D97-AF65-F5344CB8AC3E}">
        <p14:creationId xmlns:p14="http://schemas.microsoft.com/office/powerpoint/2010/main" val="354319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Flexible UI</a:t>
            </a:r>
          </a:p>
        </p:txBody>
      </p:sp>
      <p:sp>
        <p:nvSpPr>
          <p:cNvPr id="4" name="Rectangle 3"/>
          <p:cNvSpPr txBox="1">
            <a:spLocks noChangeArrowheads="1"/>
          </p:cNvSpPr>
          <p:nvPr/>
        </p:nvSpPr>
        <p:spPr bwMode="auto">
          <a:xfrm>
            <a:off x="304800" y="19812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Users like choices … but </a:t>
            </a:r>
            <a:r>
              <a:rPr lang="en-US" altLang="zh-CN" dirty="0">
                <a:solidFill>
                  <a:srgbClr val="FF0000"/>
                </a:solidFill>
                <a:latin typeface="Cambria" panose="02040503050406030204" pitchFamily="18" charset="0"/>
              </a:rPr>
              <a:t>not too many</a:t>
            </a:r>
            <a:r>
              <a:rPr lang="en-US" altLang="zh-CN" dirty="0">
                <a:latin typeface="Cambria" panose="02040503050406030204" pitchFamily="18" charset="0"/>
              </a:rPr>
              <a:t>.</a:t>
            </a:r>
          </a:p>
          <a:p>
            <a:pPr lvl="1">
              <a:lnSpc>
                <a:spcPct val="90000"/>
              </a:lnSpc>
            </a:pPr>
            <a:r>
              <a:rPr lang="en-US" altLang="zh-CN" dirty="0">
                <a:latin typeface="Cambria" panose="02040503050406030204" pitchFamily="18" charset="0"/>
              </a:rPr>
              <a:t>E.g., MS simple and scientific calculators</a:t>
            </a:r>
          </a:p>
          <a:p>
            <a:pPr>
              <a:lnSpc>
                <a:spcPct val="90000"/>
              </a:lnSpc>
            </a:pPr>
            <a:r>
              <a:rPr lang="en-US" altLang="zh-CN" dirty="0">
                <a:latin typeface="Cambria" panose="02040503050406030204" pitchFamily="18" charset="0"/>
              </a:rPr>
              <a:t>Flexible UIs provide:</a:t>
            </a:r>
          </a:p>
          <a:p>
            <a:pPr lvl="1">
              <a:lnSpc>
                <a:spcPct val="90000"/>
              </a:lnSpc>
            </a:pPr>
            <a:r>
              <a:rPr lang="en-US" altLang="zh-CN" dirty="0">
                <a:latin typeface="Cambria" panose="02040503050406030204" pitchFamily="18" charset="0"/>
              </a:rPr>
              <a:t>State jumping</a:t>
            </a:r>
          </a:p>
          <a:p>
            <a:pPr lvl="2">
              <a:lnSpc>
                <a:spcPct val="90000"/>
              </a:lnSpc>
            </a:pPr>
            <a:r>
              <a:rPr lang="en-US" altLang="zh-CN" sz="2000" dirty="0">
                <a:latin typeface="Cambria" panose="02040503050406030204" pitchFamily="18" charset="0"/>
              </a:rPr>
              <a:t>Many alternative ways to achieve the same goal.</a:t>
            </a:r>
          </a:p>
          <a:p>
            <a:pPr lvl="1">
              <a:lnSpc>
                <a:spcPct val="90000"/>
              </a:lnSpc>
            </a:pPr>
            <a:r>
              <a:rPr lang="en-US" altLang="zh-CN" dirty="0">
                <a:latin typeface="Cambria" panose="02040503050406030204" pitchFamily="18" charset="0"/>
              </a:rPr>
              <a:t>State termination and skipping</a:t>
            </a:r>
          </a:p>
          <a:p>
            <a:pPr lvl="2">
              <a:lnSpc>
                <a:spcPct val="90000"/>
              </a:lnSpc>
            </a:pPr>
            <a:r>
              <a:rPr lang="en-US" altLang="zh-CN" sz="2000" dirty="0">
                <a:latin typeface="Cambria" panose="02040503050406030204" pitchFamily="18" charset="0"/>
              </a:rPr>
              <a:t>“If you know your party’s extension enter it at any time”.</a:t>
            </a:r>
          </a:p>
          <a:p>
            <a:pPr lvl="1">
              <a:lnSpc>
                <a:spcPct val="90000"/>
              </a:lnSpc>
            </a:pPr>
            <a:r>
              <a:rPr lang="en-US" altLang="zh-CN" dirty="0">
                <a:latin typeface="Cambria" panose="02040503050406030204" pitchFamily="18" charset="0"/>
              </a:rPr>
              <a:t>Multiple ways to perform I/O</a:t>
            </a:r>
          </a:p>
          <a:p>
            <a:pPr lvl="2">
              <a:lnSpc>
                <a:spcPct val="90000"/>
              </a:lnSpc>
            </a:pPr>
            <a:r>
              <a:rPr lang="en-US" altLang="zh-CN" sz="2000" dirty="0">
                <a:latin typeface="Cambria" panose="02040503050406030204" pitchFamily="18" charset="0"/>
              </a:rPr>
              <a:t>Excel allows many input formats (from keyboard or files) and many output formats (table, graphs, charts).</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6500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09255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Comfortable UI</a:t>
            </a:r>
          </a:p>
        </p:txBody>
      </p:sp>
      <p:sp>
        <p:nvSpPr>
          <p:cNvPr id="4" name="Rectangle 3"/>
          <p:cNvSpPr txBox="1">
            <a:spLocks noChangeArrowheads="1"/>
          </p:cNvSpPr>
          <p:nvPr/>
        </p:nvSpPr>
        <p:spPr bwMode="auto">
          <a:xfrm>
            <a:off x="152400" y="1752600"/>
            <a:ext cx="876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Sounds like a strange notion …</a:t>
            </a:r>
          </a:p>
          <a:p>
            <a:pPr>
              <a:lnSpc>
                <a:spcPct val="90000"/>
              </a:lnSpc>
            </a:pPr>
            <a:r>
              <a:rPr lang="en-US" altLang="zh-CN" dirty="0">
                <a:latin typeface="Cambria" panose="02040503050406030204" pitchFamily="18" charset="0"/>
              </a:rPr>
              <a:t>Is the UI </a:t>
            </a:r>
            <a:r>
              <a:rPr lang="en-US" altLang="zh-CN" dirty="0">
                <a:solidFill>
                  <a:srgbClr val="FF0000"/>
                </a:solidFill>
                <a:latin typeface="Cambria" panose="02040503050406030204" pitchFamily="18" charset="0"/>
              </a:rPr>
              <a:t>appropriate</a:t>
            </a:r>
            <a:r>
              <a:rPr lang="en-US" altLang="zh-CN" dirty="0">
                <a:latin typeface="Cambria" panose="02040503050406030204" pitchFamily="18" charset="0"/>
              </a:rPr>
              <a:t>?</a:t>
            </a:r>
          </a:p>
          <a:p>
            <a:pPr lvl="1">
              <a:lnSpc>
                <a:spcPct val="90000"/>
              </a:lnSpc>
            </a:pPr>
            <a:r>
              <a:rPr lang="en-US" altLang="zh-CN" dirty="0">
                <a:solidFill>
                  <a:srgbClr val="FF0000"/>
                </a:solidFill>
                <a:latin typeface="Cambria" panose="02040503050406030204" pitchFamily="18" charset="0"/>
              </a:rPr>
              <a:t>Sound effects </a:t>
            </a:r>
            <a:r>
              <a:rPr lang="en-US" altLang="zh-CN" dirty="0">
                <a:latin typeface="Cambria" panose="02040503050406030204" pitchFamily="18" charset="0"/>
              </a:rPr>
              <a:t>in a computer game? How about a business application?</a:t>
            </a:r>
          </a:p>
          <a:p>
            <a:pPr>
              <a:lnSpc>
                <a:spcPct val="90000"/>
              </a:lnSpc>
            </a:pPr>
            <a:r>
              <a:rPr lang="en-US" altLang="zh-CN" dirty="0">
                <a:latin typeface="Cambria" panose="02040503050406030204" pitchFamily="18" charset="0"/>
              </a:rPr>
              <a:t>Does the UI </a:t>
            </a:r>
            <a:r>
              <a:rPr lang="en-US" altLang="zh-CN" dirty="0">
                <a:solidFill>
                  <a:srgbClr val="FF0000"/>
                </a:solidFill>
                <a:latin typeface="Cambria" panose="02040503050406030204" pitchFamily="18" charset="0"/>
              </a:rPr>
              <a:t>handle</a:t>
            </a:r>
            <a:r>
              <a:rPr lang="en-US" altLang="zh-CN" dirty="0">
                <a:latin typeface="Cambria" panose="02040503050406030204" pitchFamily="18" charset="0"/>
              </a:rPr>
              <a:t> </a:t>
            </a:r>
            <a:r>
              <a:rPr lang="en-US" altLang="zh-CN" dirty="0">
                <a:solidFill>
                  <a:srgbClr val="FF0000"/>
                </a:solidFill>
                <a:latin typeface="Cambria" panose="02040503050406030204" pitchFamily="18" charset="0"/>
              </a:rPr>
              <a:t>errors well</a:t>
            </a:r>
            <a:r>
              <a:rPr lang="en-US" altLang="zh-CN" dirty="0">
                <a:latin typeface="Cambria" panose="02040503050406030204" pitchFamily="18" charset="0"/>
              </a:rPr>
              <a:t>?</a:t>
            </a:r>
          </a:p>
          <a:p>
            <a:pPr lvl="1">
              <a:lnSpc>
                <a:spcPct val="90000"/>
              </a:lnSpc>
            </a:pPr>
            <a:r>
              <a:rPr lang="en-US" altLang="zh-CN" dirty="0">
                <a:latin typeface="Cambria" panose="02040503050406030204" pitchFamily="18" charset="0"/>
              </a:rPr>
              <a:t>If there is </a:t>
            </a:r>
            <a:r>
              <a:rPr lang="en-US" altLang="zh-CN" dirty="0">
                <a:solidFill>
                  <a:srgbClr val="FF0000"/>
                </a:solidFill>
                <a:latin typeface="Cambria" panose="02040503050406030204" pitchFamily="18" charset="0"/>
              </a:rPr>
              <a:t>no Undo/Redo</a:t>
            </a:r>
            <a:r>
              <a:rPr lang="en-US" altLang="zh-CN" dirty="0">
                <a:latin typeface="Cambria" panose="02040503050406030204" pitchFamily="18" charset="0"/>
              </a:rPr>
              <a:t> feature critical operations may fail.</a:t>
            </a:r>
          </a:p>
          <a:p>
            <a:pPr>
              <a:lnSpc>
                <a:spcPct val="90000"/>
              </a:lnSpc>
            </a:pPr>
            <a:r>
              <a:rPr lang="en-US" altLang="zh-CN" dirty="0">
                <a:latin typeface="Cambria" panose="02040503050406030204" pitchFamily="18" charset="0"/>
              </a:rPr>
              <a:t>Is the feedback </a:t>
            </a:r>
            <a:r>
              <a:rPr lang="en-US" altLang="zh-CN" dirty="0">
                <a:solidFill>
                  <a:srgbClr val="FF0000"/>
                </a:solidFill>
                <a:latin typeface="Cambria" panose="02040503050406030204" pitchFamily="18" charset="0"/>
              </a:rPr>
              <a:t>fast enough </a:t>
            </a:r>
            <a:r>
              <a:rPr lang="en-US" altLang="zh-CN" dirty="0">
                <a:latin typeface="Cambria" panose="02040503050406030204" pitchFamily="18" charset="0"/>
              </a:rPr>
              <a:t>or too fast?</a:t>
            </a:r>
          </a:p>
          <a:p>
            <a:pPr lvl="1">
              <a:lnSpc>
                <a:spcPct val="90000"/>
              </a:lnSpc>
            </a:pPr>
            <a:r>
              <a:rPr lang="en-US" altLang="zh-CN" dirty="0">
                <a:latin typeface="Cambria" panose="02040503050406030204" pitchFamily="18" charset="0"/>
              </a:rPr>
              <a:t>E.g., waiting for cash to come out of the ATM</a:t>
            </a:r>
          </a:p>
          <a:p>
            <a:pPr>
              <a:lnSpc>
                <a:spcPct val="90000"/>
              </a:lnSpc>
            </a:pPr>
            <a:r>
              <a:rPr lang="en-US" altLang="zh-CN" dirty="0">
                <a:latin typeface="Cambria" panose="02040503050406030204" pitchFamily="18" charset="0"/>
              </a:rPr>
              <a:t>Does excessive use cause harm?</a:t>
            </a:r>
          </a:p>
          <a:p>
            <a:pPr lvl="1">
              <a:lnSpc>
                <a:spcPct val="90000"/>
              </a:lnSpc>
            </a:pPr>
            <a:r>
              <a:rPr lang="en-US" altLang="zh-CN" dirty="0">
                <a:latin typeface="Cambria" panose="02040503050406030204" pitchFamily="18" charset="0"/>
              </a:rPr>
              <a:t>E.g., </a:t>
            </a:r>
            <a:r>
              <a:rPr lang="en-US" altLang="zh-CN" dirty="0" err="1">
                <a:latin typeface="Cambria" panose="02040503050406030204" pitchFamily="18" charset="0"/>
              </a:rPr>
              <a:t>Emacs</a:t>
            </a:r>
            <a:r>
              <a:rPr lang="en-US" altLang="zh-CN" dirty="0">
                <a:latin typeface="Cambria" panose="02040503050406030204" pitchFamily="18" charset="0"/>
              </a:rPr>
              <a:t> hand</a:t>
            </a:r>
          </a:p>
        </p:txBody>
      </p:sp>
      <p:sp>
        <p:nvSpPr>
          <p:cNvPr id="7" name="标题 6"/>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5693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Correct UI</a:t>
            </a:r>
          </a:p>
        </p:txBody>
      </p:sp>
      <p:sp>
        <p:nvSpPr>
          <p:cNvPr id="4" name="Rectangle 3"/>
          <p:cNvSpPr txBox="1">
            <a:spLocks noChangeArrowheads="1"/>
          </p:cNvSpPr>
          <p:nvPr/>
        </p:nvSpPr>
        <p:spPr bwMode="auto">
          <a:xfrm>
            <a:off x="381000" y="19050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Marketing differences</a:t>
            </a:r>
          </a:p>
          <a:p>
            <a:pPr lvl="1">
              <a:lnSpc>
                <a:spcPct val="90000"/>
              </a:lnSpc>
            </a:pPr>
            <a:r>
              <a:rPr lang="en-US" altLang="zh-CN" dirty="0">
                <a:latin typeface="Cambria" panose="02040503050406030204" pitchFamily="18" charset="0"/>
              </a:rPr>
              <a:t>Are there </a:t>
            </a:r>
            <a:r>
              <a:rPr lang="en-US" altLang="zh-CN" dirty="0">
                <a:solidFill>
                  <a:srgbClr val="FF0000"/>
                </a:solidFill>
                <a:latin typeface="Cambria" panose="02040503050406030204" pitchFamily="18" charset="0"/>
              </a:rPr>
              <a:t>extra or missing functions</a:t>
            </a:r>
            <a:r>
              <a:rPr lang="en-US" altLang="zh-CN" dirty="0">
                <a:latin typeface="Cambria" panose="02040503050406030204" pitchFamily="18" charset="0"/>
              </a:rPr>
              <a:t> from what the marketing material states?</a:t>
            </a:r>
          </a:p>
          <a:p>
            <a:pPr>
              <a:lnSpc>
                <a:spcPct val="90000"/>
              </a:lnSpc>
            </a:pPr>
            <a:r>
              <a:rPr lang="en-US" altLang="zh-CN" dirty="0">
                <a:latin typeface="Cambria" panose="02040503050406030204" pitchFamily="18" charset="0"/>
              </a:rPr>
              <a:t>Language and spelling</a:t>
            </a:r>
          </a:p>
          <a:p>
            <a:pPr lvl="1">
              <a:lnSpc>
                <a:spcPct val="90000"/>
              </a:lnSpc>
            </a:pPr>
            <a:r>
              <a:rPr lang="en-US" altLang="zh-CN" dirty="0">
                <a:latin typeface="Cambria" panose="02040503050406030204" pitchFamily="18" charset="0"/>
              </a:rPr>
              <a:t>Error messages often have spelling mistakes</a:t>
            </a:r>
          </a:p>
          <a:p>
            <a:pPr>
              <a:lnSpc>
                <a:spcPct val="90000"/>
              </a:lnSpc>
            </a:pPr>
            <a:r>
              <a:rPr lang="en-US" altLang="zh-CN" dirty="0">
                <a:solidFill>
                  <a:srgbClr val="FF0000"/>
                </a:solidFill>
                <a:latin typeface="Cambria" panose="02040503050406030204" pitchFamily="18" charset="0"/>
              </a:rPr>
              <a:t>Bad media </a:t>
            </a:r>
            <a:r>
              <a:rPr lang="en-US" altLang="zh-CN" dirty="0">
                <a:latin typeface="Cambria" panose="02040503050406030204" pitchFamily="18" charset="0"/>
              </a:rPr>
              <a:t>(icons, images, sounds, videos) that for with the software UI.</a:t>
            </a:r>
          </a:p>
          <a:p>
            <a:pPr>
              <a:lnSpc>
                <a:spcPct val="90000"/>
              </a:lnSpc>
            </a:pPr>
            <a:r>
              <a:rPr lang="en-US" altLang="zh-CN" dirty="0">
                <a:latin typeface="Cambria" panose="02040503050406030204" pitchFamily="18" charset="0"/>
              </a:rPr>
              <a:t>WYSIWYG</a:t>
            </a:r>
          </a:p>
          <a:p>
            <a:pPr lvl="1">
              <a:lnSpc>
                <a:spcPct val="90000"/>
              </a:lnSpc>
            </a:pPr>
            <a:r>
              <a:rPr lang="en-US" altLang="zh-CN" dirty="0">
                <a:latin typeface="Cambria" panose="02040503050406030204" pitchFamily="18" charset="0"/>
              </a:rPr>
              <a:t>E.g., does the printed Adobe Acrobat file look like the one on the screen?</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9045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a:latin typeface="Cambria" panose="02040503050406030204" pitchFamily="18" charset="0"/>
              </a:rPr>
              <a:t>Useful UI</a:t>
            </a:r>
          </a:p>
        </p:txBody>
      </p:sp>
      <p:sp>
        <p:nvSpPr>
          <p:cNvPr id="4" name="Rectangle 3"/>
          <p:cNvSpPr txBox="1">
            <a:spLocks noChangeArrowheads="1"/>
          </p:cNvSpPr>
          <p:nvPr/>
        </p:nvSpPr>
        <p:spPr bwMode="auto">
          <a:xfrm>
            <a:off x="152400" y="2054180"/>
            <a:ext cx="883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When testing a UI feature, ask if the feature you see </a:t>
            </a:r>
            <a:r>
              <a:rPr lang="en-US" altLang="zh-CN" dirty="0">
                <a:solidFill>
                  <a:srgbClr val="FF0000"/>
                </a:solidFill>
                <a:latin typeface="Cambria" panose="02040503050406030204" pitchFamily="18" charset="0"/>
              </a:rPr>
              <a:t>actually contributes to the software’s value</a:t>
            </a:r>
            <a:r>
              <a:rPr lang="en-US" altLang="zh-CN" dirty="0">
                <a:latin typeface="Cambria" panose="02040503050406030204" pitchFamily="18" charset="0"/>
              </a:rPr>
              <a:t>.</a:t>
            </a:r>
          </a:p>
          <a:p>
            <a:r>
              <a:rPr lang="en-US" altLang="zh-CN" dirty="0">
                <a:latin typeface="Cambria" panose="02040503050406030204" pitchFamily="18" charset="0"/>
              </a:rPr>
              <a:t>Many applets have useless features </a:t>
            </a:r>
          </a:p>
          <a:p>
            <a:r>
              <a:rPr lang="en-US" altLang="zh-CN" dirty="0">
                <a:latin typeface="Cambria" panose="02040503050406030204" pitchFamily="18" charset="0"/>
              </a:rPr>
              <a:t>Useless UI features waste time for the user, developer, and tester.</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2799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7170" name="Rectangle 2"/>
          <p:cNvSpPr>
            <a:spLocks noGrp="1" noChangeArrowheads="1"/>
          </p:cNvSpPr>
          <p:nvPr>
            <p:ph type="title"/>
          </p:nvPr>
        </p:nvSpPr>
        <p:spPr>
          <a:xfrm>
            <a:off x="916048" y="2286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What is Quality?</a:t>
            </a:r>
          </a:p>
        </p:txBody>
      </p:sp>
      <p:sp>
        <p:nvSpPr>
          <p:cNvPr id="7173" name="Text Box 5"/>
          <p:cNvSpPr txBox="1">
            <a:spLocks noChangeArrowheads="1"/>
          </p:cNvSpPr>
          <p:nvPr/>
        </p:nvSpPr>
        <p:spPr bwMode="auto">
          <a:xfrm>
            <a:off x="345207" y="1981200"/>
            <a:ext cx="8343241"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Cambria" panose="02040503050406030204" pitchFamily="18" charset="0"/>
                <a:ea typeface="宋体" panose="02010600030101010101" pitchFamily="2" charset="-122"/>
                <a:cs typeface="Times New Roman" panose="02020603050405020304" pitchFamily="18" charset="0"/>
              </a:rPr>
              <a:t>Quality</a:t>
            </a:r>
            <a:r>
              <a:rPr lang="en-US" altLang="zh-CN" sz="2800" dirty="0">
                <a:latin typeface="Cambria" panose="02040503050406030204" pitchFamily="18" charset="0"/>
                <a:ea typeface="宋体" panose="02010600030101010101" pitchFamily="2" charset="-122"/>
                <a:cs typeface="Times New Roman" panose="02020603050405020304" pitchFamily="18" charset="0"/>
              </a:rPr>
              <a:t> – developed product meets it’s specification</a:t>
            </a:r>
          </a:p>
          <a:p>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Problems: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Development organization has requirements exceeding customer's  specifications (added cost of product development)</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Certain quality characteristics can not be specified in unambiguous terms (i.e. maintainability)</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Even if the product conforms to it’s specifications, users may not consider it to be a quality product (because users may not be involved in the development of the requirements)</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051293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8194" name="Text Box 2"/>
          <p:cNvSpPr txBox="1">
            <a:spLocks noChangeArrowheads="1"/>
          </p:cNvSpPr>
          <p:nvPr/>
        </p:nvSpPr>
        <p:spPr bwMode="auto">
          <a:xfrm>
            <a:off x="381000" y="1981200"/>
            <a:ext cx="8534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ambria" panose="02040503050406030204" pitchFamily="18" charset="0"/>
                <a:ea typeface="宋体" panose="02010600030101010101" pitchFamily="2" charset="-122"/>
                <a:cs typeface="Times New Roman" panose="02020603050405020304" pitchFamily="18" charset="0"/>
              </a:rPr>
              <a:t>Quality Management</a:t>
            </a:r>
            <a:r>
              <a:rPr lang="en-US" altLang="zh-CN" sz="2000" dirty="0">
                <a:latin typeface="Cambria" panose="02040503050406030204" pitchFamily="18" charset="0"/>
                <a:ea typeface="宋体" panose="02010600030101010101" pitchFamily="2" charset="-122"/>
                <a:cs typeface="Times New Roman" panose="02020603050405020304" pitchFamily="18" charset="0"/>
              </a:rPr>
              <a:t> – ensuring that required level of product quality is achieved</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Defining procedures and standards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Applying procedures and standards to the product and process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Checking that procedures are followed</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Collecting and analyzing various quality data</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1800" dirty="0">
                <a:latin typeface="Cambria" panose="02040503050406030204" pitchFamily="18" charset="0"/>
                <a:ea typeface="宋体" panose="02010600030101010101" pitchFamily="2" charset="-122"/>
                <a:cs typeface="Times New Roman" panose="02020603050405020304" pitchFamily="18" charset="0"/>
              </a:rPr>
              <a:t>Problems:</a:t>
            </a:r>
          </a:p>
          <a:p>
            <a:r>
              <a:rPr lang="en-US" altLang="zh-CN" sz="1800" dirty="0">
                <a:latin typeface="Cambria" panose="02040503050406030204" pitchFamily="18" charset="0"/>
                <a:ea typeface="宋体" panose="02010600030101010101" pitchFamily="2" charset="-122"/>
                <a:cs typeface="Times New Roman" panose="02020603050405020304" pitchFamily="18" charset="0"/>
              </a:rPr>
              <a:t>  • Intangible aspects of software quality can’t be standardized (</a:t>
            </a:r>
            <a:r>
              <a:rPr lang="en-US" altLang="zh-CN" sz="1800" dirty="0" err="1">
                <a:latin typeface="Cambria" panose="02040503050406030204" pitchFamily="18" charset="0"/>
                <a:ea typeface="宋体" panose="02010600030101010101" pitchFamily="2" charset="-122"/>
                <a:cs typeface="Times New Roman" panose="02020603050405020304" pitchFamily="18" charset="0"/>
              </a:rPr>
              <a:t>i.e</a:t>
            </a:r>
            <a:r>
              <a:rPr lang="en-US" altLang="zh-CN" sz="1800" dirty="0">
                <a:latin typeface="Cambria" panose="02040503050406030204" pitchFamily="18" charset="0"/>
                <a:ea typeface="宋体" panose="02010600030101010101" pitchFamily="2" charset="-122"/>
                <a:cs typeface="Times New Roman" panose="02020603050405020304" pitchFamily="18" charset="0"/>
              </a:rPr>
              <a:t> elegance and readability) </a:t>
            </a:r>
            <a:endParaRPr lang="en-US" altLang="zh-CN" sz="1800" dirty="0">
              <a:latin typeface="Cambria" panose="02040503050406030204" pitchFamily="18" charset="0"/>
              <a:ea typeface="宋体" panose="02010600030101010101" pitchFamily="2" charset="-122"/>
            </a:endParaRPr>
          </a:p>
        </p:txBody>
      </p:sp>
      <p:sp>
        <p:nvSpPr>
          <p:cNvPr id="8195" name="Rectangle 3"/>
          <p:cNvSpPr>
            <a:spLocks noGrp="1" noChangeArrowheads="1"/>
          </p:cNvSpPr>
          <p:nvPr>
            <p:ph type="title" idx="4294967295"/>
          </p:nvPr>
        </p:nvSpPr>
        <p:spPr>
          <a:xfrm>
            <a:off x="1905000" y="2286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What is Quality Management?</a:t>
            </a:r>
          </a:p>
        </p:txBody>
      </p:sp>
    </p:spTree>
    <p:extLst>
      <p:ext uri="{BB962C8B-B14F-4D97-AF65-F5344CB8AC3E}">
        <p14:creationId xmlns:p14="http://schemas.microsoft.com/office/powerpoint/2010/main" val="1480118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9218" name="Rectangle 2"/>
          <p:cNvSpPr>
            <a:spLocks noGrp="1" noChangeArrowheads="1"/>
          </p:cNvSpPr>
          <p:nvPr>
            <p:ph type="title"/>
          </p:nvPr>
        </p:nvSpPr>
        <p:spPr>
          <a:xfrm>
            <a:off x="1905000" y="228600"/>
            <a:ext cx="7772400" cy="1143000"/>
          </a:xfrm>
        </p:spPr>
        <p:txBody>
          <a:bodyPr/>
          <a:lstStyle/>
          <a:p>
            <a:pPr algn="l"/>
            <a:r>
              <a:rPr lang="en-US" altLang="zh-CN" sz="3200" b="1" u="sng" dirty="0">
                <a:latin typeface="Cambria" panose="02040503050406030204" pitchFamily="18" charset="0"/>
                <a:ea typeface="宋体" panose="02010600030101010101" pitchFamily="2" charset="-122"/>
              </a:rPr>
              <a:t>What are SQA, SQP, SQC, and SQM?</a:t>
            </a:r>
          </a:p>
        </p:txBody>
      </p:sp>
      <p:sp>
        <p:nvSpPr>
          <p:cNvPr id="9219" name="Text Box 3"/>
          <p:cNvSpPr txBox="1">
            <a:spLocks noChangeArrowheads="1"/>
          </p:cNvSpPr>
          <p:nvPr/>
        </p:nvSpPr>
        <p:spPr bwMode="auto">
          <a:xfrm>
            <a:off x="260466" y="1676400"/>
            <a:ext cx="8686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zh-CN" sz="2000" b="1" dirty="0">
                <a:latin typeface="Cambria" panose="02040503050406030204" pitchFamily="18" charset="0"/>
                <a:ea typeface="宋体" panose="02010600030101010101" pitchFamily="2" charset="-122"/>
                <a:cs typeface="Times New Roman" panose="02020603050405020304" pitchFamily="18" charset="0"/>
              </a:rPr>
              <a:t>SQA includes all 4 elements…</a:t>
            </a:r>
          </a:p>
          <a:p>
            <a:endParaRPr lang="en-US" altLang="zh-CN" sz="2000" b="1" dirty="0">
              <a:latin typeface="Cambria" panose="02040503050406030204" pitchFamily="18" charset="0"/>
              <a:ea typeface="宋体" panose="02010600030101010101" pitchFamily="2" charset="-122"/>
              <a:cs typeface="Times New Roman" panose="02020603050405020304" pitchFamily="18" charset="0"/>
            </a:endParaRPr>
          </a:p>
          <a:p>
            <a:pPr>
              <a:buFont typeface="+mj-lt"/>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Assurance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establishment of network of organizational procedures and standards leading to high-quality software</a:t>
            </a:r>
          </a:p>
          <a:p>
            <a:pPr>
              <a:buFont typeface="+mj-lt"/>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Planning</a:t>
            </a:r>
            <a:r>
              <a:rPr lang="en-US" altLang="zh-CN" sz="2000" dirty="0">
                <a:latin typeface="Cambria" panose="02040503050406030204" pitchFamily="18" charset="0"/>
                <a:ea typeface="宋体" panose="02010600030101010101" pitchFamily="2" charset="-122"/>
                <a:cs typeface="Times New Roman" panose="02020603050405020304" pitchFamily="18" charset="0"/>
              </a:rPr>
              <a:t> – selection of appropriate procedures and standards from this framework and adaptation of these to specific software project</a:t>
            </a:r>
          </a:p>
          <a:p>
            <a:pPr>
              <a:buFontTx/>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Control</a:t>
            </a:r>
            <a:r>
              <a:rPr lang="en-US" altLang="zh-CN" sz="2000" dirty="0">
                <a:latin typeface="Cambria" panose="02040503050406030204" pitchFamily="18" charset="0"/>
                <a:ea typeface="宋体" panose="02010600030101010101" pitchFamily="2" charset="-122"/>
                <a:cs typeface="Times New Roman" panose="02020603050405020304" pitchFamily="18" charset="0"/>
              </a:rPr>
              <a:t> – definition and enactment of processes that ensure that project quality procedures and standards are being followed by the software development team</a:t>
            </a:r>
          </a:p>
          <a:p>
            <a:pPr>
              <a:buFontTx/>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Metrics</a:t>
            </a:r>
            <a:r>
              <a:rPr lang="en-US" altLang="zh-CN" sz="2000" dirty="0">
                <a:latin typeface="Cambria" panose="02040503050406030204" pitchFamily="18" charset="0"/>
                <a:ea typeface="宋体" panose="02010600030101010101" pitchFamily="2" charset="-122"/>
                <a:cs typeface="Times New Roman" panose="02020603050405020304" pitchFamily="18" charset="0"/>
              </a:rPr>
              <a:t> – collecting and analyzing quality data to predict and control quality of the software product being developed </a:t>
            </a:r>
          </a:p>
        </p:txBody>
      </p:sp>
    </p:spTree>
    <p:extLst>
      <p:ext uri="{BB962C8B-B14F-4D97-AF65-F5344CB8AC3E}">
        <p14:creationId xmlns:p14="http://schemas.microsoft.com/office/powerpoint/2010/main" val="27893986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099" name="Rectangle 3"/>
          <p:cNvSpPr>
            <a:spLocks noGrp="1" noChangeArrowheads="1"/>
          </p:cNvSpPr>
          <p:nvPr>
            <p:ph type="title" idx="4294967295"/>
          </p:nvPr>
        </p:nvSpPr>
        <p:spPr>
          <a:xfrm>
            <a:off x="1828800" y="1524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Software Development Cycle</a:t>
            </a:r>
          </a:p>
        </p:txBody>
      </p:sp>
      <p:sp>
        <p:nvSpPr>
          <p:cNvPr id="4100" name="Text Box 4"/>
          <p:cNvSpPr txBox="1">
            <a:spLocks noChangeArrowheads="1"/>
          </p:cNvSpPr>
          <p:nvPr/>
        </p:nvSpPr>
        <p:spPr bwMode="auto">
          <a:xfrm>
            <a:off x="823913" y="2070160"/>
            <a:ext cx="7253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latin typeface="Cambria" panose="02040503050406030204" pitchFamily="18" charset="0"/>
            </a:endParaRPr>
          </a:p>
        </p:txBody>
      </p:sp>
      <p:sp>
        <p:nvSpPr>
          <p:cNvPr id="4102" name="Text Box 6"/>
          <p:cNvSpPr txBox="1">
            <a:spLocks noChangeArrowheads="1"/>
          </p:cNvSpPr>
          <p:nvPr/>
        </p:nvSpPr>
        <p:spPr bwMode="auto">
          <a:xfrm>
            <a:off x="457200" y="1571685"/>
            <a:ext cx="419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u="sng" dirty="0">
                <a:latin typeface="Cambria" panose="02040503050406030204" pitchFamily="18" charset="0"/>
                <a:ea typeface="宋体" panose="02010600030101010101" pitchFamily="2" charset="-122"/>
                <a:cs typeface="Times New Roman" panose="02020603050405020304" pitchFamily="18" charset="0"/>
              </a:rPr>
              <a:t>Software Development Phase</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requirements</a:t>
            </a:r>
          </a:p>
          <a:p>
            <a:r>
              <a:rPr lang="en-US" altLang="zh-CN" dirty="0">
                <a:latin typeface="Cambria" panose="02040503050406030204" pitchFamily="18" charset="0"/>
                <a:ea typeface="宋体" panose="02010600030101010101" pitchFamily="2" charset="-122"/>
                <a:cs typeface="Times New Roman" panose="02020603050405020304" pitchFamily="18" charset="0"/>
              </a:rPr>
              <a:t>• Preliminary Design</a:t>
            </a:r>
          </a:p>
          <a:p>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r>
              <a:rPr lang="en-US" altLang="zh-CN" dirty="0">
                <a:latin typeface="Cambria" panose="02040503050406030204" pitchFamily="18" charset="0"/>
                <a:ea typeface="宋体" panose="02010600030101010101" pitchFamily="2" charset="-122"/>
                <a:cs typeface="Times New Roman" panose="02020603050405020304" pitchFamily="18" charset="0"/>
              </a:rPr>
              <a:t>• Detailed Design</a:t>
            </a:r>
          </a:p>
          <a:p>
            <a:r>
              <a:rPr lang="en-US" altLang="zh-CN" dirty="0">
                <a:latin typeface="Cambria" panose="02040503050406030204" pitchFamily="18" charset="0"/>
                <a:ea typeface="宋体" panose="02010600030101010101" pitchFamily="2" charset="-122"/>
                <a:cs typeface="Times New Roman" panose="02020603050405020304" pitchFamily="18" charset="0"/>
              </a:rPr>
              <a:t>• Code </a:t>
            </a:r>
          </a:p>
          <a:p>
            <a:r>
              <a:rPr lang="en-US" altLang="zh-CN" dirty="0">
                <a:latin typeface="Cambria" panose="02040503050406030204" pitchFamily="18" charset="0"/>
                <a:ea typeface="宋体" panose="02010600030101010101" pitchFamily="2" charset="-122"/>
                <a:cs typeface="Times New Roman" panose="02020603050405020304" pitchFamily="18" charset="0"/>
              </a:rPr>
              <a:t>• Unit Test </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integration</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Component Test</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System Test</a:t>
            </a:r>
          </a:p>
          <a:p>
            <a:r>
              <a:rPr lang="en-US" altLang="zh-CN" dirty="0">
                <a:latin typeface="Cambria" panose="02040503050406030204" pitchFamily="18" charset="0"/>
                <a:ea typeface="宋体" panose="02010600030101010101" pitchFamily="2" charset="-122"/>
                <a:cs typeface="Times New Roman" panose="02020603050405020304" pitchFamily="18" charset="0"/>
              </a:rPr>
              <a:t>• Maintenance and Support</a:t>
            </a:r>
          </a:p>
          <a:p>
            <a:endParaRPr lang="en-US" altLang="zh-CN" dirty="0">
              <a:latin typeface="Cambria" panose="02040503050406030204" pitchFamily="18" charset="0"/>
              <a:ea typeface="宋体" panose="02010600030101010101" pitchFamily="2" charset="-122"/>
            </a:endParaRPr>
          </a:p>
        </p:txBody>
      </p:sp>
      <p:sp>
        <p:nvSpPr>
          <p:cNvPr id="4103" name="Text Box 7"/>
          <p:cNvSpPr txBox="1">
            <a:spLocks noChangeArrowheads="1"/>
          </p:cNvSpPr>
          <p:nvPr/>
        </p:nvSpPr>
        <p:spPr bwMode="auto">
          <a:xfrm>
            <a:off x="5105400" y="1571685"/>
            <a:ext cx="3563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u="sng" dirty="0">
                <a:latin typeface="Cambria" panose="02040503050406030204" pitchFamily="18" charset="0"/>
                <a:ea typeface="宋体" panose="02010600030101010101" pitchFamily="2" charset="-122"/>
                <a:cs typeface="Times New Roman" panose="02020603050405020304" pitchFamily="18" charset="0"/>
              </a:rPr>
              <a:t>End product</a:t>
            </a:r>
          </a:p>
          <a:p>
            <a:r>
              <a:rPr lang="en-US" altLang="zh-CN" dirty="0">
                <a:latin typeface="Cambria" panose="02040503050406030204" pitchFamily="18" charset="0"/>
                <a:ea typeface="宋体" panose="02010600030101010101" pitchFamily="2" charset="-122"/>
                <a:cs typeface="Times New Roman" panose="02020603050405020304" pitchFamily="18" charset="0"/>
              </a:rPr>
              <a:t>• SRS, IRS</a:t>
            </a:r>
          </a:p>
          <a:p>
            <a:r>
              <a:rPr lang="en-US" altLang="zh-CN" dirty="0">
                <a:latin typeface="Cambria" panose="02040503050406030204" pitchFamily="18" charset="0"/>
                <a:ea typeface="宋体" panose="02010600030101010101" pitchFamily="2" charset="-122"/>
                <a:cs typeface="Times New Roman" panose="02020603050405020304" pitchFamily="18" charset="0"/>
              </a:rPr>
              <a:t>• SDD, PQT/FAT/SAT Plans &amp; Proc.’s, ICD, IDD</a:t>
            </a:r>
          </a:p>
          <a:p>
            <a:r>
              <a:rPr lang="en-US" altLang="zh-CN" dirty="0">
                <a:latin typeface="Cambria" panose="02040503050406030204" pitchFamily="18" charset="0"/>
                <a:ea typeface="宋体" panose="02010600030101010101" pitchFamily="2" charset="-122"/>
                <a:cs typeface="Times New Roman" panose="02020603050405020304" pitchFamily="18" charset="0"/>
              </a:rPr>
              <a:t>• PDL, User Manuals</a:t>
            </a:r>
          </a:p>
          <a:p>
            <a:r>
              <a:rPr lang="en-US" altLang="zh-CN" dirty="0">
                <a:latin typeface="Cambria" panose="02040503050406030204" pitchFamily="18" charset="0"/>
                <a:ea typeface="宋体" panose="02010600030101010101" pitchFamily="2" charset="-122"/>
                <a:cs typeface="Times New Roman" panose="02020603050405020304" pitchFamily="18" charset="0"/>
              </a:rPr>
              <a:t>• Code, UT Plan &amp; Proc.’s </a:t>
            </a:r>
          </a:p>
          <a:p>
            <a:r>
              <a:rPr lang="en-US" altLang="zh-CN" dirty="0">
                <a:latin typeface="Cambria" panose="02040503050406030204" pitchFamily="18" charset="0"/>
                <a:ea typeface="宋体" panose="02010600030101010101" pitchFamily="2" charset="-122"/>
                <a:cs typeface="Times New Roman" panose="02020603050405020304" pitchFamily="18" charset="0"/>
              </a:rPr>
              <a:t>• UT Results </a:t>
            </a:r>
          </a:p>
          <a:p>
            <a:r>
              <a:rPr lang="en-US" altLang="zh-CN" dirty="0">
                <a:latin typeface="Cambria" panose="02040503050406030204" pitchFamily="18" charset="0"/>
                <a:ea typeface="宋体" panose="02010600030101010101" pitchFamily="2" charset="-122"/>
                <a:cs typeface="Times New Roman" panose="02020603050405020304" pitchFamily="18" charset="0"/>
              </a:rPr>
              <a:t>• VDD </a:t>
            </a:r>
          </a:p>
          <a:p>
            <a:r>
              <a:rPr lang="en-US" altLang="zh-CN" dirty="0">
                <a:latin typeface="Cambria" panose="02040503050406030204" pitchFamily="18" charset="0"/>
                <a:ea typeface="宋体" panose="02010600030101010101" pitchFamily="2" charset="-122"/>
                <a:cs typeface="Times New Roman" panose="02020603050405020304" pitchFamily="18" charset="0"/>
              </a:rPr>
              <a:t>• PQT Report</a:t>
            </a:r>
          </a:p>
          <a:p>
            <a:r>
              <a:rPr lang="en-US" altLang="zh-CN" dirty="0">
                <a:latin typeface="Cambria" panose="02040503050406030204" pitchFamily="18" charset="0"/>
                <a:ea typeface="宋体" panose="02010600030101010101" pitchFamily="2" charset="-122"/>
                <a:cs typeface="Times New Roman" panose="02020603050405020304" pitchFamily="18" charset="0"/>
              </a:rPr>
              <a:t>• FAT &amp; SAT Reports</a:t>
            </a:r>
          </a:p>
          <a:p>
            <a:r>
              <a:rPr lang="en-US" altLang="zh-CN" dirty="0">
                <a:latin typeface="Cambria" panose="02040503050406030204" pitchFamily="18" charset="0"/>
                <a:ea typeface="宋体" panose="02010600030101010101" pitchFamily="2" charset="-122"/>
                <a:cs typeface="Times New Roman" panose="02020603050405020304" pitchFamily="18" charset="0"/>
              </a:rPr>
              <a:t>• updates</a:t>
            </a:r>
            <a:endParaRPr lang="en-US" altLang="zh-CN"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5725505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pic>
        <p:nvPicPr>
          <p:cNvPr id="2" name="图片 1"/>
          <p:cNvPicPr>
            <a:picLocks noChangeAspect="1"/>
          </p:cNvPicPr>
          <p:nvPr/>
        </p:nvPicPr>
        <p:blipFill>
          <a:blip r:embed="rId3"/>
          <a:stretch>
            <a:fillRect/>
          </a:stretch>
        </p:blipFill>
        <p:spPr>
          <a:xfrm>
            <a:off x="1905000" y="940286"/>
            <a:ext cx="6157912" cy="5746264"/>
          </a:xfrm>
          <a:prstGeom prst="rect">
            <a:avLst/>
          </a:prstGeom>
        </p:spPr>
      </p:pic>
    </p:spTree>
    <p:extLst>
      <p:ext uri="{BB962C8B-B14F-4D97-AF65-F5344CB8AC3E}">
        <p14:creationId xmlns:p14="http://schemas.microsoft.com/office/powerpoint/2010/main" val="36147960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914400" y="1905000"/>
            <a:ext cx="7543800" cy="3046988"/>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Level-1: Initial – </a:t>
            </a:r>
          </a:p>
          <a:p>
            <a:r>
              <a:rPr lang="en-US" altLang="zh-CN"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No KPA’s defined. </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Processes followed are </a:t>
            </a:r>
            <a:r>
              <a:rPr lang="en-US" altLang="zh-CN" dirty="0" err="1">
                <a:latin typeface="Cambria" panose="02040503050406030204" pitchFamily="18" charset="0"/>
                <a:ea typeface="Cambria" panose="02040503050406030204" pitchFamily="18" charset="0"/>
              </a:rPr>
              <a:t>adhoc</a:t>
            </a:r>
            <a:r>
              <a:rPr lang="en-US" altLang="zh-CN" dirty="0">
                <a:latin typeface="Cambria" panose="02040503050406030204" pitchFamily="18" charset="0"/>
                <a:ea typeface="Cambria" panose="02040503050406030204" pitchFamily="18" charset="0"/>
              </a:rPr>
              <a:t> and immature and are not well defined.</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Unstable environment for software development.</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No basis for predicting product quality, time for completion, etc.</a:t>
            </a:r>
            <a:endParaRPr lang="zh-CN" altLang="en-US" dirty="0">
              <a:latin typeface="Cambria" panose="02040503050406030204" pitchFamily="18" charset="0"/>
            </a:endParaRPr>
          </a:p>
        </p:txBody>
      </p:sp>
    </p:spTree>
    <p:extLst>
      <p:ext uri="{BB962C8B-B14F-4D97-AF65-F5344CB8AC3E}">
        <p14:creationId xmlns:p14="http://schemas.microsoft.com/office/powerpoint/2010/main" val="114556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19200" y="762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dirty="0">
                <a:latin typeface="Cambria" panose="02040503050406030204" pitchFamily="18" charset="0"/>
              </a:rPr>
              <a:t>Most bugs are not because of mistakes in the code …</a:t>
            </a:r>
          </a:p>
        </p:txBody>
      </p:sp>
      <p:sp>
        <p:nvSpPr>
          <p:cNvPr id="4" name="Rectangle 3"/>
          <p:cNvSpPr txBox="1">
            <a:spLocks noChangeArrowheads="1"/>
          </p:cNvSpPr>
          <p:nvPr/>
        </p:nvSpPr>
        <p:spPr bwMode="auto">
          <a:xfrm>
            <a:off x="5105400" y="3055257"/>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solidFill>
                  <a:srgbClr val="12357C"/>
                </a:solidFill>
                <a:latin typeface="Cambria" panose="02040503050406030204" pitchFamily="18" charset="0"/>
              </a:rPr>
              <a:t>Specification</a:t>
            </a:r>
            <a:r>
              <a:rPr lang="en-US" altLang="zh-CN" dirty="0">
                <a:latin typeface="Cambria" panose="02040503050406030204" pitchFamily="18" charset="0"/>
              </a:rPr>
              <a:t> (~= 55%)</a:t>
            </a:r>
          </a:p>
          <a:p>
            <a:pPr eaLnBrk="1" hangingPunct="1"/>
            <a:r>
              <a:rPr lang="en-US" altLang="zh-CN" dirty="0">
                <a:latin typeface="Cambria" panose="02040503050406030204" pitchFamily="18" charset="0"/>
              </a:rPr>
              <a:t>Design (~= 25%)</a:t>
            </a:r>
          </a:p>
          <a:p>
            <a:pPr eaLnBrk="1" hangingPunct="1"/>
            <a:r>
              <a:rPr lang="en-US" altLang="zh-CN" dirty="0">
                <a:latin typeface="Cambria" panose="02040503050406030204" pitchFamily="18" charset="0"/>
              </a:rPr>
              <a:t>Code (~= 15%)</a:t>
            </a:r>
          </a:p>
          <a:p>
            <a:pPr eaLnBrk="1" hangingPunct="1"/>
            <a:r>
              <a:rPr lang="en-US" altLang="zh-CN" dirty="0">
                <a:latin typeface="Cambria" panose="02040503050406030204" pitchFamily="18" charset="0"/>
              </a:rPr>
              <a:t>Other (~= 5%)</a:t>
            </a:r>
          </a:p>
        </p:txBody>
      </p:sp>
      <p:graphicFrame>
        <p:nvGraphicFramePr>
          <p:cNvPr id="7" name="图表 6"/>
          <p:cNvGraphicFramePr/>
          <p:nvPr/>
        </p:nvGraphicFramePr>
        <p:xfrm>
          <a:off x="-304800" y="2438400"/>
          <a:ext cx="6096000" cy="406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66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4">
                                            <p:txEl>
                                              <p:pRg st="0" end="0"/>
                                            </p:txEl>
                                          </p:spTgt>
                                        </p:tgtEl>
                                        <p:attrNameLst>
                                          <p:attrName>style.color</p:attrName>
                                        </p:attrNameLst>
                                      </p:cBhvr>
                                      <p:to>
                                        <a:srgbClr val="FF0000"/>
                                      </p:to>
                                    </p:animClr>
                                    <p:animClr clrSpc="rgb" dir="cw">
                                      <p:cBhvr>
                                        <p:cTn id="31" dur="500" fill="hold"/>
                                        <p:tgtEl>
                                          <p:spTgt spid="4">
                                            <p:txEl>
                                              <p:pRg st="0" end="0"/>
                                            </p:txEl>
                                          </p:spTgt>
                                        </p:tgtEl>
                                        <p:attrNameLst>
                                          <p:attrName>fillcolor</p:attrName>
                                        </p:attrNameLst>
                                      </p:cBhvr>
                                      <p:to>
                                        <a:srgbClr val="FF0000"/>
                                      </p:to>
                                    </p:animClr>
                                    <p:set>
                                      <p:cBhvr>
                                        <p:cTn id="32" dur="500" fill="hold"/>
                                        <p:tgtEl>
                                          <p:spTgt spid="4">
                                            <p:txEl>
                                              <p:pRg st="0" end="0"/>
                                            </p:txEl>
                                          </p:spTgt>
                                        </p:tgtEl>
                                        <p:attrNameLst>
                                          <p:attrName>fill.type</p:attrName>
                                        </p:attrNameLst>
                                      </p:cBhvr>
                                      <p:to>
                                        <p:strVal val="solid"/>
                                      </p:to>
                                    </p:set>
                                    <p:set>
                                      <p:cBhvr>
                                        <p:cTn id="33" dur="500" fill="hold"/>
                                        <p:tgtEl>
                                          <p:spTgt spid="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7" grpId="0">
        <p:bldAsOne/>
      </p:bldGraphic>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257584" y="838200"/>
            <a:ext cx="8915400" cy="6001643"/>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Level-2: Repeatable – </a:t>
            </a:r>
          </a:p>
          <a:p>
            <a:r>
              <a:rPr lang="en-US" altLang="zh-CN"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Focuses on establishing basic project management policies.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Experience with earlier projects is used for managing new similar natured projects.</a:t>
            </a:r>
          </a:p>
          <a:p>
            <a:r>
              <a:rPr lang="en-US" altLang="zh-CN"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Project Planning- It includes defining resources required, goals, constraints, etc. for the project. It presents a detailed plan to be followed systematically for successful completion of a good quality software.</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Configuration Management- The focus is on maintaining the performance of the software product, including all its components, for the entire lifecycle.</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Requirements Management- It includes the management of customer reviews and feedback which result in some changes in the requirement set. It also consists of accommodation of those modified requirements.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Subcontract Management- It focuses on the effective management of qualified software contractors i.e. it manages the parts of the software which are developed by third parties.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Software Quality Assurance- It guarantees a good quality software product by following certain rules and quality standard guidelines while development.</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41951957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76200" y="1143000"/>
            <a:ext cx="8915400" cy="4893647"/>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Level-3: Defined – </a:t>
            </a:r>
          </a:p>
          <a:p>
            <a:r>
              <a:rPr lang="en-US" altLang="zh-CN" sz="1800"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At this level, documentation of the standard guidelines and procedures takes place.</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It is a well defined integrated set of project specific software engineering and management processes.</a:t>
            </a: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Peer Reviews- In this method, defects are removed by using a number of review methods like walkthroughs, inspections, buddy checks, etc.</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Intergroup Coordination- It consists of planned interactions between different development teams to ensure efficient and proper fulfillment of customer needs.</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Organization Process Definition- It’s key focus is on the development and maintenance of the standard development processes.</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Organization Process Focus- It includes activities and practices that should be followed to improve the process capabilities of an organization.</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Training Programs- It focuses on the enhancement of knowledge and skills of the team members including the developers and ensuring an increase in work efficiency.</a:t>
            </a:r>
            <a:endParaRPr lang="zh-CN" altLang="en-US" sz="1800" dirty="0">
              <a:latin typeface="Cambria" panose="02040503050406030204" pitchFamily="18" charset="0"/>
            </a:endParaRPr>
          </a:p>
        </p:txBody>
      </p:sp>
    </p:spTree>
    <p:extLst>
      <p:ext uri="{BB962C8B-B14F-4D97-AF65-F5344CB8AC3E}">
        <p14:creationId xmlns:p14="http://schemas.microsoft.com/office/powerpoint/2010/main" val="370062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381000" y="1447800"/>
            <a:ext cx="8305800" cy="4154984"/>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Level-4: Managed – </a:t>
            </a:r>
          </a:p>
          <a:p>
            <a:r>
              <a:rPr lang="en-US" altLang="zh-CN"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At this stage, quantitative quality goals are set for the organization for software products as well as software processes.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The measurements made help the organization to predict the product and process quality within some limits defined quantitatively.</a:t>
            </a:r>
          </a:p>
          <a:p>
            <a:pPr marL="342900" indent="-342900">
              <a:buFont typeface="Arial" panose="020B0604020202020204" pitchFamily="34" charset="0"/>
              <a:buChar char="•"/>
            </a:pPr>
            <a:endParaRPr lang="en-US" altLang="zh-CN"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altLang="zh-CN"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Software Quality Management- It includes the establishment of plans and strategies to develop a quantitative analysis and understanding of the product’s quality.</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Quantitative Management- It focuses on controlling the project performance in a quantitative manner.</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725762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228600" y="1219200"/>
            <a:ext cx="8839200" cy="4339650"/>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Level-5: Optimizing – </a:t>
            </a:r>
          </a:p>
          <a:p>
            <a:r>
              <a:rPr lang="en-US" altLang="zh-CN" sz="1800"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This is the highest level of process maturity in CMM and focuses on continuous process improvement in the organization using quantitative feedback.</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Use of new tools, techniques and evaluation of software processes is done to prevent recurrence of known defects.</a:t>
            </a: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Process Change Management- Its focus is on the continuous improvement of organization’s software processes to improve productivity, quality and cycle time for the software product.</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Technology Change Management- It consists of identification and use of new technologies to improve product quality and decrease the product development time.</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Defect Prevention- It focuses on identification of causes of defects and to prevent them from recurring in future projects by improving project defined process.</a:t>
            </a:r>
            <a:endParaRPr lang="zh-CN" altLang="en-US" sz="1800" dirty="0">
              <a:latin typeface="Cambria" panose="02040503050406030204" pitchFamily="18" charset="0"/>
            </a:endParaRPr>
          </a:p>
        </p:txBody>
      </p:sp>
    </p:spTree>
    <p:extLst>
      <p:ext uri="{BB962C8B-B14F-4D97-AF65-F5344CB8AC3E}">
        <p14:creationId xmlns:p14="http://schemas.microsoft.com/office/powerpoint/2010/main" val="15656464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72B4F-F5F9-EEED-C246-2823249FA816}"/>
              </a:ext>
            </a:extLst>
          </p:cNvPr>
          <p:cNvSpPr>
            <a:spLocks noGrp="1"/>
          </p:cNvSpPr>
          <p:nvPr>
            <p:ph type="title"/>
          </p:nvPr>
        </p:nvSpPr>
        <p:spPr>
          <a:xfrm>
            <a:off x="1447800" y="864825"/>
            <a:ext cx="7086600" cy="838200"/>
          </a:xfrm>
        </p:spPr>
        <p:txBody>
          <a:bodyPr/>
          <a:lstStyle/>
          <a:p>
            <a:r>
              <a:rPr lang="en-US" altLang="zh-CN" dirty="0"/>
              <a:t>Please explain the difference between white box testing and black box testing</a:t>
            </a:r>
            <a:endParaRPr lang="zh-CN" altLang="en-US" dirty="0"/>
          </a:p>
        </p:txBody>
      </p:sp>
      <p:pic>
        <p:nvPicPr>
          <p:cNvPr id="5" name="内容占位符 4">
            <a:extLst>
              <a:ext uri="{FF2B5EF4-FFF2-40B4-BE49-F238E27FC236}">
                <a16:creationId xmlns:a16="http://schemas.microsoft.com/office/drawing/2014/main" id="{4B432F8A-B201-2D16-4A77-7EDC5B71BD8F}"/>
              </a:ext>
            </a:extLst>
          </p:cNvPr>
          <p:cNvPicPr>
            <a:picLocks noGrp="1" noChangeAspect="1"/>
          </p:cNvPicPr>
          <p:nvPr>
            <p:ph sz="half" idx="2"/>
          </p:nvPr>
        </p:nvPicPr>
        <p:blipFill>
          <a:blip r:embed="rId2"/>
          <a:stretch>
            <a:fillRect/>
          </a:stretch>
        </p:blipFill>
        <p:spPr>
          <a:xfrm>
            <a:off x="1173863" y="1905000"/>
            <a:ext cx="6796274" cy="3775104"/>
          </a:xfrm>
          <a:prstGeom prst="rect">
            <a:avLst/>
          </a:prstGeom>
        </p:spPr>
      </p:pic>
    </p:spTree>
    <p:extLst>
      <p:ext uri="{BB962C8B-B14F-4D97-AF65-F5344CB8AC3E}">
        <p14:creationId xmlns:p14="http://schemas.microsoft.com/office/powerpoint/2010/main" val="2427243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E77A5-9E06-321D-3AC5-DB4656A7DF5D}"/>
              </a:ext>
            </a:extLst>
          </p:cNvPr>
          <p:cNvSpPr>
            <a:spLocks noGrp="1"/>
          </p:cNvSpPr>
          <p:nvPr>
            <p:ph type="title"/>
          </p:nvPr>
        </p:nvSpPr>
        <p:spPr/>
        <p:txBody>
          <a:bodyPr/>
          <a:lstStyle/>
          <a:p>
            <a:r>
              <a:rPr lang="en-US" altLang="zh-CN" dirty="0"/>
              <a:t>Please explain the difference between static testing and dynamic testing</a:t>
            </a:r>
            <a:endParaRPr lang="zh-CN" altLang="en-US" dirty="0"/>
          </a:p>
        </p:txBody>
      </p:sp>
      <p:pic>
        <p:nvPicPr>
          <p:cNvPr id="5" name="内容占位符 4">
            <a:extLst>
              <a:ext uri="{FF2B5EF4-FFF2-40B4-BE49-F238E27FC236}">
                <a16:creationId xmlns:a16="http://schemas.microsoft.com/office/drawing/2014/main" id="{65899981-50B4-D768-646D-216509748C46}"/>
              </a:ext>
            </a:extLst>
          </p:cNvPr>
          <p:cNvPicPr>
            <a:picLocks noGrp="1" noChangeAspect="1"/>
          </p:cNvPicPr>
          <p:nvPr>
            <p:ph sz="half" idx="2"/>
          </p:nvPr>
        </p:nvPicPr>
        <p:blipFill>
          <a:blip r:embed="rId2"/>
          <a:stretch>
            <a:fillRect/>
          </a:stretch>
        </p:blipFill>
        <p:spPr>
          <a:xfrm>
            <a:off x="266980" y="1676400"/>
            <a:ext cx="8453158" cy="3882394"/>
          </a:xfrm>
          <a:prstGeom prst="rect">
            <a:avLst/>
          </a:prstGeom>
        </p:spPr>
      </p:pic>
    </p:spTree>
    <p:extLst>
      <p:ext uri="{BB962C8B-B14F-4D97-AF65-F5344CB8AC3E}">
        <p14:creationId xmlns:p14="http://schemas.microsoft.com/office/powerpoint/2010/main" val="22299543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FDA2B-3EBA-584E-B60F-BCD62F249648}"/>
              </a:ext>
            </a:extLst>
          </p:cNvPr>
          <p:cNvSpPr>
            <a:spLocks noGrp="1"/>
          </p:cNvSpPr>
          <p:nvPr>
            <p:ph type="title"/>
          </p:nvPr>
        </p:nvSpPr>
        <p:spPr>
          <a:xfrm>
            <a:off x="1066800" y="523876"/>
            <a:ext cx="7653338" cy="1905000"/>
          </a:xfrm>
        </p:spPr>
        <p:txBody>
          <a:bodyPr/>
          <a:lstStyle/>
          <a:p>
            <a:r>
              <a:rPr lang="en-US" altLang="zh-CN" dirty="0"/>
              <a:t>Could you provide the list of document or content that static testing can test? And provide the different levels of static testing. </a:t>
            </a:r>
            <a:endParaRPr lang="zh-CN" altLang="en-US" dirty="0"/>
          </a:p>
        </p:txBody>
      </p:sp>
      <p:pic>
        <p:nvPicPr>
          <p:cNvPr id="5" name="内容占位符 4">
            <a:extLst>
              <a:ext uri="{FF2B5EF4-FFF2-40B4-BE49-F238E27FC236}">
                <a16:creationId xmlns:a16="http://schemas.microsoft.com/office/drawing/2014/main" id="{FC181B6F-5975-E21D-4D7D-34253F8DD991}"/>
              </a:ext>
            </a:extLst>
          </p:cNvPr>
          <p:cNvPicPr>
            <a:picLocks noGrp="1" noChangeAspect="1"/>
          </p:cNvPicPr>
          <p:nvPr>
            <p:ph sz="half" idx="1"/>
          </p:nvPr>
        </p:nvPicPr>
        <p:blipFill>
          <a:blip r:embed="rId3"/>
          <a:stretch>
            <a:fillRect/>
          </a:stretch>
        </p:blipFill>
        <p:spPr>
          <a:xfrm>
            <a:off x="537754" y="2286000"/>
            <a:ext cx="4038600" cy="2795401"/>
          </a:xfrm>
          <a:prstGeom prst="rect">
            <a:avLst/>
          </a:prstGeom>
        </p:spPr>
      </p:pic>
      <p:pic>
        <p:nvPicPr>
          <p:cNvPr id="6" name="内容占位符 5">
            <a:extLst>
              <a:ext uri="{FF2B5EF4-FFF2-40B4-BE49-F238E27FC236}">
                <a16:creationId xmlns:a16="http://schemas.microsoft.com/office/drawing/2014/main" id="{82A21102-B64D-01D8-8F24-ACD7EE2EB038}"/>
              </a:ext>
            </a:extLst>
          </p:cNvPr>
          <p:cNvPicPr>
            <a:picLocks noGrp="1" noChangeAspect="1"/>
          </p:cNvPicPr>
          <p:nvPr>
            <p:ph sz="half" idx="2"/>
          </p:nvPr>
        </p:nvPicPr>
        <p:blipFill>
          <a:blip r:embed="rId4"/>
          <a:stretch>
            <a:fillRect/>
          </a:stretch>
        </p:blipFill>
        <p:spPr>
          <a:xfrm>
            <a:off x="4600303" y="2547903"/>
            <a:ext cx="4038600" cy="2533498"/>
          </a:xfrm>
          <a:prstGeom prst="rect">
            <a:avLst/>
          </a:prstGeom>
        </p:spPr>
      </p:pic>
    </p:spTree>
    <p:extLst>
      <p:ext uri="{BB962C8B-B14F-4D97-AF65-F5344CB8AC3E}">
        <p14:creationId xmlns:p14="http://schemas.microsoft.com/office/powerpoint/2010/main" val="133687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Principle of Testing</a:t>
            </a:r>
          </a:p>
        </p:txBody>
      </p:sp>
      <p:sp>
        <p:nvSpPr>
          <p:cNvPr id="3" name="Rectangle 2"/>
          <p:cNvSpPr txBox="1">
            <a:spLocks noChangeArrowheads="1"/>
          </p:cNvSpPr>
          <p:nvPr/>
        </p:nvSpPr>
        <p:spPr bwMode="auto">
          <a:xfrm>
            <a:off x="685800" y="120095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dirty="0">
                <a:latin typeface="Cambria" panose="02040503050406030204" pitchFamily="18" charset="0"/>
              </a:rPr>
              <a:t>Specification</a:t>
            </a:r>
            <a:r>
              <a:rPr lang="zh-CN" altLang="en-US" dirty="0">
                <a:latin typeface="Cambria" panose="02040503050406030204" pitchFamily="18" charset="0"/>
              </a:rPr>
              <a:t>（</a:t>
            </a:r>
            <a:r>
              <a:rPr lang="en-US" altLang="zh-CN" dirty="0">
                <a:latin typeface="Cambria" panose="02040503050406030204" pitchFamily="18" charset="0"/>
              </a:rPr>
              <a:t>SPEC</a:t>
            </a:r>
            <a:r>
              <a:rPr lang="zh-CN" altLang="en-US" dirty="0">
                <a:latin typeface="Cambria" panose="02040503050406030204" pitchFamily="18" charset="0"/>
              </a:rPr>
              <a:t>）</a:t>
            </a:r>
            <a:br>
              <a:rPr lang="en-US" altLang="zh-CN" dirty="0">
                <a:latin typeface="Cambria" panose="02040503050406030204" pitchFamily="18" charset="0"/>
              </a:rPr>
            </a:br>
            <a:endParaRPr lang="en-US" altLang="zh-CN" dirty="0">
              <a:latin typeface="Cambria" panose="02040503050406030204" pitchFamily="18" charset="0"/>
            </a:endParaRPr>
          </a:p>
        </p:txBody>
      </p:sp>
      <p:pic>
        <p:nvPicPr>
          <p:cNvPr id="5" name="Picture 6" descr="conclu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2284412"/>
            <a:ext cx="5975350" cy="41925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76200" y="3048000"/>
            <a:ext cx="2667000" cy="218829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1">
              <a:spcBef>
                <a:spcPct val="30000"/>
              </a:spcBef>
              <a:buClr>
                <a:srgbClr val="3366FF"/>
              </a:buClr>
              <a:buSzPct val="80000"/>
              <a:buFont typeface="Wingdings" panose="05000000000000000000" pitchFamily="2" charset="2"/>
              <a:buChar char="p"/>
            </a:pPr>
            <a:r>
              <a:rPr lang="en-US" altLang="zh-CN" sz="1800" dirty="0">
                <a:latin typeface="Cambria" panose="02040503050406030204" pitchFamily="18" charset="0"/>
              </a:rPr>
              <a:t> </a:t>
            </a:r>
            <a:r>
              <a:rPr lang="en-US" altLang="zh-CN" sz="1800" i="1" dirty="0">
                <a:latin typeface="Cambria" panose="02040503050406030204" pitchFamily="18" charset="0"/>
              </a:rPr>
              <a:t>not written.</a:t>
            </a:r>
          </a:p>
          <a:p>
            <a:pPr lvl="1">
              <a:spcBef>
                <a:spcPct val="30000"/>
              </a:spcBef>
              <a:buClr>
                <a:srgbClr val="3366FF"/>
              </a:buClr>
              <a:buSzPct val="80000"/>
              <a:buFont typeface="Wingdings" panose="05000000000000000000" pitchFamily="2" charset="2"/>
              <a:buChar char="p"/>
            </a:pPr>
            <a:r>
              <a:rPr lang="en-US" altLang="zh-CN" sz="1800" i="1" dirty="0">
                <a:latin typeface="Cambria" panose="02040503050406030204" pitchFamily="18" charset="0"/>
              </a:rPr>
              <a:t> not thorough enough.</a:t>
            </a:r>
          </a:p>
          <a:p>
            <a:pPr lvl="1">
              <a:spcBef>
                <a:spcPct val="30000"/>
              </a:spcBef>
              <a:buClr>
                <a:srgbClr val="3366FF"/>
              </a:buClr>
              <a:buSzPct val="80000"/>
              <a:buFont typeface="Wingdings" panose="05000000000000000000" pitchFamily="2" charset="2"/>
              <a:buChar char="p"/>
            </a:pPr>
            <a:r>
              <a:rPr lang="en-US" altLang="zh-CN" sz="1800" i="1" dirty="0">
                <a:latin typeface="Cambria" panose="02040503050406030204" pitchFamily="18" charset="0"/>
              </a:rPr>
              <a:t> constantly changing.</a:t>
            </a:r>
          </a:p>
          <a:p>
            <a:pPr lvl="1">
              <a:spcBef>
                <a:spcPct val="30000"/>
              </a:spcBef>
              <a:buClr>
                <a:srgbClr val="3366FF"/>
              </a:buClr>
              <a:buSzPct val="80000"/>
              <a:buFont typeface="Wingdings" panose="05000000000000000000" pitchFamily="2" charset="2"/>
              <a:buChar char="p"/>
            </a:pPr>
            <a:r>
              <a:rPr lang="en-US" altLang="zh-CN" sz="1800" i="1" dirty="0">
                <a:latin typeface="Cambria" panose="02040503050406030204" pitchFamily="18" charset="0"/>
              </a:rPr>
              <a:t> not communicated to the entire team in a timely manner</a:t>
            </a:r>
            <a:r>
              <a:rPr lang="en-US" altLang="zh-CN" sz="1800" dirty="0">
                <a:latin typeface="Cambria" panose="02040503050406030204" pitchFamily="18" charset="0"/>
              </a:rPr>
              <a:t>.</a:t>
            </a:r>
          </a:p>
        </p:txBody>
      </p:sp>
      <p:sp>
        <p:nvSpPr>
          <p:cNvPr id="4" name="矩形 3"/>
          <p:cNvSpPr/>
          <p:nvPr/>
        </p:nvSpPr>
        <p:spPr>
          <a:xfrm>
            <a:off x="2371583" y="1772455"/>
            <a:ext cx="4553234" cy="461665"/>
          </a:xfrm>
          <a:prstGeom prst="rect">
            <a:avLst/>
          </a:prstGeom>
        </p:spPr>
        <p:txBody>
          <a:bodyPr wrap="none">
            <a:spAutoFit/>
          </a:bodyPr>
          <a:lstStyle/>
          <a:p>
            <a:pPr eaLnBrk="1" hangingPunct="1"/>
            <a:r>
              <a:rPr lang="en-US" altLang="zh-CN" dirty="0">
                <a:latin typeface="Cambria" panose="02040503050406030204" pitchFamily="18" charset="0"/>
              </a:rPr>
              <a:t>“</a:t>
            </a:r>
            <a:r>
              <a:rPr lang="en-US" altLang="zh-CN" dirty="0">
                <a:solidFill>
                  <a:srgbClr val="FF0000"/>
                </a:solidFill>
                <a:latin typeface="Cambria" panose="02040503050406030204" pitchFamily="18" charset="0"/>
              </a:rPr>
              <a:t>if you can’t say it, you can’t do it</a:t>
            </a:r>
            <a:r>
              <a:rPr lang="en-US" altLang="zh-CN" dirty="0">
                <a:latin typeface="Cambria" panose="02040503050406030204" pitchFamily="18" charset="0"/>
              </a:rPr>
              <a:t>”</a:t>
            </a:r>
          </a:p>
        </p:txBody>
      </p:sp>
    </p:spTree>
    <p:extLst>
      <p:ext uri="{BB962C8B-B14F-4D97-AF65-F5344CB8AC3E}">
        <p14:creationId xmlns:p14="http://schemas.microsoft.com/office/powerpoint/2010/main" val="99902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685800" y="120095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dirty="0">
                <a:latin typeface="Cambria" panose="02040503050406030204" pitchFamily="18" charset="0"/>
              </a:rPr>
              <a:t>Specification</a:t>
            </a:r>
            <a:br>
              <a:rPr lang="en-US" altLang="zh-CN" dirty="0">
                <a:latin typeface="Cambria" panose="02040503050406030204" pitchFamily="18" charset="0"/>
              </a:rPr>
            </a:br>
            <a:r>
              <a:rPr lang="en-US" altLang="zh-CN" sz="3200" dirty="0">
                <a:latin typeface="Cambria" panose="02040503050406030204" pitchFamily="18" charset="0"/>
              </a:rPr>
              <a:t>“</a:t>
            </a:r>
            <a:r>
              <a:rPr lang="en-US" altLang="zh-CN" sz="3200" dirty="0">
                <a:solidFill>
                  <a:srgbClr val="FF0000"/>
                </a:solidFill>
                <a:latin typeface="Cambria" panose="02040503050406030204" pitchFamily="18" charset="0"/>
              </a:rPr>
              <a:t>if you can’t say it, you can’t do it</a:t>
            </a:r>
            <a:r>
              <a:rPr lang="en-US" altLang="zh-CN" sz="3200" dirty="0">
                <a:latin typeface="Cambria" panose="02040503050406030204" pitchFamily="18" charset="0"/>
              </a:rPr>
              <a:t>”</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231820" y="2362200"/>
            <a:ext cx="868358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a:latin typeface="Cambria" panose="02040503050406030204" pitchFamily="18" charset="0"/>
              </a:rPr>
              <a:t>You have to know what your product is before you can say if it has a bug.</a:t>
            </a:r>
          </a:p>
          <a:p>
            <a:pPr eaLnBrk="1" hangingPunct="1">
              <a:lnSpc>
                <a:spcPct val="90000"/>
              </a:lnSpc>
            </a:pPr>
            <a:r>
              <a:rPr lang="en-US" altLang="zh-CN" dirty="0">
                <a:latin typeface="Cambria" panose="02040503050406030204" pitchFamily="18" charset="0"/>
              </a:rPr>
              <a:t>A </a:t>
            </a:r>
            <a:r>
              <a:rPr lang="en-US" altLang="zh-CN" i="1" dirty="0">
                <a:solidFill>
                  <a:srgbClr val="FF0000"/>
                </a:solidFill>
                <a:latin typeface="Cambria" panose="02040503050406030204" pitchFamily="18" charset="0"/>
              </a:rPr>
              <a:t>specification</a:t>
            </a:r>
            <a:r>
              <a:rPr lang="en-US" altLang="zh-CN" dirty="0">
                <a:latin typeface="Cambria" panose="02040503050406030204" pitchFamily="18" charset="0"/>
              </a:rPr>
              <a:t> defines the product being created and includes:</a:t>
            </a:r>
          </a:p>
          <a:p>
            <a:pPr lvl="1" eaLnBrk="1" hangingPunct="1">
              <a:lnSpc>
                <a:spcPct val="90000"/>
              </a:lnSpc>
            </a:pPr>
            <a:r>
              <a:rPr lang="en-US" altLang="zh-CN" dirty="0">
                <a:latin typeface="Cambria" panose="02040503050406030204" pitchFamily="18" charset="0"/>
              </a:rPr>
              <a:t>Functional requirements that describes the features the product will support. E.g., on a word processor</a:t>
            </a:r>
          </a:p>
          <a:p>
            <a:pPr lvl="2" eaLnBrk="1" hangingPunct="1">
              <a:lnSpc>
                <a:spcPct val="90000"/>
              </a:lnSpc>
            </a:pPr>
            <a:r>
              <a:rPr lang="en-US" altLang="zh-CN" sz="2000" dirty="0">
                <a:latin typeface="Cambria" panose="02040503050406030204" pitchFamily="18" charset="0"/>
              </a:rPr>
              <a:t>Save, print, check spelling, change font, … </a:t>
            </a:r>
          </a:p>
          <a:p>
            <a:pPr lvl="1" eaLnBrk="1" hangingPunct="1">
              <a:lnSpc>
                <a:spcPct val="90000"/>
              </a:lnSpc>
            </a:pPr>
            <a:r>
              <a:rPr lang="en-US" altLang="zh-CN" dirty="0">
                <a:latin typeface="Cambria" panose="02040503050406030204" pitchFamily="18" charset="0"/>
              </a:rPr>
              <a:t>Non-functional requirements are constraints on the product. </a:t>
            </a:r>
            <a:r>
              <a:rPr lang="en-US" altLang="zh-CN" dirty="0" err="1">
                <a:latin typeface="Cambria" panose="02040503050406030204" pitchFamily="18" charset="0"/>
              </a:rPr>
              <a:t>E.g</a:t>
            </a:r>
            <a:r>
              <a:rPr lang="en-US" altLang="zh-CN" dirty="0">
                <a:latin typeface="Cambria" panose="02040503050406030204" pitchFamily="18" charset="0"/>
              </a:rPr>
              <a:t>, </a:t>
            </a:r>
          </a:p>
          <a:p>
            <a:pPr lvl="2" eaLnBrk="1" hangingPunct="1">
              <a:lnSpc>
                <a:spcPct val="90000"/>
              </a:lnSpc>
            </a:pPr>
            <a:r>
              <a:rPr lang="en-US" altLang="zh-CN" sz="2000" dirty="0">
                <a:latin typeface="Cambria" panose="02040503050406030204" pitchFamily="18" charset="0"/>
              </a:rPr>
              <a:t>Security, reliability, user friendliness, platform, …</a:t>
            </a:r>
          </a:p>
        </p:txBody>
      </p:sp>
    </p:spTree>
    <p:extLst>
      <p:ext uri="{BB962C8B-B14F-4D97-AF65-F5344CB8AC3E}">
        <p14:creationId xmlns:p14="http://schemas.microsoft.com/office/powerpoint/2010/main" val="205735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6" name="Rectangle 3"/>
          <p:cNvSpPr txBox="1">
            <a:spLocks noChangeArrowheads="1"/>
          </p:cNvSpPr>
          <p:nvPr/>
        </p:nvSpPr>
        <p:spPr bwMode="auto">
          <a:xfrm>
            <a:off x="152400" y="2252662"/>
            <a:ext cx="876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a:t>The software does not do something that specification says it should do.</a:t>
            </a:r>
          </a:p>
          <a:p>
            <a:pPr eaLnBrk="1" hangingPunct="1"/>
            <a:r>
              <a:rPr lang="en-US" altLang="zh-CN" sz="2000" dirty="0"/>
              <a:t>The software does something that specification says it should not do.</a:t>
            </a:r>
          </a:p>
          <a:p>
            <a:pPr eaLnBrk="1" hangingPunct="1"/>
            <a:r>
              <a:rPr lang="en-US" altLang="zh-CN" sz="2000" dirty="0"/>
              <a:t>The software does something that the specification does not mention.</a:t>
            </a:r>
          </a:p>
          <a:p>
            <a:pPr eaLnBrk="1" hangingPunct="1"/>
            <a:r>
              <a:rPr lang="en-US" altLang="zh-CN" sz="2000" dirty="0"/>
              <a:t>The software does not do something that the specification does not mention but should.</a:t>
            </a:r>
          </a:p>
          <a:p>
            <a:pPr eaLnBrk="1" hangingPunct="1"/>
            <a:r>
              <a:rPr lang="en-US" altLang="zh-CN" sz="2000" dirty="0"/>
              <a:t>The software is difficult to understand, hard to use, slow, or in the software tester's eyes will be viewed by the end user as just plain not right.</a:t>
            </a:r>
            <a:endParaRPr lang="en-US" altLang="zh-CN" sz="2000" dirty="0">
              <a:latin typeface="Cambria" panose="02040503050406030204" pitchFamily="18" charset="0"/>
            </a:endParaRPr>
          </a:p>
        </p:txBody>
      </p:sp>
      <p:sp>
        <p:nvSpPr>
          <p:cNvPr id="7" name="Rectangle 2"/>
          <p:cNvSpPr txBox="1">
            <a:spLocks noChangeArrowheads="1"/>
          </p:cNvSpPr>
          <p:nvPr/>
        </p:nvSpPr>
        <p:spPr bwMode="auto">
          <a:xfrm>
            <a:off x="533400" y="1006605"/>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A software bug occurs when at least one of these rules is true</a:t>
            </a:r>
          </a:p>
        </p:txBody>
      </p:sp>
    </p:spTree>
    <p:extLst>
      <p:ext uri="{BB962C8B-B14F-4D97-AF65-F5344CB8AC3E}">
        <p14:creationId xmlns:p14="http://schemas.microsoft.com/office/powerpoint/2010/main" val="363248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Goal of a software tester</a:t>
            </a:r>
          </a:p>
        </p:txBody>
      </p:sp>
      <p:sp>
        <p:nvSpPr>
          <p:cNvPr id="4" name="Rectangle 3"/>
          <p:cNvSpPr txBox="1">
            <a:spLocks noChangeArrowheads="1"/>
          </p:cNvSpPr>
          <p:nvPr/>
        </p:nvSpPr>
        <p:spPr bwMode="auto">
          <a:xfrm>
            <a:off x="685800" y="1981200"/>
            <a:ext cx="8229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a:latin typeface="Cambria" panose="02040503050406030204" pitchFamily="18" charset="0"/>
              </a:rPr>
              <a:t>… to </a:t>
            </a:r>
            <a:r>
              <a:rPr lang="en-US" altLang="zh-CN" i="1" dirty="0">
                <a:latin typeface="Cambria" panose="02040503050406030204" pitchFamily="18" charset="0"/>
              </a:rPr>
              <a:t>find</a:t>
            </a:r>
            <a:r>
              <a:rPr lang="en-US" altLang="zh-CN" dirty="0">
                <a:latin typeface="Cambria" panose="02040503050406030204" pitchFamily="18" charset="0"/>
              </a:rPr>
              <a:t> bugs </a:t>
            </a:r>
          </a:p>
          <a:p>
            <a:pPr eaLnBrk="1" hangingPunct="1">
              <a:lnSpc>
                <a:spcPct val="90000"/>
              </a:lnSpc>
            </a:pPr>
            <a:r>
              <a:rPr lang="en-US" altLang="zh-CN" dirty="0">
                <a:latin typeface="Cambria" panose="02040503050406030204" pitchFamily="18" charset="0"/>
              </a:rPr>
              <a:t>… as </a:t>
            </a:r>
            <a:r>
              <a:rPr lang="en-US" altLang="zh-CN" i="1" dirty="0">
                <a:latin typeface="Cambria" panose="02040503050406030204" pitchFamily="18" charset="0"/>
              </a:rPr>
              <a:t>early</a:t>
            </a:r>
            <a:r>
              <a:rPr lang="en-US" altLang="zh-CN" dirty="0">
                <a:latin typeface="Cambria" panose="02040503050406030204" pitchFamily="18" charset="0"/>
              </a:rPr>
              <a:t> in the software development processes as possible</a:t>
            </a:r>
          </a:p>
          <a:p>
            <a:pPr eaLnBrk="1" hangingPunct="1">
              <a:lnSpc>
                <a:spcPct val="90000"/>
              </a:lnSpc>
            </a:pPr>
            <a:r>
              <a:rPr lang="en-US" altLang="zh-CN" dirty="0">
                <a:latin typeface="Cambria" panose="02040503050406030204" pitchFamily="18" charset="0"/>
              </a:rPr>
              <a:t>… and make sure they get </a:t>
            </a:r>
            <a:r>
              <a:rPr lang="en-US" altLang="zh-CN" i="1" dirty="0">
                <a:latin typeface="Cambria" panose="02040503050406030204" pitchFamily="18" charset="0"/>
              </a:rPr>
              <a:t>fixed</a:t>
            </a:r>
            <a:r>
              <a:rPr lang="en-US" altLang="zh-CN" dirty="0">
                <a:latin typeface="Cambria" panose="02040503050406030204" pitchFamily="18" charset="0"/>
              </a:rPr>
              <a:t>.</a:t>
            </a:r>
          </a:p>
          <a:p>
            <a:pPr eaLnBrk="1" hangingPunct="1">
              <a:lnSpc>
                <a:spcPct val="90000"/>
              </a:lnSpc>
            </a:pPr>
            <a:endParaRPr lang="en-US" altLang="zh-CN" dirty="0">
              <a:latin typeface="Cambria" panose="02040503050406030204" pitchFamily="18" charset="0"/>
            </a:endParaRPr>
          </a:p>
          <a:p>
            <a:pPr eaLnBrk="1" hangingPunct="1">
              <a:lnSpc>
                <a:spcPct val="90000"/>
              </a:lnSpc>
            </a:pPr>
            <a:r>
              <a:rPr lang="en-US" altLang="zh-CN" b="1" dirty="0">
                <a:latin typeface="Cambria" panose="02040503050406030204" pitchFamily="18" charset="0"/>
              </a:rPr>
              <a:t>Advice:</a:t>
            </a:r>
            <a:r>
              <a:rPr lang="en-US" altLang="zh-CN" dirty="0">
                <a:latin typeface="Cambria" panose="02040503050406030204" pitchFamily="18" charset="0"/>
              </a:rPr>
              <a:t> Be careful not to get caught in the dangerous spiral of unattainable perfection.</a:t>
            </a:r>
          </a:p>
        </p:txBody>
      </p:sp>
    </p:spTree>
    <p:extLst>
      <p:ext uri="{BB962C8B-B14F-4D97-AF65-F5344CB8AC3E}">
        <p14:creationId xmlns:p14="http://schemas.microsoft.com/office/powerpoint/2010/main" val="211319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a:xfrm>
            <a:off x="1447800" y="228600"/>
            <a:ext cx="7772400" cy="1143000"/>
          </a:xfrm>
        </p:spPr>
        <p:txBody>
          <a:bodyPr/>
          <a:lstStyle/>
          <a:p>
            <a:r>
              <a:rPr lang="en-US" altLang="zh-CN" sz="3600" dirty="0">
                <a:solidFill>
                  <a:srgbClr val="132584"/>
                </a:solidFill>
                <a:latin typeface="Cambria" panose="02040503050406030204" pitchFamily="18" charset="0"/>
              </a:rPr>
              <a:t>DEBUGGING vs. TESTING</a:t>
            </a:r>
          </a:p>
        </p:txBody>
      </p:sp>
      <p:sp>
        <p:nvSpPr>
          <p:cNvPr id="1456131" name="Text Box 3"/>
          <p:cNvSpPr txBox="1">
            <a:spLocks noChangeArrowheads="1"/>
          </p:cNvSpPr>
          <p:nvPr/>
        </p:nvSpPr>
        <p:spPr bwMode="auto">
          <a:xfrm>
            <a:off x="721822" y="41148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dirty="0">
                <a:latin typeface="Cambria" panose="02040503050406030204" pitchFamily="18" charset="0"/>
              </a:rPr>
              <a:t>THERE IS A FUNDAMENTAL CONFLICT BETWEEN THESE ROLES</a:t>
            </a:r>
          </a:p>
        </p:txBody>
      </p:sp>
      <p:sp>
        <p:nvSpPr>
          <p:cNvPr id="1456132" name="Rectangle 4"/>
          <p:cNvSpPr>
            <a:spLocks noChangeArrowheads="1"/>
          </p:cNvSpPr>
          <p:nvPr/>
        </p:nvSpPr>
        <p:spPr bwMode="auto">
          <a:xfrm>
            <a:off x="721822" y="1447800"/>
            <a:ext cx="6408737" cy="2277547"/>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800" b="1" dirty="0">
                <a:solidFill>
                  <a:srgbClr val="000099"/>
                </a:solidFill>
                <a:latin typeface="Cambria" panose="02040503050406030204" pitchFamily="18" charset="0"/>
              </a:rPr>
              <a:t>TESTER</a:t>
            </a:r>
            <a:r>
              <a:rPr lang="en-US" altLang="zh-CN" sz="2400" dirty="0">
                <a:solidFill>
                  <a:srgbClr val="000099"/>
                </a:solidFill>
                <a:latin typeface="Cambria" panose="02040503050406030204" pitchFamily="18" charset="0"/>
              </a:rPr>
              <a:t>                         </a:t>
            </a:r>
            <a:r>
              <a:rPr lang="en-US" altLang="zh-CN" sz="2400" b="1" dirty="0">
                <a:latin typeface="Cambria" panose="02040503050406030204" pitchFamily="18" charset="0"/>
              </a:rPr>
              <a:t> </a:t>
            </a:r>
            <a:r>
              <a:rPr lang="en-US" altLang="zh-CN" sz="2800" b="1" dirty="0">
                <a:solidFill>
                  <a:srgbClr val="000099"/>
                </a:solidFill>
                <a:latin typeface="Cambria" panose="02040503050406030204" pitchFamily="18" charset="0"/>
              </a:rPr>
              <a:t>DEBUGGER</a:t>
            </a:r>
          </a:p>
          <a:p>
            <a:pPr lvl="1">
              <a:buClr>
                <a:schemeClr val="accent1"/>
              </a:buClr>
              <a:buFontTx/>
              <a:buChar char="•"/>
            </a:pPr>
            <a:r>
              <a:rPr lang="en-US" altLang="zh-CN" sz="2400" dirty="0">
                <a:latin typeface="Cambria" panose="02040503050406030204" pitchFamily="18" charset="0"/>
              </a:rPr>
              <a:t> Developer                         </a:t>
            </a:r>
            <a:r>
              <a:rPr lang="en-US" altLang="zh-CN" sz="2400" dirty="0" err="1">
                <a:latin typeface="Cambria" panose="02040503050406030204" pitchFamily="18" charset="0"/>
              </a:rPr>
              <a:t>Developer</a:t>
            </a:r>
            <a:endParaRPr lang="en-US" altLang="zh-CN" sz="2400" dirty="0">
              <a:latin typeface="Cambria" panose="02040503050406030204" pitchFamily="18" charset="0"/>
            </a:endParaRPr>
          </a:p>
          <a:p>
            <a:pPr lvl="1">
              <a:buClr>
                <a:schemeClr val="accent1"/>
              </a:buClr>
              <a:buFontTx/>
              <a:buChar char="•"/>
            </a:pPr>
            <a:r>
              <a:rPr lang="en-US" altLang="zh-CN" sz="2400" dirty="0">
                <a:latin typeface="Cambria" panose="02040503050406030204" pitchFamily="18" charset="0"/>
              </a:rPr>
              <a:t> Test team                          Analyst</a:t>
            </a:r>
          </a:p>
          <a:p>
            <a:pPr lvl="1">
              <a:buClr>
                <a:schemeClr val="accent1"/>
              </a:buClr>
              <a:buFontTx/>
              <a:buChar char="•"/>
            </a:pPr>
            <a:r>
              <a:rPr lang="en-US" altLang="zh-CN" sz="2400" dirty="0">
                <a:latin typeface="Cambria" panose="02040503050406030204" pitchFamily="18" charset="0"/>
              </a:rPr>
              <a:t> QA team</a:t>
            </a:r>
          </a:p>
          <a:p>
            <a:pPr lvl="1">
              <a:buClr>
                <a:schemeClr val="accent1"/>
              </a:buClr>
              <a:buFontTx/>
              <a:buChar char="•"/>
            </a:pPr>
            <a:r>
              <a:rPr lang="en-US" altLang="zh-CN" sz="2400" dirty="0">
                <a:latin typeface="Cambria" panose="02040503050406030204" pitchFamily="18" charset="0"/>
              </a:rPr>
              <a:t> End user</a:t>
            </a:r>
          </a:p>
          <a:p>
            <a:endParaRPr lang="en-US" altLang="zh-CN" sz="2400" dirty="0">
              <a:latin typeface="Cambria" panose="02040503050406030204" pitchFamily="18" charset="0"/>
            </a:endParaRPr>
          </a:p>
        </p:txBody>
      </p:sp>
    </p:spTree>
    <p:extLst>
      <p:ext uri="{BB962C8B-B14F-4D97-AF65-F5344CB8AC3E}">
        <p14:creationId xmlns:p14="http://schemas.microsoft.com/office/powerpoint/2010/main" val="38237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6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a:xfrm>
            <a:off x="2590800" y="152400"/>
            <a:ext cx="4600575" cy="846138"/>
          </a:xfrm>
        </p:spPr>
        <p:txBody>
          <a:bodyPr/>
          <a:lstStyle/>
          <a:p>
            <a:r>
              <a:rPr lang="en-US" altLang="zh-CN" sz="4000" dirty="0">
                <a:solidFill>
                  <a:srgbClr val="132584"/>
                </a:solidFill>
                <a:latin typeface="Cambria" panose="02040503050406030204" pitchFamily="18" charset="0"/>
              </a:rPr>
              <a:t>TESTING</a:t>
            </a:r>
          </a:p>
        </p:txBody>
      </p:sp>
      <p:sp>
        <p:nvSpPr>
          <p:cNvPr id="1452035" name="Rectangle 3"/>
          <p:cNvSpPr>
            <a:spLocks noGrp="1" noChangeArrowheads="1"/>
          </p:cNvSpPr>
          <p:nvPr>
            <p:ph idx="1"/>
          </p:nvPr>
        </p:nvSpPr>
        <p:spPr>
          <a:xfrm>
            <a:off x="304800" y="1295400"/>
            <a:ext cx="8610600" cy="4608512"/>
          </a:xfrm>
        </p:spPr>
        <p:txBody>
          <a:bodyPr/>
          <a:lstStyle/>
          <a:p>
            <a:pPr>
              <a:lnSpc>
                <a:spcPct val="110000"/>
              </a:lnSpc>
            </a:pPr>
            <a:r>
              <a:rPr lang="en-US" altLang="zh-CN" sz="2400" dirty="0">
                <a:latin typeface="Cambria" panose="02040503050406030204" pitchFamily="18" charset="0"/>
              </a:rPr>
              <a:t>The </a:t>
            </a:r>
            <a:r>
              <a:rPr lang="en-US" altLang="zh-CN" sz="2400" b="1" dirty="0">
                <a:latin typeface="Cambria" panose="02040503050406030204" pitchFamily="18" charset="0"/>
              </a:rPr>
              <a:t>operation</a:t>
            </a:r>
            <a:r>
              <a:rPr lang="en-US" altLang="zh-CN" sz="2400" dirty="0">
                <a:latin typeface="Cambria" panose="02040503050406030204" pitchFamily="18" charset="0"/>
              </a:rPr>
              <a:t> </a:t>
            </a:r>
            <a:r>
              <a:rPr lang="en-US" altLang="zh-CN" sz="2400" b="1" dirty="0">
                <a:latin typeface="Cambria" panose="02040503050406030204" pitchFamily="18" charset="0"/>
              </a:rPr>
              <a:t>of a system or application</a:t>
            </a:r>
            <a:r>
              <a:rPr lang="en-US" altLang="zh-CN" sz="2400" dirty="0">
                <a:latin typeface="Cambria" panose="02040503050406030204" pitchFamily="18" charset="0"/>
              </a:rPr>
              <a:t> under controlled conditions and the </a:t>
            </a:r>
            <a:r>
              <a:rPr lang="en-US" altLang="zh-CN" sz="2400" b="1" dirty="0">
                <a:latin typeface="Cambria" panose="02040503050406030204" pitchFamily="18" charset="0"/>
              </a:rPr>
              <a:t>evaluation of results</a:t>
            </a:r>
            <a:r>
              <a:rPr lang="en-US" altLang="zh-CN" sz="2400" dirty="0">
                <a:latin typeface="Cambria" panose="02040503050406030204" pitchFamily="18" charset="0"/>
              </a:rPr>
              <a:t> with the intent of finding errors.</a:t>
            </a:r>
          </a:p>
          <a:p>
            <a:pPr lvl="1">
              <a:lnSpc>
                <a:spcPct val="110000"/>
              </a:lnSpc>
            </a:pPr>
            <a:r>
              <a:rPr lang="en-US" altLang="zh-CN" dirty="0">
                <a:latin typeface="Cambria" panose="02040503050406030204" pitchFamily="18" charset="0"/>
              </a:rPr>
              <a:t>Should include normal and abnormal conditions</a:t>
            </a:r>
          </a:p>
          <a:p>
            <a:pPr>
              <a:lnSpc>
                <a:spcPct val="110000"/>
              </a:lnSpc>
            </a:pPr>
            <a:r>
              <a:rPr lang="en-US" altLang="zh-CN" sz="2400" b="1" dirty="0">
                <a:latin typeface="Cambria" panose="02040503050406030204" pitchFamily="18" charset="0"/>
              </a:rPr>
              <a:t>Testing intentionally attempts to make things go wrong to determine:</a:t>
            </a:r>
          </a:p>
          <a:p>
            <a:pPr lvl="1">
              <a:lnSpc>
                <a:spcPct val="110000"/>
              </a:lnSpc>
            </a:pPr>
            <a:r>
              <a:rPr lang="en-US" altLang="zh-CN" dirty="0">
                <a:latin typeface="Cambria" panose="02040503050406030204" pitchFamily="18" charset="0"/>
              </a:rPr>
              <a:t>if things happen when they shouldn’t</a:t>
            </a:r>
          </a:p>
          <a:p>
            <a:pPr lvl="1">
              <a:lnSpc>
                <a:spcPct val="110000"/>
              </a:lnSpc>
            </a:pPr>
            <a:r>
              <a:rPr lang="en-US" altLang="zh-CN" dirty="0">
                <a:latin typeface="Cambria" panose="02040503050406030204" pitchFamily="18" charset="0"/>
              </a:rPr>
              <a:t>if things don’t happen when they should</a:t>
            </a:r>
          </a:p>
          <a:p>
            <a:pPr>
              <a:lnSpc>
                <a:spcPct val="110000"/>
              </a:lnSpc>
            </a:pPr>
            <a:r>
              <a:rPr lang="en-US" altLang="zh-CN" sz="2400" dirty="0">
                <a:latin typeface="Cambria" panose="02040503050406030204" pitchFamily="18" charset="0"/>
              </a:rPr>
              <a:t>Oriented towards “</a:t>
            </a:r>
            <a:r>
              <a:rPr lang="en-US" altLang="zh-CN" sz="2400" b="1" dirty="0">
                <a:latin typeface="Cambria" panose="02040503050406030204" pitchFamily="18" charset="0"/>
              </a:rPr>
              <a:t>detection</a:t>
            </a:r>
            <a:r>
              <a:rPr lang="en-US" altLang="zh-CN" sz="2400" dirty="0">
                <a:latin typeface="Cambria" panose="02040503050406030204" pitchFamily="18" charset="0"/>
              </a:rPr>
              <a:t>”</a:t>
            </a:r>
          </a:p>
        </p:txBody>
      </p:sp>
      <p:cxnSp>
        <p:nvCxnSpPr>
          <p:cNvPr id="4" name="直接连接符 3"/>
          <p:cNvCxnSpPr/>
          <p:nvPr/>
        </p:nvCxnSpPr>
        <p:spPr bwMode="auto">
          <a:xfrm>
            <a:off x="3810000" y="3505200"/>
            <a:ext cx="46482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a:off x="3124200" y="5410200"/>
            <a:ext cx="15240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200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1752600" y="76200"/>
            <a:ext cx="6705600" cy="838200"/>
          </a:xfrm>
        </p:spPr>
        <p:txBody>
          <a:bodyPr/>
          <a:lstStyle/>
          <a:p>
            <a:r>
              <a:rPr lang="en-US" altLang="zh-CN" sz="4400" dirty="0">
                <a:solidFill>
                  <a:srgbClr val="132584"/>
                </a:solidFill>
                <a:latin typeface="Cambria" panose="02040503050406030204" pitchFamily="18" charset="0"/>
              </a:rPr>
              <a:t>DEBUGGING</a:t>
            </a:r>
          </a:p>
        </p:txBody>
      </p:sp>
      <p:sp>
        <p:nvSpPr>
          <p:cNvPr id="5" name="Rectangle 3"/>
          <p:cNvSpPr txBox="1">
            <a:spLocks noChangeArrowheads="1"/>
          </p:cNvSpPr>
          <p:nvPr/>
        </p:nvSpPr>
        <p:spPr bwMode="auto">
          <a:xfrm>
            <a:off x="228600" y="1371600"/>
            <a:ext cx="86106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panose="02040503050406030204" pitchFamily="18" charset="0"/>
              </a:rPr>
              <a:t>DEBUGGING </a:t>
            </a:r>
            <a:r>
              <a:rPr lang="en-US" altLang="zh-CN" sz="2400" b="1" dirty="0">
                <a:latin typeface="Cambria" panose="02040503050406030204" pitchFamily="18" charset="0"/>
              </a:rPr>
              <a:t>starts with an identified</a:t>
            </a:r>
            <a:r>
              <a:rPr lang="en-US" altLang="zh-CN" sz="2400" dirty="0">
                <a:latin typeface="Cambria" panose="02040503050406030204" pitchFamily="18" charset="0"/>
              </a:rPr>
              <a:t> error and is the process of locating what is causing the bug and correcting the flaw.</a:t>
            </a:r>
          </a:p>
          <a:p>
            <a:endParaRPr lang="en-US" altLang="zh-CN" sz="2400" dirty="0">
              <a:latin typeface="Cambria" panose="02040503050406030204" pitchFamily="18" charset="0"/>
            </a:endParaRPr>
          </a:p>
          <a:p>
            <a:r>
              <a:rPr lang="en-US" altLang="zh-CN" sz="2400" dirty="0">
                <a:latin typeface="Cambria" panose="02040503050406030204" pitchFamily="18" charset="0"/>
              </a:rPr>
              <a:t>It is NOT the process of showing that a bug exists.</a:t>
            </a:r>
          </a:p>
          <a:p>
            <a:endParaRPr lang="en-US" altLang="zh-CN" sz="2400" dirty="0">
              <a:latin typeface="Cambria" panose="02040503050406030204" pitchFamily="18" charset="0"/>
            </a:endParaRPr>
          </a:p>
          <a:p>
            <a:r>
              <a:rPr lang="en-US" altLang="zh-CN" sz="2400" dirty="0">
                <a:latin typeface="Cambria" panose="02040503050406030204" pitchFamily="18" charset="0"/>
              </a:rPr>
              <a:t>Oriented towards “</a:t>
            </a:r>
            <a:r>
              <a:rPr lang="en-US" altLang="zh-CN" sz="2400" b="1" dirty="0">
                <a:latin typeface="Cambria" panose="02040503050406030204" pitchFamily="18" charset="0"/>
              </a:rPr>
              <a:t>correction</a:t>
            </a:r>
            <a:r>
              <a:rPr lang="en-US" altLang="zh-CN" sz="2400" dirty="0">
                <a:latin typeface="Cambria" panose="02040503050406030204" pitchFamily="18" charset="0"/>
              </a:rPr>
              <a:t>”.</a:t>
            </a:r>
          </a:p>
          <a:p>
            <a:endParaRPr lang="en-US" altLang="zh-CN" sz="2000" dirty="0">
              <a:latin typeface="Cambria" panose="02040503050406030204" pitchFamily="18" charset="0"/>
            </a:endParaRPr>
          </a:p>
        </p:txBody>
      </p:sp>
      <p:cxnSp>
        <p:nvCxnSpPr>
          <p:cNvPr id="6" name="直接连接符 5"/>
          <p:cNvCxnSpPr/>
          <p:nvPr/>
        </p:nvCxnSpPr>
        <p:spPr bwMode="auto">
          <a:xfrm>
            <a:off x="4191000" y="1828800"/>
            <a:ext cx="16764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a:off x="1752600" y="2286000"/>
            <a:ext cx="16764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bwMode="auto">
          <a:xfrm>
            <a:off x="6629400" y="2286000"/>
            <a:ext cx="16764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bwMode="auto">
          <a:xfrm>
            <a:off x="1143000" y="3657600"/>
            <a:ext cx="8382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bwMode="auto">
          <a:xfrm>
            <a:off x="3733800" y="3657600"/>
            <a:ext cx="35052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3124200" y="4648200"/>
            <a:ext cx="1600200" cy="0"/>
          </a:xfrm>
          <a:prstGeom prst="line">
            <a:avLst/>
          </a:prstGeom>
          <a:ln w="5715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33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611188" y="188913"/>
            <a:ext cx="7772400" cy="1143000"/>
          </a:xfrm>
        </p:spPr>
        <p:txBody>
          <a:bodyPr/>
          <a:lstStyle/>
          <a:p>
            <a:r>
              <a:rPr lang="en-US" altLang="zh-CN" sz="3600" dirty="0">
                <a:latin typeface="Cambria" panose="02040503050406030204" pitchFamily="18" charset="0"/>
              </a:rPr>
              <a:t>VERIFICATION</a:t>
            </a:r>
          </a:p>
        </p:txBody>
      </p:sp>
      <p:sp>
        <p:nvSpPr>
          <p:cNvPr id="1087493" name="Rectangle 5"/>
          <p:cNvSpPr>
            <a:spLocks noChangeArrowheads="1"/>
          </p:cNvSpPr>
          <p:nvPr/>
        </p:nvSpPr>
        <p:spPr bwMode="auto">
          <a:xfrm>
            <a:off x="457200" y="1361268"/>
            <a:ext cx="8534400" cy="44935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dirty="0">
                <a:latin typeface="Cambria" panose="02040503050406030204" pitchFamily="18" charset="0"/>
              </a:rPr>
              <a:t>The process of evaluating a system or component during the development process to determine whether it satisfies the specifications.</a:t>
            </a:r>
          </a:p>
          <a:p>
            <a:endParaRPr lang="en-US" altLang="zh-CN" dirty="0">
              <a:latin typeface="Cambria" panose="02040503050406030204" pitchFamily="18" charset="0"/>
            </a:endParaRPr>
          </a:p>
          <a:p>
            <a:r>
              <a:rPr lang="en-US" altLang="zh-CN" b="1" dirty="0">
                <a:latin typeface="Cambria" panose="02040503050406030204" pitchFamily="18" charset="0"/>
              </a:rPr>
              <a:t>THE CRITICAL QUESTION IS:</a:t>
            </a:r>
          </a:p>
          <a:p>
            <a:r>
              <a:rPr lang="en-US" altLang="zh-CN" dirty="0">
                <a:latin typeface="Cambria" panose="02040503050406030204" pitchFamily="18" charset="0"/>
              </a:rPr>
              <a:t>       </a:t>
            </a:r>
            <a:r>
              <a:rPr lang="en-US" altLang="zh-CN" b="1" u="sng" dirty="0">
                <a:solidFill>
                  <a:srgbClr val="3366FF"/>
                </a:solidFill>
                <a:latin typeface="Cambria" panose="02040503050406030204" pitchFamily="18" charset="0"/>
              </a:rPr>
              <a:t>- Did we build what we planned to build?</a:t>
            </a:r>
          </a:p>
          <a:p>
            <a:endParaRPr lang="en-US" altLang="zh-CN" b="1" u="sng" dirty="0">
              <a:solidFill>
                <a:srgbClr val="3366FF"/>
              </a:solidFill>
              <a:latin typeface="Cambria" panose="02040503050406030204" pitchFamily="18" charset="0"/>
            </a:endParaRPr>
          </a:p>
          <a:p>
            <a:r>
              <a:rPr lang="en-US" altLang="zh-CN" b="1" dirty="0">
                <a:latin typeface="Cambria" panose="02040503050406030204" pitchFamily="18" charset="0"/>
              </a:rPr>
              <a:t>Typically involves reviews and meetings to evaluate</a:t>
            </a:r>
            <a:r>
              <a:rPr lang="en-US" altLang="zh-CN" dirty="0">
                <a:latin typeface="Cambria" panose="02040503050406030204" pitchFamily="18" charset="0"/>
              </a:rPr>
              <a:t>:</a:t>
            </a:r>
          </a:p>
          <a:p>
            <a:pPr>
              <a:buFontTx/>
              <a:buChar char="•"/>
            </a:pPr>
            <a:r>
              <a:rPr lang="en-US" altLang="zh-CN" sz="2000" dirty="0">
                <a:latin typeface="Cambria" panose="02040503050406030204" pitchFamily="18" charset="0"/>
              </a:rPr>
              <a:t>  documents</a:t>
            </a:r>
          </a:p>
          <a:p>
            <a:pPr>
              <a:buFontTx/>
              <a:buChar char="•"/>
            </a:pPr>
            <a:r>
              <a:rPr lang="en-US" altLang="zh-CN" sz="2000" dirty="0">
                <a:latin typeface="Cambria" panose="02040503050406030204" pitchFamily="18" charset="0"/>
              </a:rPr>
              <a:t>  plans</a:t>
            </a:r>
          </a:p>
          <a:p>
            <a:pPr>
              <a:buFontTx/>
              <a:buChar char="•"/>
            </a:pPr>
            <a:r>
              <a:rPr lang="en-US" altLang="zh-CN" sz="2000" dirty="0">
                <a:latin typeface="Cambria" panose="02040503050406030204" pitchFamily="18" charset="0"/>
              </a:rPr>
              <a:t>  code</a:t>
            </a:r>
          </a:p>
          <a:p>
            <a:pPr>
              <a:buFontTx/>
              <a:buChar char="•"/>
            </a:pPr>
            <a:r>
              <a:rPr lang="en-US" altLang="zh-CN" sz="2000" dirty="0">
                <a:latin typeface="Cambria" panose="02040503050406030204" pitchFamily="18" charset="0"/>
              </a:rPr>
              <a:t>  requirements</a:t>
            </a:r>
          </a:p>
          <a:p>
            <a:pPr>
              <a:buFontTx/>
              <a:buChar char="•"/>
            </a:pPr>
            <a:r>
              <a:rPr lang="en-US" altLang="zh-CN" sz="2000" dirty="0">
                <a:latin typeface="Cambria" panose="02040503050406030204" pitchFamily="18" charset="0"/>
              </a:rPr>
              <a:t>  specifications</a:t>
            </a:r>
          </a:p>
        </p:txBody>
      </p:sp>
    </p:spTree>
    <p:extLst>
      <p:ext uri="{BB962C8B-B14F-4D97-AF65-F5344CB8AC3E}">
        <p14:creationId xmlns:p14="http://schemas.microsoft.com/office/powerpoint/2010/main" val="290201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Grp="1" noChangeArrowheads="1"/>
          </p:cNvSpPr>
          <p:nvPr>
            <p:ph type="title"/>
          </p:nvPr>
        </p:nvSpPr>
        <p:spPr>
          <a:xfrm>
            <a:off x="1905000" y="152400"/>
            <a:ext cx="6705600" cy="838200"/>
          </a:xfrm>
        </p:spPr>
        <p:txBody>
          <a:bodyPr/>
          <a:lstStyle/>
          <a:p>
            <a:pPr eaLnBrk="1" hangingPunct="1"/>
            <a:r>
              <a:rPr lang="zh-CN" altLang="en-US" sz="4000" dirty="0">
                <a:latin typeface="Cambria" panose="02040503050406030204" pitchFamily="18" charset="0"/>
              </a:rPr>
              <a:t>考试内容</a:t>
            </a:r>
            <a:endParaRPr lang="zh-CN" altLang="zh-CN" dirty="0">
              <a:latin typeface="Cambria" panose="02040503050406030204" pitchFamily="18" charset="0"/>
            </a:endParaRPr>
          </a:p>
        </p:txBody>
      </p:sp>
      <p:sp>
        <p:nvSpPr>
          <p:cNvPr id="5" name="矩形 4"/>
          <p:cNvSpPr/>
          <p:nvPr/>
        </p:nvSpPr>
        <p:spPr>
          <a:xfrm>
            <a:off x="1485900" y="2286000"/>
            <a:ext cx="7543800" cy="2308324"/>
          </a:xfrm>
          <a:prstGeom prst="rect">
            <a:avLst/>
          </a:prstGeom>
        </p:spPr>
        <p:txBody>
          <a:bodyPr wrap="square">
            <a:spAutoFit/>
          </a:bodyPr>
          <a:lstStyle/>
          <a:p>
            <a:pPr marL="342900" indent="-342900">
              <a:buFont typeface="Wingdings" panose="05000000000000000000" pitchFamily="2" charset="2"/>
              <a:buChar char="n"/>
            </a:pPr>
            <a:r>
              <a:rPr lang="zh-CN" altLang="en-US" dirty="0">
                <a:solidFill>
                  <a:srgbClr val="132584"/>
                </a:solidFill>
                <a:latin typeface="Cambria" panose="02040503050406030204" pitchFamily="18" charset="0"/>
              </a:rPr>
              <a:t>简答题</a:t>
            </a:r>
            <a:endParaRPr lang="en-US" altLang="zh-CN" dirty="0">
              <a:solidFill>
                <a:srgbClr val="132584"/>
              </a:solidFill>
              <a:latin typeface="Cambria" panose="02040503050406030204" pitchFamily="18" charset="0"/>
            </a:endParaRPr>
          </a:p>
          <a:p>
            <a:pPr marL="342900" indent="-342900">
              <a:buFont typeface="Wingdings" panose="05000000000000000000" pitchFamily="2" charset="2"/>
              <a:buChar char="n"/>
            </a:pPr>
            <a:r>
              <a:rPr lang="zh-CN" altLang="en-US" dirty="0">
                <a:solidFill>
                  <a:srgbClr val="132584"/>
                </a:solidFill>
                <a:latin typeface="Cambria" panose="02040503050406030204" pitchFamily="18" charset="0"/>
              </a:rPr>
              <a:t>大题一（等价类划分，边界值分析，参考作业</a:t>
            </a:r>
            <a:r>
              <a:rPr lang="en-US" altLang="zh-CN" dirty="0">
                <a:solidFill>
                  <a:srgbClr val="132584"/>
                </a:solidFill>
                <a:latin typeface="Cambria" panose="02040503050406030204" pitchFamily="18" charset="0"/>
              </a:rPr>
              <a:t>2</a:t>
            </a:r>
            <a:r>
              <a:rPr lang="zh-CN" altLang="en-US" dirty="0">
                <a:solidFill>
                  <a:srgbClr val="132584"/>
                </a:solidFill>
                <a:latin typeface="Cambria" panose="02040503050406030204" pitchFamily="18" charset="0"/>
              </a:rPr>
              <a:t>）</a:t>
            </a:r>
            <a:endParaRPr lang="en-US" altLang="zh-CN" dirty="0">
              <a:solidFill>
                <a:srgbClr val="132584"/>
              </a:solidFill>
              <a:latin typeface="Cambria" panose="02040503050406030204" pitchFamily="18" charset="0"/>
            </a:endParaRPr>
          </a:p>
          <a:p>
            <a:pPr marL="342900" indent="-342900">
              <a:buFont typeface="Wingdings" panose="05000000000000000000" pitchFamily="2" charset="2"/>
              <a:buChar char="n"/>
            </a:pPr>
            <a:r>
              <a:rPr lang="zh-CN" altLang="en-US" dirty="0">
                <a:solidFill>
                  <a:srgbClr val="132584"/>
                </a:solidFill>
                <a:latin typeface="Cambria" panose="02040503050406030204" pitchFamily="18" charset="0"/>
              </a:rPr>
              <a:t>大题二（</a:t>
            </a:r>
            <a:r>
              <a:rPr lang="en-US" altLang="zh-CN" dirty="0">
                <a:solidFill>
                  <a:srgbClr val="132584"/>
                </a:solidFill>
                <a:latin typeface="Cambria" panose="02040503050406030204" pitchFamily="18" charset="0"/>
              </a:rPr>
              <a:t>Basis path test</a:t>
            </a:r>
            <a:r>
              <a:rPr lang="zh-CN" altLang="en-US" dirty="0">
                <a:solidFill>
                  <a:srgbClr val="132584"/>
                </a:solidFill>
                <a:latin typeface="Cambria" panose="02040503050406030204" pitchFamily="18" charset="0"/>
              </a:rPr>
              <a:t> ，参考作业</a:t>
            </a:r>
            <a:r>
              <a:rPr lang="en-US" altLang="zh-CN" dirty="0">
                <a:solidFill>
                  <a:srgbClr val="132584"/>
                </a:solidFill>
                <a:latin typeface="Cambria" panose="02040503050406030204" pitchFamily="18" charset="0"/>
              </a:rPr>
              <a:t>2 </a:t>
            </a:r>
            <a:r>
              <a:rPr lang="zh-CN" altLang="en-US" dirty="0">
                <a:solidFill>
                  <a:srgbClr val="132584"/>
                </a:solidFill>
                <a:latin typeface="Cambria" panose="02040503050406030204" pitchFamily="18" charset="0"/>
              </a:rPr>
              <a:t>）</a:t>
            </a:r>
            <a:endParaRPr lang="en-US" altLang="zh-CN" dirty="0">
              <a:solidFill>
                <a:srgbClr val="132584"/>
              </a:solidFill>
              <a:latin typeface="Cambria" panose="02040503050406030204" pitchFamily="18" charset="0"/>
            </a:endParaRPr>
          </a:p>
          <a:p>
            <a:pPr marL="342900" indent="-342900">
              <a:buFont typeface="Wingdings" panose="05000000000000000000" pitchFamily="2" charset="2"/>
              <a:buChar char="n"/>
            </a:pPr>
            <a:endParaRPr lang="en-US" altLang="zh-CN" dirty="0">
              <a:solidFill>
                <a:srgbClr val="132584"/>
              </a:solidFill>
              <a:latin typeface="Cambria" panose="02040503050406030204" pitchFamily="18" charset="0"/>
            </a:endParaRPr>
          </a:p>
          <a:p>
            <a:pPr marL="342900" indent="-342900">
              <a:buFont typeface="Wingdings" panose="05000000000000000000" pitchFamily="2" charset="2"/>
              <a:buChar char="n"/>
            </a:pPr>
            <a:r>
              <a:rPr lang="zh-CN" altLang="en-US" dirty="0">
                <a:solidFill>
                  <a:srgbClr val="132584"/>
                </a:solidFill>
                <a:latin typeface="Cambria" panose="02040503050406030204" pitchFamily="18" charset="0"/>
              </a:rPr>
              <a:t>全英文答卷</a:t>
            </a:r>
            <a:endParaRPr lang="en-US" altLang="zh-CN" dirty="0">
              <a:solidFill>
                <a:srgbClr val="132584"/>
              </a:solidFill>
              <a:latin typeface="Cambria" panose="02040503050406030204" pitchFamily="18" charset="0"/>
            </a:endParaRPr>
          </a:p>
          <a:p>
            <a:pPr marL="342900" indent="-342900">
              <a:buFont typeface="Wingdings" panose="05000000000000000000" pitchFamily="2" charset="2"/>
              <a:buChar char="n"/>
            </a:pPr>
            <a:r>
              <a:rPr lang="zh-CN" altLang="en-US" dirty="0">
                <a:solidFill>
                  <a:srgbClr val="132584"/>
                </a:solidFill>
                <a:latin typeface="Cambria" panose="02040503050406030204" pitchFamily="18" charset="0"/>
              </a:rPr>
              <a:t>考试要求参看最新版文档</a:t>
            </a:r>
            <a:endParaRPr lang="en-US" altLang="zh-CN" dirty="0">
              <a:solidFill>
                <a:srgbClr val="132584"/>
              </a:solidFill>
              <a:latin typeface="Cambria" panose="02040503050406030204" pitchFamily="18" charset="0"/>
            </a:endParaRPr>
          </a:p>
        </p:txBody>
      </p:sp>
    </p:spTree>
    <p:extLst>
      <p:ext uri="{BB962C8B-B14F-4D97-AF65-F5344CB8AC3E}">
        <p14:creationId xmlns:p14="http://schemas.microsoft.com/office/powerpoint/2010/main" val="2467643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a:xfrm>
            <a:off x="3201785" y="152400"/>
            <a:ext cx="3598863" cy="860425"/>
          </a:xfrm>
        </p:spPr>
        <p:txBody>
          <a:bodyPr/>
          <a:lstStyle/>
          <a:p>
            <a:r>
              <a:rPr lang="en-US" altLang="zh-CN" sz="4400" dirty="0">
                <a:latin typeface="Cambria" panose="02040503050406030204" pitchFamily="18" charset="0"/>
              </a:rPr>
              <a:t>VALIDATION</a:t>
            </a:r>
          </a:p>
        </p:txBody>
      </p:sp>
      <p:sp>
        <p:nvSpPr>
          <p:cNvPr id="1086473" name="Rectangle 9"/>
          <p:cNvSpPr>
            <a:spLocks noChangeArrowheads="1"/>
          </p:cNvSpPr>
          <p:nvPr/>
        </p:nvSpPr>
        <p:spPr bwMode="auto">
          <a:xfrm>
            <a:off x="457200" y="1447800"/>
            <a:ext cx="8153400" cy="221599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dirty="0">
                <a:latin typeface="Cambria" panose="02040503050406030204" pitchFamily="18" charset="0"/>
              </a:rPr>
              <a:t>The process of </a:t>
            </a:r>
            <a:r>
              <a:rPr lang="en-US" altLang="zh-CN" b="1" dirty="0">
                <a:latin typeface="Cambria" panose="02040503050406030204" pitchFamily="18" charset="0"/>
              </a:rPr>
              <a:t>evaluating</a:t>
            </a:r>
            <a:r>
              <a:rPr lang="en-US" altLang="zh-CN" dirty="0">
                <a:latin typeface="Cambria" panose="02040503050406030204" pitchFamily="18" charset="0"/>
              </a:rPr>
              <a:t> a system or component during the development process to </a:t>
            </a:r>
            <a:r>
              <a:rPr lang="en-US" altLang="zh-CN" b="1" dirty="0">
                <a:latin typeface="Cambria" panose="02040503050406030204" pitchFamily="18" charset="0"/>
              </a:rPr>
              <a:t>determine whether it satisfies the user's requirements</a:t>
            </a:r>
          </a:p>
          <a:p>
            <a:endParaRPr lang="en-US" altLang="zh-CN" b="1" dirty="0">
              <a:latin typeface="Cambria" panose="02040503050406030204" pitchFamily="18" charset="0"/>
            </a:endParaRPr>
          </a:p>
          <a:p>
            <a:r>
              <a:rPr lang="en-US" altLang="zh-CN" dirty="0">
                <a:latin typeface="Cambria" panose="02040503050406030204" pitchFamily="18" charset="0"/>
              </a:rPr>
              <a:t>THE CRITICAL QUESTION IS</a:t>
            </a:r>
          </a:p>
          <a:p>
            <a:r>
              <a:rPr lang="en-US" altLang="zh-CN" b="1" u="sng" dirty="0">
                <a:solidFill>
                  <a:srgbClr val="3366FF"/>
                </a:solidFill>
                <a:latin typeface="Cambria" panose="02040503050406030204" pitchFamily="18" charset="0"/>
              </a:rPr>
              <a:t>“Did we build what the user wanted?”</a:t>
            </a:r>
            <a:endParaRPr lang="zh-CN" altLang="en-US" b="1" u="sng" dirty="0">
              <a:solidFill>
                <a:srgbClr val="3366FF"/>
              </a:solidFill>
              <a:latin typeface="Cambria" panose="02040503050406030204" pitchFamily="18" charset="0"/>
            </a:endParaRPr>
          </a:p>
        </p:txBody>
      </p:sp>
    </p:spTree>
    <p:extLst>
      <p:ext uri="{BB962C8B-B14F-4D97-AF65-F5344CB8AC3E}">
        <p14:creationId xmlns:p14="http://schemas.microsoft.com/office/powerpoint/2010/main" val="295755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ltLang="zh-CN" sz="3600" i="1" dirty="0">
                <a:latin typeface="Cambria" panose="02040503050406030204" pitchFamily="18" charset="0"/>
              </a:rPr>
              <a:t>Verification vs. Validation</a:t>
            </a:r>
          </a:p>
        </p:txBody>
      </p:sp>
      <p:sp>
        <p:nvSpPr>
          <p:cNvPr id="1150979" name="Rectangle 3"/>
          <p:cNvSpPr>
            <a:spLocks noGrp="1" noChangeArrowheads="1"/>
          </p:cNvSpPr>
          <p:nvPr>
            <p:ph type="body" idx="1"/>
          </p:nvPr>
        </p:nvSpPr>
        <p:spPr>
          <a:xfrm>
            <a:off x="-304800" y="1295400"/>
            <a:ext cx="9372600" cy="4608512"/>
          </a:xfrm>
        </p:spPr>
        <p:txBody>
          <a:bodyPr/>
          <a:lstStyle/>
          <a:p>
            <a:pPr lvl="1"/>
            <a:r>
              <a:rPr lang="en-US" altLang="zh-CN" sz="2400" b="1" dirty="0">
                <a:latin typeface="Cambria" panose="02040503050406030204" pitchFamily="18" charset="0"/>
              </a:rPr>
              <a:t>Verification</a:t>
            </a:r>
            <a:r>
              <a:rPr lang="en-US" altLang="zh-CN" sz="2400" b="1" dirty="0">
                <a:solidFill>
                  <a:schemeClr val="folHlink"/>
                </a:solidFill>
                <a:latin typeface="Cambria" panose="02040503050406030204" pitchFamily="18" charset="0"/>
              </a:rPr>
              <a:t> </a:t>
            </a:r>
            <a:r>
              <a:rPr lang="en-US" altLang="zh-CN" sz="2400" dirty="0">
                <a:latin typeface="Cambria" panose="02040503050406030204" pitchFamily="18" charset="0"/>
              </a:rPr>
              <a:t>confirms that the software meets its specification. </a:t>
            </a:r>
          </a:p>
          <a:p>
            <a:pPr lvl="1">
              <a:buFont typeface="Wingdings" panose="05000000000000000000" pitchFamily="2" charset="2"/>
              <a:buNone/>
            </a:pPr>
            <a:r>
              <a:rPr lang="en-US" altLang="zh-CN" sz="2000" dirty="0">
                <a:latin typeface="Cambria" panose="02040503050406030204" pitchFamily="18" charset="0"/>
              </a:rPr>
              <a:t>	   </a:t>
            </a:r>
            <a:r>
              <a:rPr lang="en-US" altLang="zh-CN" sz="2000" i="1" dirty="0">
                <a:solidFill>
                  <a:schemeClr val="folHlink"/>
                </a:solidFill>
                <a:latin typeface="Cambria" panose="02040503050406030204" pitchFamily="18" charset="0"/>
              </a:rPr>
              <a:t>- </a:t>
            </a:r>
            <a:r>
              <a:rPr lang="en-US" altLang="zh-CN" sz="2000" i="1" dirty="0">
                <a:latin typeface="Cambria" panose="02040503050406030204" pitchFamily="18" charset="0"/>
              </a:rPr>
              <a:t>Are we building </a:t>
            </a:r>
            <a:r>
              <a:rPr lang="en-US" altLang="zh-CN" sz="2000" i="1" dirty="0">
                <a:solidFill>
                  <a:srgbClr val="FF0000"/>
                </a:solidFill>
                <a:latin typeface="Cambria" panose="02040503050406030204" pitchFamily="18" charset="0"/>
              </a:rPr>
              <a:t>the product right</a:t>
            </a:r>
            <a:r>
              <a:rPr lang="zh-CN" altLang="en-US" sz="2000" i="1" dirty="0">
                <a:latin typeface="Cambria" panose="02040503050406030204" pitchFamily="18" charset="0"/>
              </a:rPr>
              <a:t>？</a:t>
            </a:r>
            <a:endParaRPr lang="en-US" altLang="zh-CN" sz="2000" i="1" dirty="0">
              <a:latin typeface="Cambria" panose="02040503050406030204" pitchFamily="18" charset="0"/>
            </a:endParaRPr>
          </a:p>
          <a:p>
            <a:pPr lvl="1"/>
            <a:r>
              <a:rPr lang="en-US" altLang="zh-CN" sz="2400" b="1" dirty="0">
                <a:latin typeface="Cambria" panose="02040503050406030204" pitchFamily="18" charset="0"/>
              </a:rPr>
              <a:t>Validation</a:t>
            </a:r>
            <a:r>
              <a:rPr lang="en-US" altLang="zh-CN" sz="2400" b="1" dirty="0">
                <a:solidFill>
                  <a:schemeClr val="folHlink"/>
                </a:solidFill>
                <a:latin typeface="Cambria" panose="02040503050406030204" pitchFamily="18" charset="0"/>
              </a:rPr>
              <a:t> </a:t>
            </a:r>
            <a:r>
              <a:rPr lang="en-US" altLang="zh-CN" sz="2400" dirty="0">
                <a:latin typeface="Cambria" panose="02040503050406030204" pitchFamily="18" charset="0"/>
              </a:rPr>
              <a:t>confirms that the software meets the user’s requirements. </a:t>
            </a:r>
          </a:p>
          <a:p>
            <a:pPr lvl="1">
              <a:buFont typeface="Wingdings" panose="05000000000000000000" pitchFamily="2" charset="2"/>
              <a:buNone/>
            </a:pPr>
            <a:r>
              <a:rPr lang="en-US" altLang="zh-CN" sz="2000" dirty="0">
                <a:latin typeface="Cambria" panose="02040503050406030204" pitchFamily="18" charset="0"/>
              </a:rPr>
              <a:t>	   </a:t>
            </a:r>
            <a:r>
              <a:rPr lang="en-US" altLang="zh-CN" sz="2000" i="1" dirty="0">
                <a:solidFill>
                  <a:schemeClr val="folHlink"/>
                </a:solidFill>
                <a:latin typeface="Cambria" panose="02040503050406030204" pitchFamily="18" charset="0"/>
              </a:rPr>
              <a:t>- </a:t>
            </a:r>
            <a:r>
              <a:rPr lang="en-US" altLang="zh-CN" sz="2000" i="1" dirty="0">
                <a:latin typeface="Cambria" panose="02040503050406030204" pitchFamily="18" charset="0"/>
              </a:rPr>
              <a:t>Are we building </a:t>
            </a:r>
            <a:r>
              <a:rPr lang="en-US" altLang="zh-CN" sz="2000" i="1" dirty="0">
                <a:solidFill>
                  <a:srgbClr val="FF0000"/>
                </a:solidFill>
                <a:latin typeface="Cambria" panose="02040503050406030204" pitchFamily="18" charset="0"/>
              </a:rPr>
              <a:t>the right product </a:t>
            </a:r>
            <a:r>
              <a:rPr lang="en-US" altLang="zh-CN" sz="2000" i="1" dirty="0">
                <a:latin typeface="Cambria" panose="02040503050406030204" pitchFamily="18" charset="0"/>
              </a:rPr>
              <a:t>? </a:t>
            </a:r>
          </a:p>
          <a:p>
            <a:pPr lvl="1">
              <a:buFont typeface="Wingdings" panose="05000000000000000000" pitchFamily="2" charset="2"/>
              <a:buNone/>
            </a:pPr>
            <a:endParaRPr lang="en-US" altLang="zh-CN" sz="2000" i="1" dirty="0">
              <a:solidFill>
                <a:schemeClr val="folHlink"/>
              </a:solidFill>
              <a:latin typeface="Cambria" panose="02040503050406030204" pitchFamily="18" charset="0"/>
            </a:endParaRPr>
          </a:p>
          <a:p>
            <a:pPr lvl="1"/>
            <a:r>
              <a:rPr lang="en-US" altLang="zh-CN" sz="2000" dirty="0">
                <a:latin typeface="Cambria" panose="02040503050406030204" pitchFamily="18" charset="0"/>
              </a:rPr>
              <a:t>Never assume the specifications are correct when testing, Both V&amp;V tests must be performed.</a:t>
            </a:r>
          </a:p>
          <a:p>
            <a:pPr lvl="1"/>
            <a:r>
              <a:rPr lang="en-US" altLang="zh-CN" sz="2000" dirty="0">
                <a:latin typeface="Cambria" panose="02040503050406030204" pitchFamily="18" charset="0"/>
              </a:rPr>
              <a:t>Example: The Hubble Space mirror was ground incorrectly (because the specs were wrong) and, consequently, it failed to produce clear pictures when originally launched</a:t>
            </a:r>
            <a:r>
              <a:rPr lang="en-US" altLang="zh-CN" sz="2000" b="1" dirty="0">
                <a:latin typeface="Cambria" panose="02040503050406030204" pitchFamily="18" charset="0"/>
              </a:rPr>
              <a:t>.</a:t>
            </a:r>
            <a:endParaRPr lang="zh-CN" altLang="en-US" sz="2000" dirty="0">
              <a:latin typeface="Cambria" panose="02040503050406030204" pitchFamily="18" charset="0"/>
            </a:endParaRPr>
          </a:p>
        </p:txBody>
      </p:sp>
      <p:pic>
        <p:nvPicPr>
          <p:cNvPr id="2" name="图片 1"/>
          <p:cNvPicPr>
            <a:picLocks noChangeAspect="1"/>
          </p:cNvPicPr>
          <p:nvPr/>
        </p:nvPicPr>
        <p:blipFill>
          <a:blip r:embed="rId3"/>
          <a:stretch>
            <a:fillRect/>
          </a:stretch>
        </p:blipFill>
        <p:spPr>
          <a:xfrm>
            <a:off x="1828800" y="1509712"/>
            <a:ext cx="5715000" cy="3810000"/>
          </a:xfrm>
          <a:prstGeom prst="rect">
            <a:avLst/>
          </a:prstGeom>
        </p:spPr>
      </p:pic>
      <p:pic>
        <p:nvPicPr>
          <p:cNvPr id="3" name="图片 2"/>
          <p:cNvPicPr>
            <a:picLocks noChangeAspect="1"/>
          </p:cNvPicPr>
          <p:nvPr/>
        </p:nvPicPr>
        <p:blipFill>
          <a:blip r:embed="rId4"/>
          <a:stretch>
            <a:fillRect/>
          </a:stretch>
        </p:blipFill>
        <p:spPr>
          <a:xfrm>
            <a:off x="2822646" y="1977353"/>
            <a:ext cx="3727307" cy="3914775"/>
          </a:xfrm>
          <a:prstGeom prst="rect">
            <a:avLst/>
          </a:prstGeom>
        </p:spPr>
      </p:pic>
    </p:spTree>
    <p:extLst>
      <p:ext uri="{BB962C8B-B14F-4D97-AF65-F5344CB8AC3E}">
        <p14:creationId xmlns:p14="http://schemas.microsoft.com/office/powerpoint/2010/main" val="1035290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0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0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0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509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509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902594" y="1219200"/>
            <a:ext cx="711021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Software process models are an ideal … not reality</a:t>
            </a:r>
          </a:p>
        </p:txBody>
      </p:sp>
      <p:sp>
        <p:nvSpPr>
          <p:cNvPr id="4" name="Rectangle 3"/>
          <p:cNvSpPr txBox="1">
            <a:spLocks noChangeArrowheads="1"/>
          </p:cNvSpPr>
          <p:nvPr/>
        </p:nvSpPr>
        <p:spPr bwMode="auto">
          <a:xfrm>
            <a:off x="304800" y="2362200"/>
            <a:ext cx="8305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panose="02040503050406030204" pitchFamily="18" charset="0"/>
              </a:rPr>
              <a:t>No software development effort follows a process model perfectly. Why?</a:t>
            </a:r>
          </a:p>
          <a:p>
            <a:pPr lvl="1"/>
            <a:r>
              <a:rPr lang="en-US" altLang="zh-CN" sz="2000" dirty="0">
                <a:solidFill>
                  <a:srgbClr val="FF0000"/>
                </a:solidFill>
                <a:latin typeface="Cambria" panose="02040503050406030204" pitchFamily="18" charset="0"/>
              </a:rPr>
              <a:t>The specification never corresponds to the customers needs perfectly.</a:t>
            </a:r>
          </a:p>
          <a:p>
            <a:pPr lvl="1"/>
            <a:r>
              <a:rPr lang="en-US" altLang="zh-CN" sz="2000" dirty="0">
                <a:solidFill>
                  <a:srgbClr val="FF0000"/>
                </a:solidFill>
                <a:latin typeface="Cambria" panose="02040503050406030204" pitchFamily="18" charset="0"/>
              </a:rPr>
              <a:t>There is never enough time to perform all of the testing.</a:t>
            </a:r>
          </a:p>
          <a:p>
            <a:r>
              <a:rPr lang="en-US" altLang="zh-CN" sz="2400" dirty="0">
                <a:latin typeface="Cambria" panose="02040503050406030204" pitchFamily="18" charset="0"/>
              </a:rPr>
              <a:t>Nevertheless, an ideal model is helpful to make progress.</a:t>
            </a:r>
          </a:p>
          <a:p>
            <a:pPr lvl="1"/>
            <a:r>
              <a:rPr lang="en-US" altLang="zh-CN" sz="2000" dirty="0">
                <a:latin typeface="Cambria" panose="02040503050406030204" pitchFamily="18" charset="0"/>
              </a:rPr>
              <a:t>Trade offs and concessions are inevitable.</a:t>
            </a:r>
          </a:p>
        </p:txBody>
      </p:sp>
    </p:spTree>
    <p:extLst>
      <p:ext uri="{BB962C8B-B14F-4D97-AF65-F5344CB8AC3E}">
        <p14:creationId xmlns:p14="http://schemas.microsoft.com/office/powerpoint/2010/main" val="296973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5334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Software testing axioms</a:t>
            </a:r>
          </a:p>
        </p:txBody>
      </p:sp>
      <p:sp>
        <p:nvSpPr>
          <p:cNvPr id="4" name="Rectangle 3"/>
          <p:cNvSpPr txBox="1">
            <a:spLocks noChangeArrowheads="1"/>
          </p:cNvSpPr>
          <p:nvPr/>
        </p:nvSpPr>
        <p:spPr bwMode="auto">
          <a:xfrm>
            <a:off x="389586" y="20574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It is impossible to test a program completely.</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Software testing is a risk-based exercise.</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Testing cannot show the absence of bugs.</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The more bugs you find, the more bugs there are.</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Not all bugs found will be fixed.</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It is difficult to say when a bug is indeed a bug.</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Specifications are never final.</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Software testers are not the most popular members of a project.</a:t>
            </a:r>
          </a:p>
          <a:p>
            <a:pPr marL="533400" indent="-533400">
              <a:lnSpc>
                <a:spcPct val="90000"/>
              </a:lnSpc>
              <a:buFont typeface="Arial" panose="020B0604020202020204" pitchFamily="34" charset="0"/>
              <a:buAutoNum type="arabicPeriod"/>
            </a:pPr>
            <a:r>
              <a:rPr lang="en-US" altLang="zh-CN" sz="2400" dirty="0">
                <a:latin typeface="Cambria" panose="02040503050406030204" pitchFamily="18" charset="0"/>
              </a:rPr>
              <a:t>Software testing is a disciplined and technical profession.</a:t>
            </a:r>
          </a:p>
        </p:txBody>
      </p:sp>
    </p:spTree>
    <p:extLst>
      <p:ext uri="{BB962C8B-B14F-4D97-AF65-F5344CB8AC3E}">
        <p14:creationId xmlns:p14="http://schemas.microsoft.com/office/powerpoint/2010/main" val="13610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Parenthesis: </a:t>
            </a:r>
            <a:br>
              <a:rPr lang="en-US" altLang="zh-CN" dirty="0">
                <a:latin typeface="Cambria" panose="02040503050406030204" pitchFamily="18" charset="0"/>
              </a:rPr>
            </a:br>
            <a:r>
              <a:rPr lang="en-US" altLang="zh-CN" dirty="0">
                <a:latin typeface="Cambria" panose="02040503050406030204" pitchFamily="18" charset="0"/>
              </a:rPr>
              <a:t>What is an axiom anyway?</a:t>
            </a:r>
          </a:p>
        </p:txBody>
      </p:sp>
      <p:sp>
        <p:nvSpPr>
          <p:cNvPr id="4" name="Rectangle 3"/>
          <p:cNvSpPr txBox="1">
            <a:spLocks noChangeArrowheads="1"/>
          </p:cNvSpPr>
          <p:nvPr/>
        </p:nvSpPr>
        <p:spPr bwMode="auto">
          <a:xfrm>
            <a:off x="304800" y="2466304"/>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zh-CN" sz="2400" dirty="0">
                <a:latin typeface="Cambria" panose="02040503050406030204" pitchFamily="18" charset="0"/>
              </a:rPr>
              <a:t>An </a:t>
            </a:r>
            <a:r>
              <a:rPr lang="en-US" altLang="zh-CN" sz="2400" b="1" dirty="0">
                <a:solidFill>
                  <a:srgbClr val="FF0000"/>
                </a:solidFill>
                <a:latin typeface="Cambria" panose="02040503050406030204" pitchFamily="18" charset="0"/>
              </a:rPr>
              <a:t>axiom</a:t>
            </a:r>
            <a:r>
              <a:rPr lang="en-US" altLang="zh-CN" sz="2400" dirty="0">
                <a:latin typeface="Cambria" panose="02040503050406030204" pitchFamily="18" charset="0"/>
              </a:rPr>
              <a:t> is a sentence or proposition that is </a:t>
            </a:r>
            <a:r>
              <a:rPr lang="en-US" altLang="zh-CN" sz="2400" dirty="0">
                <a:solidFill>
                  <a:srgbClr val="FF0000"/>
                </a:solidFill>
                <a:latin typeface="Cambria" panose="02040503050406030204" pitchFamily="18" charset="0"/>
              </a:rPr>
              <a:t>not proved or demonstrated</a:t>
            </a:r>
            <a:r>
              <a:rPr lang="en-US" altLang="zh-CN" sz="2400" dirty="0">
                <a:latin typeface="Cambria" panose="02040503050406030204" pitchFamily="18" charset="0"/>
              </a:rPr>
              <a:t> and is considered as obvious or as an initial necessary consensus for a theory building or acceptation. </a:t>
            </a:r>
          </a:p>
          <a:p>
            <a:pPr>
              <a:spcAft>
                <a:spcPts val="600"/>
              </a:spcAft>
            </a:pPr>
            <a:r>
              <a:rPr lang="en-US" altLang="zh-CN" sz="2400" dirty="0">
                <a:latin typeface="Cambria" panose="02040503050406030204" pitchFamily="18" charset="0"/>
              </a:rPr>
              <a:t>Therefore, it is taken for granted as true, and serves as a starting point for deducing and inferring other (theory dependent) truths.</a:t>
            </a:r>
          </a:p>
        </p:txBody>
      </p:sp>
    </p:spTree>
    <p:extLst>
      <p:ext uri="{BB962C8B-B14F-4D97-AF65-F5344CB8AC3E}">
        <p14:creationId xmlns:p14="http://schemas.microsoft.com/office/powerpoint/2010/main" val="266632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152400" y="1066800"/>
            <a:ext cx="906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   Axiom 1</a:t>
            </a:r>
            <a:br>
              <a:rPr lang="en-US" altLang="zh-CN" dirty="0">
                <a:latin typeface="Cambria" panose="02040503050406030204" pitchFamily="18" charset="0"/>
              </a:rPr>
            </a:br>
            <a:r>
              <a:rPr lang="en-US" altLang="zh-CN" sz="3200" i="1" dirty="0">
                <a:latin typeface="Cambria" panose="02040503050406030204" pitchFamily="18" charset="0"/>
              </a:rPr>
              <a:t>It is impossible to test a program completely</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304800" y="22860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How many test cases do you need to exhaustively test:</a:t>
            </a:r>
          </a:p>
          <a:p>
            <a:pPr lvl="1">
              <a:lnSpc>
                <a:spcPct val="90000"/>
              </a:lnSpc>
            </a:pPr>
            <a:r>
              <a:rPr lang="en-US" altLang="zh-CN" sz="2000" dirty="0" err="1">
                <a:latin typeface="Cambria" panose="02040503050406030204" pitchFamily="18" charset="0"/>
              </a:rPr>
              <a:t>Powerpoint</a:t>
            </a:r>
            <a:endParaRPr lang="en-US" altLang="zh-CN" sz="2000" dirty="0">
              <a:latin typeface="Cambria" panose="02040503050406030204" pitchFamily="18" charset="0"/>
            </a:endParaRPr>
          </a:p>
          <a:p>
            <a:pPr lvl="1">
              <a:lnSpc>
                <a:spcPct val="90000"/>
              </a:lnSpc>
            </a:pPr>
            <a:r>
              <a:rPr lang="en-US" altLang="zh-CN" sz="2000" dirty="0">
                <a:solidFill>
                  <a:srgbClr val="FF0000"/>
                </a:solidFill>
                <a:latin typeface="Cambria" panose="02040503050406030204" pitchFamily="18" charset="0"/>
              </a:rPr>
              <a:t>A calculator</a:t>
            </a:r>
          </a:p>
          <a:p>
            <a:pPr lvl="1">
              <a:lnSpc>
                <a:spcPct val="90000"/>
              </a:lnSpc>
            </a:pPr>
            <a:r>
              <a:rPr lang="en-US" altLang="zh-CN" sz="2000" dirty="0">
                <a:latin typeface="Cambria" panose="02040503050406030204" pitchFamily="18" charset="0"/>
              </a:rPr>
              <a:t>MS Word</a:t>
            </a:r>
          </a:p>
          <a:p>
            <a:pPr lvl="1">
              <a:lnSpc>
                <a:spcPct val="90000"/>
              </a:lnSpc>
            </a:pPr>
            <a:r>
              <a:rPr lang="en-US" altLang="zh-CN" sz="2000" dirty="0">
                <a:latin typeface="Cambria" panose="02040503050406030204" pitchFamily="18" charset="0"/>
              </a:rPr>
              <a:t>Any interesting software!</a:t>
            </a:r>
          </a:p>
          <a:p>
            <a:pPr lvl="1">
              <a:lnSpc>
                <a:spcPct val="90000"/>
              </a:lnSpc>
            </a:pPr>
            <a:endParaRPr lang="en-US" altLang="zh-CN" sz="2000" dirty="0">
              <a:latin typeface="Cambria" panose="02040503050406030204" pitchFamily="18" charset="0"/>
            </a:endParaRPr>
          </a:p>
          <a:p>
            <a:pPr>
              <a:lnSpc>
                <a:spcPct val="90000"/>
              </a:lnSpc>
            </a:pPr>
            <a:r>
              <a:rPr lang="en-US" altLang="zh-CN" sz="2400" dirty="0">
                <a:latin typeface="Cambria" panose="02040503050406030204" pitchFamily="18" charset="0"/>
              </a:rPr>
              <a:t>The only way to be absolutely sure software works is to run it against all possible inputs and observe all of its outputs …</a:t>
            </a:r>
          </a:p>
          <a:p>
            <a:pPr>
              <a:lnSpc>
                <a:spcPct val="90000"/>
              </a:lnSpc>
            </a:pPr>
            <a:r>
              <a:rPr lang="en-US" altLang="zh-CN" sz="2400" dirty="0">
                <a:latin typeface="Cambria" panose="02040503050406030204" pitchFamily="18" charset="0"/>
              </a:rPr>
              <a:t>Oh, and the specification must be correct and complete.</a:t>
            </a:r>
          </a:p>
          <a:p>
            <a:pPr lvl="1">
              <a:lnSpc>
                <a:spcPct val="90000"/>
              </a:lnSpc>
            </a:pPr>
            <a:endParaRPr lang="en-US" altLang="zh-CN" sz="2000" dirty="0">
              <a:latin typeface="Cambria" panose="02040503050406030204" pitchFamily="18"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2743200"/>
            <a:ext cx="1743807" cy="1600199"/>
          </a:xfrm>
          <a:prstGeom prst="rect">
            <a:avLst/>
          </a:prstGeom>
        </p:spPr>
      </p:pic>
    </p:spTree>
    <p:extLst>
      <p:ext uri="{BB962C8B-B14F-4D97-AF65-F5344CB8AC3E}">
        <p14:creationId xmlns:p14="http://schemas.microsoft.com/office/powerpoint/2010/main" val="103300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76200" y="1143000"/>
            <a:ext cx="929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1 (cont’d)</a:t>
            </a:r>
            <a:br>
              <a:rPr lang="en-US" altLang="zh-CN" dirty="0">
                <a:latin typeface="Cambria" panose="02040503050406030204" pitchFamily="18" charset="0"/>
              </a:rPr>
            </a:br>
            <a:r>
              <a:rPr lang="en-US" altLang="zh-CN" sz="3200" i="1" dirty="0">
                <a:latin typeface="Cambria" panose="02040503050406030204" pitchFamily="18" charset="0"/>
              </a:rPr>
              <a:t>It is impossible to test a program completely</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228600" y="26670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The number of possible inputs is </a:t>
            </a:r>
            <a:r>
              <a:rPr lang="en-US" altLang="zh-CN" dirty="0">
                <a:solidFill>
                  <a:srgbClr val="FF0000"/>
                </a:solidFill>
                <a:latin typeface="Cambria" panose="02040503050406030204" pitchFamily="18" charset="0"/>
              </a:rPr>
              <a:t>very large</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The number of possible outputs is </a:t>
            </a:r>
            <a:r>
              <a:rPr lang="en-US" altLang="zh-CN" dirty="0">
                <a:solidFill>
                  <a:srgbClr val="FF0000"/>
                </a:solidFill>
                <a:latin typeface="Cambria" panose="02040503050406030204" pitchFamily="18" charset="0"/>
              </a:rPr>
              <a:t>very large</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The number of paths through the software is </a:t>
            </a:r>
            <a:r>
              <a:rPr lang="en-US" altLang="zh-CN" dirty="0">
                <a:solidFill>
                  <a:srgbClr val="FF0000"/>
                </a:solidFill>
                <a:latin typeface="Cambria" panose="02040503050406030204" pitchFamily="18" charset="0"/>
              </a:rPr>
              <a:t>very large</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The software specification open to interpretation.</a:t>
            </a:r>
          </a:p>
        </p:txBody>
      </p:sp>
    </p:spTree>
    <p:extLst>
      <p:ext uri="{BB962C8B-B14F-4D97-AF65-F5344CB8AC3E}">
        <p14:creationId xmlns:p14="http://schemas.microsoft.com/office/powerpoint/2010/main" val="310763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1524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2</a:t>
            </a:r>
            <a:br>
              <a:rPr lang="en-US" altLang="zh-CN" dirty="0">
                <a:latin typeface="Cambria" panose="02040503050406030204" pitchFamily="18" charset="0"/>
              </a:rPr>
            </a:br>
            <a:r>
              <a:rPr lang="en-US" altLang="zh-CN" sz="3200" i="1" dirty="0">
                <a:latin typeface="Cambria" panose="02040503050406030204" pitchFamily="18" charset="0"/>
              </a:rPr>
              <a:t>Software testing is a risk-based exercise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304800" y="24384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If you do not test the software for all inputs (a wise choice) </a:t>
            </a:r>
            <a:r>
              <a:rPr lang="en-US" altLang="zh-CN" sz="2400" dirty="0">
                <a:solidFill>
                  <a:srgbClr val="FF0000"/>
                </a:solidFill>
                <a:latin typeface="Cambria" panose="02040503050406030204" pitchFamily="18" charset="0"/>
              </a:rPr>
              <a:t>you take a risk</a:t>
            </a:r>
            <a:r>
              <a:rPr lang="en-US" altLang="zh-CN" sz="2400" dirty="0">
                <a:latin typeface="Cambria" panose="02040503050406030204" pitchFamily="18" charset="0"/>
              </a:rPr>
              <a:t>.</a:t>
            </a:r>
          </a:p>
          <a:p>
            <a:pPr>
              <a:lnSpc>
                <a:spcPct val="90000"/>
              </a:lnSpc>
            </a:pPr>
            <a:r>
              <a:rPr lang="en-US" altLang="zh-CN" sz="2400" dirty="0">
                <a:latin typeface="Cambria" panose="02040503050406030204" pitchFamily="18" charset="0"/>
              </a:rPr>
              <a:t>Hopefully you will skip a lot of inputs that work correctly.</a:t>
            </a:r>
          </a:p>
          <a:p>
            <a:pPr>
              <a:lnSpc>
                <a:spcPct val="90000"/>
              </a:lnSpc>
            </a:pPr>
            <a:r>
              <a:rPr lang="en-US" altLang="zh-CN" sz="2400" dirty="0">
                <a:latin typeface="Cambria" panose="02040503050406030204" pitchFamily="18" charset="0"/>
              </a:rPr>
              <a:t>What if you skip inputs that cause a fault?</a:t>
            </a:r>
          </a:p>
          <a:p>
            <a:pPr lvl="1">
              <a:lnSpc>
                <a:spcPct val="90000"/>
              </a:lnSpc>
            </a:pPr>
            <a:r>
              <a:rPr lang="en-US" altLang="zh-CN" sz="2000" dirty="0">
                <a:latin typeface="Cambria" panose="02040503050406030204" pitchFamily="18" charset="0"/>
              </a:rPr>
              <a:t>Risk: financial loss, security, loss of money, loss of life!</a:t>
            </a:r>
          </a:p>
          <a:p>
            <a:pPr lvl="1">
              <a:lnSpc>
                <a:spcPct val="90000"/>
              </a:lnSpc>
            </a:pPr>
            <a:r>
              <a:rPr lang="en-US" altLang="zh-CN" sz="2000" dirty="0">
                <a:latin typeface="Cambria" panose="02040503050406030204" pitchFamily="18" charset="0"/>
              </a:rPr>
              <a:t>That is a lot of pressure for a tester!</a:t>
            </a:r>
          </a:p>
          <a:p>
            <a:pPr>
              <a:lnSpc>
                <a:spcPct val="90000"/>
              </a:lnSpc>
            </a:pPr>
            <a:r>
              <a:rPr lang="en-US" altLang="zh-CN" sz="2400" dirty="0">
                <a:latin typeface="Cambria" panose="02040503050406030204" pitchFamily="18" charset="0"/>
              </a:rPr>
              <a:t>This course is all about techniques and practices to </a:t>
            </a:r>
            <a:r>
              <a:rPr lang="en-US" altLang="zh-CN" sz="2400" dirty="0">
                <a:solidFill>
                  <a:srgbClr val="FF0000"/>
                </a:solidFill>
                <a:latin typeface="Cambria" panose="02040503050406030204" pitchFamily="18" charset="0"/>
              </a:rPr>
              <a:t>help reduce the</a:t>
            </a:r>
            <a:r>
              <a:rPr lang="en-US" altLang="zh-CN" sz="2400" dirty="0">
                <a:latin typeface="Cambria" panose="02040503050406030204" pitchFamily="18" charset="0"/>
              </a:rPr>
              <a:t>.</a:t>
            </a:r>
          </a:p>
          <a:p>
            <a:pPr>
              <a:lnSpc>
                <a:spcPct val="90000"/>
              </a:lnSpc>
            </a:pPr>
            <a:endParaRPr lang="en-US" altLang="zh-CN" sz="2400" dirty="0">
              <a:latin typeface="Cambria" panose="02040503050406030204" pitchFamily="18" charset="0"/>
            </a:endParaRPr>
          </a:p>
          <a:p>
            <a:pPr lvl="1">
              <a:lnSpc>
                <a:spcPct val="90000"/>
              </a:lnSpc>
            </a:pPr>
            <a:endParaRPr lang="en-US" altLang="zh-CN" sz="2000" dirty="0">
              <a:latin typeface="Cambria" panose="02040503050406030204" pitchFamily="18" charset="0"/>
            </a:endParaRPr>
          </a:p>
        </p:txBody>
      </p:sp>
    </p:spTree>
    <p:extLst>
      <p:ext uri="{BB962C8B-B14F-4D97-AF65-F5344CB8AC3E}">
        <p14:creationId xmlns:p14="http://schemas.microsoft.com/office/powerpoint/2010/main" val="30045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762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2 (cont’d)</a:t>
            </a:r>
            <a:br>
              <a:rPr lang="en-US" altLang="zh-CN" dirty="0">
                <a:latin typeface="Cambria" panose="02040503050406030204" pitchFamily="18" charset="0"/>
              </a:rPr>
            </a:br>
            <a:r>
              <a:rPr lang="en-US" altLang="zh-CN" sz="3200" i="1" dirty="0">
                <a:latin typeface="Cambria" panose="02040503050406030204" pitchFamily="18" charset="0"/>
              </a:rPr>
              <a:t>Software testing is a risk-based exercise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76200" y="2590800"/>
            <a:ext cx="394539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If you try to test </a:t>
            </a:r>
            <a:r>
              <a:rPr lang="en-US" altLang="zh-CN" sz="2400" dirty="0">
                <a:solidFill>
                  <a:srgbClr val="FF0000"/>
                </a:solidFill>
                <a:latin typeface="Cambria" panose="02040503050406030204" pitchFamily="18" charset="0"/>
              </a:rPr>
              <a:t>too much</a:t>
            </a:r>
            <a:r>
              <a:rPr lang="en-US" altLang="zh-CN" sz="2400" dirty="0">
                <a:latin typeface="Cambria" panose="02040503050406030204" pitchFamily="18" charset="0"/>
              </a:rPr>
              <a:t>, the development cost becomes </a:t>
            </a:r>
            <a:r>
              <a:rPr lang="en-US" altLang="zh-CN" sz="2400" dirty="0">
                <a:solidFill>
                  <a:srgbClr val="FF0000"/>
                </a:solidFill>
                <a:latin typeface="Cambria" panose="02040503050406030204" pitchFamily="18" charset="0"/>
              </a:rPr>
              <a:t>prohibitive</a:t>
            </a:r>
            <a:r>
              <a:rPr lang="en-US" altLang="zh-CN" sz="2400" dirty="0">
                <a:latin typeface="Cambria" panose="02040503050406030204" pitchFamily="18" charset="0"/>
              </a:rPr>
              <a:t>.</a:t>
            </a:r>
          </a:p>
          <a:p>
            <a:pPr>
              <a:lnSpc>
                <a:spcPct val="90000"/>
              </a:lnSpc>
            </a:pPr>
            <a:r>
              <a:rPr lang="en-US" altLang="zh-CN" sz="2400" dirty="0">
                <a:latin typeface="Cambria" panose="02040503050406030204" pitchFamily="18" charset="0"/>
              </a:rPr>
              <a:t>If you test </a:t>
            </a:r>
            <a:r>
              <a:rPr lang="en-US" altLang="zh-CN" sz="2400" dirty="0">
                <a:solidFill>
                  <a:srgbClr val="FF0000"/>
                </a:solidFill>
                <a:latin typeface="Cambria" panose="02040503050406030204" pitchFamily="18" charset="0"/>
              </a:rPr>
              <a:t>too little</a:t>
            </a:r>
            <a:r>
              <a:rPr lang="en-US" altLang="zh-CN" sz="2400" dirty="0">
                <a:latin typeface="Cambria" panose="02040503050406030204" pitchFamily="18" charset="0"/>
              </a:rPr>
              <a:t>, the probability of software </a:t>
            </a:r>
            <a:r>
              <a:rPr lang="en-US" altLang="zh-CN" sz="2400" dirty="0">
                <a:solidFill>
                  <a:srgbClr val="FF0000"/>
                </a:solidFill>
                <a:latin typeface="Cambria" panose="02040503050406030204" pitchFamily="18" charset="0"/>
              </a:rPr>
              <a:t>failure increases </a:t>
            </a:r>
            <a:r>
              <a:rPr lang="en-US" altLang="zh-CN" sz="2400" dirty="0">
                <a:latin typeface="Cambria" panose="02040503050406030204" pitchFamily="18" charset="0"/>
              </a:rPr>
              <a:t>and as we discussed … software failures can </a:t>
            </a:r>
            <a:r>
              <a:rPr lang="en-US" altLang="zh-CN" sz="2400" dirty="0">
                <a:solidFill>
                  <a:srgbClr val="FF0000"/>
                </a:solidFill>
                <a:latin typeface="Cambria" panose="02040503050406030204" pitchFamily="18" charset="0"/>
              </a:rPr>
              <a:t>cost us big time</a:t>
            </a:r>
            <a:r>
              <a:rPr lang="en-US" altLang="zh-CN" sz="2400" dirty="0">
                <a:latin typeface="Cambria" panose="02040503050406030204" pitchFamily="18" charset="0"/>
              </a:rPr>
              <a:t>!</a:t>
            </a:r>
          </a:p>
        </p:txBody>
      </p:sp>
      <p:sp>
        <p:nvSpPr>
          <p:cNvPr id="5" name="Line 4"/>
          <p:cNvSpPr>
            <a:spLocks noChangeShapeType="1"/>
          </p:cNvSpPr>
          <p:nvPr/>
        </p:nvSpPr>
        <p:spPr bwMode="auto">
          <a:xfrm flipV="1">
            <a:off x="4510480" y="2590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mbria" panose="02040503050406030204" pitchFamily="18" charset="0"/>
            </a:endParaRPr>
          </a:p>
        </p:txBody>
      </p:sp>
      <p:sp>
        <p:nvSpPr>
          <p:cNvPr id="6" name="Line 5"/>
          <p:cNvSpPr>
            <a:spLocks noChangeShapeType="1"/>
          </p:cNvSpPr>
          <p:nvPr/>
        </p:nvSpPr>
        <p:spPr bwMode="auto">
          <a:xfrm>
            <a:off x="4510480" y="6019800"/>
            <a:ext cx="411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mbria" panose="02040503050406030204" pitchFamily="18" charset="0"/>
            </a:endParaRPr>
          </a:p>
        </p:txBody>
      </p:sp>
      <p:cxnSp>
        <p:nvCxnSpPr>
          <p:cNvPr id="7" name="AutoShape 6"/>
          <p:cNvCxnSpPr>
            <a:cxnSpLocks noChangeShapeType="1"/>
          </p:cNvCxnSpPr>
          <p:nvPr/>
        </p:nvCxnSpPr>
        <p:spPr bwMode="auto">
          <a:xfrm>
            <a:off x="4967680" y="2971800"/>
            <a:ext cx="2971800" cy="2667000"/>
          </a:xfrm>
          <a:prstGeom prst="curvedConnector3">
            <a:avLst>
              <a:gd name="adj1" fmla="val 4017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 name="Freeform 7"/>
          <p:cNvSpPr>
            <a:spLocks/>
          </p:cNvSpPr>
          <p:nvPr/>
        </p:nvSpPr>
        <p:spPr bwMode="auto">
          <a:xfrm>
            <a:off x="4739080" y="2743200"/>
            <a:ext cx="3200400" cy="2971800"/>
          </a:xfrm>
          <a:custGeom>
            <a:avLst/>
            <a:gdLst>
              <a:gd name="T0" fmla="*/ 0 w 2016"/>
              <a:gd name="T1" fmla="*/ 1872 h 1872"/>
              <a:gd name="T2" fmla="*/ 1008 w 2016"/>
              <a:gd name="T3" fmla="*/ 1344 h 1872"/>
              <a:gd name="T4" fmla="*/ 1728 w 2016"/>
              <a:gd name="T5" fmla="*/ 576 h 1872"/>
              <a:gd name="T6" fmla="*/ 2016 w 2016"/>
              <a:gd name="T7" fmla="*/ 0 h 1872"/>
            </a:gdLst>
            <a:ahLst/>
            <a:cxnLst>
              <a:cxn ang="0">
                <a:pos x="T0" y="T1"/>
              </a:cxn>
              <a:cxn ang="0">
                <a:pos x="T2" y="T3"/>
              </a:cxn>
              <a:cxn ang="0">
                <a:pos x="T4" y="T5"/>
              </a:cxn>
              <a:cxn ang="0">
                <a:pos x="T6" y="T7"/>
              </a:cxn>
            </a:cxnLst>
            <a:rect l="0" t="0" r="r" b="b"/>
            <a:pathLst>
              <a:path w="2016" h="1872">
                <a:moveTo>
                  <a:pt x="0" y="1872"/>
                </a:moveTo>
                <a:cubicBezTo>
                  <a:pt x="360" y="1716"/>
                  <a:pt x="720" y="1560"/>
                  <a:pt x="1008" y="1344"/>
                </a:cubicBezTo>
                <a:cubicBezTo>
                  <a:pt x="1296" y="1128"/>
                  <a:pt x="1560" y="800"/>
                  <a:pt x="1728" y="576"/>
                </a:cubicBezTo>
                <a:cubicBezTo>
                  <a:pt x="1896" y="352"/>
                  <a:pt x="1968" y="96"/>
                  <a:pt x="2016" y="0"/>
                </a:cubicBezTo>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latin typeface="Cambria" panose="02040503050406030204" pitchFamily="18" charset="0"/>
            </a:endParaRPr>
          </a:p>
        </p:txBody>
      </p:sp>
      <p:sp>
        <p:nvSpPr>
          <p:cNvPr id="9" name="Text Box 8"/>
          <p:cNvSpPr txBox="1">
            <a:spLocks noChangeArrowheads="1"/>
          </p:cNvSpPr>
          <p:nvPr/>
        </p:nvSpPr>
        <p:spPr bwMode="auto">
          <a:xfrm>
            <a:off x="8015680" y="2490788"/>
            <a:ext cx="74732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1400">
                <a:latin typeface="Cambria" panose="02040503050406030204" pitchFamily="18" charset="0"/>
              </a:rPr>
              <a:t>Cost of </a:t>
            </a:r>
          </a:p>
          <a:p>
            <a:r>
              <a:rPr lang="en-US" altLang="zh-CN" sz="1400">
                <a:latin typeface="Cambria" panose="02040503050406030204" pitchFamily="18" charset="0"/>
              </a:rPr>
              <a:t>Testing</a:t>
            </a:r>
            <a:endParaRPr lang="en-US" altLang="zh-CN" sz="2800">
              <a:latin typeface="Cambria" panose="02040503050406030204" pitchFamily="18" charset="0"/>
            </a:endParaRPr>
          </a:p>
        </p:txBody>
      </p:sp>
      <p:sp>
        <p:nvSpPr>
          <p:cNvPr id="10" name="Text Box 9"/>
          <p:cNvSpPr txBox="1">
            <a:spLocks noChangeArrowheads="1"/>
          </p:cNvSpPr>
          <p:nvPr/>
        </p:nvSpPr>
        <p:spPr bwMode="auto">
          <a:xfrm>
            <a:off x="4924725" y="2514600"/>
            <a:ext cx="113524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sz="1400">
                <a:latin typeface="Cambria" panose="02040503050406030204" pitchFamily="18" charset="0"/>
              </a:rPr>
              <a:t>Number of</a:t>
            </a:r>
          </a:p>
          <a:p>
            <a:pPr algn="ctr"/>
            <a:r>
              <a:rPr lang="en-US" altLang="zh-CN" sz="1400">
                <a:latin typeface="Cambria" panose="02040503050406030204" pitchFamily="18" charset="0"/>
              </a:rPr>
              <a:t>Missed Bugs</a:t>
            </a:r>
          </a:p>
        </p:txBody>
      </p:sp>
      <p:sp>
        <p:nvSpPr>
          <p:cNvPr id="11" name="Text Box 10"/>
          <p:cNvSpPr txBox="1">
            <a:spLocks noChangeArrowheads="1"/>
          </p:cNvSpPr>
          <p:nvPr/>
        </p:nvSpPr>
        <p:spPr bwMode="auto">
          <a:xfrm>
            <a:off x="7352438" y="4130675"/>
            <a:ext cx="1139158"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a:latin typeface="Cambria" panose="02040503050406030204" pitchFamily="18" charset="0"/>
              </a:rPr>
              <a:t>Over</a:t>
            </a:r>
          </a:p>
          <a:p>
            <a:pPr algn="ctr"/>
            <a:r>
              <a:rPr lang="en-US" altLang="zh-CN">
                <a:latin typeface="Cambria" panose="02040503050406030204" pitchFamily="18" charset="0"/>
              </a:rPr>
              <a:t>Testing</a:t>
            </a:r>
          </a:p>
        </p:txBody>
      </p:sp>
      <p:sp>
        <p:nvSpPr>
          <p:cNvPr id="12" name="Text Box 11"/>
          <p:cNvSpPr txBox="1">
            <a:spLocks noChangeArrowheads="1"/>
          </p:cNvSpPr>
          <p:nvPr/>
        </p:nvSpPr>
        <p:spPr bwMode="auto">
          <a:xfrm>
            <a:off x="5778893" y="6096000"/>
            <a:ext cx="162718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sz="1400">
                <a:latin typeface="Cambria" panose="02040503050406030204" pitchFamily="18" charset="0"/>
              </a:rPr>
              <a:t>Amount of Testing</a:t>
            </a:r>
          </a:p>
        </p:txBody>
      </p:sp>
      <p:sp>
        <p:nvSpPr>
          <p:cNvPr id="13" name="Text Box 12"/>
          <p:cNvSpPr txBox="1">
            <a:spLocks noChangeArrowheads="1"/>
          </p:cNvSpPr>
          <p:nvPr/>
        </p:nvSpPr>
        <p:spPr bwMode="auto">
          <a:xfrm>
            <a:off x="4764813" y="3886200"/>
            <a:ext cx="1139158"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a:latin typeface="Cambria" panose="02040503050406030204" pitchFamily="18" charset="0"/>
              </a:rPr>
              <a:t>Under</a:t>
            </a:r>
          </a:p>
          <a:p>
            <a:pPr algn="ctr"/>
            <a:r>
              <a:rPr lang="en-US" altLang="zh-CN">
                <a:latin typeface="Cambria" panose="02040503050406030204" pitchFamily="18" charset="0"/>
              </a:rPr>
              <a:t>Testing</a:t>
            </a:r>
          </a:p>
        </p:txBody>
      </p:sp>
      <p:sp>
        <p:nvSpPr>
          <p:cNvPr id="14" name="Line 13"/>
          <p:cNvSpPr>
            <a:spLocks noChangeShapeType="1"/>
          </p:cNvSpPr>
          <p:nvPr/>
        </p:nvSpPr>
        <p:spPr bwMode="auto">
          <a:xfrm flipH="1">
            <a:off x="6415480" y="42672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mbria" panose="02040503050406030204" pitchFamily="18" charset="0"/>
            </a:endParaRPr>
          </a:p>
        </p:txBody>
      </p:sp>
      <p:sp>
        <p:nvSpPr>
          <p:cNvPr id="15" name="Text Box 14"/>
          <p:cNvSpPr txBox="1">
            <a:spLocks noChangeArrowheads="1"/>
          </p:cNvSpPr>
          <p:nvPr/>
        </p:nvSpPr>
        <p:spPr bwMode="auto">
          <a:xfrm>
            <a:off x="6144284" y="3810000"/>
            <a:ext cx="97578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sz="1200" dirty="0">
                <a:latin typeface="Cambria" panose="02040503050406030204" pitchFamily="18" charset="0"/>
              </a:rPr>
              <a:t>Testing</a:t>
            </a:r>
          </a:p>
          <a:p>
            <a:pPr algn="ctr"/>
            <a:r>
              <a:rPr lang="en-US" altLang="zh-CN" sz="1200" dirty="0">
                <a:latin typeface="Cambria" panose="02040503050406030204" pitchFamily="18" charset="0"/>
              </a:rPr>
              <a:t>Equilibrium</a:t>
            </a:r>
            <a:endParaRPr lang="en-US" altLang="zh-CN" dirty="0">
              <a:latin typeface="Cambria" panose="02040503050406030204" pitchFamily="18" charset="0"/>
            </a:endParaRPr>
          </a:p>
        </p:txBody>
      </p:sp>
      <p:sp>
        <p:nvSpPr>
          <p:cNvPr id="16" name="Text Box 15"/>
          <p:cNvSpPr txBox="1">
            <a:spLocks noChangeArrowheads="1"/>
          </p:cNvSpPr>
          <p:nvPr/>
        </p:nvSpPr>
        <p:spPr bwMode="auto">
          <a:xfrm rot="10800000">
            <a:off x="4097670" y="3387725"/>
            <a:ext cx="400110"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lgn="ctr"/>
            <a:r>
              <a:rPr lang="en-US" altLang="zh-CN" sz="1400" dirty="0">
                <a:latin typeface="Cambria" panose="02040503050406030204" pitchFamily="18" charset="0"/>
              </a:rPr>
              <a:t>number</a:t>
            </a:r>
          </a:p>
        </p:txBody>
      </p:sp>
    </p:spTree>
    <p:extLst>
      <p:ext uri="{BB962C8B-B14F-4D97-AF65-F5344CB8AC3E}">
        <p14:creationId xmlns:p14="http://schemas.microsoft.com/office/powerpoint/2010/main" val="36954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P spid="11" grpId="0"/>
      <p:bldP spid="12" grpId="0"/>
      <p:bldP spid="13" grpId="0"/>
      <p:bldP spid="14" grpId="0" animBg="1"/>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76200" y="1111250"/>
            <a:ext cx="6248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2 (cont’d)</a:t>
            </a:r>
            <a:br>
              <a:rPr lang="en-US" altLang="zh-CN" dirty="0">
                <a:latin typeface="Cambria" panose="02040503050406030204" pitchFamily="18" charset="0"/>
              </a:rPr>
            </a:br>
            <a:r>
              <a:rPr lang="en-US" altLang="zh-CN" sz="3200" i="1" dirty="0">
                <a:latin typeface="Cambria" panose="02040503050406030204" pitchFamily="18" charset="0"/>
              </a:rPr>
              <a:t>Software testing is a risk-based exercise</a:t>
            </a:r>
            <a:br>
              <a:rPr lang="en-US" altLang="zh-CN" sz="3200" i="1" dirty="0">
                <a:latin typeface="Cambria" panose="02040503050406030204" pitchFamily="18" charset="0"/>
              </a:rPr>
            </a:br>
            <a:r>
              <a:rPr lang="en-US" altLang="zh-CN" sz="3200" i="1" dirty="0">
                <a:solidFill>
                  <a:srgbClr val="FF0000"/>
                </a:solidFill>
                <a:latin typeface="Cambria" panose="02040503050406030204" pitchFamily="18" charset="0"/>
              </a:rPr>
              <a:t>What about Murphy’s Law?</a:t>
            </a:r>
            <a:endParaRPr lang="en-US" altLang="zh-CN" sz="4000" dirty="0">
              <a:solidFill>
                <a:srgbClr val="FF0000"/>
              </a:solidFill>
              <a:latin typeface="Cambria" panose="02040503050406030204" pitchFamily="18" charset="0"/>
            </a:endParaRPr>
          </a:p>
        </p:txBody>
      </p:sp>
      <p:sp>
        <p:nvSpPr>
          <p:cNvPr id="4" name="Rectangle 3"/>
          <p:cNvSpPr txBox="1">
            <a:spLocks noChangeArrowheads="1"/>
          </p:cNvSpPr>
          <p:nvPr/>
        </p:nvSpPr>
        <p:spPr bwMode="auto">
          <a:xfrm>
            <a:off x="152400" y="3048000"/>
            <a:ext cx="8610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endParaRPr lang="en-US" altLang="zh-CN" sz="1800" dirty="0">
              <a:latin typeface="Cambria" panose="02040503050406030204" pitchFamily="18" charset="0"/>
            </a:endParaRPr>
          </a:p>
          <a:p>
            <a:pPr>
              <a:lnSpc>
                <a:spcPct val="90000"/>
              </a:lnSpc>
            </a:pPr>
            <a:r>
              <a:rPr lang="en-US" altLang="zh-CN" sz="2400" i="1" dirty="0">
                <a:solidFill>
                  <a:srgbClr val="FF0000"/>
                </a:solidFill>
                <a:latin typeface="Cambria" panose="02040503050406030204" pitchFamily="18" charset="0"/>
              </a:rPr>
              <a:t>"If there's more than one possible outcome of a job or task, and one of those outcomes will result in disaster or an undesirable consequence, then somebody will do it that way.”</a:t>
            </a:r>
            <a:endParaRPr lang="en-US" altLang="zh-CN" sz="2400" i="1" dirty="0">
              <a:latin typeface="Cambria" panose="02040503050406030204" pitchFamily="18" charset="0"/>
            </a:endParaRPr>
          </a:p>
          <a:p>
            <a:pPr>
              <a:lnSpc>
                <a:spcPct val="90000"/>
              </a:lnSpc>
            </a:pPr>
            <a:r>
              <a:rPr lang="en-US" altLang="zh-CN" sz="2200" dirty="0">
                <a:latin typeface="Cambria" panose="02040503050406030204" pitchFamily="18" charset="0"/>
              </a:rPr>
              <a:t>The law's name stems from an attempt to use new measurement devices developed by one Edward Murphy.</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3751" y="1154320"/>
            <a:ext cx="2226849" cy="1905000"/>
          </a:xfrm>
          <a:prstGeom prst="rect">
            <a:avLst/>
          </a:prstGeom>
        </p:spPr>
      </p:pic>
    </p:spTree>
    <p:extLst>
      <p:ext uri="{BB962C8B-B14F-4D97-AF65-F5344CB8AC3E}">
        <p14:creationId xmlns:p14="http://schemas.microsoft.com/office/powerpoint/2010/main" val="12114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Grp="1" noChangeArrowheads="1"/>
          </p:cNvSpPr>
          <p:nvPr>
            <p:ph type="title"/>
          </p:nvPr>
        </p:nvSpPr>
        <p:spPr>
          <a:xfrm>
            <a:off x="1905000" y="152400"/>
            <a:ext cx="6705600" cy="838200"/>
          </a:xfrm>
        </p:spPr>
        <p:txBody>
          <a:bodyPr/>
          <a:lstStyle/>
          <a:p>
            <a:pPr eaLnBrk="1" hangingPunct="1"/>
            <a:r>
              <a:rPr lang="en-US" altLang="zh-CN" sz="4000" dirty="0">
                <a:latin typeface="Cambria" panose="02040503050406030204" pitchFamily="18" charset="0"/>
              </a:rPr>
              <a:t>What is Testing</a:t>
            </a:r>
            <a:endParaRPr lang="zh-CN" altLang="zh-CN" dirty="0">
              <a:latin typeface="Cambria" panose="02040503050406030204" pitchFamily="18" charset="0"/>
            </a:endParaRPr>
          </a:p>
        </p:txBody>
      </p:sp>
      <p:sp>
        <p:nvSpPr>
          <p:cNvPr id="5" name="矩形 4"/>
          <p:cNvSpPr/>
          <p:nvPr/>
        </p:nvSpPr>
        <p:spPr>
          <a:xfrm>
            <a:off x="685800" y="1371600"/>
            <a:ext cx="7543800" cy="1569660"/>
          </a:xfrm>
          <a:prstGeom prst="rect">
            <a:avLst/>
          </a:prstGeom>
        </p:spPr>
        <p:txBody>
          <a:bodyPr wrap="square">
            <a:spAutoFit/>
          </a:bodyPr>
          <a:lstStyle/>
          <a:p>
            <a:pPr marL="342900" indent="-342900">
              <a:buFont typeface="Wingdings" panose="05000000000000000000" pitchFamily="2" charset="2"/>
              <a:buChar char="n"/>
            </a:pPr>
            <a:r>
              <a:rPr lang="en-US" altLang="zh-CN" dirty="0">
                <a:solidFill>
                  <a:srgbClr val="FF0000"/>
                </a:solidFill>
                <a:latin typeface="Cambria" panose="02040503050406030204" pitchFamily="18" charset="0"/>
              </a:rPr>
              <a:t>Software testing </a:t>
            </a:r>
            <a:r>
              <a:rPr lang="en-US" altLang="zh-CN" dirty="0">
                <a:solidFill>
                  <a:srgbClr val="132584"/>
                </a:solidFill>
                <a:latin typeface="Cambria" panose="02040503050406030204" pitchFamily="18" charset="0"/>
              </a:rPr>
              <a:t>is a process, or a series of processes, designed to make sure computer code does what it was designed to do and, conversely, that it does not do anything unintended.</a:t>
            </a:r>
            <a:endParaRPr lang="zh-CN" altLang="en-US" dirty="0">
              <a:solidFill>
                <a:srgbClr val="132584"/>
              </a:solidFill>
              <a:latin typeface="Cambria" panose="02040503050406030204" pitchFamily="18" charset="0"/>
            </a:endParaRPr>
          </a:p>
        </p:txBody>
      </p:sp>
      <p:sp>
        <p:nvSpPr>
          <p:cNvPr id="7" name="Ellipse 7"/>
          <p:cNvSpPr/>
          <p:nvPr/>
        </p:nvSpPr>
        <p:spPr>
          <a:xfrm>
            <a:off x="3163264" y="3429000"/>
            <a:ext cx="2211645" cy="2133809"/>
          </a:xfrm>
          <a:prstGeom prst="ellipse">
            <a:avLst/>
          </a:prstGeom>
          <a:solidFill>
            <a:srgbClr val="0099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Candara" pitchFamily="34" charset="0"/>
              </a:rPr>
              <a:t>System</a:t>
            </a:r>
            <a:endParaRPr lang="fr-FR" sz="3200" b="1" dirty="0">
              <a:latin typeface="Candara" pitchFamily="34" charset="0"/>
            </a:endParaRPr>
          </a:p>
        </p:txBody>
      </p:sp>
      <p:sp>
        <p:nvSpPr>
          <p:cNvPr id="8" name="Flèche droite 8"/>
          <p:cNvSpPr/>
          <p:nvPr/>
        </p:nvSpPr>
        <p:spPr>
          <a:xfrm>
            <a:off x="5609296" y="4343400"/>
            <a:ext cx="2005577" cy="384765"/>
          </a:xfrm>
          <a:prstGeom prst="rightArrow">
            <a:avLst/>
          </a:prstGeom>
          <a:solidFill>
            <a:srgbClr val="0099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9"/>
          <p:cNvSpPr/>
          <p:nvPr/>
        </p:nvSpPr>
        <p:spPr>
          <a:xfrm>
            <a:off x="1219200" y="4339844"/>
            <a:ext cx="1830874" cy="384765"/>
          </a:xfrm>
          <a:prstGeom prst="rightArrow">
            <a:avLst/>
          </a:prstGeom>
          <a:solidFill>
            <a:srgbClr val="0099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10"/>
          <p:cNvSpPr txBox="1"/>
          <p:nvPr/>
        </p:nvSpPr>
        <p:spPr>
          <a:xfrm>
            <a:off x="1524000" y="3726389"/>
            <a:ext cx="1620953" cy="584775"/>
          </a:xfrm>
          <a:prstGeom prst="rect">
            <a:avLst/>
          </a:prstGeom>
          <a:noFill/>
        </p:spPr>
        <p:txBody>
          <a:bodyPr wrap="square" rtlCol="0">
            <a:spAutoFit/>
          </a:bodyPr>
          <a:lstStyle/>
          <a:p>
            <a:r>
              <a:rPr lang="en-US" sz="3200" b="1" dirty="0">
                <a:solidFill>
                  <a:schemeClr val="tx1">
                    <a:lumMod val="65000"/>
                    <a:lumOff val="35000"/>
                  </a:schemeClr>
                </a:solidFill>
                <a:latin typeface="Candara" panose="020E0502030303020204" pitchFamily="34" charset="0"/>
                <a:cs typeface="Arial" panose="020B0604020202020204" pitchFamily="34" charset="0"/>
              </a:rPr>
              <a:t>Input</a:t>
            </a:r>
            <a:endParaRPr lang="fr-FR" sz="3200" b="1" dirty="0">
              <a:solidFill>
                <a:schemeClr val="tx1">
                  <a:lumMod val="65000"/>
                  <a:lumOff val="35000"/>
                </a:schemeClr>
              </a:solidFill>
              <a:latin typeface="Candara" panose="020E0502030303020204" pitchFamily="34" charset="0"/>
              <a:cs typeface="Arial" panose="020B0604020202020204" pitchFamily="34" charset="0"/>
            </a:endParaRPr>
          </a:p>
        </p:txBody>
      </p:sp>
      <p:sp>
        <p:nvSpPr>
          <p:cNvPr id="11" name="ZoneTexte 11"/>
          <p:cNvSpPr txBox="1"/>
          <p:nvPr/>
        </p:nvSpPr>
        <p:spPr>
          <a:xfrm>
            <a:off x="5791200" y="3758625"/>
            <a:ext cx="2052273" cy="584775"/>
          </a:xfrm>
          <a:prstGeom prst="rect">
            <a:avLst/>
          </a:prstGeom>
          <a:noFill/>
        </p:spPr>
        <p:txBody>
          <a:bodyPr wrap="square" rtlCol="0">
            <a:spAutoFit/>
          </a:bodyPr>
          <a:lstStyle/>
          <a:p>
            <a:r>
              <a:rPr lang="en-US" sz="3200" b="1" dirty="0">
                <a:solidFill>
                  <a:schemeClr val="tx1">
                    <a:lumMod val="65000"/>
                    <a:lumOff val="35000"/>
                  </a:schemeClr>
                </a:solidFill>
                <a:latin typeface="Candara" panose="020E0502030303020204" pitchFamily="34" charset="0"/>
                <a:cs typeface="Arial" panose="020B0604020202020204" pitchFamily="34" charset="0"/>
              </a:rPr>
              <a:t>Output</a:t>
            </a:r>
            <a:endParaRPr lang="fr-FR" sz="3200" b="1" dirty="0">
              <a:solidFill>
                <a:schemeClr val="tx1">
                  <a:lumMod val="65000"/>
                  <a:lumOff val="35000"/>
                </a:schemeClr>
              </a:solidFill>
              <a:latin typeface="Candara" panose="020E0502030303020204" pitchFamily="34" charset="0"/>
              <a:cs typeface="Arial" panose="020B0604020202020204" pitchFamily="34" charset="0"/>
            </a:endParaRPr>
          </a:p>
        </p:txBody>
      </p:sp>
    </p:spTree>
    <p:extLst>
      <p:ext uri="{BB962C8B-B14F-4D97-AF65-F5344CB8AC3E}">
        <p14:creationId xmlns:p14="http://schemas.microsoft.com/office/powerpoint/2010/main" val="401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1000"/>
                                        <p:tgtEl>
                                          <p:spTgt spid="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childTnLst>
                          </p:cTn>
                        </p:par>
                        <p:par>
                          <p:cTn id="21" fill="hold">
                            <p:stCondLst>
                              <p:cond delay="1000"/>
                            </p:stCondLst>
                            <p:childTnLst>
                              <p:par>
                                <p:cTn id="22" presetID="5"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heckerboard(across)">
                                      <p:cBhvr>
                                        <p:cTn id="24" dur="1000"/>
                                        <p:tgtEl>
                                          <p:spTgt spid="8"/>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3 </a:t>
            </a:r>
            <a:br>
              <a:rPr lang="en-US" altLang="zh-CN" dirty="0">
                <a:latin typeface="Cambria" panose="02040503050406030204" pitchFamily="18" charset="0"/>
              </a:rPr>
            </a:br>
            <a:r>
              <a:rPr lang="en-US" altLang="zh-CN" sz="3200" i="1" dirty="0">
                <a:latin typeface="Cambria" panose="02040503050406030204" pitchFamily="18" charset="0"/>
              </a:rPr>
              <a:t>Testing cannot show the absence of bugs</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228600" y="2667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a:t>
            </a:r>
            <a:r>
              <a:rPr lang="en-US" altLang="zh-CN" i="1" dirty="0">
                <a:latin typeface="Cambria" panose="02040503050406030204" pitchFamily="18" charset="0"/>
              </a:rPr>
              <a:t>Program testing can be used to show the presence of bugs, but never to show their absence!</a:t>
            </a:r>
            <a:r>
              <a:rPr lang="en-US" altLang="zh-CN" dirty="0">
                <a:latin typeface="Cambria" panose="02040503050406030204" pitchFamily="18" charset="0"/>
              </a:rPr>
              <a:t>”                                         </a:t>
            </a:r>
            <a:r>
              <a:rPr lang="en-US" altLang="zh-CN" sz="2000" dirty="0">
                <a:latin typeface="Cambria" panose="02040503050406030204" pitchFamily="18" charset="0"/>
              </a:rPr>
              <a:t>- </a:t>
            </a:r>
            <a:r>
              <a:rPr lang="en-US" altLang="zh-CN" sz="2000" dirty="0" err="1">
                <a:latin typeface="Cambria" panose="02040503050406030204" pitchFamily="18" charset="0"/>
              </a:rPr>
              <a:t>Edsger</a:t>
            </a:r>
            <a:r>
              <a:rPr lang="en-US" altLang="zh-CN" sz="2000" dirty="0">
                <a:latin typeface="Cambria" panose="02040503050406030204" pitchFamily="18" charset="0"/>
              </a:rPr>
              <a:t> </a:t>
            </a:r>
            <a:r>
              <a:rPr lang="en-US" altLang="zh-CN" sz="2000" dirty="0" err="1">
                <a:latin typeface="Cambria" panose="02040503050406030204" pitchFamily="18" charset="0"/>
              </a:rPr>
              <a:t>Wybe</a:t>
            </a:r>
            <a:r>
              <a:rPr lang="en-US" altLang="zh-CN" sz="2000" dirty="0">
                <a:latin typeface="Cambria" panose="02040503050406030204" pitchFamily="18" charset="0"/>
              </a:rPr>
              <a:t> Dijkstra</a:t>
            </a:r>
          </a:p>
          <a:p>
            <a:pPr>
              <a:lnSpc>
                <a:spcPct val="90000"/>
              </a:lnSpc>
            </a:pPr>
            <a:endParaRPr lang="en-US" altLang="zh-CN" sz="2000" dirty="0">
              <a:latin typeface="Cambria" panose="02040503050406030204" pitchFamily="18" charset="0"/>
            </a:endParaRPr>
          </a:p>
          <a:p>
            <a:pPr>
              <a:lnSpc>
                <a:spcPct val="90000"/>
              </a:lnSpc>
            </a:pPr>
            <a:r>
              <a:rPr lang="en-US" altLang="zh-CN" dirty="0">
                <a:latin typeface="Cambria" panose="02040503050406030204" pitchFamily="18" charset="0"/>
              </a:rPr>
              <a:t>Dijkstra received the 1972 ACM Turing Award for fundamental contributions in the area of programming languages</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238" y="2743200"/>
            <a:ext cx="1104900" cy="1333500"/>
          </a:xfrm>
          <a:prstGeom prst="rect">
            <a:avLst/>
          </a:prstGeom>
        </p:spPr>
      </p:pic>
    </p:spTree>
    <p:extLst>
      <p:ext uri="{BB962C8B-B14F-4D97-AF65-F5344CB8AC3E}">
        <p14:creationId xmlns:p14="http://schemas.microsoft.com/office/powerpoint/2010/main" val="316865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76200" y="12192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4 </a:t>
            </a:r>
            <a:br>
              <a:rPr lang="en-US" altLang="zh-CN" dirty="0">
                <a:latin typeface="Cambria" panose="02040503050406030204" pitchFamily="18" charset="0"/>
              </a:rPr>
            </a:br>
            <a:r>
              <a:rPr lang="en-US" altLang="zh-CN" i="1" dirty="0">
                <a:latin typeface="Cambria" panose="02040503050406030204" pitchFamily="18" charset="0"/>
              </a:rPr>
              <a:t>The more bugs you find, the more bugs there are</a:t>
            </a:r>
            <a:br>
              <a:rPr lang="en-US" altLang="zh-CN" i="1" dirty="0">
                <a:latin typeface="Cambria" panose="02040503050406030204" pitchFamily="18" charset="0"/>
              </a:rPr>
            </a:b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304800" y="24384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Bugs appear in groups, where you see one you will likely find more … Why?</a:t>
            </a:r>
          </a:p>
          <a:p>
            <a:pPr lvl="1">
              <a:lnSpc>
                <a:spcPct val="90000"/>
              </a:lnSpc>
            </a:pPr>
            <a:r>
              <a:rPr lang="en-US" altLang="zh-CN" sz="2000" dirty="0">
                <a:latin typeface="Cambria" panose="02040503050406030204" pitchFamily="18" charset="0"/>
              </a:rPr>
              <a:t>Programmers can have bad days</a:t>
            </a:r>
          </a:p>
          <a:p>
            <a:pPr lvl="1">
              <a:lnSpc>
                <a:spcPct val="90000"/>
              </a:lnSpc>
            </a:pPr>
            <a:r>
              <a:rPr lang="en-US" altLang="zh-CN" sz="2000" dirty="0">
                <a:latin typeface="Cambria" panose="02040503050406030204" pitchFamily="18" charset="0"/>
              </a:rPr>
              <a:t>Programmers tend to make the same mistakes</a:t>
            </a:r>
          </a:p>
          <a:p>
            <a:pPr lvl="1">
              <a:lnSpc>
                <a:spcPct val="90000"/>
              </a:lnSpc>
            </a:pPr>
            <a:r>
              <a:rPr lang="en-US" altLang="zh-CN" sz="2000" dirty="0">
                <a:latin typeface="Cambria" panose="02040503050406030204" pitchFamily="18" charset="0"/>
              </a:rPr>
              <a:t>Some bugs are just the </a:t>
            </a:r>
            <a:r>
              <a:rPr lang="en-US" altLang="zh-CN" sz="2000" dirty="0">
                <a:solidFill>
                  <a:srgbClr val="FF0000"/>
                </a:solidFill>
                <a:latin typeface="Cambria" panose="02040503050406030204" pitchFamily="18" charset="0"/>
              </a:rPr>
              <a:t>tip of the iceberg</a:t>
            </a:r>
            <a:r>
              <a:rPr lang="en-US" altLang="zh-CN" sz="2000" dirty="0">
                <a:latin typeface="Cambria" panose="02040503050406030204" pitchFamily="18" charset="0"/>
              </a:rPr>
              <a:t>.</a:t>
            </a:r>
          </a:p>
          <a:p>
            <a:pPr lvl="1">
              <a:lnSpc>
                <a:spcPct val="90000"/>
              </a:lnSpc>
            </a:pPr>
            <a:endParaRPr lang="en-US" altLang="zh-CN" sz="2000" dirty="0">
              <a:latin typeface="Cambria" panose="02040503050406030204" pitchFamily="18" charset="0"/>
            </a:endParaRPr>
          </a:p>
          <a:p>
            <a:pPr>
              <a:lnSpc>
                <a:spcPct val="90000"/>
              </a:lnSpc>
            </a:pPr>
            <a:r>
              <a:rPr lang="en-US" altLang="zh-CN" sz="2400" dirty="0">
                <a:latin typeface="Cambria" panose="02040503050406030204" pitchFamily="18" charset="0"/>
              </a:rPr>
              <a:t>Boris </a:t>
            </a:r>
            <a:r>
              <a:rPr lang="en-US" altLang="zh-CN" sz="2400" dirty="0" err="1">
                <a:latin typeface="Cambria" panose="02040503050406030204" pitchFamily="18" charset="0"/>
              </a:rPr>
              <a:t>Beizer</a:t>
            </a:r>
            <a:r>
              <a:rPr lang="en-US" altLang="zh-CN" sz="2400" dirty="0">
                <a:latin typeface="Cambria" panose="02040503050406030204" pitchFamily="18" charset="0"/>
              </a:rPr>
              <a:t> coined the term </a:t>
            </a:r>
            <a:r>
              <a:rPr lang="en-US" altLang="zh-CN" sz="2400" b="1" dirty="0">
                <a:solidFill>
                  <a:srgbClr val="FF0000"/>
                </a:solidFill>
                <a:latin typeface="Cambria" panose="02040503050406030204" pitchFamily="18" charset="0"/>
              </a:rPr>
              <a:t>pesticide paradox</a:t>
            </a:r>
            <a:r>
              <a:rPr lang="en-US" altLang="zh-CN" sz="2400" dirty="0">
                <a:solidFill>
                  <a:srgbClr val="FF0000"/>
                </a:solidFill>
                <a:latin typeface="Cambria" panose="02040503050406030204" pitchFamily="18" charset="0"/>
              </a:rPr>
              <a:t> </a:t>
            </a:r>
            <a:r>
              <a:rPr lang="en-US" altLang="zh-CN" sz="2400" dirty="0">
                <a:latin typeface="Cambria" panose="02040503050406030204" pitchFamily="18" charset="0"/>
              </a:rPr>
              <a:t>to describe the phenomenon that the more you test software the more immune it becomes to your test cases.</a:t>
            </a:r>
          </a:p>
          <a:p>
            <a:pPr lvl="1">
              <a:lnSpc>
                <a:spcPct val="90000"/>
              </a:lnSpc>
            </a:pPr>
            <a:r>
              <a:rPr lang="en-US" altLang="zh-CN" sz="2000" b="1" dirty="0">
                <a:latin typeface="Cambria" panose="02040503050406030204" pitchFamily="18" charset="0"/>
              </a:rPr>
              <a:t>Remedy:</a:t>
            </a:r>
            <a:r>
              <a:rPr lang="en-US" altLang="zh-CN" sz="2000" dirty="0">
                <a:latin typeface="Cambria" panose="02040503050406030204" pitchFamily="18" charset="0"/>
              </a:rPr>
              <a:t> </a:t>
            </a:r>
            <a:r>
              <a:rPr lang="en-US" altLang="zh-CN" sz="2000" dirty="0">
                <a:solidFill>
                  <a:srgbClr val="FF0000"/>
                </a:solidFill>
                <a:latin typeface="Cambria" panose="02040503050406030204" pitchFamily="18" charset="0"/>
              </a:rPr>
              <a:t>continually write new and different tests </a:t>
            </a:r>
            <a:r>
              <a:rPr lang="en-US" altLang="zh-CN" sz="2000" dirty="0">
                <a:latin typeface="Cambria" panose="02040503050406030204" pitchFamily="18" charset="0"/>
              </a:rPr>
              <a:t>to exercise different parts of the software.</a:t>
            </a:r>
          </a:p>
          <a:p>
            <a:pPr>
              <a:lnSpc>
                <a:spcPct val="90000"/>
              </a:lnSpc>
            </a:pPr>
            <a:endParaRPr lang="en-US" altLang="zh-CN" sz="2400" dirty="0">
              <a:latin typeface="Cambria" panose="02040503050406030204" pitchFamily="18"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2833751"/>
            <a:ext cx="1295400" cy="1966849"/>
          </a:xfrm>
          <a:prstGeom prst="rect">
            <a:avLst/>
          </a:prstGeom>
        </p:spPr>
      </p:pic>
    </p:spTree>
    <p:extLst>
      <p:ext uri="{BB962C8B-B14F-4D97-AF65-F5344CB8AC3E}">
        <p14:creationId xmlns:p14="http://schemas.microsoft.com/office/powerpoint/2010/main" val="329373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228600" y="10668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5 </a:t>
            </a:r>
            <a:br>
              <a:rPr lang="en-US" altLang="zh-CN" dirty="0">
                <a:latin typeface="Cambria" panose="02040503050406030204" pitchFamily="18" charset="0"/>
              </a:rPr>
            </a:br>
            <a:r>
              <a:rPr lang="en-US" altLang="zh-CN" sz="3200" dirty="0">
                <a:latin typeface="Cambria" panose="02040503050406030204" pitchFamily="18" charset="0"/>
              </a:rPr>
              <a:t>Not all bugs found will be fixed</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609600" y="2362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Why wouldn’t you fix a bug you knew about?</a:t>
            </a:r>
          </a:p>
          <a:p>
            <a:pPr lvl="1">
              <a:lnSpc>
                <a:spcPct val="90000"/>
              </a:lnSpc>
            </a:pPr>
            <a:r>
              <a:rPr lang="en-US" altLang="zh-CN" dirty="0">
                <a:latin typeface="Cambria" panose="02040503050406030204" pitchFamily="18" charset="0"/>
              </a:rPr>
              <a:t>There’s not enough time</a:t>
            </a:r>
          </a:p>
          <a:p>
            <a:pPr lvl="2">
              <a:lnSpc>
                <a:spcPct val="90000"/>
              </a:lnSpc>
            </a:pPr>
            <a:r>
              <a:rPr lang="en-US" altLang="zh-CN" sz="2000" dirty="0">
                <a:latin typeface="Cambria" panose="02040503050406030204" pitchFamily="18" charset="0"/>
              </a:rPr>
              <a:t>Some deadlines cannot be extended	</a:t>
            </a:r>
          </a:p>
          <a:p>
            <a:pPr lvl="1">
              <a:lnSpc>
                <a:spcPct val="90000"/>
              </a:lnSpc>
            </a:pPr>
            <a:r>
              <a:rPr lang="en-US" altLang="zh-CN" dirty="0">
                <a:latin typeface="Cambria" panose="02040503050406030204" pitchFamily="18" charset="0"/>
              </a:rPr>
              <a:t>It’s not really a bug</a:t>
            </a:r>
          </a:p>
          <a:p>
            <a:pPr lvl="2">
              <a:lnSpc>
                <a:spcPct val="90000"/>
              </a:lnSpc>
            </a:pPr>
            <a:r>
              <a:rPr lang="en-US" altLang="zh-CN" sz="2000" dirty="0">
                <a:latin typeface="Cambria" panose="02040503050406030204" pitchFamily="18" charset="0"/>
              </a:rPr>
              <a:t>Specifications can be wrong</a:t>
            </a:r>
          </a:p>
          <a:p>
            <a:pPr lvl="1">
              <a:lnSpc>
                <a:spcPct val="90000"/>
              </a:lnSpc>
            </a:pPr>
            <a:r>
              <a:rPr lang="en-US" altLang="zh-CN" dirty="0">
                <a:latin typeface="Cambria" panose="02040503050406030204" pitchFamily="18" charset="0"/>
              </a:rPr>
              <a:t>It’s too risky to fix</a:t>
            </a:r>
          </a:p>
          <a:p>
            <a:pPr lvl="2">
              <a:lnSpc>
                <a:spcPct val="90000"/>
              </a:lnSpc>
            </a:pPr>
            <a:r>
              <a:rPr lang="en-US" altLang="zh-CN" sz="2000" dirty="0">
                <a:latin typeface="Cambria" panose="02040503050406030204" pitchFamily="18" charset="0"/>
              </a:rPr>
              <a:t>“I’m not touching Murphy’s code!”</a:t>
            </a:r>
          </a:p>
          <a:p>
            <a:pPr lvl="1">
              <a:lnSpc>
                <a:spcPct val="90000"/>
              </a:lnSpc>
            </a:pPr>
            <a:r>
              <a:rPr lang="en-US" altLang="zh-CN" dirty="0">
                <a:latin typeface="Cambria" panose="02040503050406030204" pitchFamily="18" charset="0"/>
              </a:rPr>
              <a:t>It’s just not worth it</a:t>
            </a:r>
          </a:p>
          <a:p>
            <a:pPr lvl="2">
              <a:lnSpc>
                <a:spcPct val="90000"/>
              </a:lnSpc>
            </a:pPr>
            <a:r>
              <a:rPr lang="en-US" altLang="zh-CN" sz="2000" dirty="0">
                <a:latin typeface="Cambria" panose="02040503050406030204" pitchFamily="18" charset="0"/>
              </a:rPr>
              <a:t>Bugs in fringe features may have to wait</a:t>
            </a:r>
          </a:p>
          <a:p>
            <a:pPr lvl="2">
              <a:lnSpc>
                <a:spcPct val="90000"/>
              </a:lnSpc>
            </a:pPr>
            <a:r>
              <a:rPr lang="en-US" altLang="zh-CN" sz="2000" dirty="0">
                <a:latin typeface="Cambria" panose="02040503050406030204" pitchFamily="18" charset="0"/>
              </a:rPr>
              <a:t>Why not charge the customer for bug fixes in the next release (sound familiar?) :-)</a:t>
            </a:r>
          </a:p>
        </p:txBody>
      </p:sp>
    </p:spTree>
    <p:extLst>
      <p:ext uri="{BB962C8B-B14F-4D97-AF65-F5344CB8AC3E}">
        <p14:creationId xmlns:p14="http://schemas.microsoft.com/office/powerpoint/2010/main" val="155898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762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6</a:t>
            </a:r>
            <a:br>
              <a:rPr lang="en-US" altLang="zh-CN" dirty="0">
                <a:latin typeface="Cambria" panose="02040503050406030204" pitchFamily="18" charset="0"/>
              </a:rPr>
            </a:br>
            <a:r>
              <a:rPr lang="en-US" altLang="zh-CN" i="1" dirty="0">
                <a:latin typeface="Cambria" panose="02040503050406030204" pitchFamily="18" charset="0"/>
              </a:rPr>
              <a:t>It is difficult to say when a bug is indeed a bug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25146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If there is a problem in the software but no one ever discovers it … is it a bug?</a:t>
            </a:r>
          </a:p>
          <a:p>
            <a:pPr>
              <a:lnSpc>
                <a:spcPct val="90000"/>
              </a:lnSpc>
            </a:pPr>
            <a:r>
              <a:rPr lang="en-US" altLang="zh-CN" dirty="0">
                <a:latin typeface="Cambria" panose="02040503050406030204" pitchFamily="18" charset="0"/>
              </a:rPr>
              <a:t>What is your opinion? Does a bug have to be observable in order for it to be a bug?</a:t>
            </a:r>
          </a:p>
          <a:p>
            <a:pPr>
              <a:lnSpc>
                <a:spcPct val="90000"/>
              </a:lnSpc>
            </a:pPr>
            <a:r>
              <a:rPr lang="en-US" altLang="zh-CN" dirty="0">
                <a:latin typeface="Cambria" panose="02040503050406030204" pitchFamily="18" charset="0"/>
              </a:rPr>
              <a:t>Bugs that are undiscovered are called </a:t>
            </a:r>
            <a:r>
              <a:rPr lang="en-US" altLang="zh-CN" i="1" dirty="0">
                <a:latin typeface="Cambria" panose="02040503050406030204" pitchFamily="18" charset="0"/>
              </a:rPr>
              <a:t>latent bugs.</a:t>
            </a:r>
            <a:endParaRPr lang="en-US" altLang="zh-CN" dirty="0">
              <a:latin typeface="Cambria" panose="02040503050406030204" pitchFamily="18" charset="0"/>
            </a:endParaRPr>
          </a:p>
        </p:txBody>
      </p:sp>
    </p:spTree>
    <p:extLst>
      <p:ext uri="{BB962C8B-B14F-4D97-AF65-F5344CB8AC3E}">
        <p14:creationId xmlns:p14="http://schemas.microsoft.com/office/powerpoint/2010/main" val="291647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6" name="Rectangle 3"/>
          <p:cNvSpPr txBox="1">
            <a:spLocks noChangeArrowheads="1"/>
          </p:cNvSpPr>
          <p:nvPr/>
        </p:nvSpPr>
        <p:spPr bwMode="auto">
          <a:xfrm>
            <a:off x="152400" y="2252662"/>
            <a:ext cx="876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a:t>The software does not do something that specification says it should do.</a:t>
            </a:r>
          </a:p>
          <a:p>
            <a:pPr eaLnBrk="1" hangingPunct="1"/>
            <a:r>
              <a:rPr lang="en-US" altLang="zh-CN" sz="2000" dirty="0"/>
              <a:t>The software does something that specification says it should not do.</a:t>
            </a:r>
          </a:p>
          <a:p>
            <a:pPr eaLnBrk="1" hangingPunct="1"/>
            <a:r>
              <a:rPr lang="en-US" altLang="zh-CN" sz="2000" dirty="0"/>
              <a:t>The software does something that the specification does not mention.</a:t>
            </a:r>
          </a:p>
          <a:p>
            <a:pPr eaLnBrk="1" hangingPunct="1"/>
            <a:r>
              <a:rPr lang="en-US" altLang="zh-CN" sz="2000" dirty="0"/>
              <a:t>The software does not do something that the specification does not mention but should.</a:t>
            </a:r>
          </a:p>
          <a:p>
            <a:pPr eaLnBrk="1" hangingPunct="1"/>
            <a:r>
              <a:rPr lang="en-US" altLang="zh-CN" sz="2000" dirty="0"/>
              <a:t>The software is difficult to understand, hard to use, slow, or in the software tester's eyes will be viewed by the end user as just plain not right.</a:t>
            </a:r>
            <a:endParaRPr lang="en-US" altLang="zh-CN" sz="2000" dirty="0">
              <a:latin typeface="Cambria" panose="02040503050406030204" pitchFamily="18" charset="0"/>
            </a:endParaRPr>
          </a:p>
        </p:txBody>
      </p:sp>
      <p:sp>
        <p:nvSpPr>
          <p:cNvPr id="7" name="Rectangle 2"/>
          <p:cNvSpPr txBox="1">
            <a:spLocks noChangeArrowheads="1"/>
          </p:cNvSpPr>
          <p:nvPr/>
        </p:nvSpPr>
        <p:spPr bwMode="auto">
          <a:xfrm>
            <a:off x="533400" y="1006605"/>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A software bug occurs when at least one of these rules is true</a:t>
            </a:r>
          </a:p>
        </p:txBody>
      </p:sp>
      <p:sp>
        <p:nvSpPr>
          <p:cNvPr id="2" name="矩形 1"/>
          <p:cNvSpPr/>
          <p:nvPr/>
        </p:nvSpPr>
        <p:spPr>
          <a:xfrm>
            <a:off x="1295400" y="5334000"/>
            <a:ext cx="6477000" cy="707886"/>
          </a:xfrm>
          <a:prstGeom prst="rect">
            <a:avLst/>
          </a:prstGeom>
        </p:spPr>
        <p:txBody>
          <a:bodyPr wrap="square">
            <a:spAutoFit/>
          </a:bodyPr>
          <a:lstStyle/>
          <a:p>
            <a:r>
              <a:rPr lang="en-US" altLang="zh-CN" sz="2000" dirty="0">
                <a:solidFill>
                  <a:srgbClr val="FF0000"/>
                </a:solidFill>
                <a:latin typeface="+mn-lt"/>
                <a:ea typeface="+mn-ea"/>
              </a:rPr>
              <a:t>"If a tree falls in a forest and no one is around to hear it, does it make a sound?" </a:t>
            </a:r>
            <a:endParaRPr lang="zh-CN" altLang="en-US" sz="2000" dirty="0">
              <a:solidFill>
                <a:srgbClr val="FF0000"/>
              </a:solidFill>
              <a:latin typeface="+mn-lt"/>
              <a:ea typeface="+mn-ea"/>
            </a:endParaRPr>
          </a:p>
        </p:txBody>
      </p:sp>
    </p:spTree>
    <p:extLst>
      <p:ext uri="{BB962C8B-B14F-4D97-AF65-F5344CB8AC3E}">
        <p14:creationId xmlns:p14="http://schemas.microsoft.com/office/powerpoint/2010/main" val="45484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5" name="Rectangle 2"/>
          <p:cNvSpPr txBox="1">
            <a:spLocks noChangeArrowheads="1"/>
          </p:cNvSpPr>
          <p:nvPr/>
        </p:nvSpPr>
        <p:spPr bwMode="auto">
          <a:xfrm>
            <a:off x="-2286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7</a:t>
            </a:r>
            <a:br>
              <a:rPr lang="en-US" altLang="zh-CN" dirty="0">
                <a:latin typeface="Cambria" panose="02040503050406030204" pitchFamily="18" charset="0"/>
              </a:rPr>
            </a:br>
            <a:r>
              <a:rPr lang="en-US" altLang="zh-CN" sz="3200" i="1" dirty="0">
                <a:latin typeface="Cambria" panose="02040503050406030204" pitchFamily="18" charset="0"/>
              </a:rPr>
              <a:t>Specifications are never final</a:t>
            </a:r>
            <a:endParaRPr lang="en-US" altLang="zh-CN" sz="3200" dirty="0">
              <a:latin typeface="Cambria" panose="02040503050406030204" pitchFamily="18" charset="0"/>
            </a:endParaRPr>
          </a:p>
        </p:txBody>
      </p:sp>
      <p:sp>
        <p:nvSpPr>
          <p:cNvPr id="6" name="Rectangle 3"/>
          <p:cNvSpPr txBox="1">
            <a:spLocks noChangeArrowheads="1"/>
          </p:cNvSpPr>
          <p:nvPr/>
        </p:nvSpPr>
        <p:spPr bwMode="auto">
          <a:xfrm>
            <a:off x="76200" y="2380445"/>
            <a:ext cx="8915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Building a product based on a “moving target” specification is fairly unique to software development.</a:t>
            </a:r>
          </a:p>
          <a:p>
            <a:pPr lvl="1">
              <a:lnSpc>
                <a:spcPct val="90000"/>
              </a:lnSpc>
            </a:pPr>
            <a:r>
              <a:rPr lang="en-US" altLang="zh-CN" dirty="0">
                <a:latin typeface="Cambria" panose="02040503050406030204" pitchFamily="18" charset="0"/>
              </a:rPr>
              <a:t>Competition is fierce</a:t>
            </a:r>
          </a:p>
          <a:p>
            <a:pPr lvl="1">
              <a:lnSpc>
                <a:spcPct val="90000"/>
              </a:lnSpc>
            </a:pPr>
            <a:r>
              <a:rPr lang="en-US" altLang="zh-CN" dirty="0">
                <a:latin typeface="Cambria" panose="02040503050406030204" pitchFamily="18" charset="0"/>
              </a:rPr>
              <a:t>Very rapid release cycles</a:t>
            </a:r>
          </a:p>
          <a:p>
            <a:pPr lvl="1">
              <a:lnSpc>
                <a:spcPct val="90000"/>
              </a:lnSpc>
            </a:pPr>
            <a:r>
              <a:rPr lang="en-US" altLang="zh-CN" dirty="0">
                <a:latin typeface="Cambria" panose="02040503050406030204" pitchFamily="18" charset="0"/>
              </a:rPr>
              <a:t>Software is “easy” to change</a:t>
            </a:r>
            <a:endParaRPr lang="en-US" altLang="zh-CN" sz="2800" dirty="0">
              <a:latin typeface="Cambria" panose="02040503050406030204" pitchFamily="18" charset="0"/>
            </a:endParaRPr>
          </a:p>
          <a:p>
            <a:pPr>
              <a:lnSpc>
                <a:spcPct val="90000"/>
              </a:lnSpc>
            </a:pPr>
            <a:r>
              <a:rPr lang="en-US" altLang="zh-CN" dirty="0">
                <a:latin typeface="Cambria" panose="02040503050406030204" pitchFamily="18" charset="0"/>
              </a:rPr>
              <a:t>Not true in other engineering domains</a:t>
            </a:r>
          </a:p>
          <a:p>
            <a:pPr lvl="1">
              <a:lnSpc>
                <a:spcPct val="90000"/>
              </a:lnSpc>
            </a:pPr>
            <a:r>
              <a:rPr lang="en-US" altLang="zh-CN" dirty="0">
                <a:latin typeface="Cambria" panose="02040503050406030204" pitchFamily="18" charset="0"/>
              </a:rPr>
              <a:t>E.g., the Brooklyn Bridge could not be adjusted to allow train traffic to cross it once its construction started.</a:t>
            </a:r>
          </a:p>
        </p:txBody>
      </p:sp>
    </p:spTree>
    <p:extLst>
      <p:ext uri="{BB962C8B-B14F-4D97-AF65-F5344CB8AC3E}">
        <p14:creationId xmlns:p14="http://schemas.microsoft.com/office/powerpoint/2010/main" val="35202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0" y="11430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8</a:t>
            </a:r>
            <a:br>
              <a:rPr lang="en-US" altLang="zh-CN" dirty="0">
                <a:latin typeface="Cambria" panose="02040503050406030204" pitchFamily="18" charset="0"/>
              </a:rPr>
            </a:br>
            <a:r>
              <a:rPr lang="en-US" altLang="zh-CN" i="1" dirty="0">
                <a:latin typeface="Cambria" panose="02040503050406030204" pitchFamily="18" charset="0"/>
              </a:rPr>
              <a:t>Software testers are not the most popular</a:t>
            </a:r>
            <a:br>
              <a:rPr lang="en-US" altLang="zh-CN" i="1" dirty="0">
                <a:latin typeface="Cambria" panose="02040503050406030204" pitchFamily="18" charset="0"/>
              </a:rPr>
            </a:br>
            <a:r>
              <a:rPr lang="en-US" altLang="zh-CN" i="1" dirty="0">
                <a:latin typeface="Cambria" panose="02040503050406030204" pitchFamily="18" charset="0"/>
              </a:rPr>
              <a:t> members of a project</a:t>
            </a:r>
            <a:endParaRPr lang="en-US" altLang="zh-CN" sz="3600" dirty="0">
              <a:latin typeface="Cambria" panose="02040503050406030204" pitchFamily="18" charset="0"/>
            </a:endParaRPr>
          </a:p>
        </p:txBody>
      </p:sp>
      <p:sp>
        <p:nvSpPr>
          <p:cNvPr id="4" name="Rectangle 3"/>
          <p:cNvSpPr txBox="1">
            <a:spLocks noChangeArrowheads="1"/>
          </p:cNvSpPr>
          <p:nvPr/>
        </p:nvSpPr>
        <p:spPr bwMode="auto">
          <a:xfrm>
            <a:off x="381000" y="2783983"/>
            <a:ext cx="8305800" cy="331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Goal of a software tester:</a:t>
            </a:r>
          </a:p>
          <a:p>
            <a:pPr lvl="1">
              <a:lnSpc>
                <a:spcPct val="90000"/>
              </a:lnSpc>
            </a:pPr>
            <a:r>
              <a:rPr lang="en-US" altLang="zh-CN" sz="2000" dirty="0">
                <a:latin typeface="Cambria" panose="02040503050406030204" pitchFamily="18" charset="0"/>
              </a:rPr>
              <a:t>Find bugs</a:t>
            </a:r>
          </a:p>
          <a:p>
            <a:pPr lvl="1">
              <a:lnSpc>
                <a:spcPct val="90000"/>
              </a:lnSpc>
            </a:pPr>
            <a:r>
              <a:rPr lang="en-US" altLang="zh-CN" sz="2000" dirty="0">
                <a:latin typeface="Cambria" panose="02040503050406030204" pitchFamily="18" charset="0"/>
              </a:rPr>
              <a:t>Find bugs early</a:t>
            </a:r>
          </a:p>
          <a:p>
            <a:pPr lvl="1">
              <a:lnSpc>
                <a:spcPct val="90000"/>
              </a:lnSpc>
            </a:pPr>
            <a:r>
              <a:rPr lang="en-US" altLang="zh-CN" sz="2000" dirty="0">
                <a:latin typeface="Cambria" panose="02040503050406030204" pitchFamily="18" charset="0"/>
              </a:rPr>
              <a:t>Make sure bugs get fixed</a:t>
            </a:r>
            <a:endParaRPr lang="en-US" altLang="zh-CN" sz="2400" dirty="0">
              <a:latin typeface="Cambria" panose="02040503050406030204" pitchFamily="18" charset="0"/>
            </a:endParaRPr>
          </a:p>
          <a:p>
            <a:pPr>
              <a:lnSpc>
                <a:spcPct val="90000"/>
              </a:lnSpc>
            </a:pPr>
            <a:r>
              <a:rPr lang="en-US" altLang="zh-CN" sz="2400" dirty="0">
                <a:latin typeface="Cambria" panose="02040503050406030204" pitchFamily="18" charset="0"/>
              </a:rPr>
              <a:t>Tips to avoid becoming unpopular:</a:t>
            </a:r>
          </a:p>
          <a:p>
            <a:pPr lvl="1">
              <a:lnSpc>
                <a:spcPct val="90000"/>
              </a:lnSpc>
            </a:pPr>
            <a:r>
              <a:rPr lang="en-US" altLang="zh-CN" sz="2000" dirty="0">
                <a:latin typeface="Cambria" panose="02040503050406030204" pitchFamily="18" charset="0"/>
              </a:rPr>
              <a:t>Find bugs early</a:t>
            </a:r>
          </a:p>
          <a:p>
            <a:pPr lvl="1">
              <a:lnSpc>
                <a:spcPct val="90000"/>
              </a:lnSpc>
            </a:pPr>
            <a:r>
              <a:rPr lang="en-US" altLang="zh-CN" sz="2000" dirty="0">
                <a:latin typeface="Cambria" panose="02040503050406030204" pitchFamily="18" charset="0"/>
              </a:rPr>
              <a:t>Temper your enthusiasm … act in a professional manner</a:t>
            </a:r>
          </a:p>
          <a:p>
            <a:pPr lvl="1">
              <a:lnSpc>
                <a:spcPct val="90000"/>
              </a:lnSpc>
            </a:pPr>
            <a:r>
              <a:rPr lang="en-US" altLang="zh-CN" sz="2000" dirty="0">
                <a:latin typeface="Cambria" panose="02040503050406030204" pitchFamily="18" charset="0"/>
              </a:rPr>
              <a:t>Don’t report just the bad news</a:t>
            </a:r>
          </a:p>
        </p:txBody>
      </p:sp>
    </p:spTree>
    <p:extLst>
      <p:ext uri="{BB962C8B-B14F-4D97-AF65-F5344CB8AC3E}">
        <p14:creationId xmlns:p14="http://schemas.microsoft.com/office/powerpoint/2010/main" val="27222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a:latin typeface="Cambria" panose="02040503050406030204" pitchFamily="18" charset="0"/>
              </a:rPr>
              <a:t>Principle of Testing</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76200" y="10668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a:latin typeface="Cambria" panose="02040503050406030204" pitchFamily="18" charset="0"/>
              </a:rPr>
              <a:t>Axiom 9</a:t>
            </a:r>
            <a:br>
              <a:rPr lang="en-US" altLang="zh-CN" dirty="0">
                <a:latin typeface="Cambria" panose="02040503050406030204" pitchFamily="18" charset="0"/>
              </a:rPr>
            </a:br>
            <a:r>
              <a:rPr lang="en-US" altLang="zh-CN" sz="2400" i="1" dirty="0">
                <a:latin typeface="Cambria" panose="02040503050406030204" pitchFamily="18" charset="0"/>
              </a:rPr>
              <a:t>Software testing is a disciplined and technical profession</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04800" y="21336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When software was simpler and more manageable software testers were often untrained and testing was not done methodically.</a:t>
            </a:r>
          </a:p>
          <a:p>
            <a:pPr>
              <a:lnSpc>
                <a:spcPct val="90000"/>
              </a:lnSpc>
            </a:pPr>
            <a:r>
              <a:rPr lang="en-US" altLang="zh-CN" sz="2400" dirty="0">
                <a:latin typeface="Cambria" panose="02040503050406030204" pitchFamily="18" charset="0"/>
              </a:rPr>
              <a:t>It is now too costly to build buggy software. </a:t>
            </a:r>
          </a:p>
          <a:p>
            <a:pPr>
              <a:lnSpc>
                <a:spcPct val="90000"/>
              </a:lnSpc>
            </a:pPr>
            <a:r>
              <a:rPr lang="en-US" altLang="zh-CN" sz="2400" dirty="0">
                <a:latin typeface="Cambria" panose="02040503050406030204" pitchFamily="18" charset="0"/>
              </a:rPr>
              <a:t>As a result testing has matured as a discipline.</a:t>
            </a:r>
          </a:p>
          <a:p>
            <a:pPr lvl="1">
              <a:lnSpc>
                <a:spcPct val="90000"/>
              </a:lnSpc>
            </a:pPr>
            <a:r>
              <a:rPr lang="en-US" altLang="zh-CN" sz="2000" dirty="0">
                <a:latin typeface="Cambria" panose="02040503050406030204" pitchFamily="18" charset="0"/>
              </a:rPr>
              <a:t>Sophisticated techniques</a:t>
            </a:r>
          </a:p>
          <a:p>
            <a:pPr lvl="1">
              <a:lnSpc>
                <a:spcPct val="90000"/>
              </a:lnSpc>
            </a:pPr>
            <a:r>
              <a:rPr lang="en-US" altLang="zh-CN" sz="2000" dirty="0">
                <a:latin typeface="Cambria" panose="02040503050406030204" pitchFamily="18" charset="0"/>
              </a:rPr>
              <a:t>Tool support</a:t>
            </a:r>
          </a:p>
          <a:p>
            <a:pPr lvl="1">
              <a:lnSpc>
                <a:spcPct val="90000"/>
              </a:lnSpc>
            </a:pPr>
            <a:r>
              <a:rPr lang="en-US" altLang="zh-CN" sz="2000" dirty="0">
                <a:latin typeface="Cambria" panose="02040503050406030204" pitchFamily="18" charset="0"/>
              </a:rPr>
              <a:t>Rewarding careers</a:t>
            </a:r>
          </a:p>
        </p:txBody>
      </p:sp>
    </p:spTree>
    <p:extLst>
      <p:ext uri="{BB962C8B-B14F-4D97-AF65-F5344CB8AC3E}">
        <p14:creationId xmlns:p14="http://schemas.microsoft.com/office/powerpoint/2010/main" val="22215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5" name="Rectangle 2"/>
          <p:cNvSpPr txBox="1">
            <a:spLocks noChangeArrowheads="1"/>
          </p:cNvSpPr>
          <p:nvPr/>
        </p:nvSpPr>
        <p:spPr bwMode="auto">
          <a:xfrm>
            <a:off x="685800" y="1066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a:latin typeface="Cambria" panose="02040503050406030204" pitchFamily="18" charset="0"/>
              </a:rPr>
              <a:t>Requirements Specification:</a:t>
            </a:r>
            <a:br>
              <a:rPr lang="en-US" altLang="zh-CN" dirty="0">
                <a:latin typeface="Cambria" panose="02040503050406030204" pitchFamily="18" charset="0"/>
              </a:rPr>
            </a:br>
            <a:r>
              <a:rPr lang="en-US" altLang="zh-CN" dirty="0">
                <a:latin typeface="Cambria" panose="02040503050406030204" pitchFamily="18" charset="0"/>
              </a:rPr>
              <a:t>An Overview</a:t>
            </a:r>
            <a:endParaRPr lang="en-US" altLang="zh-CN" sz="1800" dirty="0">
              <a:latin typeface="Cambria" panose="02040503050406030204" pitchFamily="18" charset="0"/>
            </a:endParaRPr>
          </a:p>
        </p:txBody>
      </p:sp>
      <p:sp>
        <p:nvSpPr>
          <p:cNvPr id="6" name="Rectangle 3"/>
          <p:cNvSpPr txBox="1">
            <a:spLocks noChangeArrowheads="1"/>
          </p:cNvSpPr>
          <p:nvPr/>
        </p:nvSpPr>
        <p:spPr bwMode="auto">
          <a:xfrm>
            <a:off x="338071" y="2133600"/>
            <a:ext cx="846356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u="sng" dirty="0">
                <a:latin typeface="Cambria" panose="02040503050406030204" pitchFamily="18" charset="0"/>
              </a:rPr>
              <a:t>Basic goal:</a:t>
            </a:r>
            <a:r>
              <a:rPr lang="en-US" altLang="zh-CN" sz="2400" dirty="0">
                <a:latin typeface="Cambria" panose="02040503050406030204" pitchFamily="18" charset="0"/>
              </a:rPr>
              <a:t>  To understand the problem as perceived by the user.</a:t>
            </a:r>
          </a:p>
          <a:p>
            <a:r>
              <a:rPr lang="en-US" altLang="zh-CN" sz="2400" dirty="0">
                <a:latin typeface="Cambria" panose="02040503050406030204" pitchFamily="18" charset="0"/>
              </a:rPr>
              <a:t>Activities of specification are </a:t>
            </a:r>
            <a:r>
              <a:rPr lang="en-US" altLang="zh-CN" sz="2400" b="1" dirty="0">
                <a:solidFill>
                  <a:srgbClr val="FF0000"/>
                </a:solidFill>
                <a:latin typeface="Cambria" panose="02040503050406030204" pitchFamily="18" charset="0"/>
              </a:rPr>
              <a:t>problem oriented</a:t>
            </a:r>
            <a:r>
              <a:rPr lang="en-US" altLang="zh-CN" sz="2400" dirty="0">
                <a:latin typeface="Cambria" panose="02040503050406030204" pitchFamily="18" charset="0"/>
              </a:rPr>
              <a:t>.</a:t>
            </a:r>
          </a:p>
          <a:p>
            <a:pPr lvl="1"/>
            <a:r>
              <a:rPr lang="en-US" altLang="zh-CN" dirty="0">
                <a:latin typeface="Cambria" panose="02040503050406030204" pitchFamily="18" charset="0"/>
              </a:rPr>
              <a:t>Focus on </a:t>
            </a:r>
            <a:r>
              <a:rPr lang="en-US" altLang="zh-CN" i="1" dirty="0">
                <a:solidFill>
                  <a:srgbClr val="FF0000"/>
                </a:solidFill>
                <a:latin typeface="Cambria" panose="02040503050406030204" pitchFamily="18" charset="0"/>
              </a:rPr>
              <a:t>what</a:t>
            </a:r>
            <a:r>
              <a:rPr lang="en-US" altLang="zh-CN" dirty="0">
                <a:latin typeface="Cambria" panose="02040503050406030204" pitchFamily="18" charset="0"/>
              </a:rPr>
              <a:t>, not </a:t>
            </a:r>
            <a:r>
              <a:rPr lang="en-US" altLang="zh-CN" i="1" dirty="0">
                <a:solidFill>
                  <a:srgbClr val="FF0000"/>
                </a:solidFill>
                <a:latin typeface="Cambria" panose="02040503050406030204" pitchFamily="18" charset="0"/>
              </a:rPr>
              <a:t>how</a:t>
            </a:r>
            <a:r>
              <a:rPr lang="en-US" altLang="zh-CN" i="1" dirty="0">
                <a:latin typeface="Cambria" panose="02040503050406030204" pitchFamily="18" charset="0"/>
              </a:rPr>
              <a:t> </a:t>
            </a:r>
            <a:r>
              <a:rPr lang="en-US" altLang="zh-CN" dirty="0">
                <a:latin typeface="Cambria" panose="02040503050406030204" pitchFamily="18" charset="0"/>
              </a:rPr>
              <a:t>(this is design)</a:t>
            </a:r>
          </a:p>
          <a:p>
            <a:pPr lvl="1"/>
            <a:r>
              <a:rPr lang="en-US" altLang="zh-CN" dirty="0">
                <a:latin typeface="Cambria" panose="02040503050406030204" pitchFamily="18" charset="0"/>
              </a:rPr>
              <a:t>Don’t cloud the specification with unnecessary detail.</a:t>
            </a:r>
          </a:p>
          <a:p>
            <a:pPr lvl="1"/>
            <a:r>
              <a:rPr lang="en-US" altLang="zh-CN" dirty="0">
                <a:latin typeface="Cambria" panose="02040503050406030204" pitchFamily="18" charset="0"/>
              </a:rPr>
              <a:t>Don’t </a:t>
            </a:r>
            <a:r>
              <a:rPr lang="en-US" altLang="zh-CN" dirty="0">
                <a:solidFill>
                  <a:srgbClr val="FF0000"/>
                </a:solidFill>
                <a:latin typeface="Cambria" panose="02040503050406030204" pitchFamily="18" charset="0"/>
              </a:rPr>
              <a:t>pre-constrain</a:t>
            </a:r>
            <a:r>
              <a:rPr lang="en-US" altLang="zh-CN" dirty="0">
                <a:latin typeface="Cambria" panose="02040503050406030204" pitchFamily="18" charset="0"/>
              </a:rPr>
              <a:t> design in the specification.</a:t>
            </a:r>
          </a:p>
          <a:p>
            <a:r>
              <a:rPr lang="en-US" altLang="zh-CN" sz="2400" dirty="0">
                <a:latin typeface="Cambria" panose="02040503050406030204" pitchFamily="18" charset="0"/>
              </a:rPr>
              <a:t>After specification is done, do </a:t>
            </a:r>
            <a:r>
              <a:rPr lang="en-US" altLang="zh-CN" sz="2400" b="1" dirty="0">
                <a:solidFill>
                  <a:srgbClr val="FF0000"/>
                </a:solidFill>
                <a:latin typeface="Cambria" panose="02040503050406030204" pitchFamily="18" charset="0"/>
              </a:rPr>
              <a:t>software design</a:t>
            </a:r>
            <a:r>
              <a:rPr lang="en-US" altLang="zh-CN" sz="2400" dirty="0">
                <a:latin typeface="Cambria" panose="02040503050406030204" pitchFamily="18" charset="0"/>
              </a:rPr>
              <a:t>:</a:t>
            </a:r>
          </a:p>
          <a:p>
            <a:pPr lvl="1"/>
            <a:r>
              <a:rPr lang="en-US" altLang="zh-CN" dirty="0">
                <a:latin typeface="Cambria" panose="02040503050406030204" pitchFamily="18" charset="0"/>
              </a:rPr>
              <a:t>solution oriented</a:t>
            </a:r>
          </a:p>
          <a:p>
            <a:pPr lvl="1"/>
            <a:r>
              <a:rPr lang="en-US" altLang="zh-CN" i="1" dirty="0">
                <a:solidFill>
                  <a:srgbClr val="FF0000"/>
                </a:solidFill>
                <a:latin typeface="Cambria" panose="02040503050406030204" pitchFamily="18" charset="0"/>
              </a:rPr>
              <a:t>how</a:t>
            </a:r>
            <a:r>
              <a:rPr lang="en-US" altLang="zh-CN" dirty="0">
                <a:latin typeface="Cambria" panose="02040503050406030204" pitchFamily="18" charset="0"/>
              </a:rPr>
              <a:t> to implement the </a:t>
            </a:r>
            <a:r>
              <a:rPr lang="en-US" altLang="zh-CN" i="1" dirty="0">
                <a:solidFill>
                  <a:srgbClr val="FF0000"/>
                </a:solidFill>
                <a:latin typeface="Cambria" panose="02040503050406030204" pitchFamily="18" charset="0"/>
              </a:rPr>
              <a:t>what</a:t>
            </a:r>
            <a:endParaRPr lang="en-US" altLang="zh-CN"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25885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6" name="Rectangle 3"/>
          <p:cNvSpPr txBox="1">
            <a:spLocks noChangeArrowheads="1"/>
          </p:cNvSpPr>
          <p:nvPr/>
        </p:nvSpPr>
        <p:spPr bwMode="auto">
          <a:xfrm>
            <a:off x="381000" y="2305317"/>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panose="02040503050406030204" pitchFamily="18" charset="0"/>
              </a:rPr>
              <a:t>Key to specification is </a:t>
            </a:r>
            <a:r>
              <a:rPr lang="en-US" altLang="zh-CN" sz="2400" dirty="0">
                <a:solidFill>
                  <a:srgbClr val="FF0000"/>
                </a:solidFill>
                <a:latin typeface="Cambria" panose="02040503050406030204" pitchFamily="18" charset="0"/>
              </a:rPr>
              <a:t>good communication</a:t>
            </a:r>
            <a:r>
              <a:rPr lang="en-US" altLang="zh-CN" sz="2400" dirty="0">
                <a:latin typeface="Cambria" panose="02040503050406030204" pitchFamily="18" charset="0"/>
              </a:rPr>
              <a:t> between customer and developers.</a:t>
            </a:r>
          </a:p>
          <a:p>
            <a:r>
              <a:rPr lang="en-US" altLang="zh-CN" sz="2400" dirty="0">
                <a:latin typeface="Cambria" panose="02040503050406030204" pitchFamily="18" charset="0"/>
              </a:rPr>
              <a:t>Work from specification document as guide.</a:t>
            </a:r>
          </a:p>
          <a:p>
            <a:r>
              <a:rPr lang="en-US" altLang="zh-CN" sz="2400" dirty="0">
                <a:latin typeface="Cambria" panose="02040503050406030204" pitchFamily="18" charset="0"/>
              </a:rPr>
              <a:t>Basically, it’s the process of determining and establishing the </a:t>
            </a:r>
            <a:r>
              <a:rPr lang="en-US" altLang="zh-CN" sz="2400" b="1" u="sng" dirty="0">
                <a:solidFill>
                  <a:srgbClr val="FF0000"/>
                </a:solidFill>
                <a:latin typeface="Cambria" panose="02040503050406030204" pitchFamily="18" charset="0"/>
              </a:rPr>
              <a:t>precise</a:t>
            </a:r>
            <a:r>
              <a:rPr lang="en-US" altLang="zh-CN" sz="2400" dirty="0">
                <a:latin typeface="Cambria" panose="02040503050406030204" pitchFamily="18" charset="0"/>
              </a:rPr>
              <a:t> expectations of the customer about the proposed software system.</a:t>
            </a:r>
          </a:p>
          <a:p>
            <a:endParaRPr lang="en-US" altLang="zh-CN" sz="2400" dirty="0">
              <a:latin typeface="Cambria" panose="02040503050406030204" pitchFamily="18" charset="0"/>
            </a:endParaRPr>
          </a:p>
        </p:txBody>
      </p:sp>
      <p:sp>
        <p:nvSpPr>
          <p:cNvPr id="7" name="Rectangle 2"/>
          <p:cNvSpPr txBox="1">
            <a:spLocks noChangeArrowheads="1"/>
          </p:cNvSpPr>
          <p:nvPr/>
        </p:nvSpPr>
        <p:spPr bwMode="auto">
          <a:xfrm>
            <a:off x="685800" y="1066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a:latin typeface="Cambria" panose="02040503050406030204" pitchFamily="18" charset="0"/>
              </a:rPr>
              <a:t>Requirements Specification:</a:t>
            </a:r>
            <a:br>
              <a:rPr lang="en-US" altLang="zh-CN" dirty="0">
                <a:latin typeface="Cambria" panose="02040503050406030204" pitchFamily="18" charset="0"/>
              </a:rPr>
            </a:br>
            <a:r>
              <a:rPr lang="en-US" altLang="zh-CN" dirty="0">
                <a:latin typeface="Cambria" panose="02040503050406030204" pitchFamily="18" charset="0"/>
              </a:rPr>
              <a:t>An Overview</a:t>
            </a:r>
            <a:endParaRPr lang="en-US" altLang="zh-CN" sz="1800" dirty="0">
              <a:latin typeface="Cambria" panose="02040503050406030204" pitchFamily="18" charset="0"/>
            </a:endParaRPr>
          </a:p>
        </p:txBody>
      </p:sp>
    </p:spTree>
    <p:extLst>
      <p:ext uri="{BB962C8B-B14F-4D97-AF65-F5344CB8AC3E}">
        <p14:creationId xmlns:p14="http://schemas.microsoft.com/office/powerpoint/2010/main" val="225877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6" name="Rectangle 2"/>
          <p:cNvSpPr txBox="1">
            <a:spLocks noChangeArrowheads="1"/>
          </p:cNvSpPr>
          <p:nvPr/>
        </p:nvSpPr>
        <p:spPr bwMode="auto">
          <a:xfrm>
            <a:off x="213023" y="1447800"/>
            <a:ext cx="3520777" cy="140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Math" panose="02040503050406030204" pitchFamily="18" charset="0"/>
                <a:ea typeface="Cambria Math" panose="02040503050406030204" pitchFamily="18" charset="0"/>
              </a:rPr>
              <a:t>Fault, Error &amp; Failure</a:t>
            </a:r>
          </a:p>
        </p:txBody>
      </p:sp>
      <p:sp>
        <p:nvSpPr>
          <p:cNvPr id="7" name="Rectangle 3"/>
          <p:cNvSpPr txBox="1">
            <a:spLocks noChangeArrowheads="1"/>
          </p:cNvSpPr>
          <p:nvPr/>
        </p:nvSpPr>
        <p:spPr bwMode="auto">
          <a:xfrm>
            <a:off x="228600" y="2502131"/>
            <a:ext cx="8763000"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u="sng" dirty="0">
                <a:latin typeface="Cambria Math" panose="02040503050406030204" pitchFamily="18" charset="0"/>
                <a:ea typeface="Cambria Math" panose="02040503050406030204" pitchFamily="18" charset="0"/>
              </a:rPr>
              <a:t>Software Fault</a:t>
            </a:r>
            <a:r>
              <a:rPr lang="en-US" altLang="zh-CN" sz="2400" dirty="0">
                <a:latin typeface="Cambria Math" panose="02040503050406030204" pitchFamily="18" charset="0"/>
                <a:ea typeface="Cambria Math" panose="02040503050406030204" pitchFamily="18" charset="0"/>
              </a:rPr>
              <a:t> : A </a:t>
            </a:r>
            <a:r>
              <a:rPr lang="en-US" altLang="zh-CN" sz="2400" b="1" dirty="0">
                <a:latin typeface="Cambria Math" panose="02040503050406030204" pitchFamily="18" charset="0"/>
                <a:ea typeface="Cambria Math" panose="02040503050406030204" pitchFamily="18" charset="0"/>
              </a:rPr>
              <a:t>static</a:t>
            </a:r>
            <a:r>
              <a:rPr lang="en-US" altLang="zh-CN" sz="2400" dirty="0">
                <a:latin typeface="Cambria Math" panose="02040503050406030204" pitchFamily="18" charset="0"/>
                <a:ea typeface="Cambria Math" panose="02040503050406030204" pitchFamily="18" charset="0"/>
              </a:rPr>
              <a:t> defect in the software (i.e., defect)</a:t>
            </a:r>
          </a:p>
          <a:p>
            <a:r>
              <a:rPr lang="en-US" altLang="zh-CN" sz="2400" u="sng" dirty="0">
                <a:latin typeface="Cambria Math" panose="02040503050406030204" pitchFamily="18" charset="0"/>
                <a:ea typeface="Cambria Math" panose="02040503050406030204" pitchFamily="18" charset="0"/>
              </a:rPr>
              <a:t>Software Error</a:t>
            </a:r>
            <a:r>
              <a:rPr lang="en-US" altLang="zh-CN" sz="2400" dirty="0">
                <a:latin typeface="Cambria Math" panose="02040503050406030204" pitchFamily="18" charset="0"/>
                <a:ea typeface="Cambria Math" panose="02040503050406030204" pitchFamily="18" charset="0"/>
              </a:rPr>
              <a:t> : An incorrect </a:t>
            </a:r>
            <a:r>
              <a:rPr lang="en-US" altLang="zh-CN" sz="2400" b="1" dirty="0">
                <a:latin typeface="Cambria Math" panose="02040503050406030204" pitchFamily="18" charset="0"/>
                <a:ea typeface="Cambria Math" panose="02040503050406030204" pitchFamily="18" charset="0"/>
              </a:rPr>
              <a:t>internal</a:t>
            </a:r>
            <a:r>
              <a:rPr lang="en-US" altLang="zh-CN" sz="2400" dirty="0">
                <a:latin typeface="Cambria Math" panose="02040503050406030204" pitchFamily="18" charset="0"/>
                <a:ea typeface="Cambria Math" panose="02040503050406030204" pitchFamily="18" charset="0"/>
              </a:rPr>
              <a:t> state that is the manifestation of some fault</a:t>
            </a:r>
          </a:p>
          <a:p>
            <a:r>
              <a:rPr lang="en-US" altLang="zh-CN" sz="2400" u="sng" dirty="0">
                <a:latin typeface="Cambria Math" panose="02040503050406030204" pitchFamily="18" charset="0"/>
                <a:ea typeface="Cambria Math" panose="02040503050406030204" pitchFamily="18" charset="0"/>
              </a:rPr>
              <a:t>Software Failure</a:t>
            </a:r>
            <a:r>
              <a:rPr lang="en-US" altLang="zh-CN" sz="2400" dirty="0">
                <a:latin typeface="Cambria Math" panose="02040503050406030204" pitchFamily="18" charset="0"/>
                <a:ea typeface="Cambria Math" panose="02040503050406030204" pitchFamily="18" charset="0"/>
              </a:rPr>
              <a:t> : </a:t>
            </a:r>
            <a:r>
              <a:rPr lang="en-US" altLang="zh-CN" sz="2400" b="1" dirty="0">
                <a:latin typeface="Cambria Math" panose="02040503050406030204" pitchFamily="18" charset="0"/>
                <a:ea typeface="Cambria Math" panose="02040503050406030204" pitchFamily="18" charset="0"/>
              </a:rPr>
              <a:t>External</a:t>
            </a:r>
            <a:r>
              <a:rPr lang="en-US" altLang="zh-CN" sz="2400" dirty="0">
                <a:latin typeface="Cambria Math" panose="02040503050406030204" pitchFamily="18" charset="0"/>
                <a:ea typeface="Cambria Math" panose="02040503050406030204" pitchFamily="18" charset="0"/>
              </a:rPr>
              <a:t>, incorrect behavior with respect to the requirements or other description of the expected behavior</a:t>
            </a:r>
          </a:p>
        </p:txBody>
      </p:sp>
    </p:spTree>
    <p:extLst>
      <p:ext uri="{BB962C8B-B14F-4D97-AF65-F5344CB8AC3E}">
        <p14:creationId xmlns:p14="http://schemas.microsoft.com/office/powerpoint/2010/main" val="3898100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The purpose of specification</a:t>
            </a:r>
          </a:p>
        </p:txBody>
      </p:sp>
      <p:sp>
        <p:nvSpPr>
          <p:cNvPr id="4" name="Rectangle 3"/>
          <p:cNvSpPr txBox="1">
            <a:spLocks noChangeArrowheads="1"/>
          </p:cNvSpPr>
          <p:nvPr/>
        </p:nvSpPr>
        <p:spPr bwMode="auto">
          <a:xfrm>
            <a:off x="457200" y="19050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Cambria" panose="02040503050406030204" pitchFamily="18" charset="0"/>
              </a:rPr>
              <a:t>Raw user requirements are often:</a:t>
            </a:r>
          </a:p>
          <a:p>
            <a:pPr lvl="1">
              <a:lnSpc>
                <a:spcPct val="90000"/>
              </a:lnSpc>
            </a:pPr>
            <a:r>
              <a:rPr lang="en-US" altLang="zh-CN" dirty="0">
                <a:latin typeface="Cambria" panose="02040503050406030204" pitchFamily="18" charset="0"/>
              </a:rPr>
              <a:t>vague</a:t>
            </a:r>
          </a:p>
          <a:p>
            <a:pPr lvl="1">
              <a:lnSpc>
                <a:spcPct val="90000"/>
              </a:lnSpc>
            </a:pPr>
            <a:r>
              <a:rPr lang="en-US" altLang="zh-CN" dirty="0">
                <a:latin typeface="Cambria" panose="02040503050406030204" pitchFamily="18" charset="0"/>
              </a:rPr>
              <a:t>contradictory</a:t>
            </a:r>
          </a:p>
          <a:p>
            <a:pPr lvl="1">
              <a:lnSpc>
                <a:spcPct val="90000"/>
              </a:lnSpc>
            </a:pPr>
            <a:r>
              <a:rPr lang="en-US" altLang="zh-CN" dirty="0">
                <a:latin typeface="Cambria" panose="02040503050406030204" pitchFamily="18" charset="0"/>
              </a:rPr>
              <a:t>impractical or impossible to implement</a:t>
            </a:r>
          </a:p>
          <a:p>
            <a:pPr lvl="1">
              <a:lnSpc>
                <a:spcPct val="90000"/>
              </a:lnSpc>
            </a:pPr>
            <a:r>
              <a:rPr lang="en-US" altLang="zh-CN" dirty="0">
                <a:latin typeface="Cambria" panose="02040503050406030204" pitchFamily="18" charset="0"/>
              </a:rPr>
              <a:t>overly concrete</a:t>
            </a:r>
          </a:p>
          <a:p>
            <a:pPr lvl="1">
              <a:lnSpc>
                <a:spcPct val="90000"/>
              </a:lnSpc>
            </a:pPr>
            <a:r>
              <a:rPr lang="en-US" altLang="zh-CN" dirty="0">
                <a:latin typeface="Cambria" panose="02040503050406030204" pitchFamily="18" charset="0"/>
              </a:rPr>
              <a:t>just plain wrong</a:t>
            </a:r>
          </a:p>
          <a:p>
            <a:r>
              <a:rPr lang="en-US" altLang="zh-CN" sz="2600" dirty="0">
                <a:latin typeface="Cambria" panose="02040503050406030204" pitchFamily="18" charset="0"/>
              </a:rPr>
              <a:t>The purpose of specification is to get </a:t>
            </a:r>
            <a:r>
              <a:rPr lang="en-US" altLang="zh-CN" sz="2600" dirty="0">
                <a:solidFill>
                  <a:srgbClr val="FF0000"/>
                </a:solidFill>
                <a:latin typeface="Cambria" panose="02040503050406030204" pitchFamily="18" charset="0"/>
              </a:rPr>
              <a:t>a usable set of requirements</a:t>
            </a:r>
            <a:r>
              <a:rPr lang="en-US" altLang="zh-CN" sz="2600" dirty="0">
                <a:latin typeface="Cambria" panose="02040503050406030204" pitchFamily="18" charset="0"/>
              </a:rPr>
              <a:t> from which the system may be designed and implemented, with </a:t>
            </a:r>
            <a:r>
              <a:rPr lang="en-US" altLang="zh-CN" sz="2600" dirty="0">
                <a:solidFill>
                  <a:srgbClr val="FF0000"/>
                </a:solidFill>
                <a:latin typeface="Cambria" panose="02040503050406030204" pitchFamily="18" charset="0"/>
              </a:rPr>
              <a:t>minimal “surprises”.</a:t>
            </a:r>
          </a:p>
        </p:txBody>
      </p:sp>
    </p:spTree>
    <p:extLst>
      <p:ext uri="{BB962C8B-B14F-4D97-AF65-F5344CB8AC3E}">
        <p14:creationId xmlns:p14="http://schemas.microsoft.com/office/powerpoint/2010/main" val="349786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The Specification document</a:t>
            </a:r>
          </a:p>
        </p:txBody>
      </p:sp>
      <p:sp>
        <p:nvSpPr>
          <p:cNvPr id="4" name="Rectangle 3"/>
          <p:cNvSpPr txBox="1">
            <a:spLocks noChangeArrowheads="1"/>
          </p:cNvSpPr>
          <p:nvPr/>
        </p:nvSpPr>
        <p:spPr bwMode="auto">
          <a:xfrm>
            <a:off x="457200" y="1981200"/>
            <a:ext cx="8077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Cambria" panose="02040503050406030204" pitchFamily="18" charset="0"/>
              </a:rPr>
              <a:t>The official statement of what is required of the system developers.</a:t>
            </a:r>
          </a:p>
          <a:p>
            <a:pPr lvl="1"/>
            <a:r>
              <a:rPr lang="en-US" altLang="zh-CN" dirty="0">
                <a:latin typeface="Cambria" panose="02040503050406030204" pitchFamily="18" charset="0"/>
              </a:rPr>
              <a:t>Includes </a:t>
            </a:r>
            <a:r>
              <a:rPr lang="en-US" altLang="zh-CN" dirty="0">
                <a:solidFill>
                  <a:srgbClr val="FF0000"/>
                </a:solidFill>
                <a:latin typeface="Cambria" panose="02040503050406030204" pitchFamily="18" charset="0"/>
              </a:rPr>
              <a:t>system models, requirements definition, and requirements specification</a:t>
            </a:r>
            <a:r>
              <a:rPr lang="en-US" altLang="zh-CN" dirty="0">
                <a:latin typeface="Cambria" panose="02040503050406030204" pitchFamily="18" charset="0"/>
              </a:rPr>
              <a:t>.</a:t>
            </a:r>
          </a:p>
          <a:p>
            <a:pPr lvl="1"/>
            <a:r>
              <a:rPr lang="en-US" altLang="zh-CN" dirty="0">
                <a:latin typeface="Cambria" panose="02040503050406030204" pitchFamily="18" charset="0"/>
              </a:rPr>
              <a:t>Not a design document. </a:t>
            </a:r>
          </a:p>
          <a:p>
            <a:pPr lvl="1"/>
            <a:r>
              <a:rPr lang="en-US" altLang="zh-CN" dirty="0">
                <a:latin typeface="Cambria" panose="02040503050406030204" pitchFamily="18" charset="0"/>
              </a:rPr>
              <a:t>States </a:t>
            </a:r>
            <a:r>
              <a:rPr lang="en-US" altLang="zh-CN" dirty="0">
                <a:solidFill>
                  <a:srgbClr val="FF0000"/>
                </a:solidFill>
                <a:latin typeface="Cambria" panose="02040503050406030204" pitchFamily="18" charset="0"/>
              </a:rPr>
              <a:t>functional and non-functional </a:t>
            </a:r>
            <a:r>
              <a:rPr lang="en-US" altLang="zh-CN" dirty="0">
                <a:latin typeface="Cambria" panose="02040503050406030204" pitchFamily="18" charset="0"/>
              </a:rPr>
              <a:t>requirements.</a:t>
            </a:r>
          </a:p>
          <a:p>
            <a:r>
              <a:rPr lang="en-US" altLang="zh-CN" sz="2600" dirty="0">
                <a:latin typeface="Cambria" panose="02040503050406030204" pitchFamily="18" charset="0"/>
              </a:rPr>
              <a:t>Serves as a reference document for maintenance.</a:t>
            </a:r>
          </a:p>
          <a:p>
            <a:endParaRPr lang="en-US" altLang="zh-CN" dirty="0">
              <a:latin typeface="Cambria" panose="02040503050406030204" pitchFamily="18" charset="0"/>
            </a:endParaRPr>
          </a:p>
        </p:txBody>
      </p:sp>
    </p:spTree>
    <p:extLst>
      <p:ext uri="{BB962C8B-B14F-4D97-AF65-F5344CB8AC3E}">
        <p14:creationId xmlns:p14="http://schemas.microsoft.com/office/powerpoint/2010/main" val="16934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7620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Two kinds of requirements</a:t>
            </a:r>
          </a:p>
        </p:txBody>
      </p:sp>
      <p:sp>
        <p:nvSpPr>
          <p:cNvPr id="4" name="Rectangle 3"/>
          <p:cNvSpPr txBox="1">
            <a:spLocks noChangeArrowheads="1"/>
          </p:cNvSpPr>
          <p:nvPr/>
        </p:nvSpPr>
        <p:spPr bwMode="auto">
          <a:xfrm>
            <a:off x="381000" y="2133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b="1" u="sng" dirty="0">
                <a:latin typeface="Cambria" panose="02040503050406030204" pitchFamily="18" charset="0"/>
              </a:rPr>
              <a:t>Functional:</a:t>
            </a:r>
            <a:r>
              <a:rPr lang="en-US" altLang="zh-CN" sz="2400" dirty="0">
                <a:latin typeface="Cambria" panose="02040503050406030204" pitchFamily="18" charset="0"/>
              </a:rPr>
              <a:t>  The </a:t>
            </a:r>
            <a:r>
              <a:rPr lang="en-US" altLang="zh-CN" sz="2400" dirty="0">
                <a:solidFill>
                  <a:srgbClr val="FF0000"/>
                </a:solidFill>
                <a:latin typeface="Cambria" panose="02040503050406030204" pitchFamily="18" charset="0"/>
              </a:rPr>
              <a:t>precise tasks or functions </a:t>
            </a:r>
            <a:r>
              <a:rPr lang="en-US" altLang="zh-CN" sz="2400" dirty="0">
                <a:latin typeface="Cambria" panose="02040503050406030204" pitchFamily="18" charset="0"/>
              </a:rPr>
              <a:t>the system is to perform.</a:t>
            </a:r>
          </a:p>
          <a:p>
            <a:pPr lvl="1">
              <a:lnSpc>
                <a:spcPct val="90000"/>
              </a:lnSpc>
            </a:pPr>
            <a:r>
              <a:rPr lang="en-US" altLang="zh-CN" i="1" dirty="0">
                <a:latin typeface="Cambria" panose="02040503050406030204" pitchFamily="18" charset="0"/>
              </a:rPr>
              <a:t>e.g.,</a:t>
            </a:r>
            <a:r>
              <a:rPr lang="en-US" altLang="zh-CN" dirty="0">
                <a:latin typeface="Cambria" panose="02040503050406030204" pitchFamily="18" charset="0"/>
              </a:rPr>
              <a:t> details of a flight reservation system</a:t>
            </a:r>
          </a:p>
          <a:p>
            <a:pPr lvl="1">
              <a:lnSpc>
                <a:spcPct val="90000"/>
              </a:lnSpc>
            </a:pPr>
            <a:endParaRPr lang="en-US" altLang="zh-CN" dirty="0">
              <a:latin typeface="Cambria" panose="02040503050406030204" pitchFamily="18" charset="0"/>
            </a:endParaRPr>
          </a:p>
          <a:p>
            <a:pPr>
              <a:lnSpc>
                <a:spcPct val="90000"/>
              </a:lnSpc>
            </a:pPr>
            <a:r>
              <a:rPr lang="en-US" altLang="zh-CN" sz="2400" b="1" u="sng" dirty="0">
                <a:latin typeface="Cambria" panose="02040503050406030204" pitchFamily="18" charset="0"/>
              </a:rPr>
              <a:t>Non-functional:</a:t>
            </a:r>
            <a:r>
              <a:rPr lang="en-US" altLang="zh-CN" sz="2400" dirty="0">
                <a:latin typeface="Cambria" panose="02040503050406030204" pitchFamily="18" charset="0"/>
              </a:rPr>
              <a:t>  Usually, </a:t>
            </a:r>
            <a:r>
              <a:rPr lang="en-US" altLang="zh-CN" sz="2400" dirty="0">
                <a:solidFill>
                  <a:srgbClr val="FF0000"/>
                </a:solidFill>
                <a:latin typeface="Cambria" panose="02040503050406030204" pitchFamily="18" charset="0"/>
              </a:rPr>
              <a:t>a constraint of some kind </a:t>
            </a:r>
            <a:r>
              <a:rPr lang="en-US" altLang="zh-CN" sz="2400" dirty="0">
                <a:latin typeface="Cambria" panose="02040503050406030204" pitchFamily="18" charset="0"/>
              </a:rPr>
              <a:t>on the system or its construction</a:t>
            </a:r>
          </a:p>
          <a:p>
            <a:pPr lvl="1">
              <a:lnSpc>
                <a:spcPct val="90000"/>
              </a:lnSpc>
            </a:pPr>
            <a:r>
              <a:rPr lang="en-US" altLang="zh-CN" i="1" dirty="0">
                <a:latin typeface="Cambria" panose="02040503050406030204" pitchFamily="18" charset="0"/>
              </a:rPr>
              <a:t>e.g.,</a:t>
            </a:r>
            <a:r>
              <a:rPr lang="en-US" altLang="zh-CN" dirty="0">
                <a:latin typeface="Cambria" panose="02040503050406030204" pitchFamily="18" charset="0"/>
              </a:rPr>
              <a:t> expected performance and memory requirements, process model used, implementation language and platform, compatibility with other tools, deadlines, ...</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18588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762000" y="1219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Specification document “requirements”</a:t>
            </a:r>
          </a:p>
        </p:txBody>
      </p:sp>
      <p:sp>
        <p:nvSpPr>
          <p:cNvPr id="4" name="Rectangle 3"/>
          <p:cNvSpPr txBox="1">
            <a:spLocks noChangeArrowheads="1"/>
          </p:cNvSpPr>
          <p:nvPr/>
        </p:nvSpPr>
        <p:spPr bwMode="auto">
          <a:xfrm>
            <a:off x="381000" y="2057400"/>
            <a:ext cx="8305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Cambria" panose="02040503050406030204" pitchFamily="18" charset="0"/>
              </a:rPr>
              <a:t>Should be </a:t>
            </a:r>
            <a:r>
              <a:rPr lang="en-US" altLang="zh-CN" sz="2600" dirty="0">
                <a:solidFill>
                  <a:srgbClr val="FF0000"/>
                </a:solidFill>
                <a:latin typeface="Cambria" panose="02040503050406030204" pitchFamily="18" charset="0"/>
              </a:rPr>
              <a:t>easy to change</a:t>
            </a:r>
            <a:r>
              <a:rPr lang="en-US" altLang="zh-CN" sz="2600" dirty="0">
                <a:latin typeface="Cambria" panose="02040503050406030204" pitchFamily="18" charset="0"/>
              </a:rPr>
              <a:t> as requirements evolve.</a:t>
            </a:r>
          </a:p>
          <a:p>
            <a:r>
              <a:rPr lang="en-US" altLang="zh-CN" sz="2600" dirty="0">
                <a:latin typeface="Cambria" panose="02040503050406030204" pitchFamily="18" charset="0"/>
              </a:rPr>
              <a:t>Must be kept </a:t>
            </a:r>
            <a:r>
              <a:rPr lang="en-US" altLang="zh-CN" sz="2600" dirty="0">
                <a:solidFill>
                  <a:srgbClr val="FF0000"/>
                </a:solidFill>
                <a:latin typeface="Cambria" panose="02040503050406030204" pitchFamily="18" charset="0"/>
              </a:rPr>
              <a:t>up-to-date</a:t>
            </a:r>
            <a:r>
              <a:rPr lang="en-US" altLang="zh-CN" sz="2600" dirty="0">
                <a:latin typeface="Cambria" panose="02040503050406030204" pitchFamily="18" charset="0"/>
              </a:rPr>
              <a:t> as system changes.</a:t>
            </a:r>
          </a:p>
        </p:txBody>
      </p:sp>
      <p:sp>
        <p:nvSpPr>
          <p:cNvPr id="5" name="Rectangle 3"/>
          <p:cNvSpPr txBox="1">
            <a:spLocks noChangeArrowheads="1"/>
          </p:cNvSpPr>
          <p:nvPr/>
        </p:nvSpPr>
        <p:spPr bwMode="auto">
          <a:xfrm>
            <a:off x="381000" y="3099516"/>
            <a:ext cx="8382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a:latin typeface="Cambria" panose="02040503050406030204" pitchFamily="18" charset="0"/>
              </a:rPr>
              <a:t>Foreseen problems: </a:t>
            </a:r>
          </a:p>
          <a:p>
            <a:pPr lvl="1">
              <a:lnSpc>
                <a:spcPct val="90000"/>
              </a:lnSpc>
            </a:pPr>
            <a:r>
              <a:rPr lang="en-US" altLang="zh-CN" dirty="0">
                <a:latin typeface="Cambria" panose="02040503050406030204" pitchFamily="18" charset="0"/>
              </a:rPr>
              <a:t> “won’t support Win-3.x apps”</a:t>
            </a:r>
          </a:p>
          <a:p>
            <a:pPr>
              <a:lnSpc>
                <a:spcPct val="90000"/>
              </a:lnSpc>
            </a:pPr>
            <a:r>
              <a:rPr lang="en-US" altLang="zh-CN" sz="2600" dirty="0">
                <a:latin typeface="Cambria" panose="02040503050406030204" pitchFamily="18" charset="0"/>
              </a:rPr>
              <a:t>Expected evolution: </a:t>
            </a:r>
          </a:p>
          <a:p>
            <a:pPr lvl="1">
              <a:lnSpc>
                <a:spcPct val="90000"/>
              </a:lnSpc>
            </a:pPr>
            <a:r>
              <a:rPr lang="en-US" altLang="zh-CN" dirty="0">
                <a:latin typeface="Cambria" panose="02040503050406030204" pitchFamily="18" charset="0"/>
              </a:rPr>
              <a:t>“will port to </a:t>
            </a:r>
            <a:r>
              <a:rPr lang="en-US" altLang="zh-CN" dirty="0" err="1">
                <a:latin typeface="Cambria" panose="02040503050406030204" pitchFamily="18" charset="0"/>
              </a:rPr>
              <a:t>MacOS</a:t>
            </a:r>
            <a:r>
              <a:rPr lang="en-US" altLang="zh-CN" dirty="0">
                <a:latin typeface="Cambria" panose="02040503050406030204" pitchFamily="18" charset="0"/>
              </a:rPr>
              <a:t> in next version”</a:t>
            </a:r>
          </a:p>
          <a:p>
            <a:pPr>
              <a:lnSpc>
                <a:spcPct val="90000"/>
              </a:lnSpc>
            </a:pPr>
            <a:r>
              <a:rPr lang="en-US" altLang="zh-CN" sz="2600" dirty="0">
                <a:latin typeface="Cambria" panose="02040503050406030204" pitchFamily="18" charset="0"/>
              </a:rPr>
              <a:t>Response to unexpected events/usage:</a:t>
            </a:r>
          </a:p>
          <a:p>
            <a:pPr lvl="1">
              <a:lnSpc>
                <a:spcPct val="90000"/>
              </a:lnSpc>
            </a:pPr>
            <a:r>
              <a:rPr lang="en-US" altLang="zh-CN" dirty="0">
                <a:latin typeface="Cambria" panose="02040503050406030204" pitchFamily="18" charset="0"/>
              </a:rPr>
              <a:t> “if input data in old format, will auto-convert”</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4792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066800"/>
            <a:ext cx="1036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Software Requirements Specification Structure</a:t>
            </a:r>
          </a:p>
        </p:txBody>
      </p:sp>
      <p:sp>
        <p:nvSpPr>
          <p:cNvPr id="4" name="Rectangle 3"/>
          <p:cNvSpPr txBox="1">
            <a:spLocks noChangeArrowheads="1"/>
          </p:cNvSpPr>
          <p:nvPr/>
        </p:nvSpPr>
        <p:spPr bwMode="auto">
          <a:xfrm>
            <a:off x="457200" y="1905000"/>
            <a:ext cx="8305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Introduction (describe need for system)</a:t>
            </a:r>
          </a:p>
          <a:p>
            <a:pPr>
              <a:lnSpc>
                <a:spcPct val="90000"/>
              </a:lnSpc>
            </a:pPr>
            <a:r>
              <a:rPr lang="en-US" altLang="zh-CN" dirty="0">
                <a:latin typeface="Cambria" panose="02040503050406030204" pitchFamily="18" charset="0"/>
              </a:rPr>
              <a:t>Functional Requirements</a:t>
            </a:r>
          </a:p>
          <a:p>
            <a:pPr>
              <a:lnSpc>
                <a:spcPct val="90000"/>
              </a:lnSpc>
            </a:pPr>
            <a:r>
              <a:rPr lang="en-US" altLang="zh-CN" dirty="0">
                <a:latin typeface="Cambria" panose="02040503050406030204" pitchFamily="18" charset="0"/>
              </a:rPr>
              <a:t>Non-Functional Requirements</a:t>
            </a:r>
          </a:p>
          <a:p>
            <a:pPr>
              <a:lnSpc>
                <a:spcPct val="90000"/>
              </a:lnSpc>
            </a:pPr>
            <a:r>
              <a:rPr lang="en-US" altLang="zh-CN" dirty="0">
                <a:latin typeface="Cambria" panose="02040503050406030204" pitchFamily="18" charset="0"/>
              </a:rPr>
              <a:t>System Evolution (describe anticipated changes)</a:t>
            </a:r>
          </a:p>
          <a:p>
            <a:pPr>
              <a:lnSpc>
                <a:spcPct val="90000"/>
              </a:lnSpc>
            </a:pPr>
            <a:r>
              <a:rPr lang="en-US" altLang="zh-CN" dirty="0">
                <a:latin typeface="Cambria" panose="02040503050406030204" pitchFamily="18" charset="0"/>
              </a:rPr>
              <a:t>Glossary (technical and/or new jargon)</a:t>
            </a:r>
          </a:p>
          <a:p>
            <a:pPr>
              <a:lnSpc>
                <a:spcPct val="90000"/>
              </a:lnSpc>
            </a:pPr>
            <a:r>
              <a:rPr lang="en-US" altLang="zh-CN" dirty="0">
                <a:latin typeface="Cambria" panose="02040503050406030204" pitchFamily="18" charset="0"/>
              </a:rPr>
              <a:t>Appendices</a:t>
            </a:r>
          </a:p>
          <a:p>
            <a:pPr>
              <a:lnSpc>
                <a:spcPct val="90000"/>
              </a:lnSpc>
            </a:pPr>
            <a:r>
              <a:rPr lang="en-US" altLang="zh-CN" dirty="0">
                <a:latin typeface="Cambria" panose="02040503050406030204" pitchFamily="18" charset="0"/>
              </a:rPr>
              <a:t>Index</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76854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To summarize …</a:t>
            </a:r>
          </a:p>
        </p:txBody>
      </p:sp>
      <p:sp>
        <p:nvSpPr>
          <p:cNvPr id="4" name="Rectangle 3"/>
          <p:cNvSpPr txBox="1">
            <a:spLocks noChangeArrowheads="1"/>
          </p:cNvSpPr>
          <p:nvPr/>
        </p:nvSpPr>
        <p:spPr bwMode="auto">
          <a:xfrm>
            <a:off x="381000" y="19050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a:latin typeface="Cambria" panose="02040503050406030204" pitchFamily="18" charset="0"/>
              </a:rPr>
              <a:t>Specification focuses on determining </a:t>
            </a:r>
            <a:r>
              <a:rPr lang="en-US" altLang="zh-CN" sz="2600" i="1" dirty="0">
                <a:solidFill>
                  <a:srgbClr val="FF0000"/>
                </a:solidFill>
                <a:latin typeface="Cambria" panose="02040503050406030204" pitchFamily="18" charset="0"/>
              </a:rPr>
              <a:t>what</a:t>
            </a:r>
            <a:r>
              <a:rPr lang="en-US" altLang="zh-CN" sz="2600" dirty="0">
                <a:latin typeface="Cambria" panose="02040503050406030204" pitchFamily="18" charset="0"/>
              </a:rPr>
              <a:t> the customer wants, and not </a:t>
            </a:r>
            <a:r>
              <a:rPr lang="en-US" altLang="zh-CN" sz="2600" i="1" dirty="0">
                <a:solidFill>
                  <a:srgbClr val="FF0000"/>
                </a:solidFill>
                <a:latin typeface="Cambria" panose="02040503050406030204" pitchFamily="18" charset="0"/>
              </a:rPr>
              <a:t>how</a:t>
            </a:r>
            <a:r>
              <a:rPr lang="en-US" altLang="zh-CN" sz="2600" dirty="0">
                <a:latin typeface="Cambria" panose="02040503050406030204" pitchFamily="18" charset="0"/>
              </a:rPr>
              <a:t> it will be implemented.</a:t>
            </a:r>
          </a:p>
          <a:p>
            <a:pPr>
              <a:lnSpc>
                <a:spcPct val="90000"/>
              </a:lnSpc>
            </a:pPr>
            <a:r>
              <a:rPr lang="en-US" altLang="zh-CN" sz="2600" dirty="0">
                <a:latin typeface="Cambria" panose="02040503050406030204" pitchFamily="18" charset="0"/>
              </a:rPr>
              <a:t>Specification is </a:t>
            </a:r>
            <a:r>
              <a:rPr lang="en-US" altLang="zh-CN" sz="2600" dirty="0">
                <a:solidFill>
                  <a:srgbClr val="FF0000"/>
                </a:solidFill>
                <a:latin typeface="Cambria" panose="02040503050406030204" pitchFamily="18" charset="0"/>
              </a:rPr>
              <a:t>hard</a:t>
            </a:r>
            <a:r>
              <a:rPr lang="en-US" altLang="zh-CN" sz="2600" dirty="0">
                <a:latin typeface="Cambria" panose="02040503050406030204" pitchFamily="18" charset="0"/>
              </a:rPr>
              <a:t> to get </a:t>
            </a:r>
            <a:r>
              <a:rPr lang="en-US" altLang="zh-CN" sz="2600" dirty="0">
                <a:solidFill>
                  <a:srgbClr val="FF0000"/>
                </a:solidFill>
                <a:latin typeface="Cambria" panose="02040503050406030204" pitchFamily="18" charset="0"/>
              </a:rPr>
              <a:t>correct</a:t>
            </a:r>
            <a:r>
              <a:rPr lang="en-US" altLang="zh-CN" sz="2600" dirty="0">
                <a:latin typeface="Cambria" panose="02040503050406030204" pitchFamily="18" charset="0"/>
              </a:rPr>
              <a:t>; it requires </a:t>
            </a:r>
            <a:r>
              <a:rPr lang="en-US" altLang="zh-CN" sz="2600" dirty="0">
                <a:solidFill>
                  <a:srgbClr val="FF0000"/>
                </a:solidFill>
                <a:latin typeface="Cambria" panose="02040503050406030204" pitchFamily="18" charset="0"/>
              </a:rPr>
              <a:t>good communication</a:t>
            </a:r>
            <a:r>
              <a:rPr lang="en-US" altLang="zh-CN" sz="2600" dirty="0">
                <a:latin typeface="Cambria" panose="02040503050406030204" pitchFamily="18" charset="0"/>
              </a:rPr>
              <a:t> skills.</a:t>
            </a:r>
          </a:p>
          <a:p>
            <a:pPr>
              <a:lnSpc>
                <a:spcPct val="90000"/>
              </a:lnSpc>
            </a:pPr>
            <a:r>
              <a:rPr lang="en-US" altLang="zh-CN" sz="2600" dirty="0">
                <a:latin typeface="Cambria" panose="02040503050406030204" pitchFamily="18" charset="0"/>
              </a:rPr>
              <a:t>Requirements may </a:t>
            </a:r>
            <a:r>
              <a:rPr lang="en-US" altLang="zh-CN" sz="2600" i="1" dirty="0">
                <a:solidFill>
                  <a:srgbClr val="FF0000"/>
                </a:solidFill>
                <a:latin typeface="Cambria" panose="02040503050406030204" pitchFamily="18" charset="0"/>
              </a:rPr>
              <a:t>change</a:t>
            </a:r>
            <a:r>
              <a:rPr lang="en-US" altLang="zh-CN" sz="2600" dirty="0">
                <a:latin typeface="Cambria" panose="02040503050406030204" pitchFamily="18" charset="0"/>
              </a:rPr>
              <a:t> over time.</a:t>
            </a:r>
          </a:p>
          <a:p>
            <a:pPr>
              <a:lnSpc>
                <a:spcPct val="90000"/>
              </a:lnSpc>
            </a:pPr>
            <a:r>
              <a:rPr lang="en-US" altLang="zh-CN" sz="2600" dirty="0">
                <a:latin typeface="Cambria" panose="02040503050406030204" pitchFamily="18" charset="0"/>
              </a:rPr>
              <a:t>Requirements specification requires </a:t>
            </a:r>
            <a:r>
              <a:rPr lang="en-US" altLang="zh-CN" sz="2600" dirty="0">
                <a:solidFill>
                  <a:srgbClr val="FF0000"/>
                </a:solidFill>
                <a:latin typeface="Cambria" panose="02040503050406030204" pitchFamily="18" charset="0"/>
              </a:rPr>
              <a:t>iteration</a:t>
            </a:r>
            <a:r>
              <a:rPr lang="en-US" altLang="zh-CN" sz="2600" dirty="0">
                <a:latin typeface="Cambria" panose="02040503050406030204" pitchFamily="18" charset="0"/>
              </a:rPr>
              <a:t>.</a:t>
            </a:r>
          </a:p>
          <a:p>
            <a:pPr>
              <a:lnSpc>
                <a:spcPct val="90000"/>
              </a:lnSpc>
            </a:pPr>
            <a:r>
              <a:rPr lang="en-US" altLang="zh-CN" sz="2600" dirty="0">
                <a:latin typeface="Cambria" panose="02040503050406030204" pitchFamily="18" charset="0"/>
              </a:rPr>
              <a:t>The customer often doesn’t have good </a:t>
            </a:r>
            <a:r>
              <a:rPr lang="en-US" altLang="zh-CN" sz="2600" dirty="0">
                <a:solidFill>
                  <a:srgbClr val="FF0000"/>
                </a:solidFill>
                <a:latin typeface="Cambria" panose="02040503050406030204" pitchFamily="18" charset="0"/>
              </a:rPr>
              <a:t>grasp</a:t>
            </a:r>
            <a:r>
              <a:rPr lang="en-US" altLang="zh-CN" sz="2600" dirty="0">
                <a:latin typeface="Cambria" panose="02040503050406030204" pitchFamily="18" charset="0"/>
              </a:rPr>
              <a:t> of what he wants.</a:t>
            </a:r>
          </a:p>
          <a:p>
            <a:pPr>
              <a:lnSpc>
                <a:spcPct val="90000"/>
              </a:lnSpc>
            </a:pPr>
            <a:r>
              <a:rPr lang="en-US" altLang="zh-CN" sz="2600" dirty="0">
                <a:latin typeface="Cambria" panose="02040503050406030204" pitchFamily="18" charset="0"/>
              </a:rPr>
              <a:t>Bugs created in the requirements stage are </a:t>
            </a:r>
            <a:r>
              <a:rPr lang="en-US" altLang="zh-CN" sz="2600" dirty="0">
                <a:solidFill>
                  <a:srgbClr val="FF0000"/>
                </a:solidFill>
                <a:latin typeface="Cambria" panose="02040503050406030204" pitchFamily="18" charset="0"/>
              </a:rPr>
              <a:t>very expensive</a:t>
            </a:r>
            <a:r>
              <a:rPr lang="en-US" altLang="zh-CN" sz="2600" dirty="0">
                <a:latin typeface="Cambria" panose="02040503050406030204" pitchFamily="18" charset="0"/>
              </a:rPr>
              <a:t> to fix later.</a:t>
            </a:r>
          </a:p>
        </p:txBody>
      </p:sp>
    </p:spTree>
    <p:extLst>
      <p:ext uri="{BB962C8B-B14F-4D97-AF65-F5344CB8AC3E}">
        <p14:creationId xmlns:p14="http://schemas.microsoft.com/office/powerpoint/2010/main" val="314313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a:latin typeface="Cambria" panose="02040503050406030204" pitchFamily="18" charset="0"/>
              </a:rPr>
              <a:t>Specification reviews</a:t>
            </a:r>
          </a:p>
        </p:txBody>
      </p:sp>
      <p:sp>
        <p:nvSpPr>
          <p:cNvPr id="4" name="Rectangle 3"/>
          <p:cNvSpPr txBox="1">
            <a:spLocks noChangeArrowheads="1"/>
          </p:cNvSpPr>
          <p:nvPr/>
        </p:nvSpPr>
        <p:spPr bwMode="auto">
          <a:xfrm>
            <a:off x="381000" y="19812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a:latin typeface="Cambria" panose="02040503050406030204" pitchFamily="18" charset="0"/>
              </a:rPr>
              <a:t>Involve people examining the specification with the aim of </a:t>
            </a:r>
            <a:r>
              <a:rPr lang="en-GB" altLang="zh-CN" dirty="0">
                <a:solidFill>
                  <a:srgbClr val="FF0000"/>
                </a:solidFill>
                <a:latin typeface="Cambria" panose="02040503050406030204" pitchFamily="18" charset="0"/>
              </a:rPr>
              <a:t>discovering anomalies</a:t>
            </a:r>
            <a:r>
              <a:rPr lang="en-GB" altLang="zh-CN" dirty="0">
                <a:latin typeface="Cambria" panose="02040503050406030204" pitchFamily="18" charset="0"/>
              </a:rPr>
              <a:t> and </a:t>
            </a:r>
            <a:r>
              <a:rPr lang="en-GB" altLang="zh-CN" dirty="0">
                <a:solidFill>
                  <a:srgbClr val="FF0000"/>
                </a:solidFill>
                <a:latin typeface="Cambria" panose="02040503050406030204" pitchFamily="18" charset="0"/>
              </a:rPr>
              <a:t>defects</a:t>
            </a:r>
            <a:r>
              <a:rPr lang="en-GB" altLang="zh-CN" dirty="0">
                <a:latin typeface="Cambria" panose="02040503050406030204" pitchFamily="18" charset="0"/>
              </a:rPr>
              <a:t>.</a:t>
            </a:r>
          </a:p>
          <a:p>
            <a:pPr lvl="1">
              <a:lnSpc>
                <a:spcPct val="90000"/>
              </a:lnSpc>
            </a:pPr>
            <a:r>
              <a:rPr lang="en-GB" altLang="zh-CN" dirty="0">
                <a:latin typeface="Cambria" panose="02040503050406030204" pitchFamily="18" charset="0"/>
              </a:rPr>
              <a:t>Reviewers reuse domain knowledge so they are likely to have seen the types of error that commonly arise.</a:t>
            </a:r>
          </a:p>
          <a:p>
            <a:pPr>
              <a:lnSpc>
                <a:spcPct val="90000"/>
              </a:lnSpc>
            </a:pPr>
            <a:r>
              <a:rPr lang="en-GB" altLang="zh-CN" dirty="0">
                <a:solidFill>
                  <a:srgbClr val="FF0000"/>
                </a:solidFill>
                <a:latin typeface="Cambria" panose="02040503050406030204" pitchFamily="18" charset="0"/>
              </a:rPr>
              <a:t>Does not require the execution</a:t>
            </a:r>
            <a:r>
              <a:rPr lang="en-GB" altLang="zh-CN" dirty="0">
                <a:latin typeface="Cambria" panose="02040503050406030204" pitchFamily="18" charset="0"/>
              </a:rPr>
              <a:t> of a system so may be used </a:t>
            </a:r>
            <a:r>
              <a:rPr lang="en-GB" altLang="zh-CN" dirty="0">
                <a:solidFill>
                  <a:srgbClr val="FF0000"/>
                </a:solidFill>
                <a:latin typeface="Cambria" panose="02040503050406030204" pitchFamily="18" charset="0"/>
              </a:rPr>
              <a:t>before implementation</a:t>
            </a:r>
            <a:r>
              <a:rPr lang="en-GB" altLang="zh-CN" dirty="0">
                <a:latin typeface="Cambria" panose="02040503050406030204" pitchFamily="18" charset="0"/>
              </a:rPr>
              <a:t>.</a:t>
            </a:r>
          </a:p>
          <a:p>
            <a:pPr>
              <a:lnSpc>
                <a:spcPct val="90000"/>
              </a:lnSpc>
            </a:pPr>
            <a:r>
              <a:rPr lang="en-GB" altLang="zh-CN" dirty="0">
                <a:latin typeface="Cambria" panose="02040503050406030204" pitchFamily="18" charset="0"/>
              </a:rPr>
              <a:t>Effective technique for discovering errors.</a:t>
            </a:r>
          </a:p>
          <a:p>
            <a:pPr lvl="1">
              <a:lnSpc>
                <a:spcPct val="90000"/>
              </a:lnSpc>
            </a:pPr>
            <a:endParaRPr lang="en-GB" altLang="zh-CN" dirty="0">
              <a:latin typeface="Cambria" panose="02040503050406030204" pitchFamily="18" charset="0"/>
            </a:endParaRPr>
          </a:p>
        </p:txBody>
      </p:sp>
    </p:spTree>
    <p:extLst>
      <p:ext uri="{BB962C8B-B14F-4D97-AF65-F5344CB8AC3E}">
        <p14:creationId xmlns:p14="http://schemas.microsoft.com/office/powerpoint/2010/main" val="2410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a:latin typeface="Cambria" panose="02040503050406030204" pitchFamily="18" charset="0"/>
              </a:rPr>
              <a:t>Reviews and testing</a:t>
            </a:r>
          </a:p>
        </p:txBody>
      </p:sp>
      <p:sp>
        <p:nvSpPr>
          <p:cNvPr id="4" name="Rectangle 3"/>
          <p:cNvSpPr txBox="1">
            <a:spLocks noChangeArrowheads="1"/>
          </p:cNvSpPr>
          <p:nvPr/>
        </p:nvSpPr>
        <p:spPr bwMode="auto">
          <a:xfrm>
            <a:off x="304800" y="1942563"/>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a:latin typeface="Cambria" panose="02040503050406030204" pitchFamily="18" charset="0"/>
              </a:rPr>
              <a:t>Reviews and testing are </a:t>
            </a:r>
            <a:r>
              <a:rPr lang="en-GB" altLang="zh-CN" dirty="0">
                <a:solidFill>
                  <a:srgbClr val="FF0000"/>
                </a:solidFill>
                <a:latin typeface="Cambria" panose="02040503050406030204" pitchFamily="18" charset="0"/>
              </a:rPr>
              <a:t>complementary</a:t>
            </a:r>
            <a:r>
              <a:rPr lang="en-GB" altLang="zh-CN" dirty="0">
                <a:latin typeface="Cambria" panose="02040503050406030204" pitchFamily="18" charset="0"/>
              </a:rPr>
              <a:t> and </a:t>
            </a:r>
            <a:r>
              <a:rPr lang="en-GB" altLang="zh-CN" dirty="0">
                <a:solidFill>
                  <a:srgbClr val="FF0000"/>
                </a:solidFill>
                <a:latin typeface="Cambria" panose="02040503050406030204" pitchFamily="18" charset="0"/>
              </a:rPr>
              <a:t>not opposing</a:t>
            </a:r>
            <a:r>
              <a:rPr lang="en-GB" altLang="zh-CN" dirty="0">
                <a:latin typeface="Cambria" panose="02040503050406030204" pitchFamily="18" charset="0"/>
              </a:rPr>
              <a:t> verification techniques.</a:t>
            </a:r>
          </a:p>
          <a:p>
            <a:pPr>
              <a:lnSpc>
                <a:spcPct val="90000"/>
              </a:lnSpc>
            </a:pPr>
            <a:r>
              <a:rPr lang="en-GB" altLang="zh-CN" dirty="0">
                <a:latin typeface="Cambria" panose="02040503050406030204" pitchFamily="18" charset="0"/>
              </a:rPr>
              <a:t>Both should be used during the </a:t>
            </a:r>
            <a:r>
              <a:rPr lang="en-GB" altLang="zh-CN" dirty="0">
                <a:solidFill>
                  <a:srgbClr val="FF0000"/>
                </a:solidFill>
                <a:latin typeface="Cambria" panose="02040503050406030204" pitchFamily="18" charset="0"/>
              </a:rPr>
              <a:t>V &amp; V </a:t>
            </a:r>
            <a:r>
              <a:rPr lang="en-GB" altLang="zh-CN" dirty="0">
                <a:latin typeface="Cambria" panose="02040503050406030204" pitchFamily="18" charset="0"/>
              </a:rPr>
              <a:t>process.</a:t>
            </a:r>
          </a:p>
          <a:p>
            <a:pPr>
              <a:lnSpc>
                <a:spcPct val="90000"/>
              </a:lnSpc>
            </a:pPr>
            <a:r>
              <a:rPr lang="en-GB" altLang="zh-CN" dirty="0">
                <a:latin typeface="Cambria" panose="02040503050406030204" pitchFamily="18" charset="0"/>
              </a:rPr>
              <a:t>Reviews can </a:t>
            </a:r>
            <a:r>
              <a:rPr lang="en-GB" altLang="zh-CN" dirty="0">
                <a:solidFill>
                  <a:srgbClr val="FF0000"/>
                </a:solidFill>
                <a:latin typeface="Cambria" panose="02040503050406030204" pitchFamily="18" charset="0"/>
              </a:rPr>
              <a:t>check conformance with a specification</a:t>
            </a:r>
            <a:r>
              <a:rPr lang="en-GB" altLang="zh-CN" dirty="0">
                <a:latin typeface="Cambria" panose="02040503050406030204" pitchFamily="18" charset="0"/>
              </a:rPr>
              <a:t> but not conformance with the customer’s real requirements.</a:t>
            </a:r>
          </a:p>
          <a:p>
            <a:pPr>
              <a:lnSpc>
                <a:spcPct val="90000"/>
              </a:lnSpc>
            </a:pPr>
            <a:r>
              <a:rPr lang="en-GB" altLang="zh-CN" dirty="0">
                <a:latin typeface="Cambria" panose="02040503050406030204" pitchFamily="18" charset="0"/>
              </a:rPr>
              <a:t>Reviews </a:t>
            </a:r>
            <a:r>
              <a:rPr lang="en-GB" altLang="zh-CN" dirty="0">
                <a:solidFill>
                  <a:srgbClr val="FF0000"/>
                </a:solidFill>
                <a:latin typeface="Cambria" panose="02040503050406030204" pitchFamily="18" charset="0"/>
              </a:rPr>
              <a:t>cannot check non-functional characteristics</a:t>
            </a:r>
            <a:r>
              <a:rPr lang="en-GB" altLang="zh-CN" dirty="0">
                <a:latin typeface="Cambria" panose="02040503050406030204" pitchFamily="18" charset="0"/>
              </a:rPr>
              <a:t> such as performance, usability, etc.</a:t>
            </a:r>
          </a:p>
        </p:txBody>
      </p:sp>
    </p:spTree>
    <p:extLst>
      <p:ext uri="{BB962C8B-B14F-4D97-AF65-F5344CB8AC3E}">
        <p14:creationId xmlns:p14="http://schemas.microsoft.com/office/powerpoint/2010/main" val="36291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923925"/>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b"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a:latin typeface="Cambria" panose="02040503050406030204" pitchFamily="18" charset="0"/>
              </a:rPr>
              <a:t>Review pre-conditions</a:t>
            </a:r>
          </a:p>
        </p:txBody>
      </p:sp>
      <p:sp>
        <p:nvSpPr>
          <p:cNvPr id="4" name="Rectangle 3"/>
          <p:cNvSpPr txBox="1">
            <a:spLocks noChangeArrowheads="1"/>
          </p:cNvSpPr>
          <p:nvPr/>
        </p:nvSpPr>
        <p:spPr bwMode="auto">
          <a:xfrm>
            <a:off x="325192" y="2047875"/>
            <a:ext cx="881880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a:latin typeface="Cambria" panose="02040503050406030204" pitchFamily="18" charset="0"/>
              </a:rPr>
              <a:t>A </a:t>
            </a:r>
            <a:r>
              <a:rPr lang="en-GB" altLang="zh-CN" dirty="0">
                <a:solidFill>
                  <a:srgbClr val="FF0000"/>
                </a:solidFill>
                <a:latin typeface="Cambria" panose="02040503050406030204" pitchFamily="18" charset="0"/>
              </a:rPr>
              <a:t>precise</a:t>
            </a:r>
            <a:r>
              <a:rPr lang="en-GB" altLang="zh-CN" dirty="0">
                <a:latin typeface="Cambria" panose="02040503050406030204" pitchFamily="18" charset="0"/>
              </a:rPr>
              <a:t> specification must be available.</a:t>
            </a:r>
          </a:p>
          <a:p>
            <a:r>
              <a:rPr lang="en-GB" altLang="zh-CN" dirty="0">
                <a:latin typeface="Cambria" panose="02040503050406030204" pitchFamily="18" charset="0"/>
              </a:rPr>
              <a:t>Team members must be familiar with the </a:t>
            </a:r>
            <a:br>
              <a:rPr lang="en-GB" altLang="zh-CN" dirty="0">
                <a:latin typeface="Cambria" panose="02040503050406030204" pitchFamily="18" charset="0"/>
              </a:rPr>
            </a:br>
            <a:r>
              <a:rPr lang="en-GB" altLang="zh-CN" dirty="0">
                <a:latin typeface="Cambria" panose="02040503050406030204" pitchFamily="18" charset="0"/>
              </a:rPr>
              <a:t>organization standards.</a:t>
            </a:r>
          </a:p>
          <a:p>
            <a:r>
              <a:rPr lang="en-GB" altLang="zh-CN" dirty="0">
                <a:latin typeface="Cambria" panose="02040503050406030204" pitchFamily="18" charset="0"/>
              </a:rPr>
              <a:t>Management must accept that reviews will </a:t>
            </a:r>
            <a:br>
              <a:rPr lang="en-GB" altLang="zh-CN" dirty="0">
                <a:latin typeface="Cambria" panose="02040503050406030204" pitchFamily="18" charset="0"/>
              </a:rPr>
            </a:br>
            <a:r>
              <a:rPr lang="en-GB" altLang="zh-CN" dirty="0">
                <a:latin typeface="Cambria" panose="02040503050406030204" pitchFamily="18" charset="0"/>
              </a:rPr>
              <a:t>increase costs early in the software process.</a:t>
            </a:r>
          </a:p>
          <a:p>
            <a:r>
              <a:rPr lang="en-GB" altLang="zh-CN" dirty="0">
                <a:latin typeface="Cambria" panose="02040503050406030204" pitchFamily="18" charset="0"/>
              </a:rPr>
              <a:t>Management must not use reviews for staff appraisal.</a:t>
            </a:r>
          </a:p>
        </p:txBody>
      </p:sp>
    </p:spTree>
    <p:extLst>
      <p:ext uri="{BB962C8B-B14F-4D97-AF65-F5344CB8AC3E}">
        <p14:creationId xmlns:p14="http://schemas.microsoft.com/office/powerpoint/2010/main" val="399505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09600" y="12192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What is a specification review?</a:t>
            </a:r>
          </a:p>
        </p:txBody>
      </p:sp>
      <p:sp>
        <p:nvSpPr>
          <p:cNvPr id="4" name="Rectangle 3"/>
          <p:cNvSpPr txBox="1">
            <a:spLocks noChangeArrowheads="1"/>
          </p:cNvSpPr>
          <p:nvPr/>
        </p:nvSpPr>
        <p:spPr bwMode="auto">
          <a:xfrm>
            <a:off x="381000" y="1991932"/>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A process of </a:t>
            </a:r>
            <a:r>
              <a:rPr lang="en-US" altLang="zh-CN" dirty="0">
                <a:solidFill>
                  <a:srgbClr val="FF0000"/>
                </a:solidFill>
                <a:latin typeface="Cambria" panose="02040503050406030204" pitchFamily="18" charset="0"/>
              </a:rPr>
              <a:t>identifying faults </a:t>
            </a:r>
            <a:r>
              <a:rPr lang="en-US" altLang="zh-CN" dirty="0">
                <a:latin typeface="Cambria" panose="02040503050406030204" pitchFamily="18" charset="0"/>
              </a:rPr>
              <a:t>in the </a:t>
            </a:r>
            <a:r>
              <a:rPr lang="en-US" altLang="zh-CN" dirty="0">
                <a:solidFill>
                  <a:srgbClr val="FF0000"/>
                </a:solidFill>
                <a:latin typeface="Cambria" panose="02040503050406030204" pitchFamily="18" charset="0"/>
              </a:rPr>
              <a:t>specification</a:t>
            </a:r>
            <a:r>
              <a:rPr lang="en-US" altLang="zh-CN" dirty="0">
                <a:latin typeface="Cambria" panose="02040503050406030204" pitchFamily="18" charset="0"/>
              </a:rPr>
              <a:t> of a software system.</a:t>
            </a:r>
          </a:p>
          <a:p>
            <a:r>
              <a:rPr lang="en-US" altLang="zh-CN" dirty="0">
                <a:latin typeface="Cambria" panose="02040503050406030204" pitchFamily="18" charset="0"/>
              </a:rPr>
              <a:t>Review should uncover both errors made in </a:t>
            </a:r>
            <a:r>
              <a:rPr lang="en-US" altLang="zh-CN" dirty="0">
                <a:solidFill>
                  <a:srgbClr val="FF0000"/>
                </a:solidFill>
                <a:latin typeface="Cambria" panose="02040503050406030204" pitchFamily="18" charset="0"/>
              </a:rPr>
              <a:t>producing</a:t>
            </a:r>
            <a:r>
              <a:rPr lang="en-US" altLang="zh-CN" dirty="0">
                <a:latin typeface="Cambria" panose="02040503050406030204" pitchFamily="18" charset="0"/>
              </a:rPr>
              <a:t> specification documents, and errors made </a:t>
            </a:r>
            <a:r>
              <a:rPr lang="en-US" altLang="zh-CN" dirty="0">
                <a:solidFill>
                  <a:srgbClr val="FF0000"/>
                </a:solidFill>
                <a:latin typeface="Cambria" panose="02040503050406030204" pitchFamily="18" charset="0"/>
              </a:rPr>
              <a:t>earlier</a:t>
            </a:r>
            <a:r>
              <a:rPr lang="en-US" altLang="zh-CN" dirty="0">
                <a:latin typeface="Cambria" panose="02040503050406030204" pitchFamily="18" charset="0"/>
              </a:rPr>
              <a:t> in the requirements engineering process.</a:t>
            </a:r>
          </a:p>
          <a:p>
            <a:pPr>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3525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15" name="Rectangle 2"/>
          <p:cNvSpPr txBox="1">
            <a:spLocks noChangeArrowheads="1"/>
          </p:cNvSpPr>
          <p:nvPr/>
        </p:nvSpPr>
        <p:spPr bwMode="auto">
          <a:xfrm>
            <a:off x="-533400" y="1447800"/>
            <a:ext cx="96012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Math" panose="02040503050406030204" pitchFamily="18" charset="0"/>
                <a:ea typeface="Cambria Math" panose="02040503050406030204" pitchFamily="18" charset="0"/>
              </a:rPr>
              <a:t>PIE</a:t>
            </a:r>
            <a:r>
              <a:rPr lang="zh-CN" altLang="en-US" sz="3200" dirty="0">
                <a:latin typeface="Cambria Math" panose="02040503050406030204" pitchFamily="18" charset="0"/>
                <a:ea typeface="Cambria Math" panose="02040503050406030204" pitchFamily="18" charset="0"/>
              </a:rPr>
              <a:t>（</a:t>
            </a:r>
            <a:r>
              <a:rPr lang="en-US" altLang="zh-CN" sz="3200" dirty="0">
                <a:latin typeface="Cambria Math" panose="02040503050406030204" pitchFamily="18" charset="0"/>
                <a:ea typeface="Cambria Math" panose="02040503050406030204" pitchFamily="18" charset="0"/>
              </a:rPr>
              <a:t>Propagation-Infection-Execution</a:t>
            </a:r>
            <a:r>
              <a:rPr lang="zh-CN" altLang="en-US" sz="3200" dirty="0">
                <a:latin typeface="Cambria Math" panose="02040503050406030204" pitchFamily="18" charset="0"/>
                <a:ea typeface="Cambria Math" panose="02040503050406030204" pitchFamily="18" charset="0"/>
              </a:rPr>
              <a:t>）</a:t>
            </a:r>
            <a:r>
              <a:rPr lang="en-US" altLang="zh-CN" sz="3200" dirty="0">
                <a:latin typeface="Cambria Math" panose="02040503050406030204" pitchFamily="18" charset="0"/>
                <a:ea typeface="Cambria Math" panose="02040503050406030204" pitchFamily="18" charset="0"/>
              </a:rPr>
              <a:t> Model</a:t>
            </a:r>
          </a:p>
        </p:txBody>
      </p:sp>
      <p:sp>
        <p:nvSpPr>
          <p:cNvPr id="16" name="Rectangle 3"/>
          <p:cNvSpPr txBox="1">
            <a:spLocks noChangeArrowheads="1"/>
          </p:cNvSpPr>
          <p:nvPr/>
        </p:nvSpPr>
        <p:spPr bwMode="auto">
          <a:xfrm>
            <a:off x="228600" y="2438400"/>
            <a:ext cx="8610600" cy="264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onotype Sorts" charset="2"/>
              <a:buAutoNum type="arabicPeriod"/>
            </a:pPr>
            <a:r>
              <a:rPr lang="en-US" altLang="zh-CN" sz="2400" u="sng" dirty="0">
                <a:latin typeface="Cambria Math" panose="02040503050406030204" pitchFamily="18" charset="0"/>
                <a:ea typeface="Cambria Math" panose="02040503050406030204" pitchFamily="18" charset="0"/>
              </a:rPr>
              <a:t>Execution/Reachability</a:t>
            </a:r>
            <a:r>
              <a:rPr lang="en-US" altLang="zh-CN" sz="2400" dirty="0">
                <a:latin typeface="Cambria Math" panose="02040503050406030204" pitchFamily="18" charset="0"/>
                <a:ea typeface="Cambria Math" panose="02040503050406030204" pitchFamily="18" charset="0"/>
              </a:rPr>
              <a:t> : The location or locations in the program that contain the fault must be reached </a:t>
            </a:r>
          </a:p>
          <a:p>
            <a:pPr marL="457200" indent="-457200">
              <a:buFont typeface="Monotype Sorts" charset="2"/>
              <a:buAutoNum type="arabicPeriod"/>
            </a:pPr>
            <a:r>
              <a:rPr lang="en-US" altLang="zh-CN" sz="2400" u="sng" dirty="0">
                <a:latin typeface="Cambria Math" panose="02040503050406030204" pitchFamily="18" charset="0"/>
                <a:ea typeface="Cambria Math" panose="02040503050406030204" pitchFamily="18" charset="0"/>
              </a:rPr>
              <a:t>Infection</a:t>
            </a:r>
            <a:r>
              <a:rPr lang="en-US" altLang="zh-CN" sz="2400" dirty="0">
                <a:latin typeface="Cambria Math" panose="02040503050406030204" pitchFamily="18" charset="0"/>
                <a:ea typeface="Cambria Math" panose="02040503050406030204" pitchFamily="18" charset="0"/>
              </a:rPr>
              <a:t> : The state of the program must be incorrect</a:t>
            </a:r>
          </a:p>
          <a:p>
            <a:pPr marL="457200" indent="-457200">
              <a:buFont typeface="Monotype Sorts" charset="2"/>
              <a:buAutoNum type="arabicPeriod"/>
            </a:pPr>
            <a:r>
              <a:rPr lang="en-US" altLang="zh-CN" sz="2400" u="sng" dirty="0">
                <a:latin typeface="Cambria Math" panose="02040503050406030204" pitchFamily="18" charset="0"/>
                <a:ea typeface="Cambria Math" panose="02040503050406030204" pitchFamily="18" charset="0"/>
              </a:rPr>
              <a:t>Propagation</a:t>
            </a:r>
            <a:r>
              <a:rPr lang="en-US" altLang="zh-CN" sz="2400" dirty="0">
                <a:latin typeface="Cambria Math" panose="02040503050406030204" pitchFamily="18" charset="0"/>
                <a:ea typeface="Cambria Math" panose="02040503050406030204" pitchFamily="18" charset="0"/>
              </a:rPr>
              <a:t> : The infected state must propagate to cause some output of the program to be incorrect</a:t>
            </a:r>
          </a:p>
        </p:txBody>
      </p:sp>
      <p:sp>
        <p:nvSpPr>
          <p:cNvPr id="5" name="爆炸形 1 4"/>
          <p:cNvSpPr/>
          <p:nvPr/>
        </p:nvSpPr>
        <p:spPr>
          <a:xfrm>
            <a:off x="914400" y="4800600"/>
            <a:ext cx="2078182"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Fault</a:t>
            </a:r>
            <a:endParaRPr lang="zh-CN" altLang="en-US" sz="3200" dirty="0">
              <a:solidFill>
                <a:schemeClr val="tx1"/>
              </a:solidFill>
            </a:endParaRPr>
          </a:p>
        </p:txBody>
      </p:sp>
      <p:sp>
        <p:nvSpPr>
          <p:cNvPr id="6" name="爆炸形 1 5"/>
          <p:cNvSpPr/>
          <p:nvPr/>
        </p:nvSpPr>
        <p:spPr>
          <a:xfrm>
            <a:off x="6307230" y="4782403"/>
            <a:ext cx="2667000"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Failure</a:t>
            </a:r>
            <a:endParaRPr lang="zh-CN" altLang="en-US" sz="3200" dirty="0">
              <a:solidFill>
                <a:schemeClr val="tx1"/>
              </a:solidFill>
            </a:endParaRPr>
          </a:p>
        </p:txBody>
      </p:sp>
      <p:sp>
        <p:nvSpPr>
          <p:cNvPr id="7" name="爆炸形 1 6"/>
          <p:cNvSpPr/>
          <p:nvPr/>
        </p:nvSpPr>
        <p:spPr>
          <a:xfrm>
            <a:off x="3609109" y="4800600"/>
            <a:ext cx="2078182"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Error</a:t>
            </a:r>
            <a:endParaRPr lang="zh-CN" altLang="en-US" sz="3200" dirty="0">
              <a:solidFill>
                <a:schemeClr val="tx1"/>
              </a:solidFill>
            </a:endParaRPr>
          </a:p>
        </p:txBody>
      </p:sp>
      <p:sp>
        <p:nvSpPr>
          <p:cNvPr id="2" name="右箭头 1"/>
          <p:cNvSpPr/>
          <p:nvPr/>
        </p:nvSpPr>
        <p:spPr bwMode="auto">
          <a:xfrm>
            <a:off x="3200400" y="5638800"/>
            <a:ext cx="304800" cy="2286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9" name="右箭头 8"/>
          <p:cNvSpPr/>
          <p:nvPr/>
        </p:nvSpPr>
        <p:spPr bwMode="auto">
          <a:xfrm>
            <a:off x="5844860" y="5603285"/>
            <a:ext cx="304800" cy="2286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34293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6" grpId="0" animBg="1"/>
      <p:bldP spid="7" grpId="0" animBg="1"/>
      <p:bldP spid="2"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Limitations of conventional </a:t>
            </a:r>
            <a:br>
              <a:rPr lang="en-US" altLang="zh-CN" sz="3200" dirty="0">
                <a:latin typeface="Cambria" panose="02040503050406030204" pitchFamily="18" charset="0"/>
              </a:rPr>
            </a:br>
            <a:r>
              <a:rPr lang="en-US" altLang="zh-CN" sz="3200" dirty="0">
                <a:latin typeface="Cambria" panose="02040503050406030204" pitchFamily="18" charset="0"/>
              </a:rPr>
              <a:t>review approaches</a:t>
            </a:r>
          </a:p>
        </p:txBody>
      </p:sp>
      <p:sp>
        <p:nvSpPr>
          <p:cNvPr id="4" name="Rectangle 3"/>
          <p:cNvSpPr txBox="1">
            <a:spLocks noChangeArrowheads="1"/>
          </p:cNvSpPr>
          <p:nvPr/>
        </p:nvSpPr>
        <p:spPr bwMode="auto">
          <a:xfrm>
            <a:off x="381000" y="22098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Too much information to go through, and not enough time to do it thoroughly.</a:t>
            </a:r>
          </a:p>
          <a:p>
            <a:pPr>
              <a:lnSpc>
                <a:spcPct val="90000"/>
              </a:lnSpc>
            </a:pPr>
            <a:r>
              <a:rPr lang="en-US" altLang="zh-CN" dirty="0">
                <a:latin typeface="Cambria" panose="02040503050406030204" pitchFamily="18" charset="0"/>
              </a:rPr>
              <a:t>Unfamiliarity of individual reviewers with the overall goals of the design.</a:t>
            </a:r>
          </a:p>
          <a:p>
            <a:pPr>
              <a:lnSpc>
                <a:spcPct val="90000"/>
              </a:lnSpc>
            </a:pPr>
            <a:r>
              <a:rPr lang="en-US" altLang="zh-CN" dirty="0">
                <a:latin typeface="Cambria" panose="02040503050406030204" pitchFamily="18" charset="0"/>
              </a:rPr>
              <a:t>No single part of the specification gets a thorough and complete evaluation.</a:t>
            </a:r>
          </a:p>
          <a:p>
            <a:pPr>
              <a:lnSpc>
                <a:spcPct val="90000"/>
              </a:lnSpc>
            </a:pPr>
            <a:r>
              <a:rPr lang="en-US" altLang="zh-CN" dirty="0">
                <a:latin typeface="Cambria" panose="02040503050406030204" pitchFamily="18" charset="0"/>
              </a:rPr>
              <a:t>One-on-one interaction between individual reviewers and specification team is limited.</a:t>
            </a:r>
          </a:p>
        </p:txBody>
      </p:sp>
    </p:spTree>
    <p:extLst>
      <p:ext uri="{BB962C8B-B14F-4D97-AF65-F5344CB8AC3E}">
        <p14:creationId xmlns:p14="http://schemas.microsoft.com/office/powerpoint/2010/main" val="10296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a:latin typeface="Cambria" panose="02040503050406030204" pitchFamily="18" charset="0"/>
              </a:rPr>
              <a:t>Better method: </a:t>
            </a:r>
            <a:br>
              <a:rPr lang="en-US" altLang="zh-CN" sz="3600" dirty="0">
                <a:latin typeface="Cambria" panose="02040503050406030204" pitchFamily="18" charset="0"/>
              </a:rPr>
            </a:br>
            <a:r>
              <a:rPr lang="en-US" altLang="zh-CN" sz="3600" dirty="0">
                <a:latin typeface="Cambria" panose="02040503050406030204" pitchFamily="18" charset="0"/>
              </a:rPr>
              <a:t>Active specification review process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2631583"/>
            <a:ext cx="8305800" cy="300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Change from “general” review to a set of more focused reviews.</a:t>
            </a:r>
          </a:p>
          <a:p>
            <a:pPr>
              <a:lnSpc>
                <a:spcPct val="90000"/>
              </a:lnSpc>
            </a:pPr>
            <a:r>
              <a:rPr lang="en-US" altLang="zh-CN" dirty="0">
                <a:latin typeface="Cambria" panose="02040503050406030204" pitchFamily="18" charset="0"/>
              </a:rPr>
              <a:t>Use questionnaires to engage the reviewer in using the specification.</a:t>
            </a:r>
          </a:p>
          <a:p>
            <a:pPr>
              <a:lnSpc>
                <a:spcPct val="90000"/>
              </a:lnSpc>
            </a:pPr>
            <a:r>
              <a:rPr lang="en-US" altLang="zh-CN" dirty="0">
                <a:latin typeface="Cambria" panose="02040503050406030204" pitchFamily="18" charset="0"/>
              </a:rPr>
              <a:t>More opportunities for one-on-one discussion between reviewer and specification team.</a:t>
            </a:r>
          </a:p>
        </p:txBody>
      </p:sp>
    </p:spTree>
    <p:extLst>
      <p:ext uri="{BB962C8B-B14F-4D97-AF65-F5344CB8AC3E}">
        <p14:creationId xmlns:p14="http://schemas.microsoft.com/office/powerpoint/2010/main" val="69239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a:latin typeface="Cambria" panose="02040503050406030204" pitchFamily="18" charset="0"/>
              </a:rPr>
              <a:t>Specification attribute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Completeness</a:t>
            </a:r>
          </a:p>
          <a:p>
            <a:r>
              <a:rPr lang="en-US" altLang="zh-CN" dirty="0">
                <a:latin typeface="Cambria" panose="02040503050406030204" pitchFamily="18" charset="0"/>
              </a:rPr>
              <a:t>Accuracy</a:t>
            </a:r>
          </a:p>
          <a:p>
            <a:r>
              <a:rPr lang="en-US" altLang="zh-CN" dirty="0">
                <a:latin typeface="Cambria" panose="02040503050406030204" pitchFamily="18" charset="0"/>
              </a:rPr>
              <a:t>Precision</a:t>
            </a:r>
          </a:p>
          <a:p>
            <a:r>
              <a:rPr lang="en-US" altLang="zh-CN" dirty="0">
                <a:latin typeface="Cambria" panose="02040503050406030204" pitchFamily="18" charset="0"/>
              </a:rPr>
              <a:t>Consistency</a:t>
            </a:r>
          </a:p>
          <a:p>
            <a:r>
              <a:rPr lang="en-US" altLang="zh-CN" dirty="0">
                <a:latin typeface="Cambria" panose="02040503050406030204" pitchFamily="18" charset="0"/>
              </a:rPr>
              <a:t>Relevance</a:t>
            </a:r>
          </a:p>
          <a:p>
            <a:r>
              <a:rPr lang="en-US" altLang="zh-CN" dirty="0">
                <a:latin typeface="Cambria" panose="02040503050406030204" pitchFamily="18" charset="0"/>
              </a:rPr>
              <a:t>Feasibility</a:t>
            </a:r>
          </a:p>
          <a:p>
            <a:r>
              <a:rPr lang="en-US" altLang="zh-CN" dirty="0">
                <a:latin typeface="Cambria" panose="02040503050406030204" pitchFamily="18" charset="0"/>
              </a:rPr>
              <a:t>Code/Design-free</a:t>
            </a:r>
          </a:p>
          <a:p>
            <a:r>
              <a:rPr lang="en-US" altLang="zh-CN" dirty="0">
                <a:latin typeface="Cambria" panose="02040503050406030204" pitchFamily="18" charset="0"/>
              </a:rPr>
              <a:t>Testability</a:t>
            </a:r>
          </a:p>
        </p:txBody>
      </p:sp>
    </p:spTree>
    <p:extLst>
      <p:ext uri="{BB962C8B-B14F-4D97-AF65-F5344CB8AC3E}">
        <p14:creationId xmlns:p14="http://schemas.microsoft.com/office/powerpoint/2010/main" val="130003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a:latin typeface="Cambria" panose="02040503050406030204" pitchFamily="18" charset="0"/>
              </a:rPr>
              <a:t>Specification terminology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457200" y="2067058"/>
            <a:ext cx="8229600" cy="433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500" dirty="0">
                <a:solidFill>
                  <a:srgbClr val="FF0000"/>
                </a:solidFill>
                <a:latin typeface="Cambria" panose="02040503050406030204" pitchFamily="18" charset="0"/>
              </a:rPr>
              <a:t>Always, every, all, none, never</a:t>
            </a:r>
            <a:r>
              <a:rPr lang="en-US" altLang="zh-CN" sz="2500" dirty="0">
                <a:latin typeface="Cambria" panose="02040503050406030204" pitchFamily="18" charset="0"/>
              </a:rPr>
              <a:t>, … (absolutely sure?)</a:t>
            </a:r>
          </a:p>
          <a:p>
            <a:pPr>
              <a:lnSpc>
                <a:spcPct val="90000"/>
              </a:lnSpc>
            </a:pPr>
            <a:r>
              <a:rPr lang="en-US" altLang="zh-CN" sz="2500" dirty="0">
                <a:latin typeface="Cambria" panose="02040503050406030204" pitchFamily="18" charset="0"/>
              </a:rPr>
              <a:t>Certainly, therefore, clearly, obviously, customarily, most, … (persuasion lingo)</a:t>
            </a:r>
          </a:p>
          <a:p>
            <a:pPr>
              <a:lnSpc>
                <a:spcPct val="90000"/>
              </a:lnSpc>
            </a:pPr>
            <a:r>
              <a:rPr lang="en-US" altLang="zh-CN" sz="2500" dirty="0">
                <a:solidFill>
                  <a:srgbClr val="FF0000"/>
                </a:solidFill>
                <a:latin typeface="Cambria" panose="02040503050406030204" pitchFamily="18" charset="0"/>
              </a:rPr>
              <a:t>Some, sometimes, often, usually, ordinarily, customarily, most</a:t>
            </a:r>
            <a:r>
              <a:rPr lang="en-US" altLang="zh-CN" sz="2500" dirty="0">
                <a:latin typeface="Cambria" panose="02040503050406030204" pitchFamily="18" charset="0"/>
              </a:rPr>
              <a:t>, … (vague)</a:t>
            </a:r>
          </a:p>
          <a:p>
            <a:pPr>
              <a:lnSpc>
                <a:spcPct val="90000"/>
              </a:lnSpc>
            </a:pPr>
            <a:r>
              <a:rPr lang="en-US" altLang="zh-CN" sz="2500" dirty="0">
                <a:latin typeface="Cambria" panose="02040503050406030204" pitchFamily="18" charset="0"/>
              </a:rPr>
              <a:t>Etc., and so forth, and so on, such as, … (not testable)</a:t>
            </a:r>
          </a:p>
          <a:p>
            <a:pPr>
              <a:lnSpc>
                <a:spcPct val="90000"/>
              </a:lnSpc>
            </a:pPr>
            <a:r>
              <a:rPr lang="en-US" altLang="zh-CN" sz="2500" dirty="0">
                <a:solidFill>
                  <a:srgbClr val="FF0000"/>
                </a:solidFill>
                <a:latin typeface="Cambria" panose="02040503050406030204" pitchFamily="18" charset="0"/>
              </a:rPr>
              <a:t>Good, fast, cheap, efficient, small, stable</a:t>
            </a:r>
            <a:r>
              <a:rPr lang="en-US" altLang="zh-CN" sz="2500" dirty="0">
                <a:latin typeface="Cambria" panose="02040503050406030204" pitchFamily="18" charset="0"/>
              </a:rPr>
              <a:t>, … (unquantifiable)</a:t>
            </a:r>
          </a:p>
          <a:p>
            <a:pPr>
              <a:lnSpc>
                <a:spcPct val="90000"/>
              </a:lnSpc>
            </a:pPr>
            <a:r>
              <a:rPr lang="en-US" altLang="zh-CN" sz="2500" dirty="0">
                <a:solidFill>
                  <a:srgbClr val="FF0000"/>
                </a:solidFill>
                <a:latin typeface="Cambria" panose="02040503050406030204" pitchFamily="18" charset="0"/>
              </a:rPr>
              <a:t>Handled, processed, rejected, skipped, eliminated</a:t>
            </a:r>
            <a:r>
              <a:rPr lang="en-US" altLang="zh-CN" sz="2500" dirty="0">
                <a:latin typeface="Cambria" panose="02040503050406030204" pitchFamily="18" charset="0"/>
              </a:rPr>
              <a:t>, …</a:t>
            </a:r>
          </a:p>
          <a:p>
            <a:pPr>
              <a:lnSpc>
                <a:spcPct val="90000"/>
              </a:lnSpc>
            </a:pPr>
            <a:r>
              <a:rPr lang="en-US" altLang="zh-CN" sz="2500" dirty="0">
                <a:latin typeface="Cambria" panose="02040503050406030204" pitchFamily="18" charset="0"/>
              </a:rPr>
              <a:t>If … then … (missing else)</a:t>
            </a:r>
          </a:p>
        </p:txBody>
      </p:sp>
    </p:spTree>
    <p:extLst>
      <p:ext uri="{BB962C8B-B14F-4D97-AF65-F5344CB8AC3E}">
        <p14:creationId xmlns:p14="http://schemas.microsoft.com/office/powerpoint/2010/main" val="180965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Testing the specification</a:t>
            </a:r>
            <a:endParaRPr lang="zh-CN" altLang="zh-CN" sz="2400" dirty="0">
              <a:latin typeface="Cambria" panose="02040503050406030204" pitchFamily="18" charset="0"/>
            </a:endParaRPr>
          </a:p>
        </p:txBody>
      </p:sp>
      <p:sp>
        <p:nvSpPr>
          <p:cNvPr id="5"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a:latin typeface="Cambria" panose="02040503050406030204" pitchFamily="18" charset="0"/>
              </a:rPr>
              <a:t>Conclusions</a:t>
            </a:r>
          </a:p>
        </p:txBody>
      </p:sp>
      <p:sp>
        <p:nvSpPr>
          <p:cNvPr id="6" name="Rectangle 3"/>
          <p:cNvSpPr txBox="1">
            <a:spLocks noChangeArrowheads="1"/>
          </p:cNvSpPr>
          <p:nvPr/>
        </p:nvSpPr>
        <p:spPr bwMode="auto">
          <a:xfrm>
            <a:off x="5334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Reviewers focus on those areas they are best suited to evaluate</a:t>
            </a:r>
          </a:p>
          <a:p>
            <a:pPr lvl="1">
              <a:lnSpc>
                <a:spcPct val="90000"/>
              </a:lnSpc>
            </a:pPr>
            <a:r>
              <a:rPr lang="en-US" altLang="zh-CN" dirty="0">
                <a:latin typeface="Cambria" panose="02040503050406030204" pitchFamily="18" charset="0"/>
              </a:rPr>
              <a:t>Time is used more wisely for all participants</a:t>
            </a:r>
          </a:p>
          <a:p>
            <a:pPr lvl="1">
              <a:lnSpc>
                <a:spcPct val="90000"/>
              </a:lnSpc>
            </a:pPr>
            <a:r>
              <a:rPr lang="en-US" altLang="zh-CN" dirty="0">
                <a:latin typeface="Cambria" panose="02040503050406030204" pitchFamily="18" charset="0"/>
              </a:rPr>
              <a:t>More errors are likely to be found</a:t>
            </a:r>
          </a:p>
          <a:p>
            <a:pPr>
              <a:lnSpc>
                <a:spcPct val="90000"/>
              </a:lnSpc>
            </a:pPr>
            <a:r>
              <a:rPr lang="en-US" altLang="zh-CN" dirty="0">
                <a:latin typeface="Cambria" panose="02040503050406030204" pitchFamily="18" charset="0"/>
              </a:rPr>
              <a:t>One-on-one communication with specification authors makes it easier for people to speak up.</a:t>
            </a:r>
          </a:p>
          <a:p>
            <a:pPr>
              <a:lnSpc>
                <a:spcPct val="90000"/>
              </a:lnSpc>
            </a:pPr>
            <a:r>
              <a:rPr lang="en-US" altLang="zh-CN" dirty="0">
                <a:latin typeface="Cambria" panose="02040503050406030204" pitchFamily="18" charset="0"/>
              </a:rPr>
              <a:t>Few errors found does not necessarily indicate that the specification is good.</a:t>
            </a:r>
          </a:p>
          <a:p>
            <a:pPr lvl="1">
              <a:lnSpc>
                <a:spcPct val="90000"/>
              </a:lnSpc>
            </a:pPr>
            <a:r>
              <a:rPr lang="en-US" altLang="zh-CN" dirty="0">
                <a:latin typeface="Cambria" panose="02040503050406030204" pitchFamily="18" charset="0"/>
              </a:rPr>
              <a:t>E.g., Perhaps the review process was not effective.</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148275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title"/>
          </p:nvPr>
        </p:nvSpPr>
        <p:spPr>
          <a:xfrm>
            <a:off x="1676400" y="228600"/>
            <a:ext cx="7777162" cy="552450"/>
          </a:xfrm>
        </p:spPr>
        <p:txBody>
          <a:bodyPr/>
          <a:lstStyle/>
          <a:p>
            <a:r>
              <a:rPr lang="en-US" altLang="zh-CN" dirty="0">
                <a:latin typeface="Cambria" panose="02040503050406030204" pitchFamily="18" charset="0"/>
              </a:rPr>
              <a:t>OVERVIEW OF CLASSIFYING TESTS</a:t>
            </a:r>
          </a:p>
        </p:txBody>
      </p:sp>
      <p:sp>
        <p:nvSpPr>
          <p:cNvPr id="1156102" name="Rectangle 6"/>
          <p:cNvSpPr>
            <a:spLocks noChangeArrowheads="1"/>
          </p:cNvSpPr>
          <p:nvPr/>
        </p:nvSpPr>
        <p:spPr bwMode="auto">
          <a:xfrm>
            <a:off x="533400" y="1357971"/>
            <a:ext cx="7777162" cy="1828800"/>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b="1" i="1" dirty="0">
                <a:solidFill>
                  <a:srgbClr val="000099"/>
                </a:solidFill>
                <a:latin typeface="Cambria" panose="02040503050406030204" pitchFamily="18" charset="0"/>
              </a:rPr>
              <a:t>BLACK-BOX</a:t>
            </a:r>
            <a:r>
              <a:rPr lang="en-US" altLang="zh-CN" sz="2000" i="1" dirty="0">
                <a:solidFill>
                  <a:srgbClr val="000099"/>
                </a:solidFill>
                <a:latin typeface="Cambria" panose="02040503050406030204" pitchFamily="18" charset="0"/>
              </a:rPr>
              <a:t>:</a:t>
            </a:r>
            <a:r>
              <a:rPr lang="en-US" altLang="zh-CN" sz="2000" dirty="0">
                <a:solidFill>
                  <a:srgbClr val="000099"/>
                </a:solidFill>
                <a:latin typeface="Cambria" panose="02040503050406030204" pitchFamily="18" charset="0"/>
              </a:rPr>
              <a:t>  </a:t>
            </a:r>
            <a:r>
              <a:rPr lang="en-US" altLang="zh-CN" sz="2000" dirty="0">
                <a:latin typeface="Cambria" panose="02040503050406030204" pitchFamily="18" charset="0"/>
              </a:rPr>
              <a:t>No knowledge of the internal logic of the code is utilized. Tests are based on requirements and functionality</a:t>
            </a:r>
            <a:r>
              <a:rPr lang="en-US" altLang="zh-CN" sz="2000" dirty="0">
                <a:solidFill>
                  <a:srgbClr val="000099"/>
                </a:solidFill>
                <a:latin typeface="Cambria" panose="02040503050406030204" pitchFamily="18" charset="0"/>
              </a:rPr>
              <a:t>.</a:t>
            </a:r>
          </a:p>
          <a:p>
            <a:endParaRPr lang="en-US" altLang="zh-CN" sz="2000" dirty="0">
              <a:solidFill>
                <a:srgbClr val="000099"/>
              </a:solidFill>
              <a:latin typeface="Cambria" panose="02040503050406030204" pitchFamily="18" charset="0"/>
            </a:endParaRPr>
          </a:p>
          <a:p>
            <a:r>
              <a:rPr lang="en-US" altLang="zh-CN" sz="2000" b="1" i="1" dirty="0">
                <a:solidFill>
                  <a:srgbClr val="000099"/>
                </a:solidFill>
                <a:latin typeface="Cambria" panose="02040503050406030204" pitchFamily="18" charset="0"/>
              </a:rPr>
              <a:t>WHITE-BOX</a:t>
            </a:r>
            <a:r>
              <a:rPr lang="en-US" altLang="zh-CN" sz="2000" i="1" dirty="0">
                <a:solidFill>
                  <a:srgbClr val="000099"/>
                </a:solidFill>
                <a:latin typeface="Cambria" panose="02040503050406030204" pitchFamily="18" charset="0"/>
              </a:rPr>
              <a:t>: </a:t>
            </a:r>
            <a:r>
              <a:rPr lang="en-US" altLang="zh-CN" sz="2000" dirty="0">
                <a:latin typeface="Cambria" panose="02040503050406030204" pitchFamily="18" charset="0"/>
              </a:rPr>
              <a:t>Tests are designed based on the internal logic of the code,  code coverage considerations, and analysis of branches, paths, loops, and conditions</a:t>
            </a:r>
            <a:endParaRPr lang="zh-CN" altLang="en-US" sz="2000" dirty="0">
              <a:latin typeface="Cambria" panose="02040503050406030204" pitchFamily="18" charset="0"/>
            </a:endParaRPr>
          </a:p>
        </p:txBody>
      </p:sp>
      <p:sp>
        <p:nvSpPr>
          <p:cNvPr id="1156103" name="Rectangle 7"/>
          <p:cNvSpPr>
            <a:spLocks noChangeArrowheads="1"/>
          </p:cNvSpPr>
          <p:nvPr/>
        </p:nvSpPr>
        <p:spPr bwMode="auto">
          <a:xfrm>
            <a:off x="533400" y="3505200"/>
            <a:ext cx="7848600" cy="2523768"/>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b="1" i="1" dirty="0">
                <a:solidFill>
                  <a:srgbClr val="000099"/>
                </a:solidFill>
                <a:latin typeface="Cambria" panose="02040503050406030204" pitchFamily="18" charset="0"/>
              </a:rPr>
              <a:t>UNIT:</a:t>
            </a:r>
            <a:r>
              <a:rPr lang="en-US" altLang="zh-CN" sz="2000" dirty="0">
                <a:latin typeface="Cambria" panose="02040503050406030204" pitchFamily="18" charset="0"/>
              </a:rPr>
              <a:t> Test at the function or module level. </a:t>
            </a:r>
          </a:p>
          <a:p>
            <a:endParaRPr lang="en-US" altLang="zh-CN" sz="2000" dirty="0">
              <a:latin typeface="Cambria" panose="02040503050406030204" pitchFamily="18" charset="0"/>
            </a:endParaRPr>
          </a:p>
          <a:p>
            <a:r>
              <a:rPr lang="en-US" altLang="zh-CN" sz="2000" b="1" i="1" dirty="0">
                <a:solidFill>
                  <a:srgbClr val="000099"/>
                </a:solidFill>
                <a:latin typeface="Cambria" panose="02040503050406030204" pitchFamily="18" charset="0"/>
              </a:rPr>
              <a:t>INCREMENTAL INTEGRATION:</a:t>
            </a:r>
            <a:r>
              <a:rPr lang="en-US" altLang="zh-CN" sz="2000" dirty="0">
                <a:latin typeface="Cambria" panose="02040503050406030204" pitchFamily="18" charset="0"/>
              </a:rPr>
              <a:t> Continuous testing as new functionality is added. Testing combined parts of an application to see if the parts function together properly.</a:t>
            </a:r>
          </a:p>
          <a:p>
            <a:endParaRPr lang="en-US" altLang="zh-CN" sz="2000" dirty="0">
              <a:latin typeface="Cambria" panose="02040503050406030204" pitchFamily="18" charset="0"/>
            </a:endParaRPr>
          </a:p>
          <a:p>
            <a:pPr>
              <a:spcBef>
                <a:spcPct val="20000"/>
              </a:spcBef>
              <a:buClr>
                <a:schemeClr val="accent1"/>
              </a:buClr>
              <a:buSzPct val="122000"/>
            </a:pPr>
            <a:r>
              <a:rPr lang="en-US" altLang="zh-CN" sz="2000" b="1" i="1" dirty="0">
                <a:solidFill>
                  <a:srgbClr val="000099"/>
                </a:solidFill>
                <a:latin typeface="Cambria" panose="02040503050406030204" pitchFamily="18" charset="0"/>
              </a:rPr>
              <a:t>REGRESSION: </a:t>
            </a:r>
            <a:r>
              <a:rPr lang="en-US" altLang="zh-CN" sz="2000" dirty="0">
                <a:latin typeface="Cambria" panose="02040503050406030204" pitchFamily="18" charset="0"/>
              </a:rPr>
              <a:t>Re-testing after fixes or modifications of software or the environment</a:t>
            </a:r>
            <a:r>
              <a:rPr lang="en-US" altLang="zh-CN" sz="2000" b="1" dirty="0">
                <a:solidFill>
                  <a:srgbClr val="000099"/>
                </a:solidFill>
                <a:latin typeface="Cambria" panose="02040503050406030204" pitchFamily="18" charset="0"/>
              </a:rPr>
              <a:t>.</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3997306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a:xfrm>
            <a:off x="3124200" y="195263"/>
            <a:ext cx="5273675" cy="642937"/>
          </a:xfrm>
        </p:spPr>
        <p:txBody>
          <a:bodyPr/>
          <a:lstStyle/>
          <a:p>
            <a:r>
              <a:rPr lang="en-US" altLang="zh-CN" sz="3200" dirty="0">
                <a:latin typeface="Cambria" panose="02040503050406030204" pitchFamily="18" charset="0"/>
              </a:rPr>
              <a:t>TEST PHASES</a:t>
            </a:r>
          </a:p>
        </p:txBody>
      </p:sp>
      <p:sp>
        <p:nvSpPr>
          <p:cNvPr id="1162244" name="Rectangle 4"/>
          <p:cNvSpPr>
            <a:spLocks noChangeArrowheads="1"/>
          </p:cNvSpPr>
          <p:nvPr/>
        </p:nvSpPr>
        <p:spPr bwMode="auto">
          <a:xfrm>
            <a:off x="457200" y="1600200"/>
            <a:ext cx="8305800" cy="2708434"/>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sz="2200" b="1" i="1" dirty="0">
                <a:solidFill>
                  <a:srgbClr val="000099"/>
                </a:solidFill>
                <a:latin typeface="Cambria" panose="02040503050406030204" pitchFamily="18" charset="0"/>
              </a:rPr>
              <a:t>COMPARISON:</a:t>
            </a:r>
            <a:r>
              <a:rPr lang="en-US" altLang="zh-CN" sz="2200" b="1" dirty="0">
                <a:solidFill>
                  <a:srgbClr val="000099"/>
                </a:solidFill>
                <a:latin typeface="Cambria" panose="02040503050406030204" pitchFamily="18" charset="0"/>
              </a:rPr>
              <a:t> </a:t>
            </a:r>
            <a:r>
              <a:rPr lang="en-US" altLang="zh-CN" sz="2200" dirty="0">
                <a:latin typeface="Cambria" panose="02040503050406030204" pitchFamily="18" charset="0"/>
              </a:rPr>
              <a:t>Compares weaknesses and strengths to competing products.</a:t>
            </a:r>
          </a:p>
          <a:p>
            <a:endParaRPr lang="en-US" altLang="zh-CN" sz="2200" dirty="0">
              <a:latin typeface="Cambria" panose="02040503050406030204" pitchFamily="18" charset="0"/>
            </a:endParaRPr>
          </a:p>
          <a:p>
            <a:r>
              <a:rPr lang="en-US" altLang="zh-CN" sz="2200" b="1" i="1" dirty="0">
                <a:solidFill>
                  <a:srgbClr val="000099"/>
                </a:solidFill>
                <a:latin typeface="Cambria" panose="02040503050406030204" pitchFamily="18" charset="0"/>
              </a:rPr>
              <a:t>ALPHA: </a:t>
            </a:r>
            <a:r>
              <a:rPr lang="en-US" altLang="zh-CN" sz="2200" dirty="0">
                <a:latin typeface="Cambria" panose="02040503050406030204" pitchFamily="18" charset="0"/>
              </a:rPr>
              <a:t>Testing when development is nearing completion; minor design changes may be required</a:t>
            </a:r>
            <a:r>
              <a:rPr lang="en-US" altLang="zh-CN" sz="2200" b="1" dirty="0">
                <a:solidFill>
                  <a:srgbClr val="000099"/>
                </a:solidFill>
                <a:latin typeface="Cambria" panose="02040503050406030204" pitchFamily="18" charset="0"/>
              </a:rPr>
              <a:t>.</a:t>
            </a:r>
          </a:p>
          <a:p>
            <a:endParaRPr lang="en-US" altLang="zh-CN" sz="2200" b="1" dirty="0">
              <a:solidFill>
                <a:srgbClr val="000099"/>
              </a:solidFill>
              <a:latin typeface="Cambria" panose="02040503050406030204" pitchFamily="18" charset="0"/>
            </a:endParaRPr>
          </a:p>
          <a:p>
            <a:r>
              <a:rPr lang="en-US" altLang="zh-CN" sz="2200" b="1" i="1" dirty="0">
                <a:solidFill>
                  <a:srgbClr val="000099"/>
                </a:solidFill>
                <a:latin typeface="Cambria" panose="02040503050406030204" pitchFamily="18" charset="0"/>
              </a:rPr>
              <a:t>BETA: </a:t>
            </a:r>
            <a:r>
              <a:rPr lang="en-US" altLang="zh-CN" sz="2200" dirty="0">
                <a:latin typeface="Cambria" panose="02040503050406030204" pitchFamily="18" charset="0"/>
              </a:rPr>
              <a:t>Development and testing viewed as completed and looking for final bugs and problems before final release</a:t>
            </a:r>
            <a:r>
              <a:rPr lang="en-US" altLang="zh-CN" sz="2200" b="1" dirty="0">
                <a:solidFill>
                  <a:srgbClr val="000099"/>
                </a:solidFill>
                <a:latin typeface="Cambria" panose="02040503050406030204" pitchFamily="18" charset="0"/>
              </a:rPr>
              <a:t>.</a:t>
            </a:r>
          </a:p>
        </p:txBody>
      </p:sp>
    </p:spTree>
    <p:extLst>
      <p:ext uri="{BB962C8B-B14F-4D97-AF65-F5344CB8AC3E}">
        <p14:creationId xmlns:p14="http://schemas.microsoft.com/office/powerpoint/2010/main" val="3065448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a:xfrm>
            <a:off x="2438400" y="152400"/>
            <a:ext cx="6794500" cy="698500"/>
          </a:xfrm>
        </p:spPr>
        <p:txBody>
          <a:bodyPr/>
          <a:lstStyle/>
          <a:p>
            <a:r>
              <a:rPr lang="en-US" altLang="zh-CN" sz="3200" dirty="0">
                <a:latin typeface="Cambria" panose="02040503050406030204" pitchFamily="18" charset="0"/>
              </a:rPr>
              <a:t>CLASSIFYING TESTS</a:t>
            </a:r>
          </a:p>
        </p:txBody>
      </p:sp>
      <p:sp>
        <p:nvSpPr>
          <p:cNvPr id="1158148" name="Rectangle 4"/>
          <p:cNvSpPr>
            <a:spLocks noChangeArrowheads="1"/>
          </p:cNvSpPr>
          <p:nvPr/>
        </p:nvSpPr>
        <p:spPr bwMode="auto">
          <a:xfrm>
            <a:off x="533400" y="1498699"/>
            <a:ext cx="7991475" cy="1785104"/>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sz="2000" b="1" i="1" dirty="0">
                <a:solidFill>
                  <a:srgbClr val="000099"/>
                </a:solidFill>
                <a:latin typeface="Cambria" panose="02040503050406030204" pitchFamily="18" charset="0"/>
              </a:rPr>
              <a:t>FUNCTIONAL:</a:t>
            </a:r>
            <a:r>
              <a:rPr lang="en-US" altLang="zh-CN" sz="2400" b="1" i="1" dirty="0">
                <a:solidFill>
                  <a:srgbClr val="000099"/>
                </a:solidFill>
                <a:latin typeface="Cambria" panose="02040503050406030204" pitchFamily="18" charset="0"/>
              </a:rPr>
              <a:t> </a:t>
            </a:r>
            <a:r>
              <a:rPr lang="en-US" altLang="zh-CN" sz="2000" dirty="0">
                <a:latin typeface="Cambria" panose="02040503050406030204" pitchFamily="18" charset="0"/>
              </a:rPr>
              <a:t>Black-box testing geared to check functional requirements of an application</a:t>
            </a:r>
            <a:r>
              <a:rPr lang="en-US" altLang="zh-CN" sz="2400" dirty="0">
                <a:solidFill>
                  <a:srgbClr val="000099"/>
                </a:solidFill>
                <a:latin typeface="Cambria" panose="02040503050406030204" pitchFamily="18" charset="0"/>
              </a:rPr>
              <a:t>.</a:t>
            </a:r>
          </a:p>
          <a:p>
            <a:endParaRPr lang="en-US" altLang="zh-CN" sz="1000" dirty="0">
              <a:solidFill>
                <a:srgbClr val="000099"/>
              </a:solidFill>
              <a:latin typeface="Cambria" panose="02040503050406030204" pitchFamily="18" charset="0"/>
            </a:endParaRPr>
          </a:p>
          <a:p>
            <a:r>
              <a:rPr lang="en-US" altLang="zh-CN" sz="2000" b="1" i="1" dirty="0">
                <a:solidFill>
                  <a:srgbClr val="000099"/>
                </a:solidFill>
                <a:latin typeface="Cambria" panose="02040503050406030204" pitchFamily="18" charset="0"/>
              </a:rPr>
              <a:t>SYSTEM</a:t>
            </a:r>
            <a:r>
              <a:rPr lang="en-US" altLang="zh-CN" sz="2400" i="1" dirty="0">
                <a:solidFill>
                  <a:srgbClr val="000099"/>
                </a:solidFill>
                <a:latin typeface="Cambria" panose="02040503050406030204" pitchFamily="18" charset="0"/>
              </a:rPr>
              <a:t>:</a:t>
            </a:r>
            <a:r>
              <a:rPr lang="en-US" altLang="zh-CN" sz="2400" dirty="0">
                <a:solidFill>
                  <a:srgbClr val="000099"/>
                </a:solidFill>
                <a:latin typeface="Cambria" panose="02040503050406030204" pitchFamily="18" charset="0"/>
              </a:rPr>
              <a:t> </a:t>
            </a:r>
            <a:r>
              <a:rPr lang="en-US" altLang="zh-CN" sz="2000" dirty="0">
                <a:latin typeface="Cambria" panose="02040503050406030204" pitchFamily="18" charset="0"/>
              </a:rPr>
              <a:t>Black-box testing that is based on overall requirements and specifications</a:t>
            </a:r>
            <a:r>
              <a:rPr lang="en-US" altLang="zh-CN" sz="2400" dirty="0">
                <a:solidFill>
                  <a:srgbClr val="000099"/>
                </a:solidFill>
                <a:latin typeface="Cambria" panose="02040503050406030204" pitchFamily="18" charset="0"/>
              </a:rPr>
              <a:t>.</a:t>
            </a:r>
          </a:p>
          <a:p>
            <a:endParaRPr lang="en-US" altLang="zh-CN" sz="1000" dirty="0">
              <a:solidFill>
                <a:srgbClr val="000099"/>
              </a:solidFill>
              <a:latin typeface="Cambria" panose="02040503050406030204" pitchFamily="18" charset="0"/>
            </a:endParaRPr>
          </a:p>
        </p:txBody>
      </p:sp>
      <p:sp>
        <p:nvSpPr>
          <p:cNvPr id="1158149" name="Rectangle 5"/>
          <p:cNvSpPr>
            <a:spLocks noChangeArrowheads="1"/>
          </p:cNvSpPr>
          <p:nvPr/>
        </p:nvSpPr>
        <p:spPr bwMode="auto">
          <a:xfrm>
            <a:off x="533401" y="3403699"/>
            <a:ext cx="7991475" cy="2616101"/>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b="1" i="1" dirty="0">
                <a:solidFill>
                  <a:srgbClr val="000099"/>
                </a:solidFill>
                <a:latin typeface="Cambria" panose="02040503050406030204" pitchFamily="18" charset="0"/>
              </a:rPr>
              <a:t>STRESS: </a:t>
            </a:r>
            <a:r>
              <a:rPr lang="en-US" altLang="zh-CN" sz="2000" dirty="0">
                <a:latin typeface="Cambria" panose="02040503050406030204" pitchFamily="18" charset="0"/>
              </a:rPr>
              <a:t>Often used interchangeably with ‘load’ and ‘performance’. But, others believe tests should check functionality under extreme conditions.</a:t>
            </a:r>
          </a:p>
          <a:p>
            <a:endParaRPr lang="en-US" altLang="zh-CN" sz="1000" dirty="0">
              <a:latin typeface="Cambria" panose="02040503050406030204" pitchFamily="18" charset="0"/>
            </a:endParaRPr>
          </a:p>
          <a:p>
            <a:r>
              <a:rPr lang="en-US" altLang="zh-CN" sz="2000" b="1" i="1" dirty="0">
                <a:solidFill>
                  <a:srgbClr val="000099"/>
                </a:solidFill>
                <a:latin typeface="Cambria" panose="02040503050406030204" pitchFamily="18" charset="0"/>
              </a:rPr>
              <a:t>PERFORMANCE:</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Often used interchangeably with “load” and ‘stress’.</a:t>
            </a:r>
          </a:p>
          <a:p>
            <a:endParaRPr lang="en-US" altLang="zh-CN" sz="2000" dirty="0">
              <a:latin typeface="Cambria" panose="02040503050406030204" pitchFamily="18" charset="0"/>
            </a:endParaRPr>
          </a:p>
          <a:p>
            <a:r>
              <a:rPr lang="en-US" altLang="zh-CN" sz="2000" b="1" i="1" dirty="0">
                <a:solidFill>
                  <a:srgbClr val="000099"/>
                </a:solidFill>
                <a:latin typeface="Cambria" panose="02040503050406030204" pitchFamily="18" charset="0"/>
              </a:rPr>
              <a:t>LOAD:</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Test under heavy loads to determine at what point a system’s response time degrades or fails</a:t>
            </a:r>
          </a:p>
          <a:p>
            <a:endParaRPr lang="en-US" altLang="zh-CN" sz="2000" b="1" dirty="0">
              <a:solidFill>
                <a:srgbClr val="000099"/>
              </a:solidFill>
              <a:latin typeface="Cambria" panose="02040503050406030204" pitchFamily="18" charset="0"/>
            </a:endParaRPr>
          </a:p>
          <a:p>
            <a:r>
              <a:rPr lang="en-US" altLang="zh-CN" sz="2000" b="1" i="1" dirty="0">
                <a:solidFill>
                  <a:srgbClr val="000099"/>
                </a:solidFill>
                <a:latin typeface="Cambria" panose="02040503050406030204" pitchFamily="18" charset="0"/>
              </a:rPr>
              <a:t>END-TO-END</a:t>
            </a:r>
            <a:r>
              <a:rPr lang="en-US" altLang="zh-CN" sz="2000" i="1" dirty="0">
                <a:solidFill>
                  <a:srgbClr val="000099"/>
                </a:solidFill>
                <a:latin typeface="Cambria" panose="02040503050406030204" pitchFamily="18" charset="0"/>
              </a:rPr>
              <a:t>:</a:t>
            </a:r>
            <a:r>
              <a:rPr lang="en-US" altLang="zh-CN" sz="2000" dirty="0">
                <a:solidFill>
                  <a:srgbClr val="000099"/>
                </a:solidFill>
                <a:latin typeface="Cambria" panose="02040503050406030204" pitchFamily="18" charset="0"/>
              </a:rPr>
              <a:t> </a:t>
            </a:r>
            <a:r>
              <a:rPr lang="en-US" altLang="zh-CN" sz="2000" dirty="0">
                <a:latin typeface="Cambria" panose="02040503050406030204" pitchFamily="18" charset="0"/>
              </a:rPr>
              <a:t>Testing that mimics real-world use</a:t>
            </a:r>
            <a:r>
              <a:rPr lang="en-US" altLang="zh-CN" sz="2000" b="1" dirty="0">
                <a:solidFill>
                  <a:srgbClr val="000099"/>
                </a:solidFill>
                <a:latin typeface="Cambria" panose="02040503050406030204" pitchFamily="18" charset="0"/>
              </a:rPr>
              <a:t>.</a:t>
            </a:r>
          </a:p>
        </p:txBody>
      </p:sp>
    </p:spTree>
    <p:extLst>
      <p:ext uri="{BB962C8B-B14F-4D97-AF65-F5344CB8AC3E}">
        <p14:creationId xmlns:p14="http://schemas.microsoft.com/office/powerpoint/2010/main" val="2452491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a:xfrm>
            <a:off x="1769853" y="228600"/>
            <a:ext cx="8064500" cy="809625"/>
          </a:xfrm>
        </p:spPr>
        <p:txBody>
          <a:bodyPr/>
          <a:lstStyle/>
          <a:p>
            <a:r>
              <a:rPr lang="en-US" altLang="zh-CN" sz="3200" dirty="0">
                <a:latin typeface="Cambria" panose="02040503050406030204" pitchFamily="18" charset="0"/>
              </a:rPr>
              <a:t>CLASSIFYING TESTS </a:t>
            </a:r>
            <a:r>
              <a:rPr lang="en-US" altLang="zh-CN" sz="2400" dirty="0">
                <a:latin typeface="Cambria" panose="02040503050406030204" pitchFamily="18" charset="0"/>
              </a:rPr>
              <a:t>(continued)</a:t>
            </a:r>
          </a:p>
        </p:txBody>
      </p:sp>
      <p:sp>
        <p:nvSpPr>
          <p:cNvPr id="1160196" name="Rectangle 4"/>
          <p:cNvSpPr>
            <a:spLocks noChangeArrowheads="1"/>
          </p:cNvSpPr>
          <p:nvPr/>
        </p:nvSpPr>
        <p:spPr bwMode="auto">
          <a:xfrm>
            <a:off x="457200" y="1447800"/>
            <a:ext cx="8229600" cy="4524315"/>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10000"/>
              </a:lnSpc>
              <a:spcBef>
                <a:spcPct val="15000"/>
              </a:spcBef>
              <a:spcAft>
                <a:spcPct val="15000"/>
              </a:spcAft>
            </a:pPr>
            <a:r>
              <a:rPr lang="en-US" altLang="zh-CN" sz="2000" b="1" i="1" dirty="0">
                <a:solidFill>
                  <a:srgbClr val="000099"/>
                </a:solidFill>
                <a:latin typeface="Cambria" panose="02040503050406030204" pitchFamily="18" charset="0"/>
              </a:rPr>
              <a:t>ACCEPTANCE:</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Final testing based on specifications of the end-user or customer.</a:t>
            </a:r>
          </a:p>
          <a:p>
            <a:pPr>
              <a:lnSpc>
                <a:spcPct val="110000"/>
              </a:lnSpc>
              <a:spcBef>
                <a:spcPct val="15000"/>
              </a:spcBef>
              <a:spcAft>
                <a:spcPct val="15000"/>
              </a:spcAft>
            </a:pPr>
            <a:r>
              <a:rPr lang="en-US" altLang="zh-CN" sz="2000" b="1" i="1" dirty="0">
                <a:solidFill>
                  <a:srgbClr val="000099"/>
                </a:solidFill>
                <a:latin typeface="Cambria" panose="02040503050406030204" pitchFamily="18" charset="0"/>
              </a:rPr>
              <a:t>USABILITY:</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Testing for “user-friendliness”. This is clearly subjective and will depend on the targeted end-user or customer profile.</a:t>
            </a:r>
          </a:p>
          <a:p>
            <a:pPr>
              <a:lnSpc>
                <a:spcPct val="110000"/>
              </a:lnSpc>
              <a:spcBef>
                <a:spcPct val="15000"/>
              </a:spcBef>
              <a:spcAft>
                <a:spcPct val="15000"/>
              </a:spcAft>
            </a:pPr>
            <a:r>
              <a:rPr lang="en-US" altLang="zh-CN" sz="2000" b="1" i="1" dirty="0">
                <a:solidFill>
                  <a:srgbClr val="000099"/>
                </a:solidFill>
                <a:latin typeface="Cambria" panose="02040503050406030204" pitchFamily="18" charset="0"/>
              </a:rPr>
              <a:t>RECOVERY:</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How well can the system recover from crashes, hardware failures, or other catastrophic problems</a:t>
            </a:r>
            <a:r>
              <a:rPr lang="en-US" altLang="zh-CN" sz="2000" b="1" dirty="0">
                <a:solidFill>
                  <a:srgbClr val="000099"/>
                </a:solidFill>
                <a:latin typeface="Cambria" panose="02040503050406030204" pitchFamily="18" charset="0"/>
              </a:rPr>
              <a:t>.</a:t>
            </a:r>
          </a:p>
          <a:p>
            <a:pPr>
              <a:lnSpc>
                <a:spcPct val="110000"/>
              </a:lnSpc>
              <a:spcBef>
                <a:spcPct val="15000"/>
              </a:spcBef>
              <a:spcAft>
                <a:spcPct val="15000"/>
              </a:spcAft>
            </a:pPr>
            <a:r>
              <a:rPr lang="en-US" altLang="zh-CN" sz="2000" b="1" i="1" dirty="0">
                <a:solidFill>
                  <a:srgbClr val="000099"/>
                </a:solidFill>
                <a:latin typeface="Cambria" panose="02040503050406030204" pitchFamily="18" charset="0"/>
              </a:rPr>
              <a:t>INSTALL/UNINSTALL:</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Test full, partial, or upgrade install/uninstall processes.</a:t>
            </a:r>
          </a:p>
          <a:p>
            <a:pPr>
              <a:lnSpc>
                <a:spcPct val="110000"/>
              </a:lnSpc>
              <a:spcBef>
                <a:spcPct val="15000"/>
              </a:spcBef>
              <a:spcAft>
                <a:spcPct val="15000"/>
              </a:spcAft>
            </a:pPr>
            <a:r>
              <a:rPr lang="en-US" altLang="zh-CN" sz="2000" b="1" i="1" dirty="0">
                <a:solidFill>
                  <a:srgbClr val="000099"/>
                </a:solidFill>
                <a:latin typeface="Cambria" panose="02040503050406030204" pitchFamily="18" charset="0"/>
              </a:rPr>
              <a:t>SECURITY:</a:t>
            </a:r>
            <a:r>
              <a:rPr lang="en-US" altLang="zh-CN" sz="2000" b="1" dirty="0">
                <a:solidFill>
                  <a:srgbClr val="000099"/>
                </a:solidFill>
                <a:latin typeface="Cambria" panose="02040503050406030204" pitchFamily="18" charset="0"/>
              </a:rPr>
              <a:t> </a:t>
            </a:r>
            <a:r>
              <a:rPr lang="en-US" altLang="zh-CN" sz="2000" dirty="0">
                <a:latin typeface="Cambria" panose="02040503050406030204" pitchFamily="18" charset="0"/>
              </a:rPr>
              <a:t>How well is the system able to protect against unauthorized internal or external access, willful damage, etc.</a:t>
            </a:r>
          </a:p>
          <a:p>
            <a:pPr>
              <a:lnSpc>
                <a:spcPct val="110000"/>
              </a:lnSpc>
              <a:spcBef>
                <a:spcPct val="15000"/>
              </a:spcBef>
              <a:spcAft>
                <a:spcPct val="15000"/>
              </a:spcAft>
            </a:pPr>
            <a:r>
              <a:rPr lang="en-US" altLang="zh-CN" sz="2000" b="1" i="1" dirty="0">
                <a:solidFill>
                  <a:srgbClr val="000099"/>
                </a:solidFill>
                <a:latin typeface="Cambria" panose="02040503050406030204" pitchFamily="18" charset="0"/>
              </a:rPr>
              <a:t>COMPATABILITY: </a:t>
            </a:r>
            <a:r>
              <a:rPr lang="en-US" altLang="zh-CN" sz="2000" dirty="0">
                <a:latin typeface="Cambria" panose="02040503050406030204" pitchFamily="18" charset="0"/>
              </a:rPr>
              <a:t>How well does the software perform in a given hardware/software/operating system/network environment</a:t>
            </a:r>
            <a:r>
              <a:rPr lang="en-US" altLang="zh-CN" sz="2000" b="1" dirty="0">
                <a:solidFill>
                  <a:srgbClr val="000099"/>
                </a:solidFill>
                <a:latin typeface="Cambria" panose="02040503050406030204" pitchFamily="18" charset="0"/>
              </a:rPr>
              <a:t>.</a:t>
            </a:r>
          </a:p>
        </p:txBody>
      </p:sp>
    </p:spTree>
    <p:extLst>
      <p:ext uri="{BB962C8B-B14F-4D97-AF65-F5344CB8AC3E}">
        <p14:creationId xmlns:p14="http://schemas.microsoft.com/office/powerpoint/2010/main" val="1956493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2743200" y="2057400"/>
            <a:ext cx="396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GB" altLang="zh-CN" dirty="0">
              <a:solidFill>
                <a:srgbClr val="FF0000"/>
              </a:solidFill>
              <a:latin typeface="Cambria" panose="02040503050406030204" pitchFamily="18" charset="0"/>
            </a:endParaRPr>
          </a:p>
          <a:p>
            <a:pPr>
              <a:lnSpc>
                <a:spcPct val="90000"/>
              </a:lnSpc>
            </a:pPr>
            <a:r>
              <a:rPr lang="en-GB" altLang="zh-CN" dirty="0">
                <a:solidFill>
                  <a:srgbClr val="FF0000"/>
                </a:solidFill>
                <a:latin typeface="Cambria" panose="02040503050406030204" pitchFamily="18" charset="0"/>
              </a:rPr>
              <a:t>Static Testing</a:t>
            </a:r>
          </a:p>
          <a:p>
            <a:pPr>
              <a:lnSpc>
                <a:spcPct val="90000"/>
              </a:lnSpc>
            </a:pPr>
            <a:r>
              <a:rPr lang="en-GB" altLang="zh-CN" dirty="0">
                <a:solidFill>
                  <a:srgbClr val="FF0000"/>
                </a:solidFill>
                <a:latin typeface="Cambria" panose="02040503050406030204" pitchFamily="18" charset="0"/>
              </a:rPr>
              <a:t>Dynamic Testing</a:t>
            </a:r>
          </a:p>
          <a:p>
            <a:pPr lvl="1">
              <a:lnSpc>
                <a:spcPct val="90000"/>
              </a:lnSpc>
            </a:pPr>
            <a:endParaRPr lang="en-GB" altLang="zh-CN"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85401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8" name="Text Box 6"/>
          <p:cNvSpPr txBox="1">
            <a:spLocks noChangeArrowheads="1"/>
          </p:cNvSpPr>
          <p:nvPr/>
        </p:nvSpPr>
        <p:spPr bwMode="auto">
          <a:xfrm>
            <a:off x="566736" y="2708681"/>
            <a:ext cx="4122701" cy="3022366"/>
          </a:xfrm>
          <a:prstGeom prst="rect">
            <a:avLst/>
          </a:prstGeom>
          <a:solidFill>
            <a:schemeClr val="bg1"/>
          </a:solidFill>
          <a:ln w="12700">
            <a:solidFill>
              <a:schemeClr val="tx1"/>
            </a:solid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a:lstStyle>
          <a:p>
            <a:pPr>
              <a:lnSpc>
                <a:spcPct val="85000"/>
              </a:lnSpc>
            </a:pPr>
            <a:r>
              <a:rPr lang="en-US" altLang="en-US" sz="1600" b="0" dirty="0">
                <a:solidFill>
                  <a:schemeClr val="tx1"/>
                </a:solidFill>
                <a:latin typeface="+mj-lt"/>
              </a:rPr>
              <a:t>public static void </a:t>
            </a:r>
            <a:r>
              <a:rPr lang="en-US" altLang="zh-CN" sz="1600" b="0" dirty="0" err="1">
                <a:solidFill>
                  <a:schemeClr val="tx1"/>
                </a:solidFill>
                <a:latin typeface="+mj-lt"/>
              </a:rPr>
              <a:t>C</a:t>
            </a:r>
            <a:r>
              <a:rPr lang="en-US" altLang="en-US" sz="1600" b="0" dirty="0" err="1">
                <a:solidFill>
                  <a:schemeClr val="tx1"/>
                </a:solidFill>
                <a:latin typeface="+mj-lt"/>
              </a:rPr>
              <a:t>Sta</a:t>
            </a:r>
            <a:r>
              <a:rPr lang="en-US" altLang="en-US" sz="1600" b="0" dirty="0">
                <a:solidFill>
                  <a:schemeClr val="tx1"/>
                </a:solidFill>
                <a:latin typeface="+mj-lt"/>
              </a:rPr>
              <a:t> (</a:t>
            </a:r>
            <a:r>
              <a:rPr lang="en-US" altLang="en-US" sz="1600" b="0" dirty="0" err="1">
                <a:solidFill>
                  <a:schemeClr val="tx1"/>
                </a:solidFill>
                <a:latin typeface="+mj-lt"/>
              </a:rPr>
              <a:t>int</a:t>
            </a:r>
            <a:r>
              <a:rPr lang="en-US" altLang="en-US" sz="1600" b="0" dirty="0">
                <a:solidFill>
                  <a:schemeClr val="tx1"/>
                </a:solidFill>
                <a:latin typeface="+mj-lt"/>
              </a:rPr>
              <a:t> [ ] numbers)</a:t>
            </a:r>
          </a:p>
          <a:p>
            <a:pPr>
              <a:lnSpc>
                <a:spcPct val="85000"/>
              </a:lnSpc>
            </a:pPr>
            <a:r>
              <a:rPr lang="en-US" altLang="en-US" sz="1600" b="0" dirty="0">
                <a:solidFill>
                  <a:schemeClr val="tx1"/>
                </a:solidFill>
                <a:latin typeface="+mj-lt"/>
              </a:rPr>
              <a:t>{</a:t>
            </a:r>
          </a:p>
          <a:p>
            <a:pPr>
              <a:lnSpc>
                <a:spcPct val="85000"/>
              </a:lnSpc>
            </a:pPr>
            <a:r>
              <a:rPr lang="en-US" altLang="en-US" sz="1600" b="0" dirty="0">
                <a:solidFill>
                  <a:schemeClr val="tx1"/>
                </a:solidFill>
                <a:latin typeface="+mj-lt"/>
              </a:rPr>
              <a:t>     </a:t>
            </a:r>
            <a:r>
              <a:rPr lang="en-US" altLang="en-US" sz="1600" b="0" dirty="0" err="1">
                <a:solidFill>
                  <a:schemeClr val="tx1"/>
                </a:solidFill>
                <a:latin typeface="+mj-lt"/>
              </a:rPr>
              <a:t>int</a:t>
            </a:r>
            <a:r>
              <a:rPr lang="en-US" altLang="en-US" sz="1600" b="0" dirty="0">
                <a:solidFill>
                  <a:schemeClr val="tx1"/>
                </a:solidFill>
                <a:latin typeface="+mj-lt"/>
              </a:rPr>
              <a:t> length = </a:t>
            </a:r>
            <a:r>
              <a:rPr lang="en-US" altLang="en-US" sz="1600" b="0" dirty="0" err="1">
                <a:solidFill>
                  <a:schemeClr val="tx1"/>
                </a:solidFill>
                <a:latin typeface="+mj-lt"/>
              </a:rPr>
              <a:t>numbers.length</a:t>
            </a: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double mean, sum;</a:t>
            </a:r>
          </a:p>
          <a:p>
            <a:pPr>
              <a:lnSpc>
                <a:spcPct val="85000"/>
              </a:lnSpc>
            </a:pPr>
            <a:endParaRPr lang="en-US" altLang="en-US" sz="1600" b="0" dirty="0">
              <a:solidFill>
                <a:schemeClr val="tx1"/>
              </a:solidFill>
              <a:latin typeface="+mj-lt"/>
            </a:endParaRPr>
          </a:p>
          <a:p>
            <a:pPr>
              <a:lnSpc>
                <a:spcPct val="85000"/>
              </a:lnSpc>
            </a:pPr>
            <a:r>
              <a:rPr lang="en-US" altLang="en-US" sz="1600" b="0" dirty="0">
                <a:solidFill>
                  <a:schemeClr val="tx1"/>
                </a:solidFill>
                <a:latin typeface="+mj-lt"/>
              </a:rPr>
              <a:t>     sum = 0.0;</a:t>
            </a:r>
          </a:p>
          <a:p>
            <a:pPr>
              <a:lnSpc>
                <a:spcPct val="85000"/>
              </a:lnSpc>
            </a:pPr>
            <a:r>
              <a:rPr lang="en-US" altLang="en-US" sz="1600" b="0" dirty="0">
                <a:solidFill>
                  <a:schemeClr val="tx1"/>
                </a:solidFill>
                <a:latin typeface="+mj-lt"/>
              </a:rPr>
              <a:t>     for (</a:t>
            </a:r>
            <a:r>
              <a:rPr lang="en-US" altLang="en-US" sz="1600" b="0" dirty="0" err="1">
                <a:solidFill>
                  <a:schemeClr val="tx1"/>
                </a:solidFill>
                <a:latin typeface="+mj-lt"/>
              </a:rPr>
              <a:t>int</a:t>
            </a:r>
            <a:r>
              <a:rPr lang="en-US" altLang="en-US" sz="1600" b="0" dirty="0">
                <a:solidFill>
                  <a:schemeClr val="tx1"/>
                </a:solidFill>
                <a:latin typeface="+mj-lt"/>
              </a:rPr>
              <a:t> </a:t>
            </a:r>
            <a:r>
              <a:rPr lang="en-US" altLang="en-US" sz="1600" b="0" dirty="0" err="1">
                <a:solidFill>
                  <a:schemeClr val="tx1"/>
                </a:solidFill>
                <a:latin typeface="+mj-lt"/>
              </a:rPr>
              <a:t>i</a:t>
            </a:r>
            <a:r>
              <a:rPr lang="en-US" altLang="en-US" sz="1600" b="0" dirty="0">
                <a:solidFill>
                  <a:schemeClr val="tx1"/>
                </a:solidFill>
                <a:latin typeface="+mj-lt"/>
              </a:rPr>
              <a:t> = 1; </a:t>
            </a:r>
            <a:r>
              <a:rPr lang="en-US" altLang="en-US" sz="1600" b="0" dirty="0" err="1">
                <a:solidFill>
                  <a:schemeClr val="tx1"/>
                </a:solidFill>
                <a:latin typeface="+mj-lt"/>
              </a:rPr>
              <a:t>i</a:t>
            </a:r>
            <a:r>
              <a:rPr lang="en-US" altLang="en-US" sz="1600" b="0" dirty="0">
                <a:solidFill>
                  <a:schemeClr val="tx1"/>
                </a:solidFill>
                <a:latin typeface="+mj-lt"/>
              </a:rPr>
              <a:t> &lt; length; </a:t>
            </a:r>
            <a:r>
              <a:rPr lang="en-US" altLang="en-US" sz="1600" b="0" dirty="0" err="1">
                <a:solidFill>
                  <a:schemeClr val="tx1"/>
                </a:solidFill>
                <a:latin typeface="+mj-lt"/>
              </a:rPr>
              <a:t>i</a:t>
            </a:r>
            <a:r>
              <a:rPr lang="en-US" altLang="en-US" sz="1600" b="0" dirty="0">
                <a:solidFill>
                  <a:schemeClr val="tx1"/>
                </a:solidFill>
                <a:latin typeface="+mj-lt"/>
              </a:rPr>
              <a:t>++)</a:t>
            </a:r>
            <a:endParaRPr lang="en-US" altLang="en-US" sz="1600" dirty="0">
              <a:solidFill>
                <a:schemeClr val="tx1"/>
              </a:solidFill>
              <a:latin typeface="+mj-lt"/>
            </a:endParaRPr>
          </a:p>
          <a:p>
            <a:pPr>
              <a:lnSpc>
                <a:spcPct val="85000"/>
              </a:lnSpc>
            </a:pP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sum += numbers [ </a:t>
            </a:r>
            <a:r>
              <a:rPr lang="en-US" altLang="en-US" sz="1600" b="0" dirty="0" err="1">
                <a:solidFill>
                  <a:schemeClr val="tx1"/>
                </a:solidFill>
                <a:latin typeface="+mj-lt"/>
              </a:rPr>
              <a:t>i</a:t>
            </a: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 </a:t>
            </a:r>
          </a:p>
          <a:p>
            <a:pPr>
              <a:lnSpc>
                <a:spcPct val="85000"/>
              </a:lnSpc>
            </a:pPr>
            <a:r>
              <a:rPr lang="en-US" altLang="en-US" sz="1600" b="0" dirty="0">
                <a:solidFill>
                  <a:schemeClr val="tx1"/>
                </a:solidFill>
                <a:latin typeface="+mj-lt"/>
              </a:rPr>
              <a:t>     mean = sum / (double) length;</a:t>
            </a:r>
          </a:p>
          <a:p>
            <a:pPr>
              <a:lnSpc>
                <a:spcPct val="85000"/>
              </a:lnSpc>
            </a:pPr>
            <a:endParaRPr lang="en-US" altLang="en-US" sz="1600" b="0" dirty="0">
              <a:solidFill>
                <a:schemeClr val="tx1"/>
              </a:solidFill>
              <a:latin typeface="+mj-lt"/>
            </a:endParaRPr>
          </a:p>
          <a:p>
            <a:pPr>
              <a:lnSpc>
                <a:spcPct val="85000"/>
              </a:lnSpc>
            </a:pPr>
            <a:r>
              <a:rPr lang="en-US" altLang="en-US" sz="1600" b="0" dirty="0">
                <a:solidFill>
                  <a:schemeClr val="tx1"/>
                </a:solidFill>
                <a:latin typeface="+mj-lt"/>
              </a:rPr>
              <a:t>     </a:t>
            </a:r>
            <a:r>
              <a:rPr lang="en-US" altLang="en-US" sz="1600" b="0" dirty="0" err="1">
                <a:solidFill>
                  <a:schemeClr val="tx1"/>
                </a:solidFill>
                <a:latin typeface="+mj-lt"/>
              </a:rPr>
              <a:t>System.out.println</a:t>
            </a:r>
            <a:r>
              <a:rPr lang="en-US" altLang="en-US" sz="1600" b="0" dirty="0">
                <a:solidFill>
                  <a:schemeClr val="tx1"/>
                </a:solidFill>
                <a:latin typeface="+mj-lt"/>
              </a:rPr>
              <a:t> ("mean:  " + mean);</a:t>
            </a:r>
          </a:p>
          <a:p>
            <a:pPr>
              <a:lnSpc>
                <a:spcPct val="85000"/>
              </a:lnSpc>
            </a:pPr>
            <a:r>
              <a:rPr lang="en-US" altLang="en-US" sz="1600" b="0" dirty="0">
                <a:solidFill>
                  <a:schemeClr val="tx1"/>
                </a:solidFill>
                <a:latin typeface="+mj-lt"/>
              </a:rPr>
              <a:t>}</a:t>
            </a:r>
          </a:p>
        </p:txBody>
      </p:sp>
      <p:sp>
        <p:nvSpPr>
          <p:cNvPr id="9" name="爆炸形 1 8"/>
          <p:cNvSpPr/>
          <p:nvPr/>
        </p:nvSpPr>
        <p:spPr>
          <a:xfrm>
            <a:off x="2684165" y="929656"/>
            <a:ext cx="2078182"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Fault</a:t>
            </a:r>
            <a:endParaRPr lang="zh-CN" altLang="en-US" sz="3200" dirty="0">
              <a:solidFill>
                <a:schemeClr val="tx1"/>
              </a:solidFill>
            </a:endParaRPr>
          </a:p>
        </p:txBody>
      </p:sp>
      <p:sp>
        <p:nvSpPr>
          <p:cNvPr id="10" name="爆炸形 1 9"/>
          <p:cNvSpPr/>
          <p:nvPr/>
        </p:nvSpPr>
        <p:spPr>
          <a:xfrm>
            <a:off x="5829088" y="5105400"/>
            <a:ext cx="2766020"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Failure</a:t>
            </a:r>
            <a:endParaRPr lang="zh-CN" altLang="en-US" sz="3200" dirty="0">
              <a:solidFill>
                <a:schemeClr val="tx1"/>
              </a:solidFill>
            </a:endParaRPr>
          </a:p>
        </p:txBody>
      </p:sp>
      <p:sp>
        <p:nvSpPr>
          <p:cNvPr id="11" name="爆炸形 1 10"/>
          <p:cNvSpPr/>
          <p:nvPr/>
        </p:nvSpPr>
        <p:spPr>
          <a:xfrm>
            <a:off x="6994140" y="3359757"/>
            <a:ext cx="2078182"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Error</a:t>
            </a:r>
            <a:endParaRPr lang="zh-CN" altLang="en-US" sz="3200" dirty="0">
              <a:solidFill>
                <a:schemeClr val="tx1"/>
              </a:solidFill>
            </a:endParaRPr>
          </a:p>
        </p:txBody>
      </p:sp>
      <p:sp>
        <p:nvSpPr>
          <p:cNvPr id="12" name="圆角矩形 11"/>
          <p:cNvSpPr/>
          <p:nvPr/>
        </p:nvSpPr>
        <p:spPr bwMode="auto">
          <a:xfrm>
            <a:off x="1462314" y="3951514"/>
            <a:ext cx="609600" cy="381000"/>
          </a:xfrm>
          <a:prstGeom prst="roundRect">
            <a:avLst/>
          </a:prstGeom>
          <a:noFill/>
          <a:ln w="28575" cap="flat" cmpd="sng" algn="ctr">
            <a:solidFill>
              <a:srgbClr val="93052E"/>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14" name="圆角矩形 13"/>
          <p:cNvSpPr/>
          <p:nvPr/>
        </p:nvSpPr>
        <p:spPr bwMode="auto">
          <a:xfrm>
            <a:off x="1139370" y="4343400"/>
            <a:ext cx="2289629" cy="381000"/>
          </a:xfrm>
          <a:prstGeom prst="roundRect">
            <a:avLst/>
          </a:prstGeom>
          <a:noFill/>
          <a:ln w="28575" cap="flat" cmpd="sng" algn="ctr">
            <a:solidFill>
              <a:srgbClr val="93052E"/>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15" name="圆角矩形 14"/>
          <p:cNvSpPr/>
          <p:nvPr/>
        </p:nvSpPr>
        <p:spPr bwMode="auto">
          <a:xfrm>
            <a:off x="834570" y="5156258"/>
            <a:ext cx="3737430" cy="381000"/>
          </a:xfrm>
          <a:prstGeom prst="roundRect">
            <a:avLst/>
          </a:prstGeom>
          <a:noFill/>
          <a:ln w="28575" cap="flat" cmpd="sng" algn="ctr">
            <a:solidFill>
              <a:srgbClr val="93052E"/>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13" name="矩形 12"/>
          <p:cNvSpPr/>
          <p:nvPr/>
        </p:nvSpPr>
        <p:spPr>
          <a:xfrm>
            <a:off x="4858526" y="2749235"/>
            <a:ext cx="2512932"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Test Input: [3,4,5]</a:t>
            </a:r>
            <a:endParaRPr lang="zh-CN" altLang="en-US" dirty="0">
              <a:latin typeface="Cambria Math" panose="02040503050406030204" pitchFamily="18" charset="0"/>
            </a:endParaRPr>
          </a:p>
        </p:txBody>
      </p:sp>
      <p:sp>
        <p:nvSpPr>
          <p:cNvPr id="16" name="矩形 15"/>
          <p:cNvSpPr/>
          <p:nvPr/>
        </p:nvSpPr>
        <p:spPr>
          <a:xfrm>
            <a:off x="4858310" y="3620005"/>
            <a:ext cx="1941557"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sum=3+4+5</a:t>
            </a:r>
            <a:endParaRPr lang="zh-CN" altLang="en-US" dirty="0">
              <a:latin typeface="Cambria Math" panose="02040503050406030204" pitchFamily="18" charset="0"/>
            </a:endParaRPr>
          </a:p>
        </p:txBody>
      </p:sp>
      <p:sp>
        <p:nvSpPr>
          <p:cNvPr id="17" name="矩形 16"/>
          <p:cNvSpPr/>
          <p:nvPr/>
        </p:nvSpPr>
        <p:spPr>
          <a:xfrm>
            <a:off x="4885620" y="4064107"/>
            <a:ext cx="1542410" cy="461665"/>
          </a:xfrm>
          <a:prstGeom prst="rect">
            <a:avLst/>
          </a:prstGeom>
        </p:spPr>
        <p:txBody>
          <a:bodyPr wrap="none">
            <a:spAutoFit/>
          </a:bodyPr>
          <a:lstStyle/>
          <a:p>
            <a:r>
              <a:rPr lang="en-US" altLang="zh-CN" dirty="0">
                <a:solidFill>
                  <a:srgbClr val="C00000"/>
                </a:solidFill>
                <a:latin typeface="Cambria Math" panose="02040503050406030204" pitchFamily="18" charset="0"/>
                <a:ea typeface="Cambria Math" panose="02040503050406030204" pitchFamily="18" charset="0"/>
              </a:rPr>
              <a:t>sum=4+5</a:t>
            </a:r>
            <a:endParaRPr lang="zh-CN" altLang="en-US" dirty="0">
              <a:solidFill>
                <a:srgbClr val="C00000"/>
              </a:solidFill>
              <a:latin typeface="Cambria Math" panose="02040503050406030204" pitchFamily="18" charset="0"/>
            </a:endParaRPr>
          </a:p>
        </p:txBody>
      </p:sp>
      <p:sp>
        <p:nvSpPr>
          <p:cNvPr id="18" name="矩形 17"/>
          <p:cNvSpPr/>
          <p:nvPr/>
        </p:nvSpPr>
        <p:spPr>
          <a:xfrm>
            <a:off x="4885620" y="4711967"/>
            <a:ext cx="1313180"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mean=4</a:t>
            </a:r>
            <a:endParaRPr lang="zh-CN" altLang="en-US" dirty="0">
              <a:latin typeface="Cambria Math" panose="02040503050406030204" pitchFamily="18" charset="0"/>
            </a:endParaRPr>
          </a:p>
        </p:txBody>
      </p:sp>
      <p:sp>
        <p:nvSpPr>
          <p:cNvPr id="19" name="矩形 18"/>
          <p:cNvSpPr/>
          <p:nvPr/>
        </p:nvSpPr>
        <p:spPr>
          <a:xfrm>
            <a:off x="4885620" y="5196508"/>
            <a:ext cx="1313180" cy="461665"/>
          </a:xfrm>
          <a:prstGeom prst="rect">
            <a:avLst/>
          </a:prstGeom>
        </p:spPr>
        <p:txBody>
          <a:bodyPr wrap="none">
            <a:spAutoFit/>
          </a:bodyPr>
          <a:lstStyle/>
          <a:p>
            <a:r>
              <a:rPr lang="en-US" altLang="zh-CN" dirty="0">
                <a:solidFill>
                  <a:srgbClr val="C00000"/>
                </a:solidFill>
                <a:latin typeface="Cambria Math" panose="02040503050406030204" pitchFamily="18" charset="0"/>
                <a:ea typeface="Cambria Math" panose="02040503050406030204" pitchFamily="18" charset="0"/>
              </a:rPr>
              <a:t>mean=3</a:t>
            </a:r>
            <a:endParaRPr lang="zh-CN" altLang="en-US" dirty="0">
              <a:solidFill>
                <a:srgbClr val="C00000"/>
              </a:solidFill>
              <a:latin typeface="Cambria Math" panose="02040503050406030204" pitchFamily="18" charset="0"/>
            </a:endParaRPr>
          </a:p>
        </p:txBody>
      </p:sp>
      <p:sp>
        <p:nvSpPr>
          <p:cNvPr id="2" name="矩形 1"/>
          <p:cNvSpPr/>
          <p:nvPr/>
        </p:nvSpPr>
        <p:spPr>
          <a:xfrm>
            <a:off x="2340741" y="3665806"/>
            <a:ext cx="1654620" cy="461665"/>
          </a:xfrm>
          <a:prstGeom prst="rect">
            <a:avLst/>
          </a:prstGeom>
        </p:spPr>
        <p:txBody>
          <a:bodyPr wrap="none">
            <a:spAutoFit/>
          </a:bodyPr>
          <a:lstStyle/>
          <a:p>
            <a:r>
              <a:rPr lang="en-US" altLang="zh-CN" b="1" dirty="0">
                <a:solidFill>
                  <a:srgbClr val="FF0000"/>
                </a:solidFill>
              </a:rPr>
              <a:t>Execution</a:t>
            </a:r>
            <a:endParaRPr lang="zh-CN" altLang="en-US" b="1" dirty="0">
              <a:solidFill>
                <a:srgbClr val="FF0000"/>
              </a:solidFill>
            </a:endParaRPr>
          </a:p>
        </p:txBody>
      </p:sp>
      <p:sp>
        <p:nvSpPr>
          <p:cNvPr id="3" name="矩形 2"/>
          <p:cNvSpPr/>
          <p:nvPr/>
        </p:nvSpPr>
        <p:spPr>
          <a:xfrm>
            <a:off x="3137099" y="4089110"/>
            <a:ext cx="1465466" cy="461665"/>
          </a:xfrm>
          <a:prstGeom prst="rect">
            <a:avLst/>
          </a:prstGeom>
        </p:spPr>
        <p:txBody>
          <a:bodyPr wrap="none">
            <a:spAutoFit/>
          </a:bodyPr>
          <a:lstStyle/>
          <a:p>
            <a:r>
              <a:rPr lang="en-US" altLang="zh-CN" b="1" dirty="0">
                <a:solidFill>
                  <a:srgbClr val="FF0000"/>
                </a:solidFill>
              </a:rPr>
              <a:t>Infection</a:t>
            </a:r>
            <a:endParaRPr lang="zh-CN" altLang="en-US" b="1" dirty="0">
              <a:solidFill>
                <a:srgbClr val="FF0000"/>
              </a:solidFill>
            </a:endParaRPr>
          </a:p>
        </p:txBody>
      </p:sp>
      <p:sp>
        <p:nvSpPr>
          <p:cNvPr id="4" name="矩形 3"/>
          <p:cNvSpPr/>
          <p:nvPr/>
        </p:nvSpPr>
        <p:spPr>
          <a:xfrm>
            <a:off x="131018" y="4868218"/>
            <a:ext cx="1978427" cy="461665"/>
          </a:xfrm>
          <a:prstGeom prst="rect">
            <a:avLst/>
          </a:prstGeom>
        </p:spPr>
        <p:txBody>
          <a:bodyPr wrap="none">
            <a:spAutoFit/>
          </a:bodyPr>
          <a:lstStyle/>
          <a:p>
            <a:r>
              <a:rPr lang="en-US" altLang="zh-CN" b="1" dirty="0">
                <a:solidFill>
                  <a:srgbClr val="FF0000"/>
                </a:solidFill>
              </a:rPr>
              <a:t>Propagation</a:t>
            </a:r>
            <a:endParaRPr lang="zh-CN" altLang="en-US" b="1" dirty="0">
              <a:solidFill>
                <a:srgbClr val="FF0000"/>
              </a:solidFill>
            </a:endParaRPr>
          </a:p>
        </p:txBody>
      </p:sp>
    </p:spTree>
    <p:extLst>
      <p:ext uri="{BB962C8B-B14F-4D97-AF65-F5344CB8AC3E}">
        <p14:creationId xmlns:p14="http://schemas.microsoft.com/office/powerpoint/2010/main" val="297118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3" grpId="0"/>
      <p:bldP spid="16" grpId="0"/>
      <p:bldP spid="17" grpId="0"/>
      <p:bldP spid="18" grpId="0"/>
      <p:bldP spid="19" grpId="0"/>
      <p:bldP spid="2" grpId="0"/>
      <p:bldP spid="3" grpId="0"/>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304800"/>
            <a:ext cx="3013454" cy="590931"/>
          </a:xfrm>
          <a:prstGeom prst="rect">
            <a:avLst/>
          </a:prstGeom>
        </p:spPr>
        <p:txBody>
          <a:bodyPr wrap="none">
            <a:spAutoFit/>
          </a:bodyPr>
          <a:lstStyle/>
          <a:p>
            <a:pPr>
              <a:lnSpc>
                <a:spcPct val="90000"/>
              </a:lnSpc>
            </a:pPr>
            <a:r>
              <a:rPr lang="en-GB" altLang="zh-CN" sz="3600" b="1" dirty="0">
                <a:solidFill>
                  <a:srgbClr val="FF0000"/>
                </a:solidFill>
                <a:latin typeface="Cambria" panose="02040503050406030204" pitchFamily="18" charset="0"/>
              </a:rPr>
              <a:t>Static Testing</a:t>
            </a:r>
          </a:p>
        </p:txBody>
      </p:sp>
      <p:sp>
        <p:nvSpPr>
          <p:cNvPr id="3" name="矩形 2"/>
          <p:cNvSpPr/>
          <p:nvPr/>
        </p:nvSpPr>
        <p:spPr>
          <a:xfrm>
            <a:off x="0" y="1840974"/>
            <a:ext cx="9067800" cy="3785652"/>
          </a:xfrm>
          <a:prstGeom prst="rect">
            <a:avLst/>
          </a:prstGeom>
        </p:spPr>
        <p:txBody>
          <a:bodyPr wrap="square">
            <a:spAutoFit/>
          </a:bodyPr>
          <a:lstStyle/>
          <a:p>
            <a:pPr algn="just"/>
            <a:r>
              <a:rPr lang="en-US" altLang="zh-CN" dirty="0"/>
              <a:t>Static Testing is a type of a Software Testing method which is performed to check the defects in software without actually executing the code of the software application. Whereas in Dynamic Testing checks the code is executed to detect the defects.</a:t>
            </a:r>
          </a:p>
          <a:p>
            <a:pPr algn="just"/>
            <a:endParaRPr lang="en-US" altLang="zh-CN" dirty="0"/>
          </a:p>
          <a:p>
            <a:pPr algn="just"/>
            <a:r>
              <a:rPr lang="en-US" altLang="zh-CN" dirty="0"/>
              <a:t>Static testing is performed in early stage of development to avoid errors as it is easier to find sources of failures and it can be fixed easily. The errors that can’t not be found using Dynamic Testing, can be easily found by Static Testing.</a:t>
            </a:r>
            <a:endParaRPr lang="zh-CN" altLang="en-US" dirty="0"/>
          </a:p>
        </p:txBody>
      </p:sp>
    </p:spTree>
    <p:extLst>
      <p:ext uri="{BB962C8B-B14F-4D97-AF65-F5344CB8AC3E}">
        <p14:creationId xmlns:p14="http://schemas.microsoft.com/office/powerpoint/2010/main" val="33173751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2230" y="304800"/>
            <a:ext cx="3699539" cy="590931"/>
          </a:xfrm>
          <a:prstGeom prst="rect">
            <a:avLst/>
          </a:prstGeom>
        </p:spPr>
        <p:txBody>
          <a:bodyPr wrap="none">
            <a:spAutoFit/>
          </a:bodyPr>
          <a:lstStyle/>
          <a:p>
            <a:pPr>
              <a:lnSpc>
                <a:spcPct val="90000"/>
              </a:lnSpc>
            </a:pPr>
            <a:r>
              <a:rPr lang="en-GB" altLang="zh-CN" sz="3600" b="1" dirty="0">
                <a:solidFill>
                  <a:srgbClr val="FF0000"/>
                </a:solidFill>
                <a:latin typeface="Cambria" panose="02040503050406030204" pitchFamily="18" charset="0"/>
              </a:rPr>
              <a:t>Dynamic Testing</a:t>
            </a:r>
          </a:p>
        </p:txBody>
      </p:sp>
      <p:sp>
        <p:nvSpPr>
          <p:cNvPr id="5" name="矩形 4"/>
          <p:cNvSpPr/>
          <p:nvPr/>
        </p:nvSpPr>
        <p:spPr>
          <a:xfrm>
            <a:off x="0" y="1143000"/>
            <a:ext cx="9144000" cy="5262979"/>
          </a:xfrm>
          <a:prstGeom prst="rect">
            <a:avLst/>
          </a:prstGeom>
        </p:spPr>
        <p:txBody>
          <a:bodyPr wrap="square">
            <a:spAutoFit/>
          </a:bodyPr>
          <a:lstStyle/>
          <a:p>
            <a:pPr algn="just"/>
            <a:r>
              <a:rPr lang="en-US" altLang="zh-CN" dirty="0"/>
              <a:t>Dynamic Testing is a type of Software Testing which is performed to analyze the dynamic behavior of the code. It includes the testing of the software for the input values and output values that are analyzed.</a:t>
            </a:r>
          </a:p>
          <a:p>
            <a:pPr algn="just"/>
            <a:endParaRPr lang="en-US" altLang="zh-CN" dirty="0"/>
          </a:p>
          <a:p>
            <a:pPr algn="just"/>
            <a:r>
              <a:rPr lang="en-US" altLang="zh-CN" dirty="0"/>
              <a:t>Dynamic Testing is basically performed to describe the dynamic behavior of code. It refers to the observation of the physical response from the system to variables that are not constant and change with time. To perform dynamic testing the software should be compiled and run. It includes working with the software by giving input values and checking if the output is as expected by executing particular test cases which can be done with either manually or with automation process.</a:t>
            </a:r>
          </a:p>
          <a:p>
            <a:pPr algn="just"/>
            <a:endParaRPr lang="en-US" altLang="zh-CN" dirty="0"/>
          </a:p>
        </p:txBody>
      </p:sp>
    </p:spTree>
    <p:extLst>
      <p:ext uri="{BB962C8B-B14F-4D97-AF65-F5344CB8AC3E}">
        <p14:creationId xmlns:p14="http://schemas.microsoft.com/office/powerpoint/2010/main" val="238573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200" y="3189035"/>
            <a:ext cx="7239000" cy="1089529"/>
          </a:xfrm>
          <a:prstGeom prst="rect">
            <a:avLst/>
          </a:prstGeom>
        </p:spPr>
        <p:txBody>
          <a:bodyPr wrap="square">
            <a:spAutoFit/>
          </a:bodyPr>
          <a:lstStyle/>
          <a:p>
            <a:pPr algn="ctr">
              <a:lnSpc>
                <a:spcPct val="90000"/>
              </a:lnSpc>
            </a:pPr>
            <a:r>
              <a:rPr lang="en-US" altLang="zh-CN" sz="3600" b="1" dirty="0">
                <a:solidFill>
                  <a:srgbClr val="FF0000"/>
                </a:solidFill>
                <a:latin typeface="Cambria" panose="02040503050406030204" pitchFamily="18" charset="0"/>
              </a:rPr>
              <a:t>Difference between Static and Dynamic Testing</a:t>
            </a:r>
            <a:endParaRPr lang="en-GB" altLang="zh-CN" sz="3600"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71769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2743200" y="2057400"/>
            <a:ext cx="396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a:solidFill>
                  <a:srgbClr val="FF0000"/>
                </a:solidFill>
                <a:latin typeface="Cambria" panose="02040503050406030204" pitchFamily="18" charset="0"/>
              </a:rPr>
              <a:t>Black Box Testing</a:t>
            </a:r>
          </a:p>
          <a:p>
            <a:pPr>
              <a:lnSpc>
                <a:spcPct val="90000"/>
              </a:lnSpc>
            </a:pPr>
            <a:r>
              <a:rPr lang="en-GB" altLang="zh-CN" dirty="0">
                <a:solidFill>
                  <a:srgbClr val="FF0000"/>
                </a:solidFill>
                <a:latin typeface="Cambria" panose="02040503050406030204" pitchFamily="18" charset="0"/>
              </a:rPr>
              <a:t>White Box Testing</a:t>
            </a:r>
          </a:p>
          <a:p>
            <a:pPr>
              <a:lnSpc>
                <a:spcPct val="90000"/>
              </a:lnSpc>
            </a:pPr>
            <a:r>
              <a:rPr lang="en-GB" altLang="zh-CN" dirty="0" err="1">
                <a:solidFill>
                  <a:srgbClr val="FF0000"/>
                </a:solidFill>
                <a:latin typeface="Cambria" panose="02040503050406030204" pitchFamily="18" charset="0"/>
              </a:rPr>
              <a:t>Gray</a:t>
            </a:r>
            <a:r>
              <a:rPr lang="en-GB" altLang="zh-CN" dirty="0">
                <a:solidFill>
                  <a:srgbClr val="FF0000"/>
                </a:solidFill>
                <a:latin typeface="Cambria" panose="02040503050406030204" pitchFamily="18" charset="0"/>
              </a:rPr>
              <a:t> Box Testing</a:t>
            </a:r>
            <a:r>
              <a:rPr lang="zh-CN" altLang="en-US" dirty="0">
                <a:solidFill>
                  <a:srgbClr val="FF0000"/>
                </a:solidFill>
                <a:latin typeface="Cambria" panose="02040503050406030204" pitchFamily="18" charset="0"/>
              </a:rPr>
              <a:t>？</a:t>
            </a:r>
            <a:endParaRPr lang="en-GB" altLang="zh-CN" dirty="0">
              <a:solidFill>
                <a:srgbClr val="FF0000"/>
              </a:solidFill>
              <a:latin typeface="Cambria" panose="02040503050406030204" pitchFamily="18" charset="0"/>
            </a:endParaRPr>
          </a:p>
          <a:p>
            <a:pPr marL="0" indent="0">
              <a:lnSpc>
                <a:spcPct val="90000"/>
              </a:lnSpc>
              <a:buNone/>
            </a:pPr>
            <a:endParaRPr lang="en-GB" altLang="zh-CN" dirty="0">
              <a:solidFill>
                <a:srgbClr val="FF0000"/>
              </a:solidFill>
              <a:latin typeface="Cambria" panose="02040503050406030204" pitchFamily="18" charset="0"/>
            </a:endParaRPr>
          </a:p>
        </p:txBody>
      </p:sp>
    </p:spTree>
    <p:extLst>
      <p:ext uri="{BB962C8B-B14F-4D97-AF65-F5344CB8AC3E}">
        <p14:creationId xmlns:p14="http://schemas.microsoft.com/office/powerpoint/2010/main" val="50809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Design of Test Cases</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Black-box testing</a:t>
            </a:r>
          </a:p>
        </p:txBody>
      </p:sp>
      <p:sp>
        <p:nvSpPr>
          <p:cNvPr id="4" name="Rectangle 3"/>
          <p:cNvSpPr txBox="1">
            <a:spLocks noChangeArrowheads="1"/>
          </p:cNvSpPr>
          <p:nvPr/>
        </p:nvSpPr>
        <p:spPr bwMode="auto">
          <a:xfrm>
            <a:off x="2286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Characteristics of Black-box testing:</a:t>
            </a:r>
          </a:p>
          <a:p>
            <a:pPr lvl="1"/>
            <a:r>
              <a:rPr lang="en-US" altLang="zh-CN" dirty="0">
                <a:latin typeface="Cambria" panose="02040503050406030204" pitchFamily="18" charset="0"/>
              </a:rPr>
              <a:t>Program is treated as a black box.</a:t>
            </a:r>
          </a:p>
          <a:p>
            <a:pPr lvl="1"/>
            <a:r>
              <a:rPr lang="en-US" altLang="zh-CN" dirty="0">
                <a:latin typeface="Cambria" panose="02040503050406030204" pitchFamily="18" charset="0"/>
              </a:rPr>
              <a:t>Implementation details do not matter. </a:t>
            </a:r>
          </a:p>
          <a:p>
            <a:pPr lvl="1"/>
            <a:r>
              <a:rPr lang="en-US" altLang="zh-CN" dirty="0">
                <a:latin typeface="Cambria" panose="02040503050406030204" pitchFamily="18" charset="0"/>
              </a:rPr>
              <a:t>Requires an end-user perspective.</a:t>
            </a:r>
          </a:p>
          <a:p>
            <a:pPr lvl="1"/>
            <a:r>
              <a:rPr lang="en-US" altLang="zh-CN" dirty="0">
                <a:latin typeface="Cambria" panose="02040503050406030204" pitchFamily="18" charset="0"/>
              </a:rPr>
              <a:t>Test planning can begin early.</a:t>
            </a:r>
          </a:p>
          <a:p>
            <a:pPr lvl="1"/>
            <a:r>
              <a:rPr lang="en-US" altLang="zh-CN" dirty="0">
                <a:latin typeface="Cambria" panose="02040503050406030204" pitchFamily="18" charset="0"/>
              </a:rPr>
              <a:t>Criteria are not precise.</a:t>
            </a: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800"/>
          <a:stretch/>
        </p:blipFill>
        <p:spPr>
          <a:xfrm>
            <a:off x="6477000" y="2133600"/>
            <a:ext cx="2438400" cy="3105150"/>
          </a:xfrm>
          <a:prstGeom prst="rect">
            <a:avLst/>
          </a:prstGeom>
        </p:spPr>
      </p:pic>
    </p:spTree>
    <p:extLst>
      <p:ext uri="{BB962C8B-B14F-4D97-AF65-F5344CB8AC3E}">
        <p14:creationId xmlns:p14="http://schemas.microsoft.com/office/powerpoint/2010/main" val="27973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Design of Test Cases</a:t>
            </a:r>
            <a:endParaRPr lang="zh-CN" altLang="zh-CN" sz="2400" dirty="0">
              <a:latin typeface="Cambria" panose="02040503050406030204" pitchFamily="18" charset="0"/>
            </a:endParaRPr>
          </a:p>
        </p:txBody>
      </p:sp>
      <p:sp>
        <p:nvSpPr>
          <p:cNvPr id="5"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Dynamic black-box testing</a:t>
            </a:r>
          </a:p>
        </p:txBody>
      </p:sp>
      <p:sp>
        <p:nvSpPr>
          <p:cNvPr id="6" name="Rectangle 3"/>
          <p:cNvSpPr txBox="1">
            <a:spLocks noChangeArrowheads="1"/>
          </p:cNvSpPr>
          <p:nvPr/>
        </p:nvSpPr>
        <p:spPr bwMode="auto">
          <a:xfrm>
            <a:off x="304800" y="20574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Dynamic black-box testing is testing </a:t>
            </a:r>
            <a:r>
              <a:rPr lang="en-US" altLang="zh-CN" dirty="0">
                <a:solidFill>
                  <a:srgbClr val="FF0000"/>
                </a:solidFill>
                <a:latin typeface="Cambria" panose="02040503050406030204" pitchFamily="18" charset="0"/>
              </a:rPr>
              <a:t>without having an insight</a:t>
            </a:r>
            <a:r>
              <a:rPr lang="en-US" altLang="zh-CN" dirty="0">
                <a:latin typeface="Cambria" panose="02040503050406030204" pitchFamily="18" charset="0"/>
              </a:rPr>
              <a:t> into the details of the underlying code.</a:t>
            </a:r>
          </a:p>
          <a:p>
            <a:pPr lvl="1">
              <a:lnSpc>
                <a:spcPct val="90000"/>
              </a:lnSpc>
            </a:pPr>
            <a:r>
              <a:rPr lang="en-US" altLang="zh-CN" dirty="0">
                <a:latin typeface="Cambria" panose="02040503050406030204" pitchFamily="18" charset="0"/>
              </a:rPr>
              <a:t>Dynamic, because the program is </a:t>
            </a:r>
            <a:r>
              <a:rPr lang="en-US" altLang="zh-CN" dirty="0">
                <a:solidFill>
                  <a:srgbClr val="FF0000"/>
                </a:solidFill>
                <a:latin typeface="Cambria" panose="02040503050406030204" pitchFamily="18" charset="0"/>
              </a:rPr>
              <a:t>running</a:t>
            </a:r>
          </a:p>
          <a:p>
            <a:pPr lvl="1">
              <a:lnSpc>
                <a:spcPct val="90000"/>
              </a:lnSpc>
            </a:pPr>
            <a:r>
              <a:rPr lang="en-US" altLang="zh-CN" dirty="0">
                <a:latin typeface="Cambria" panose="02040503050406030204" pitchFamily="18" charset="0"/>
              </a:rPr>
              <a:t>Black-box, because testing is done without knowledge of how the program is implemented.</a:t>
            </a:r>
          </a:p>
          <a:p>
            <a:pPr>
              <a:lnSpc>
                <a:spcPct val="90000"/>
              </a:lnSpc>
            </a:pPr>
            <a:r>
              <a:rPr lang="en-US" altLang="zh-CN" dirty="0">
                <a:latin typeface="Cambria" panose="02040503050406030204" pitchFamily="18" charset="0"/>
              </a:rPr>
              <a:t>Sometimes referred to as </a:t>
            </a:r>
            <a:r>
              <a:rPr lang="en-US" altLang="zh-CN" i="1" dirty="0">
                <a:solidFill>
                  <a:srgbClr val="FF0000"/>
                </a:solidFill>
                <a:latin typeface="Cambria" panose="02040503050406030204" pitchFamily="18" charset="0"/>
              </a:rPr>
              <a:t>behavioral testing</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Requires an executable program and a specification (or at least a user manual).</a:t>
            </a:r>
          </a:p>
          <a:p>
            <a:pPr>
              <a:lnSpc>
                <a:spcPct val="90000"/>
              </a:lnSpc>
            </a:pPr>
            <a:r>
              <a:rPr lang="en-US" altLang="zh-CN" dirty="0">
                <a:latin typeface="Cambria" panose="02040503050406030204" pitchFamily="18" charset="0"/>
              </a:rPr>
              <a:t>Test cases are formulated as a set of pairs </a:t>
            </a:r>
          </a:p>
          <a:p>
            <a:pPr lvl="1">
              <a:lnSpc>
                <a:spcPct val="90000"/>
              </a:lnSpc>
            </a:pPr>
            <a:r>
              <a:rPr lang="en-US" altLang="zh-CN" dirty="0">
                <a:latin typeface="Cambria" panose="02040503050406030204" pitchFamily="18" charset="0"/>
              </a:rPr>
              <a:t>E.g., (input, expected output)</a:t>
            </a:r>
          </a:p>
        </p:txBody>
      </p:sp>
    </p:spTree>
    <p:extLst>
      <p:ext uri="{BB962C8B-B14F-4D97-AF65-F5344CB8AC3E}">
        <p14:creationId xmlns:p14="http://schemas.microsoft.com/office/powerpoint/2010/main" val="159352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fade">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pic>
        <p:nvPicPr>
          <p:cNvPr id="135173" name="Picture 5" descr="cartoon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324600" y="4545013"/>
            <a:ext cx="2223454" cy="177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5170" name="Rectangle 2"/>
          <p:cNvSpPr>
            <a:spLocks noGrp="1" noChangeArrowheads="1"/>
          </p:cNvSpPr>
          <p:nvPr>
            <p:ph type="title"/>
          </p:nvPr>
        </p:nvSpPr>
        <p:spPr>
          <a:xfrm>
            <a:off x="1524000" y="235610"/>
            <a:ext cx="8231187" cy="539750"/>
          </a:xfrm>
        </p:spPr>
        <p:txBody>
          <a:bodyPr/>
          <a:lstStyle/>
          <a:p>
            <a:r>
              <a:rPr lang="en-US" altLang="zh-CN" b="1" dirty="0">
                <a:solidFill>
                  <a:srgbClr val="132584"/>
                </a:solidFill>
                <a:latin typeface="Cambria" panose="02040503050406030204" pitchFamily="18" charset="0"/>
              </a:rPr>
              <a:t>Examine the Design Documents &amp; Code</a:t>
            </a:r>
          </a:p>
        </p:txBody>
      </p:sp>
      <p:sp>
        <p:nvSpPr>
          <p:cNvPr id="135172" name="Rectangle 4"/>
          <p:cNvSpPr>
            <a:spLocks noChangeArrowheads="1"/>
          </p:cNvSpPr>
          <p:nvPr/>
        </p:nvSpPr>
        <p:spPr bwMode="auto">
          <a:xfrm>
            <a:off x="228600" y="1219200"/>
            <a:ext cx="8610600" cy="347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These are </a:t>
            </a:r>
            <a:r>
              <a:rPr lang="en-US" altLang="zh-CN" sz="2400" b="1" dirty="0">
                <a:solidFill>
                  <a:srgbClr val="FF0000"/>
                </a:solidFill>
                <a:effectLst/>
                <a:latin typeface="Cambria" panose="02040503050406030204" pitchFamily="18" charset="0"/>
                <a:ea typeface="宋体" panose="02010600030101010101" pitchFamily="2" charset="-122"/>
              </a:rPr>
              <a:t>static, white box</a:t>
            </a:r>
            <a:r>
              <a:rPr lang="en-US" altLang="zh-CN" sz="2400" dirty="0">
                <a:solidFill>
                  <a:srgbClr val="FF0000"/>
                </a:solidFill>
                <a:effectLst/>
                <a:latin typeface="Cambria" panose="02040503050406030204" pitchFamily="18" charset="0"/>
                <a:ea typeface="宋体" panose="02010600030101010101" pitchFamily="2" charset="-122"/>
              </a:rPr>
              <a:t> </a:t>
            </a:r>
            <a:r>
              <a:rPr lang="en-US" altLang="zh-CN" sz="2400" dirty="0">
                <a:effectLst/>
                <a:latin typeface="Cambria" panose="02040503050406030204" pitchFamily="18" charset="0"/>
                <a:ea typeface="宋体" panose="02010600030101010101" pitchFamily="2" charset="-122"/>
              </a:rPr>
              <a:t>techniques.</a:t>
            </a:r>
          </a:p>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Handling these requires some programming expertise.</a:t>
            </a:r>
          </a:p>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It is best if the testers know the language in which the software is written.</a:t>
            </a:r>
          </a:p>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Consequently, you often find these tests are run by either Programmers with software testers as observers or Software testers with help from the programmers</a:t>
            </a:r>
            <a:r>
              <a:rPr lang="en-US" altLang="zh-CN" sz="2400" b="1"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29016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6194" name="Rectangle 2"/>
          <p:cNvSpPr>
            <a:spLocks noGrp="1" noChangeArrowheads="1"/>
          </p:cNvSpPr>
          <p:nvPr>
            <p:ph type="title"/>
          </p:nvPr>
        </p:nvSpPr>
        <p:spPr>
          <a:xfrm>
            <a:off x="1828800" y="228600"/>
            <a:ext cx="7583487" cy="457200"/>
          </a:xfrm>
        </p:spPr>
        <p:txBody>
          <a:bodyPr/>
          <a:lstStyle/>
          <a:p>
            <a:r>
              <a:rPr lang="en-US" altLang="zh-CN" sz="3200" dirty="0">
                <a:solidFill>
                  <a:srgbClr val="132584"/>
                </a:solidFill>
                <a:latin typeface="Cambria" panose="02040503050406030204" pitchFamily="18" charset="0"/>
              </a:rPr>
              <a:t>Major Problems with These Tests</a:t>
            </a:r>
          </a:p>
        </p:txBody>
      </p:sp>
      <p:sp>
        <p:nvSpPr>
          <p:cNvPr id="136196" name="Rectangle 4"/>
          <p:cNvSpPr>
            <a:spLocks noChangeArrowheads="1"/>
          </p:cNvSpPr>
          <p:nvPr/>
        </p:nvSpPr>
        <p:spPr bwMode="auto">
          <a:xfrm>
            <a:off x="381000" y="1447800"/>
            <a:ext cx="8382000" cy="354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5738" indent="-18573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30000"/>
              </a:spcBef>
              <a:buClr>
                <a:schemeClr val="accent1"/>
              </a:buClr>
              <a:buSzPct val="111000"/>
              <a:buFontTx/>
              <a:buChar char="•"/>
            </a:pPr>
            <a:r>
              <a:rPr lang="en-US" altLang="zh-CN" dirty="0">
                <a:effectLst/>
                <a:latin typeface="Cambria" panose="02040503050406030204" pitchFamily="18" charset="0"/>
                <a:ea typeface="宋体" panose="02010600030101010101" pitchFamily="2" charset="-122"/>
              </a:rPr>
              <a:t>They are often NOT performed!</a:t>
            </a:r>
          </a:p>
          <a:p>
            <a:pPr>
              <a:lnSpc>
                <a:spcPct val="110000"/>
              </a:lnSpc>
              <a:spcBef>
                <a:spcPct val="30000"/>
              </a:spcBef>
              <a:buClr>
                <a:schemeClr val="accent1"/>
              </a:buClr>
              <a:buSzPct val="111000"/>
              <a:buFontTx/>
              <a:buChar char="•"/>
            </a:pPr>
            <a:r>
              <a:rPr lang="en-US" altLang="zh-CN" dirty="0">
                <a:effectLst/>
                <a:latin typeface="Cambria" panose="02040503050406030204" pitchFamily="18" charset="0"/>
                <a:ea typeface="宋体" panose="02010600030101010101" pitchFamily="2" charset="-122"/>
              </a:rPr>
              <a:t>These are the hardest to justify to upper management as they are viewed by many as too time consuming.</a:t>
            </a:r>
          </a:p>
          <a:p>
            <a:pPr>
              <a:lnSpc>
                <a:spcPct val="110000"/>
              </a:lnSpc>
              <a:spcBef>
                <a:spcPct val="30000"/>
              </a:spcBef>
              <a:buClr>
                <a:schemeClr val="accent1"/>
              </a:buClr>
              <a:buSzPct val="111000"/>
              <a:buFontTx/>
              <a:buChar char="•"/>
            </a:pPr>
            <a:r>
              <a:rPr lang="en-US" altLang="zh-CN" dirty="0">
                <a:effectLst/>
                <a:latin typeface="Cambria" panose="02040503050406030204" pitchFamily="18" charset="0"/>
                <a:ea typeface="宋体" panose="02010600030101010101" pitchFamily="2" charset="-122"/>
              </a:rPr>
              <a:t>Some of the problem is the perception that programmers are not productive if they are not generating code</a:t>
            </a:r>
            <a:r>
              <a:rPr lang="en-US" altLang="zh-CN" sz="2000" dirty="0">
                <a:effectLst/>
                <a:latin typeface="Cambria" panose="02040503050406030204" pitchFamily="18" charset="0"/>
                <a:ea typeface="宋体" panose="02010600030101010101" pitchFamily="2" charset="-122"/>
              </a:rPr>
              <a:t>.</a:t>
            </a:r>
          </a:p>
          <a:p>
            <a:pPr>
              <a:lnSpc>
                <a:spcPct val="110000"/>
              </a:lnSpc>
              <a:spcBef>
                <a:spcPct val="30000"/>
              </a:spcBef>
              <a:buClr>
                <a:schemeClr val="accent1"/>
              </a:buClr>
              <a:buSzPct val="111000"/>
            </a:pPr>
            <a:endParaRPr lang="en-US" altLang="zh-CN" sz="2000" b="1" dirty="0">
              <a:effectLst/>
              <a:latin typeface="Cambria" panose="02040503050406030204" pitchFamily="18" charset="0"/>
              <a:ea typeface="宋体" panose="02010600030101010101" pitchFamily="2" charset="-122"/>
            </a:endParaRPr>
          </a:p>
          <a:p>
            <a:pPr>
              <a:lnSpc>
                <a:spcPct val="110000"/>
              </a:lnSpc>
              <a:spcBef>
                <a:spcPct val="30000"/>
              </a:spcBef>
              <a:buClr>
                <a:schemeClr val="accent1"/>
              </a:buClr>
              <a:buSzPct val="111000"/>
            </a:pPr>
            <a:r>
              <a:rPr lang="en-US" altLang="zh-CN" sz="2000" b="1" dirty="0">
                <a:solidFill>
                  <a:srgbClr val="000099"/>
                </a:solidFill>
                <a:effectLst/>
                <a:latin typeface="Cambria" panose="02040503050406030204" pitchFamily="18" charset="0"/>
                <a:ea typeface="宋体" panose="02010600030101010101" pitchFamily="2" charset="-122"/>
              </a:rPr>
              <a:t>Note: The tyranny of the LOC metric, </a:t>
            </a:r>
            <a:r>
              <a:rPr lang="en-US" altLang="zh-CN" sz="2000" b="1" dirty="0">
                <a:effectLst/>
                <a:latin typeface="Cambria" panose="02040503050406030204" pitchFamily="18" charset="0"/>
                <a:ea typeface="宋体" panose="02010600030101010101" pitchFamily="2" charset="-122"/>
              </a:rPr>
              <a:t>Lines of executable code as a measure of productivity!</a:t>
            </a:r>
          </a:p>
        </p:txBody>
      </p:sp>
    </p:spTree>
    <p:extLst>
      <p:ext uri="{BB962C8B-B14F-4D97-AF65-F5344CB8AC3E}">
        <p14:creationId xmlns:p14="http://schemas.microsoft.com/office/powerpoint/2010/main" val="272645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7218" name="Rectangle 2"/>
          <p:cNvSpPr>
            <a:spLocks noGrp="1" noChangeArrowheads="1"/>
          </p:cNvSpPr>
          <p:nvPr>
            <p:ph type="title"/>
          </p:nvPr>
        </p:nvSpPr>
        <p:spPr>
          <a:xfrm>
            <a:off x="2819400" y="155575"/>
            <a:ext cx="5273675" cy="714375"/>
          </a:xfrm>
        </p:spPr>
        <p:txBody>
          <a:bodyPr/>
          <a:lstStyle/>
          <a:p>
            <a:r>
              <a:rPr lang="en-US" altLang="zh-CN" sz="3600" dirty="0">
                <a:solidFill>
                  <a:srgbClr val="132584"/>
                </a:solidFill>
                <a:latin typeface="Cambria" panose="02040503050406030204" pitchFamily="18" charset="0"/>
              </a:rPr>
              <a:t>FORMAL REVIEWS</a:t>
            </a:r>
          </a:p>
        </p:txBody>
      </p:sp>
      <p:sp>
        <p:nvSpPr>
          <p:cNvPr id="137220" name="Rectangle 4"/>
          <p:cNvSpPr>
            <a:spLocks noChangeArrowheads="1"/>
          </p:cNvSpPr>
          <p:nvPr/>
        </p:nvSpPr>
        <p:spPr bwMode="auto">
          <a:xfrm>
            <a:off x="533400" y="1447800"/>
            <a:ext cx="8534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b="1" dirty="0">
                <a:solidFill>
                  <a:srgbClr val="000099"/>
                </a:solidFill>
                <a:effectLst/>
                <a:latin typeface="Cambria" panose="02040503050406030204" pitchFamily="18" charset="0"/>
                <a:ea typeface="宋体" panose="02010600030101010101" pitchFamily="2" charset="-122"/>
              </a:rPr>
              <a:t>These are structured processes for doing static, white box testing.</a:t>
            </a:r>
          </a:p>
          <a:p>
            <a:endParaRPr lang="en-US" altLang="zh-CN" b="1" dirty="0">
              <a:solidFill>
                <a:schemeClr val="folHlink"/>
              </a:solidFill>
              <a:effectLst/>
              <a:latin typeface="Cambria" panose="02040503050406030204" pitchFamily="18" charset="0"/>
              <a:ea typeface="宋体" panose="02010600030101010101" pitchFamily="2" charset="-122"/>
            </a:endParaRPr>
          </a:p>
          <a:p>
            <a:r>
              <a:rPr lang="en-US" altLang="zh-CN" b="1" dirty="0">
                <a:solidFill>
                  <a:srgbClr val="FF0000"/>
                </a:solidFill>
                <a:effectLst/>
                <a:latin typeface="Cambria" panose="02040503050406030204" pitchFamily="18" charset="0"/>
                <a:ea typeface="宋体" panose="02010600030101010101" pitchFamily="2" charset="-122"/>
              </a:rPr>
              <a:t>4 elements are required:</a:t>
            </a:r>
          </a:p>
          <a:p>
            <a:endParaRPr lang="en-US" altLang="zh-CN" b="1" dirty="0">
              <a:solidFill>
                <a:srgbClr val="13BBBF"/>
              </a:solidFill>
              <a:effectLst/>
              <a:latin typeface="Cambria" panose="02040503050406030204" pitchFamily="18" charset="0"/>
              <a:ea typeface="宋体" panose="02010600030101010101" pitchFamily="2" charset="-122"/>
            </a:endParaRPr>
          </a:p>
          <a:p>
            <a:pPr lvl="1">
              <a:buClr>
                <a:schemeClr val="accent1"/>
              </a:buClr>
            </a:pPr>
            <a:r>
              <a:rPr lang="en-US" altLang="zh-CN" sz="2000" dirty="0">
                <a:effectLst/>
                <a:latin typeface="Cambria" panose="02040503050406030204" pitchFamily="18" charset="0"/>
                <a:ea typeface="宋体" panose="02010600030101010101" pitchFamily="2" charset="-122"/>
              </a:rPr>
              <a:t>1. Identify problems by directing attention to the code, not who wrote it.</a:t>
            </a:r>
          </a:p>
          <a:p>
            <a:pPr lvl="1">
              <a:buClr>
                <a:schemeClr val="accent1"/>
              </a:buClr>
            </a:pPr>
            <a:r>
              <a:rPr lang="en-US" altLang="zh-CN" sz="2000" dirty="0">
                <a:effectLst/>
                <a:latin typeface="Cambria" panose="02040503050406030204" pitchFamily="18" charset="0"/>
                <a:ea typeface="宋体" panose="02010600030101010101" pitchFamily="2" charset="-122"/>
              </a:rPr>
              <a:t>2. Setup and follow rules for the review:</a:t>
            </a:r>
          </a:p>
          <a:p>
            <a:pPr lvl="1">
              <a:buClr>
                <a:schemeClr val="accent1"/>
              </a:buClr>
            </a:pPr>
            <a:r>
              <a:rPr lang="en-US" altLang="zh-CN" sz="2000" dirty="0">
                <a:effectLst/>
                <a:latin typeface="Cambria" panose="02040503050406030204" pitchFamily="18" charset="0"/>
                <a:ea typeface="宋体" panose="02010600030101010101" pitchFamily="2" charset="-122"/>
              </a:rPr>
              <a:t>	</a:t>
            </a:r>
            <a:r>
              <a:rPr lang="en-US" altLang="zh-CN" sz="2000" dirty="0">
                <a:solidFill>
                  <a:schemeClr val="accent1"/>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How much code should be examined?</a:t>
            </a:r>
          </a:p>
          <a:p>
            <a:pPr lvl="1">
              <a:buClr>
                <a:schemeClr val="accent1"/>
              </a:buClr>
            </a:pPr>
            <a:r>
              <a:rPr lang="en-US" altLang="zh-CN" sz="2000" dirty="0">
                <a:effectLst/>
                <a:latin typeface="Cambria" panose="02040503050406030204" pitchFamily="18" charset="0"/>
                <a:ea typeface="宋体" panose="02010600030101010101" pitchFamily="2" charset="-122"/>
              </a:rPr>
              <a:t>	</a:t>
            </a:r>
            <a:r>
              <a:rPr lang="en-US" altLang="zh-CN" sz="2000" dirty="0">
                <a:solidFill>
                  <a:schemeClr val="accent1"/>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How long should the review take?</a:t>
            </a:r>
          </a:p>
          <a:p>
            <a:pPr lvl="2">
              <a:buClr>
                <a:schemeClr val="accent1"/>
              </a:buClr>
            </a:pPr>
            <a:r>
              <a:rPr lang="en-US" altLang="zh-CN" sz="2000" dirty="0">
                <a:solidFill>
                  <a:schemeClr val="accent1"/>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What is fair game for the review?</a:t>
            </a:r>
          </a:p>
          <a:p>
            <a:pPr lvl="1"/>
            <a:r>
              <a:rPr lang="en-US" altLang="zh-CN" sz="2000" dirty="0">
                <a:effectLst/>
                <a:latin typeface="Cambria" panose="02040503050406030204" pitchFamily="18" charset="0"/>
                <a:ea typeface="宋体" panose="02010600030101010101" pitchFamily="2" charset="-122"/>
              </a:rPr>
              <a:t>3. Prepare and assign duties to people</a:t>
            </a:r>
          </a:p>
          <a:p>
            <a:pPr lvl="1"/>
            <a:r>
              <a:rPr lang="en-US" altLang="zh-CN" sz="2000" dirty="0">
                <a:effectLst/>
                <a:latin typeface="Cambria" panose="02040503050406030204" pitchFamily="18" charset="0"/>
                <a:ea typeface="宋体" panose="02010600030101010101" pitchFamily="2" charset="-122"/>
              </a:rPr>
              <a:t>           Moderator, recorder, reader, etc.</a:t>
            </a:r>
          </a:p>
          <a:p>
            <a:pPr lvl="1"/>
            <a:r>
              <a:rPr lang="en-US" altLang="zh-CN" sz="2000" dirty="0">
                <a:effectLst/>
                <a:latin typeface="Cambria" panose="02040503050406030204" pitchFamily="18" charset="0"/>
                <a:ea typeface="宋体" panose="02010600030101010101" pitchFamily="2" charset="-122"/>
              </a:rPr>
              <a:t>4. Write a report.</a:t>
            </a:r>
          </a:p>
          <a:p>
            <a:endParaRPr lang="en-US" altLang="zh-CN" sz="1800" b="1" dirty="0">
              <a:solidFill>
                <a:srgbClr val="000099"/>
              </a:solidFill>
              <a:effectLst/>
              <a:latin typeface="Cambria" panose="02040503050406030204" pitchFamily="18" charset="0"/>
              <a:ea typeface="宋体" panose="02010600030101010101" pitchFamily="2" charset="-122"/>
            </a:endParaRPr>
          </a:p>
          <a:p>
            <a:r>
              <a:rPr lang="en-US" altLang="zh-CN" sz="1800" b="1" dirty="0">
                <a:solidFill>
                  <a:srgbClr val="000099"/>
                </a:solidFill>
                <a:effectLst/>
                <a:latin typeface="Cambria" panose="02040503050406030204" pitchFamily="18" charset="0"/>
                <a:ea typeface="宋体" panose="02010600030101010101" pitchFamily="2" charset="-122"/>
              </a:rPr>
              <a:t>These are not just “get together and go over code” sessions!</a:t>
            </a:r>
          </a:p>
        </p:txBody>
      </p:sp>
    </p:spTree>
    <p:extLst>
      <p:ext uri="{BB962C8B-B14F-4D97-AF65-F5344CB8AC3E}">
        <p14:creationId xmlns:p14="http://schemas.microsoft.com/office/powerpoint/2010/main" val="184078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22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22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22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22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7220">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722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90818" name="Rectangle 2"/>
          <p:cNvSpPr>
            <a:spLocks noGrp="1" noChangeArrowheads="1"/>
          </p:cNvSpPr>
          <p:nvPr>
            <p:ph type="title"/>
          </p:nvPr>
        </p:nvSpPr>
        <p:spPr>
          <a:xfrm>
            <a:off x="3125218" y="152400"/>
            <a:ext cx="4981575" cy="685800"/>
          </a:xfrm>
        </p:spPr>
        <p:txBody>
          <a:bodyPr/>
          <a:lstStyle/>
          <a:p>
            <a:r>
              <a:rPr lang="en-US" altLang="zh-CN" sz="3600" dirty="0">
                <a:solidFill>
                  <a:srgbClr val="132584"/>
                </a:solidFill>
                <a:latin typeface="Cambria" panose="02040503050406030204" pitchFamily="18" charset="0"/>
              </a:rPr>
              <a:t>Three approaches</a:t>
            </a:r>
          </a:p>
        </p:txBody>
      </p:sp>
      <p:sp>
        <p:nvSpPr>
          <p:cNvPr id="290820" name="Text Box 4"/>
          <p:cNvSpPr txBox="1">
            <a:spLocks noChangeArrowheads="1"/>
          </p:cNvSpPr>
          <p:nvPr/>
        </p:nvSpPr>
        <p:spPr bwMode="auto">
          <a:xfrm>
            <a:off x="533400" y="1574800"/>
            <a:ext cx="6172200" cy="206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5000"/>
              </a:lnSpc>
              <a:spcBef>
                <a:spcPct val="20000"/>
              </a:spcBef>
              <a:buClr>
                <a:schemeClr val="accent1"/>
              </a:buClr>
              <a:buSzPct val="125000"/>
              <a:buFontTx/>
              <a:buChar char="•"/>
            </a:pPr>
            <a:r>
              <a:rPr lang="en-US" altLang="zh-CN" b="1" dirty="0">
                <a:effectLst/>
                <a:latin typeface="Cambria" panose="02040503050406030204" pitchFamily="18" charset="0"/>
                <a:ea typeface="宋体" panose="02010600030101010101" pitchFamily="2" charset="-122"/>
              </a:rPr>
              <a:t>Peer review </a:t>
            </a:r>
          </a:p>
          <a:p>
            <a:pPr eaLnBrk="1" hangingPunct="1">
              <a:lnSpc>
                <a:spcPct val="125000"/>
              </a:lnSpc>
              <a:spcBef>
                <a:spcPct val="20000"/>
              </a:spcBef>
              <a:buClr>
                <a:schemeClr val="accent1"/>
              </a:buClr>
              <a:buSzPct val="125000"/>
              <a:buFontTx/>
              <a:buChar char="•"/>
            </a:pPr>
            <a:r>
              <a:rPr lang="en-US" altLang="zh-CN" b="1" dirty="0">
                <a:effectLst/>
                <a:latin typeface="Cambria" panose="02040503050406030204" pitchFamily="18" charset="0"/>
                <a:ea typeface="宋体" panose="02010600030101010101" pitchFamily="2" charset="-122"/>
              </a:rPr>
              <a:t>Walkthrough</a:t>
            </a:r>
          </a:p>
          <a:p>
            <a:pPr eaLnBrk="1" hangingPunct="1">
              <a:lnSpc>
                <a:spcPct val="125000"/>
              </a:lnSpc>
              <a:spcBef>
                <a:spcPct val="20000"/>
              </a:spcBef>
              <a:buClr>
                <a:schemeClr val="accent1"/>
              </a:buClr>
              <a:buSzPct val="125000"/>
              <a:buFontTx/>
              <a:buChar char="•"/>
            </a:pPr>
            <a:r>
              <a:rPr lang="en-US" altLang="zh-CN" b="1" dirty="0">
                <a:latin typeface="Cambria" panose="02040503050406030204" pitchFamily="18" charset="0"/>
                <a:ea typeface="宋体" panose="02010600030101010101" pitchFamily="2" charset="-122"/>
              </a:rPr>
              <a:t>Formal inspection</a:t>
            </a:r>
            <a:endParaRPr lang="zh-CN" altLang="en-US" b="1" dirty="0">
              <a:latin typeface="Cambria" panose="02040503050406030204" pitchFamily="18" charset="0"/>
              <a:ea typeface="宋体" panose="02010600030101010101" pitchFamily="2" charset="-122"/>
            </a:endParaRPr>
          </a:p>
          <a:p>
            <a:pPr marL="0" indent="0" eaLnBrk="1" hangingPunct="1">
              <a:lnSpc>
                <a:spcPct val="125000"/>
              </a:lnSpc>
              <a:spcBef>
                <a:spcPct val="20000"/>
              </a:spcBef>
              <a:buClr>
                <a:schemeClr val="accent1"/>
              </a:buClr>
              <a:buSzPct val="125000"/>
            </a:pPr>
            <a:endParaRPr lang="zh-CN" altLang="en-US" b="1" dirty="0">
              <a:effectLst/>
              <a:latin typeface="Cambria" panose="02040503050406030204" pitchFamily="18" charset="0"/>
              <a:ea typeface="宋体" panose="02010600030101010101" pitchFamily="2" charset="-122"/>
            </a:endParaRPr>
          </a:p>
        </p:txBody>
      </p:sp>
      <p:grpSp>
        <p:nvGrpSpPr>
          <p:cNvPr id="290822" name="Group 6"/>
          <p:cNvGrpSpPr>
            <a:grpSpLocks/>
          </p:cNvGrpSpPr>
          <p:nvPr/>
        </p:nvGrpSpPr>
        <p:grpSpPr bwMode="auto">
          <a:xfrm>
            <a:off x="755650" y="3830639"/>
            <a:ext cx="8001000" cy="1655763"/>
            <a:chOff x="432" y="2239"/>
            <a:chExt cx="5040" cy="1043"/>
          </a:xfrm>
        </p:grpSpPr>
        <p:sp>
          <p:nvSpPr>
            <p:cNvPr id="290823" name="Text Box 7"/>
            <p:cNvSpPr txBox="1">
              <a:spLocks noChangeArrowheads="1"/>
            </p:cNvSpPr>
            <p:nvPr/>
          </p:nvSpPr>
          <p:spPr bwMode="auto">
            <a:xfrm>
              <a:off x="432" y="2264"/>
              <a:ext cx="81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eaLnBrk="1" hangingPunct="1">
                <a:lnSpc>
                  <a:spcPts val="2200"/>
                </a:lnSpc>
                <a:spcBef>
                  <a:spcPct val="50000"/>
                </a:spcBef>
                <a:buClr>
                  <a:schemeClr val="accent1"/>
                </a:buClr>
              </a:pPr>
              <a:r>
                <a:rPr lang="en-US" altLang="zh-CN" sz="2000" dirty="0">
                  <a:solidFill>
                    <a:srgbClr val="FF0000"/>
                  </a:solidFill>
                  <a:effectLst>
                    <a:outerShdw blurRad="38100" dist="38100" dir="2700000" algn="tl">
                      <a:srgbClr val="000000"/>
                    </a:outerShdw>
                  </a:effectLst>
                  <a:latin typeface="Cambria" panose="02040503050406030204" pitchFamily="18" charset="0"/>
                  <a:ea typeface="宋体" panose="02010600030101010101" pitchFamily="2" charset="-122"/>
                </a:rPr>
                <a:t>Informal</a:t>
              </a:r>
            </a:p>
          </p:txBody>
        </p:sp>
        <p:sp>
          <p:nvSpPr>
            <p:cNvPr id="290824" name="Text Box 8"/>
            <p:cNvSpPr txBox="1">
              <a:spLocks noChangeArrowheads="1"/>
            </p:cNvSpPr>
            <p:nvPr/>
          </p:nvSpPr>
          <p:spPr bwMode="auto">
            <a:xfrm>
              <a:off x="4704" y="2239"/>
              <a:ext cx="6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eaLnBrk="1" hangingPunct="1">
                <a:lnSpc>
                  <a:spcPts val="2200"/>
                </a:lnSpc>
                <a:spcBef>
                  <a:spcPct val="50000"/>
                </a:spcBef>
                <a:buClr>
                  <a:schemeClr val="accent1"/>
                </a:buClr>
              </a:pPr>
              <a:r>
                <a:rPr lang="en-US" altLang="zh-CN" sz="2000" dirty="0">
                  <a:solidFill>
                    <a:srgbClr val="FF0000"/>
                  </a:solidFill>
                  <a:effectLst>
                    <a:outerShdw blurRad="38100" dist="38100" dir="2700000" algn="tl">
                      <a:srgbClr val="000000"/>
                    </a:outerShdw>
                  </a:effectLst>
                  <a:latin typeface="Cambria" panose="02040503050406030204" pitchFamily="18" charset="0"/>
                  <a:ea typeface="宋体" panose="02010600030101010101" pitchFamily="2" charset="-122"/>
                </a:rPr>
                <a:t>Formal</a:t>
              </a:r>
            </a:p>
          </p:txBody>
        </p:sp>
        <p:sp>
          <p:nvSpPr>
            <p:cNvPr id="290825" name="Rectangle 9"/>
            <p:cNvSpPr>
              <a:spLocks noChangeArrowheads="1"/>
            </p:cNvSpPr>
            <p:nvPr/>
          </p:nvSpPr>
          <p:spPr bwMode="auto">
            <a:xfrm>
              <a:off x="432" y="3104"/>
              <a:ext cx="5040"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eaLnBrk="1" hangingPunct="1">
                <a:lnSpc>
                  <a:spcPts val="2200"/>
                </a:lnSpc>
                <a:spcBef>
                  <a:spcPct val="50000"/>
                </a:spcBef>
                <a:buClr>
                  <a:schemeClr val="accent1"/>
                </a:buClr>
              </a:pP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Peer Review                                      Walkthrough                              Inspection</a:t>
              </a:r>
            </a:p>
          </p:txBody>
        </p:sp>
        <p:sp>
          <p:nvSpPr>
            <p:cNvPr id="290826" name="AutoShape 10"/>
            <p:cNvSpPr>
              <a:spLocks noChangeArrowheads="1"/>
            </p:cNvSpPr>
            <p:nvPr/>
          </p:nvSpPr>
          <p:spPr bwMode="auto">
            <a:xfrm>
              <a:off x="432" y="2390"/>
              <a:ext cx="4896" cy="692"/>
            </a:xfrm>
            <a:prstGeom prst="leftRightArrow">
              <a:avLst>
                <a:gd name="adj1" fmla="val 33333"/>
                <a:gd name="adj2" fmla="val 110382"/>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latin typeface="Cambria" panose="02040503050406030204" pitchFamily="18" charset="0"/>
              </a:endParaRPr>
            </a:p>
          </p:txBody>
        </p:sp>
      </p:grpSp>
    </p:spTree>
    <p:extLst>
      <p:ext uri="{BB962C8B-B14F-4D97-AF65-F5344CB8AC3E}">
        <p14:creationId xmlns:p14="http://schemas.microsoft.com/office/powerpoint/2010/main" val="34758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6" name="矩形 5"/>
          <p:cNvSpPr/>
          <p:nvPr/>
        </p:nvSpPr>
        <p:spPr>
          <a:xfrm>
            <a:off x="304800" y="1658793"/>
            <a:ext cx="6816738" cy="461665"/>
          </a:xfrm>
          <a:prstGeom prst="rect">
            <a:avLst/>
          </a:prstGeom>
        </p:spPr>
        <p:txBody>
          <a:bodyPr wrap="none">
            <a:spAutoFit/>
          </a:bodyPr>
          <a:lstStyle/>
          <a:p>
            <a:r>
              <a:rPr lang="en-US" altLang="zh-CN" b="1" dirty="0">
                <a:latin typeface="Cambria Math" panose="02040503050406030204" pitchFamily="18" charset="0"/>
                <a:ea typeface="Cambria Math" panose="02040503050406030204" pitchFamily="18" charset="0"/>
              </a:rPr>
              <a:t>A test executing the fault may not produce an error!</a:t>
            </a:r>
          </a:p>
        </p:txBody>
      </p:sp>
      <p:sp>
        <p:nvSpPr>
          <p:cNvPr id="7" name="Text Box 6"/>
          <p:cNvSpPr txBox="1">
            <a:spLocks noChangeArrowheads="1"/>
          </p:cNvSpPr>
          <p:nvPr/>
        </p:nvSpPr>
        <p:spPr bwMode="auto">
          <a:xfrm>
            <a:off x="381000" y="2749235"/>
            <a:ext cx="4122701" cy="3022366"/>
          </a:xfrm>
          <a:prstGeom prst="rect">
            <a:avLst/>
          </a:prstGeom>
          <a:solidFill>
            <a:schemeClr val="bg1"/>
          </a:solidFill>
          <a:ln w="12700">
            <a:solidFill>
              <a:schemeClr val="tx1"/>
            </a:solid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a:lstStyle>
          <a:p>
            <a:pPr>
              <a:lnSpc>
                <a:spcPct val="85000"/>
              </a:lnSpc>
            </a:pPr>
            <a:r>
              <a:rPr lang="en-US" altLang="en-US" sz="1600" b="0" dirty="0">
                <a:solidFill>
                  <a:schemeClr val="tx1"/>
                </a:solidFill>
                <a:latin typeface="+mj-lt"/>
              </a:rPr>
              <a:t>public static void </a:t>
            </a:r>
            <a:r>
              <a:rPr lang="en-US" altLang="zh-CN" sz="1600" b="0" dirty="0" err="1">
                <a:solidFill>
                  <a:schemeClr val="tx1"/>
                </a:solidFill>
                <a:latin typeface="+mj-lt"/>
              </a:rPr>
              <a:t>C</a:t>
            </a:r>
            <a:r>
              <a:rPr lang="en-US" altLang="en-US" sz="1600" b="0" dirty="0" err="1">
                <a:solidFill>
                  <a:schemeClr val="tx1"/>
                </a:solidFill>
                <a:latin typeface="+mj-lt"/>
              </a:rPr>
              <a:t>Sta</a:t>
            </a:r>
            <a:r>
              <a:rPr lang="en-US" altLang="en-US" sz="1600" b="0" dirty="0">
                <a:solidFill>
                  <a:schemeClr val="tx1"/>
                </a:solidFill>
                <a:latin typeface="+mj-lt"/>
              </a:rPr>
              <a:t> (</a:t>
            </a:r>
            <a:r>
              <a:rPr lang="en-US" altLang="en-US" sz="1600" b="0" dirty="0" err="1">
                <a:solidFill>
                  <a:schemeClr val="tx1"/>
                </a:solidFill>
                <a:latin typeface="+mj-lt"/>
              </a:rPr>
              <a:t>int</a:t>
            </a:r>
            <a:r>
              <a:rPr lang="en-US" altLang="en-US" sz="1600" b="0" dirty="0">
                <a:solidFill>
                  <a:schemeClr val="tx1"/>
                </a:solidFill>
                <a:latin typeface="+mj-lt"/>
              </a:rPr>
              <a:t> [ ] numbers)</a:t>
            </a:r>
          </a:p>
          <a:p>
            <a:pPr>
              <a:lnSpc>
                <a:spcPct val="85000"/>
              </a:lnSpc>
            </a:pPr>
            <a:r>
              <a:rPr lang="en-US" altLang="en-US" sz="1600" b="0" dirty="0">
                <a:solidFill>
                  <a:schemeClr val="tx1"/>
                </a:solidFill>
                <a:latin typeface="+mj-lt"/>
              </a:rPr>
              <a:t>{</a:t>
            </a:r>
          </a:p>
          <a:p>
            <a:pPr>
              <a:lnSpc>
                <a:spcPct val="85000"/>
              </a:lnSpc>
            </a:pPr>
            <a:r>
              <a:rPr lang="en-US" altLang="en-US" sz="1600" b="0" dirty="0">
                <a:solidFill>
                  <a:schemeClr val="tx1"/>
                </a:solidFill>
                <a:latin typeface="+mj-lt"/>
              </a:rPr>
              <a:t>     </a:t>
            </a:r>
            <a:r>
              <a:rPr lang="en-US" altLang="en-US" sz="1600" b="0" dirty="0" err="1">
                <a:solidFill>
                  <a:schemeClr val="tx1"/>
                </a:solidFill>
                <a:latin typeface="+mj-lt"/>
              </a:rPr>
              <a:t>int</a:t>
            </a:r>
            <a:r>
              <a:rPr lang="en-US" altLang="en-US" sz="1600" b="0" dirty="0">
                <a:solidFill>
                  <a:schemeClr val="tx1"/>
                </a:solidFill>
                <a:latin typeface="+mj-lt"/>
              </a:rPr>
              <a:t> length = </a:t>
            </a:r>
            <a:r>
              <a:rPr lang="en-US" altLang="en-US" sz="1600" b="0" dirty="0" err="1">
                <a:solidFill>
                  <a:schemeClr val="tx1"/>
                </a:solidFill>
                <a:latin typeface="+mj-lt"/>
              </a:rPr>
              <a:t>numbers.length</a:t>
            </a: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double mean, sum;</a:t>
            </a:r>
          </a:p>
          <a:p>
            <a:pPr>
              <a:lnSpc>
                <a:spcPct val="85000"/>
              </a:lnSpc>
            </a:pPr>
            <a:endParaRPr lang="en-US" altLang="en-US" sz="1600" b="0" dirty="0">
              <a:solidFill>
                <a:schemeClr val="tx1"/>
              </a:solidFill>
              <a:latin typeface="+mj-lt"/>
            </a:endParaRPr>
          </a:p>
          <a:p>
            <a:pPr>
              <a:lnSpc>
                <a:spcPct val="85000"/>
              </a:lnSpc>
            </a:pPr>
            <a:r>
              <a:rPr lang="en-US" altLang="en-US" sz="1600" b="0" dirty="0">
                <a:solidFill>
                  <a:schemeClr val="tx1"/>
                </a:solidFill>
                <a:latin typeface="+mj-lt"/>
              </a:rPr>
              <a:t>     sum = 0.0;</a:t>
            </a:r>
          </a:p>
          <a:p>
            <a:pPr>
              <a:lnSpc>
                <a:spcPct val="85000"/>
              </a:lnSpc>
            </a:pPr>
            <a:r>
              <a:rPr lang="en-US" altLang="en-US" sz="1600" b="0" dirty="0">
                <a:solidFill>
                  <a:schemeClr val="tx1"/>
                </a:solidFill>
                <a:latin typeface="+mj-lt"/>
              </a:rPr>
              <a:t>     for (</a:t>
            </a:r>
            <a:r>
              <a:rPr lang="en-US" altLang="en-US" sz="1600" b="0" dirty="0" err="1">
                <a:solidFill>
                  <a:schemeClr val="tx1"/>
                </a:solidFill>
                <a:latin typeface="+mj-lt"/>
              </a:rPr>
              <a:t>int</a:t>
            </a:r>
            <a:r>
              <a:rPr lang="en-US" altLang="en-US" sz="1600" b="0" dirty="0">
                <a:solidFill>
                  <a:schemeClr val="tx1"/>
                </a:solidFill>
                <a:latin typeface="+mj-lt"/>
              </a:rPr>
              <a:t> </a:t>
            </a:r>
            <a:r>
              <a:rPr lang="en-US" altLang="en-US" sz="1600" b="0" dirty="0" err="1">
                <a:solidFill>
                  <a:schemeClr val="tx1"/>
                </a:solidFill>
                <a:latin typeface="+mj-lt"/>
              </a:rPr>
              <a:t>i</a:t>
            </a:r>
            <a:r>
              <a:rPr lang="en-US" altLang="en-US" sz="1600" b="0" dirty="0">
                <a:solidFill>
                  <a:schemeClr val="tx1"/>
                </a:solidFill>
                <a:latin typeface="+mj-lt"/>
              </a:rPr>
              <a:t> = 1; </a:t>
            </a:r>
            <a:r>
              <a:rPr lang="en-US" altLang="en-US" sz="1600" b="0" dirty="0" err="1">
                <a:solidFill>
                  <a:schemeClr val="tx1"/>
                </a:solidFill>
                <a:latin typeface="+mj-lt"/>
              </a:rPr>
              <a:t>i</a:t>
            </a:r>
            <a:r>
              <a:rPr lang="en-US" altLang="en-US" sz="1600" b="0" dirty="0">
                <a:solidFill>
                  <a:schemeClr val="tx1"/>
                </a:solidFill>
                <a:latin typeface="+mj-lt"/>
              </a:rPr>
              <a:t> &lt; length; </a:t>
            </a:r>
            <a:r>
              <a:rPr lang="en-US" altLang="en-US" sz="1600" b="0" dirty="0" err="1">
                <a:solidFill>
                  <a:schemeClr val="tx1"/>
                </a:solidFill>
                <a:latin typeface="+mj-lt"/>
              </a:rPr>
              <a:t>i</a:t>
            </a:r>
            <a:r>
              <a:rPr lang="en-US" altLang="en-US" sz="1600" b="0" dirty="0">
                <a:solidFill>
                  <a:schemeClr val="tx1"/>
                </a:solidFill>
                <a:latin typeface="+mj-lt"/>
              </a:rPr>
              <a:t>++)</a:t>
            </a:r>
            <a:endParaRPr lang="en-US" altLang="en-US" sz="1600" dirty="0">
              <a:solidFill>
                <a:schemeClr val="tx1"/>
              </a:solidFill>
              <a:latin typeface="+mj-lt"/>
            </a:endParaRPr>
          </a:p>
          <a:p>
            <a:pPr>
              <a:lnSpc>
                <a:spcPct val="85000"/>
              </a:lnSpc>
            </a:pP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sum += numbers [ </a:t>
            </a:r>
            <a:r>
              <a:rPr lang="en-US" altLang="en-US" sz="1600" b="0" dirty="0" err="1">
                <a:solidFill>
                  <a:schemeClr val="tx1"/>
                </a:solidFill>
                <a:latin typeface="+mj-lt"/>
              </a:rPr>
              <a:t>i</a:t>
            </a: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 </a:t>
            </a:r>
          </a:p>
          <a:p>
            <a:pPr>
              <a:lnSpc>
                <a:spcPct val="85000"/>
              </a:lnSpc>
            </a:pPr>
            <a:r>
              <a:rPr lang="en-US" altLang="en-US" sz="1600" b="0" dirty="0">
                <a:solidFill>
                  <a:schemeClr val="tx1"/>
                </a:solidFill>
                <a:latin typeface="+mj-lt"/>
              </a:rPr>
              <a:t>     mean = sum / (double) length;</a:t>
            </a:r>
          </a:p>
          <a:p>
            <a:pPr>
              <a:lnSpc>
                <a:spcPct val="85000"/>
              </a:lnSpc>
            </a:pPr>
            <a:endParaRPr lang="en-US" altLang="en-US" sz="1600" b="0" dirty="0">
              <a:solidFill>
                <a:schemeClr val="tx1"/>
              </a:solidFill>
              <a:latin typeface="+mj-lt"/>
            </a:endParaRPr>
          </a:p>
          <a:p>
            <a:pPr>
              <a:lnSpc>
                <a:spcPct val="85000"/>
              </a:lnSpc>
            </a:pPr>
            <a:r>
              <a:rPr lang="en-US" altLang="en-US" sz="1600" b="0" dirty="0">
                <a:solidFill>
                  <a:schemeClr val="tx1"/>
                </a:solidFill>
                <a:latin typeface="+mj-lt"/>
              </a:rPr>
              <a:t>     </a:t>
            </a:r>
            <a:r>
              <a:rPr lang="en-US" altLang="en-US" sz="1600" b="0" dirty="0" err="1">
                <a:solidFill>
                  <a:schemeClr val="tx1"/>
                </a:solidFill>
                <a:latin typeface="+mj-lt"/>
              </a:rPr>
              <a:t>System.out.println</a:t>
            </a:r>
            <a:r>
              <a:rPr lang="en-US" altLang="en-US" sz="1600" b="0" dirty="0">
                <a:solidFill>
                  <a:schemeClr val="tx1"/>
                </a:solidFill>
                <a:latin typeface="+mj-lt"/>
              </a:rPr>
              <a:t> ("mean:  " + mean);</a:t>
            </a:r>
          </a:p>
          <a:p>
            <a:pPr>
              <a:lnSpc>
                <a:spcPct val="85000"/>
              </a:lnSpc>
            </a:pPr>
            <a:r>
              <a:rPr lang="en-US" altLang="en-US" sz="1600" b="0" dirty="0">
                <a:solidFill>
                  <a:schemeClr val="tx1"/>
                </a:solidFill>
                <a:latin typeface="+mj-lt"/>
              </a:rPr>
              <a:t>}</a:t>
            </a:r>
          </a:p>
        </p:txBody>
      </p:sp>
      <p:sp>
        <p:nvSpPr>
          <p:cNvPr id="8" name="爆炸形 1 7"/>
          <p:cNvSpPr/>
          <p:nvPr/>
        </p:nvSpPr>
        <p:spPr>
          <a:xfrm>
            <a:off x="6302940" y="4396794"/>
            <a:ext cx="2841060" cy="194106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Not an error for “sum”</a:t>
            </a:r>
            <a:endParaRPr lang="zh-CN" altLang="en-US" sz="2000" dirty="0">
              <a:solidFill>
                <a:schemeClr val="tx1"/>
              </a:solidFill>
            </a:endParaRPr>
          </a:p>
        </p:txBody>
      </p:sp>
      <p:sp>
        <p:nvSpPr>
          <p:cNvPr id="9" name="矩形 8"/>
          <p:cNvSpPr/>
          <p:nvPr/>
        </p:nvSpPr>
        <p:spPr>
          <a:xfrm>
            <a:off x="4706126" y="2749235"/>
            <a:ext cx="2512932"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Test Input: [0,4,5]</a:t>
            </a:r>
            <a:endParaRPr lang="zh-CN" altLang="en-US" dirty="0">
              <a:latin typeface="Cambria Math" panose="02040503050406030204" pitchFamily="18" charset="0"/>
            </a:endParaRPr>
          </a:p>
        </p:txBody>
      </p:sp>
      <p:sp>
        <p:nvSpPr>
          <p:cNvPr id="10" name="矩形 9"/>
          <p:cNvSpPr/>
          <p:nvPr/>
        </p:nvSpPr>
        <p:spPr>
          <a:xfrm>
            <a:off x="4705910" y="3620005"/>
            <a:ext cx="1941557"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sum=0+4+5</a:t>
            </a:r>
            <a:endParaRPr lang="zh-CN" altLang="en-US" dirty="0">
              <a:latin typeface="Cambria Math" panose="02040503050406030204" pitchFamily="18" charset="0"/>
            </a:endParaRPr>
          </a:p>
        </p:txBody>
      </p:sp>
      <p:sp>
        <p:nvSpPr>
          <p:cNvPr id="11" name="矩形 10"/>
          <p:cNvSpPr/>
          <p:nvPr/>
        </p:nvSpPr>
        <p:spPr>
          <a:xfrm>
            <a:off x="4733220" y="4064107"/>
            <a:ext cx="1542410" cy="461665"/>
          </a:xfrm>
          <a:prstGeom prst="rect">
            <a:avLst/>
          </a:prstGeom>
        </p:spPr>
        <p:txBody>
          <a:bodyPr wrap="none">
            <a:spAutoFit/>
          </a:bodyPr>
          <a:lstStyle/>
          <a:p>
            <a:r>
              <a:rPr lang="en-US" altLang="zh-CN" dirty="0">
                <a:solidFill>
                  <a:srgbClr val="C00000"/>
                </a:solidFill>
                <a:latin typeface="Cambria Math" panose="02040503050406030204" pitchFamily="18" charset="0"/>
                <a:ea typeface="Cambria Math" panose="02040503050406030204" pitchFamily="18" charset="0"/>
              </a:rPr>
              <a:t>sum=4+5</a:t>
            </a:r>
            <a:endParaRPr lang="zh-CN" altLang="en-US" dirty="0">
              <a:solidFill>
                <a:srgbClr val="C00000"/>
              </a:solidFill>
              <a:latin typeface="Cambria Math" panose="02040503050406030204" pitchFamily="18" charset="0"/>
            </a:endParaRPr>
          </a:p>
        </p:txBody>
      </p:sp>
      <p:sp>
        <p:nvSpPr>
          <p:cNvPr id="12" name="矩形 11"/>
          <p:cNvSpPr/>
          <p:nvPr/>
        </p:nvSpPr>
        <p:spPr>
          <a:xfrm>
            <a:off x="4733220" y="4711967"/>
            <a:ext cx="1313180"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mean=3</a:t>
            </a:r>
            <a:endParaRPr lang="zh-CN" altLang="en-US" dirty="0">
              <a:latin typeface="Cambria Math" panose="02040503050406030204" pitchFamily="18" charset="0"/>
            </a:endParaRPr>
          </a:p>
        </p:txBody>
      </p:sp>
      <p:sp>
        <p:nvSpPr>
          <p:cNvPr id="13" name="矩形 12"/>
          <p:cNvSpPr/>
          <p:nvPr/>
        </p:nvSpPr>
        <p:spPr>
          <a:xfrm>
            <a:off x="4733220" y="5196508"/>
            <a:ext cx="1313180" cy="461665"/>
          </a:xfrm>
          <a:prstGeom prst="rect">
            <a:avLst/>
          </a:prstGeom>
        </p:spPr>
        <p:txBody>
          <a:bodyPr wrap="none">
            <a:spAutoFit/>
          </a:bodyPr>
          <a:lstStyle/>
          <a:p>
            <a:r>
              <a:rPr lang="en-US" altLang="zh-CN" dirty="0">
                <a:solidFill>
                  <a:srgbClr val="C00000"/>
                </a:solidFill>
                <a:latin typeface="Cambria Math" panose="02040503050406030204" pitchFamily="18" charset="0"/>
                <a:ea typeface="Cambria Math" panose="02040503050406030204" pitchFamily="18" charset="0"/>
              </a:rPr>
              <a:t>mean=3</a:t>
            </a:r>
            <a:endParaRPr lang="zh-CN" altLang="en-US" dirty="0">
              <a:solidFill>
                <a:srgbClr val="C00000"/>
              </a:solidFill>
              <a:latin typeface="Cambria Math" panose="02040503050406030204" pitchFamily="18" charset="0"/>
            </a:endParaRPr>
          </a:p>
        </p:txBody>
      </p:sp>
    </p:spTree>
    <p:extLst>
      <p:ext uri="{BB962C8B-B14F-4D97-AF65-F5344CB8AC3E}">
        <p14:creationId xmlns:p14="http://schemas.microsoft.com/office/powerpoint/2010/main" val="30136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8242" name="Rectangle 2"/>
          <p:cNvSpPr>
            <a:spLocks noGrp="1" noChangeArrowheads="1"/>
          </p:cNvSpPr>
          <p:nvPr>
            <p:ph type="title"/>
          </p:nvPr>
        </p:nvSpPr>
        <p:spPr>
          <a:xfrm>
            <a:off x="2362200" y="152400"/>
            <a:ext cx="6705600" cy="762000"/>
          </a:xfrm>
        </p:spPr>
        <p:txBody>
          <a:bodyPr/>
          <a:lstStyle/>
          <a:p>
            <a:r>
              <a:rPr lang="en-US" altLang="zh-CN" sz="2400" b="1" dirty="0">
                <a:solidFill>
                  <a:srgbClr val="132584"/>
                </a:solidFill>
                <a:latin typeface="Cambria" panose="02040503050406030204" pitchFamily="18" charset="0"/>
              </a:rPr>
              <a:t>Typically, different levels of formality identify the kind of formal review:</a:t>
            </a:r>
          </a:p>
        </p:txBody>
      </p:sp>
      <p:sp>
        <p:nvSpPr>
          <p:cNvPr id="138245" name="Rectangle 5"/>
          <p:cNvSpPr>
            <a:spLocks noChangeArrowheads="1"/>
          </p:cNvSpPr>
          <p:nvPr/>
        </p:nvSpPr>
        <p:spPr bwMode="auto">
          <a:xfrm>
            <a:off x="381000" y="1219200"/>
            <a:ext cx="8305800"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b="1" dirty="0">
                <a:solidFill>
                  <a:srgbClr val="FF0000"/>
                </a:solidFill>
                <a:effectLst/>
                <a:latin typeface="Cambria" panose="02040503050406030204" pitchFamily="18" charset="0"/>
                <a:ea typeface="宋体" panose="02010600030101010101" pitchFamily="2" charset="-122"/>
              </a:rPr>
              <a:t>Peer (or Buddy) Review:</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Most </a:t>
            </a:r>
            <a:r>
              <a:rPr lang="en-US" altLang="zh-CN" sz="2000" b="1" dirty="0">
                <a:effectLst/>
                <a:latin typeface="Cambria" panose="02040503050406030204" pitchFamily="18" charset="0"/>
                <a:ea typeface="宋体" panose="02010600030101010101" pitchFamily="2" charset="-122"/>
              </a:rPr>
              <a:t>informal.</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Involves a coder and a few buddies.</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Still be sure all 4 elements are present.</a:t>
            </a:r>
          </a:p>
          <a:p>
            <a:pPr lvl="1">
              <a:lnSpc>
                <a:spcPct val="130000"/>
              </a:lnSpc>
            </a:pPr>
            <a:endParaRPr lang="en-US" altLang="zh-CN" sz="2000" dirty="0">
              <a:effectLst/>
              <a:latin typeface="Cambria" panose="02040503050406030204" pitchFamily="18" charset="0"/>
              <a:ea typeface="宋体" panose="02010600030101010101" pitchFamily="2" charset="-122"/>
            </a:endParaRPr>
          </a:p>
          <a:p>
            <a:pPr>
              <a:lnSpc>
                <a:spcPct val="130000"/>
              </a:lnSpc>
            </a:pPr>
            <a:r>
              <a:rPr lang="en-US" altLang="zh-CN" b="1" dirty="0">
                <a:solidFill>
                  <a:srgbClr val="FF0000"/>
                </a:solidFill>
                <a:effectLst/>
                <a:latin typeface="Cambria" panose="02040503050406030204" pitchFamily="18" charset="0"/>
                <a:ea typeface="宋体" panose="02010600030101010101" pitchFamily="2" charset="-122"/>
              </a:rPr>
              <a:t>Walkthroughs:</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Next step in formality.</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The programmer works with a small group of ~5 programmers and testers.</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Everyone has copies of the code in advance.</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A presenter “reads” the code line-by-line, function by function, saying what is done and why it is being done</a:t>
            </a:r>
            <a:r>
              <a:rPr lang="en-US" altLang="zh-CN" sz="2000" b="1" dirty="0">
                <a:effectLst/>
                <a:latin typeface="Cambria" panose="02040503050406030204" pitchFamily="18" charset="0"/>
                <a:ea typeface="宋体" panose="02010600030101010101" pitchFamily="2" charset="-122"/>
              </a:rPr>
              <a:t>.</a:t>
            </a:r>
            <a:endParaRPr lang="zh-CN" altLang="en-US" sz="2000" b="1"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413116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24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2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0290" name="Rectangle 2"/>
          <p:cNvSpPr>
            <a:spLocks noGrp="1" noChangeArrowheads="1"/>
          </p:cNvSpPr>
          <p:nvPr>
            <p:ph type="title"/>
          </p:nvPr>
        </p:nvSpPr>
        <p:spPr>
          <a:xfrm>
            <a:off x="3200400" y="152400"/>
            <a:ext cx="4198937" cy="685800"/>
          </a:xfrm>
        </p:spPr>
        <p:txBody>
          <a:bodyPr/>
          <a:lstStyle/>
          <a:p>
            <a:r>
              <a:rPr lang="en-US" altLang="zh-CN" sz="3600" dirty="0">
                <a:solidFill>
                  <a:srgbClr val="132584"/>
                </a:solidFill>
                <a:latin typeface="Cambria" panose="02040503050406030204" pitchFamily="18" charset="0"/>
              </a:rPr>
              <a:t>Inspections</a:t>
            </a:r>
          </a:p>
        </p:txBody>
      </p:sp>
      <p:sp>
        <p:nvSpPr>
          <p:cNvPr id="140292" name="Rectangle 4"/>
          <p:cNvSpPr>
            <a:spLocks noChangeArrowheads="1"/>
          </p:cNvSpPr>
          <p:nvPr/>
        </p:nvSpPr>
        <p:spPr bwMode="auto">
          <a:xfrm>
            <a:off x="381000" y="1295400"/>
            <a:ext cx="815340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Most </a:t>
            </a:r>
            <a:r>
              <a:rPr lang="en-US" altLang="zh-CN" sz="2000" b="1" dirty="0">
                <a:solidFill>
                  <a:srgbClr val="FF0000"/>
                </a:solidFill>
                <a:effectLst/>
                <a:latin typeface="Cambria" panose="02040503050406030204" pitchFamily="18" charset="0"/>
                <a:ea typeface="宋体" panose="02010600030101010101" pitchFamily="2" charset="-122"/>
              </a:rPr>
              <a:t>formal</a:t>
            </a:r>
            <a:r>
              <a:rPr lang="en-US" altLang="zh-CN" sz="2000" b="1"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of the reviews.</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Very highly structured.</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The agenda and code to consider is available in advance of the meeting.</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The presenter or reader isn’t  one of the programmers.</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All the other people are inspectors playing different roles. Examples are </a:t>
            </a:r>
          </a:p>
          <a:p>
            <a:pPr lvl="1">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User</a:t>
            </a:r>
          </a:p>
          <a:p>
            <a:pPr lvl="1">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Tester</a:t>
            </a:r>
          </a:p>
          <a:p>
            <a:pPr lvl="1">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Product support person</a:t>
            </a:r>
          </a:p>
          <a:p>
            <a:pPr>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Have a moderator and a recorder</a:t>
            </a:r>
            <a:r>
              <a:rPr lang="en-US" altLang="zh-CN" b="1" dirty="0">
                <a:solidFill>
                  <a:srgbClr val="000099"/>
                </a:solidFill>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72234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0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graphicFrame>
        <p:nvGraphicFramePr>
          <p:cNvPr id="291856" name="Object 16"/>
          <p:cNvGraphicFramePr>
            <a:graphicFrameLocks noGrp="1" noChangeAspect="1"/>
          </p:cNvGraphicFramePr>
          <p:nvPr>
            <p:ph idx="1"/>
          </p:nvPr>
        </p:nvGraphicFramePr>
        <p:xfrm>
          <a:off x="4954587" y="2708275"/>
          <a:ext cx="3960813" cy="2716213"/>
        </p:xfrm>
        <a:graphic>
          <a:graphicData uri="http://schemas.openxmlformats.org/presentationml/2006/ole">
            <mc:AlternateContent xmlns:mc="http://schemas.openxmlformats.org/markup-compatibility/2006">
              <mc:Choice xmlns:v="urn:schemas-microsoft-com:vml" Requires="v">
                <p:oleObj name="位图图像" r:id="rId3" imgW="4123810" imgH="2771429" progId="Paint.Picture">
                  <p:embed/>
                </p:oleObj>
              </mc:Choice>
              <mc:Fallback>
                <p:oleObj name="位图图像" r:id="rId3" imgW="4123810" imgH="2771429" progId="Paint.Picture">
                  <p:embed/>
                  <p:pic>
                    <p:nvPicPr>
                      <p:cNvPr id="29185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587" y="2708275"/>
                        <a:ext cx="3960813"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2" name="Rectangle 2"/>
          <p:cNvSpPr>
            <a:spLocks noGrp="1" noChangeArrowheads="1"/>
          </p:cNvSpPr>
          <p:nvPr>
            <p:ph type="title"/>
          </p:nvPr>
        </p:nvSpPr>
        <p:spPr>
          <a:xfrm>
            <a:off x="1828800" y="199307"/>
            <a:ext cx="7772400" cy="1143000"/>
          </a:xfrm>
        </p:spPr>
        <p:txBody>
          <a:bodyPr/>
          <a:lstStyle/>
          <a:p>
            <a:r>
              <a:rPr lang="en-US" altLang="zh-CN" sz="3200" dirty="0">
                <a:solidFill>
                  <a:srgbClr val="132584"/>
                </a:solidFill>
                <a:latin typeface="Cambria" panose="02040503050406030204" pitchFamily="18" charset="0"/>
              </a:rPr>
              <a:t>Formal Reviews - Formal inspection</a:t>
            </a:r>
            <a:r>
              <a:rPr lang="en-US" altLang="zh-CN" b="1" dirty="0">
                <a:solidFill>
                  <a:srgbClr val="132584"/>
                </a:solidFill>
                <a:latin typeface="Cambria" panose="02040503050406030204" pitchFamily="18" charset="0"/>
              </a:rPr>
              <a:t> </a:t>
            </a:r>
          </a:p>
        </p:txBody>
      </p:sp>
      <p:sp>
        <p:nvSpPr>
          <p:cNvPr id="291844" name="Text Box 4"/>
          <p:cNvSpPr txBox="1">
            <a:spLocks noChangeArrowheads="1"/>
          </p:cNvSpPr>
          <p:nvPr/>
        </p:nvSpPr>
        <p:spPr bwMode="auto">
          <a:xfrm>
            <a:off x="474663" y="1304925"/>
            <a:ext cx="5638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ct val="125000"/>
              </a:lnSpc>
              <a:spcBef>
                <a:spcPct val="20000"/>
              </a:spcBef>
              <a:buClr>
                <a:schemeClr val="accent1"/>
              </a:buClr>
              <a:buSzPct val="125000"/>
            </a:pPr>
            <a:r>
              <a:rPr lang="en-US" altLang="zh-CN" sz="2000" b="1" dirty="0">
                <a:solidFill>
                  <a:srgbClr val="13BBBF"/>
                </a:solidFill>
                <a:latin typeface="Cambria" panose="02040503050406030204" pitchFamily="18" charset="0"/>
                <a:ea typeface="宋体" panose="02010600030101010101" pitchFamily="2" charset="-122"/>
              </a:rPr>
              <a:t>1. Well-defined </a:t>
            </a:r>
            <a:r>
              <a:rPr lang="en-US" altLang="zh-CN" sz="2000" b="1" dirty="0">
                <a:solidFill>
                  <a:srgbClr val="13BBBF"/>
                </a:solidFill>
                <a:effectLst/>
                <a:latin typeface="Cambria" panose="02040503050406030204" pitchFamily="18" charset="0"/>
                <a:ea typeface="宋体" panose="02010600030101010101" pitchFamily="2" charset="-122"/>
              </a:rPr>
              <a:t>roles and responsibilities</a:t>
            </a:r>
          </a:p>
          <a:p>
            <a:pPr eaLnBrk="1" hangingPunct="1">
              <a:lnSpc>
                <a:spcPct val="125000"/>
              </a:lnSpc>
              <a:spcBef>
                <a:spcPct val="20000"/>
              </a:spcBef>
              <a:buClr>
                <a:schemeClr val="accent1"/>
              </a:buClr>
              <a:buSzPct val="125000"/>
            </a:pPr>
            <a:r>
              <a:rPr lang="en-US" altLang="zh-CN" sz="2000" b="1" dirty="0">
                <a:solidFill>
                  <a:srgbClr val="13BBBF"/>
                </a:solidFill>
                <a:latin typeface="Cambria" panose="02040503050406030204" pitchFamily="18" charset="0"/>
                <a:ea typeface="宋体" panose="02010600030101010101" pitchFamily="2" charset="-122"/>
              </a:rPr>
              <a:t>2</a:t>
            </a:r>
            <a:r>
              <a:rPr lang="en-US" altLang="zh-CN" sz="2000" b="1" dirty="0">
                <a:solidFill>
                  <a:srgbClr val="13BBBF"/>
                </a:solidFill>
                <a:effectLst/>
                <a:latin typeface="Cambria" panose="02040503050406030204" pitchFamily="18" charset="0"/>
                <a:ea typeface="宋体" panose="02010600030101010101" pitchFamily="2" charset="-122"/>
              </a:rPr>
              <a:t>. Well-defined steps</a:t>
            </a:r>
          </a:p>
        </p:txBody>
      </p:sp>
      <p:sp>
        <p:nvSpPr>
          <p:cNvPr id="291845" name="Rectangle 5"/>
          <p:cNvSpPr>
            <a:spLocks noChangeArrowheads="1"/>
          </p:cNvSpPr>
          <p:nvPr/>
        </p:nvSpPr>
        <p:spPr bwMode="auto">
          <a:xfrm>
            <a:off x="914400" y="25146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dirty="0">
                <a:solidFill>
                  <a:srgbClr val="663300"/>
                </a:solidFill>
                <a:effectLst/>
                <a:latin typeface="Cambria" panose="02040503050406030204" pitchFamily="18" charset="0"/>
                <a:ea typeface="宋体" panose="02010600030101010101" pitchFamily="2" charset="-122"/>
              </a:rPr>
              <a:t>Overview</a:t>
            </a:r>
          </a:p>
        </p:txBody>
      </p:sp>
      <p:sp>
        <p:nvSpPr>
          <p:cNvPr id="291846" name="Rectangle 6"/>
          <p:cNvSpPr>
            <a:spLocks noChangeArrowheads="1"/>
          </p:cNvSpPr>
          <p:nvPr/>
        </p:nvSpPr>
        <p:spPr bwMode="auto">
          <a:xfrm>
            <a:off x="2971800" y="25146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dirty="0">
                <a:solidFill>
                  <a:srgbClr val="663300"/>
                </a:solidFill>
                <a:effectLst/>
                <a:latin typeface="Cambria" panose="02040503050406030204" pitchFamily="18" charset="0"/>
                <a:ea typeface="宋体" panose="02010600030101010101" pitchFamily="2" charset="-122"/>
              </a:rPr>
              <a:t>Preparation</a:t>
            </a:r>
          </a:p>
        </p:txBody>
      </p:sp>
      <p:sp>
        <p:nvSpPr>
          <p:cNvPr id="291847" name="Rectangle 7"/>
          <p:cNvSpPr>
            <a:spLocks noChangeArrowheads="1"/>
          </p:cNvSpPr>
          <p:nvPr/>
        </p:nvSpPr>
        <p:spPr bwMode="auto">
          <a:xfrm>
            <a:off x="2971800" y="36576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dirty="0">
                <a:solidFill>
                  <a:srgbClr val="663300"/>
                </a:solidFill>
                <a:effectLst/>
                <a:latin typeface="Cambria" panose="02040503050406030204" pitchFamily="18" charset="0"/>
                <a:ea typeface="宋体" panose="02010600030101010101" pitchFamily="2" charset="-122"/>
              </a:rPr>
              <a:t>Inspection</a:t>
            </a:r>
          </a:p>
        </p:txBody>
      </p:sp>
      <p:sp>
        <p:nvSpPr>
          <p:cNvPr id="291848" name="Rectangle 8"/>
          <p:cNvSpPr>
            <a:spLocks noChangeArrowheads="1"/>
          </p:cNvSpPr>
          <p:nvPr/>
        </p:nvSpPr>
        <p:spPr bwMode="auto">
          <a:xfrm>
            <a:off x="914400" y="44958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a:solidFill>
                  <a:srgbClr val="663300"/>
                </a:solidFill>
                <a:effectLst/>
                <a:latin typeface="Cambria" panose="02040503050406030204" pitchFamily="18" charset="0"/>
                <a:ea typeface="宋体" panose="02010600030101010101" pitchFamily="2" charset="-122"/>
              </a:rPr>
              <a:t>Rework</a:t>
            </a:r>
          </a:p>
        </p:txBody>
      </p:sp>
      <p:sp>
        <p:nvSpPr>
          <p:cNvPr id="291849" name="Rectangle 9"/>
          <p:cNvSpPr>
            <a:spLocks noChangeArrowheads="1"/>
          </p:cNvSpPr>
          <p:nvPr/>
        </p:nvSpPr>
        <p:spPr bwMode="auto">
          <a:xfrm>
            <a:off x="914400" y="56388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a:solidFill>
                  <a:srgbClr val="663300"/>
                </a:solidFill>
                <a:effectLst/>
                <a:latin typeface="Cambria" panose="02040503050406030204" pitchFamily="18" charset="0"/>
                <a:ea typeface="宋体" panose="02010600030101010101" pitchFamily="2" charset="-122"/>
              </a:rPr>
              <a:t>Follow-up</a:t>
            </a:r>
          </a:p>
        </p:txBody>
      </p:sp>
      <p:sp>
        <p:nvSpPr>
          <p:cNvPr id="291850" name="AutoShape 10"/>
          <p:cNvSpPr>
            <a:spLocks noChangeArrowheads="1"/>
          </p:cNvSpPr>
          <p:nvPr/>
        </p:nvSpPr>
        <p:spPr bwMode="auto">
          <a:xfrm>
            <a:off x="2438400" y="2590800"/>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1" name="AutoShape 11"/>
          <p:cNvSpPr>
            <a:spLocks noChangeArrowheads="1"/>
          </p:cNvSpPr>
          <p:nvPr/>
        </p:nvSpPr>
        <p:spPr bwMode="auto">
          <a:xfrm rot="5400000">
            <a:off x="3481388" y="3148012"/>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2" name="AutoShape 12"/>
          <p:cNvSpPr>
            <a:spLocks noChangeArrowheads="1"/>
          </p:cNvSpPr>
          <p:nvPr/>
        </p:nvSpPr>
        <p:spPr bwMode="auto">
          <a:xfrm rot="5400000">
            <a:off x="3493294" y="4202906"/>
            <a:ext cx="357188"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3" name="AutoShape 13"/>
          <p:cNvSpPr>
            <a:spLocks noChangeArrowheads="1"/>
          </p:cNvSpPr>
          <p:nvPr/>
        </p:nvSpPr>
        <p:spPr bwMode="auto">
          <a:xfrm rot="5400000">
            <a:off x="1423988" y="5129212"/>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4" name="Rectangle 14"/>
          <p:cNvSpPr>
            <a:spLocks noChangeArrowheads="1"/>
          </p:cNvSpPr>
          <p:nvPr/>
        </p:nvSpPr>
        <p:spPr bwMode="auto">
          <a:xfrm>
            <a:off x="2971800" y="46482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a:solidFill>
                  <a:srgbClr val="663300"/>
                </a:solidFill>
                <a:effectLst/>
                <a:latin typeface="Cambria" panose="02040503050406030204" pitchFamily="18" charset="0"/>
                <a:ea typeface="宋体" panose="02010600030101010101" pitchFamily="2" charset="-122"/>
              </a:rPr>
              <a:t>Meeting</a:t>
            </a:r>
          </a:p>
        </p:txBody>
      </p:sp>
      <p:sp>
        <p:nvSpPr>
          <p:cNvPr id="291855" name="AutoShape 15"/>
          <p:cNvSpPr>
            <a:spLocks noChangeArrowheads="1"/>
          </p:cNvSpPr>
          <p:nvPr/>
        </p:nvSpPr>
        <p:spPr bwMode="auto">
          <a:xfrm rot="10800000">
            <a:off x="2438400" y="4572000"/>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Tree>
    <p:extLst>
      <p:ext uri="{BB962C8B-B14F-4D97-AF65-F5344CB8AC3E}">
        <p14:creationId xmlns:p14="http://schemas.microsoft.com/office/powerpoint/2010/main" val="103500644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1314" name="Rectangle 2"/>
          <p:cNvSpPr>
            <a:spLocks noGrp="1" noChangeArrowheads="1"/>
          </p:cNvSpPr>
          <p:nvPr>
            <p:ph type="title"/>
          </p:nvPr>
        </p:nvSpPr>
        <p:spPr>
          <a:xfrm>
            <a:off x="1447800" y="241433"/>
            <a:ext cx="7327900" cy="606425"/>
          </a:xfrm>
        </p:spPr>
        <p:txBody>
          <a:bodyPr/>
          <a:lstStyle/>
          <a:p>
            <a:r>
              <a:rPr lang="en-US" altLang="zh-CN" sz="3200" dirty="0">
                <a:solidFill>
                  <a:srgbClr val="132584"/>
                </a:solidFill>
                <a:latin typeface="Cambria" panose="02040503050406030204" pitchFamily="18" charset="0"/>
              </a:rPr>
              <a:t>Formal Reviews</a:t>
            </a:r>
          </a:p>
        </p:txBody>
      </p:sp>
      <p:sp>
        <p:nvSpPr>
          <p:cNvPr id="141316" name="Rectangle 4"/>
          <p:cNvSpPr>
            <a:spLocks noChangeArrowheads="1"/>
          </p:cNvSpPr>
          <p:nvPr/>
        </p:nvSpPr>
        <p:spPr bwMode="auto">
          <a:xfrm>
            <a:off x="381000" y="1447800"/>
            <a:ext cx="86106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Look for problems and omissions in the code.</a:t>
            </a:r>
          </a:p>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May check also to see if the code is written to adhere to pre-specified </a:t>
            </a:r>
            <a:r>
              <a:rPr lang="en-US" altLang="zh-CN" sz="2400" b="1" dirty="0">
                <a:solidFill>
                  <a:srgbClr val="FF0000"/>
                </a:solidFill>
                <a:effectLst/>
                <a:latin typeface="Cambria" panose="02040503050406030204" pitchFamily="18" charset="0"/>
                <a:ea typeface="宋体" panose="02010600030101010101" pitchFamily="2" charset="-122"/>
              </a:rPr>
              <a:t>standards</a:t>
            </a:r>
            <a:r>
              <a:rPr lang="en-US" altLang="zh-CN" sz="2400" dirty="0">
                <a:solidFill>
                  <a:srgbClr val="000099"/>
                </a:solidFill>
                <a:effectLst/>
                <a:latin typeface="Cambria" panose="02040503050406030204" pitchFamily="18" charset="0"/>
                <a:ea typeface="宋体" panose="02010600030101010101" pitchFamily="2" charset="-122"/>
              </a:rPr>
              <a:t> or</a:t>
            </a:r>
            <a:r>
              <a:rPr lang="en-US" altLang="zh-CN" sz="2400" b="1" dirty="0">
                <a:solidFill>
                  <a:schemeClr val="folHlink"/>
                </a:solidFill>
                <a:effectLst/>
                <a:latin typeface="Cambria" panose="02040503050406030204" pitchFamily="18" charset="0"/>
                <a:ea typeface="宋体" panose="02010600030101010101" pitchFamily="2" charset="-122"/>
              </a:rPr>
              <a:t> </a:t>
            </a:r>
            <a:r>
              <a:rPr lang="en-US" altLang="zh-CN" sz="2400" b="1" dirty="0">
                <a:solidFill>
                  <a:srgbClr val="FF0000"/>
                </a:solidFill>
                <a:effectLst/>
                <a:latin typeface="Cambria" panose="02040503050406030204" pitchFamily="18" charset="0"/>
                <a:ea typeface="宋体" panose="02010600030101010101" pitchFamily="2" charset="-122"/>
              </a:rPr>
              <a:t>guidelines</a:t>
            </a:r>
            <a:r>
              <a:rPr lang="en-US" altLang="zh-CN" sz="2400" dirty="0">
                <a:solidFill>
                  <a:srgbClr val="000099"/>
                </a:solidFill>
                <a:effectLst/>
                <a:latin typeface="Cambria" panose="02040503050406030204" pitchFamily="18" charset="0"/>
                <a:ea typeface="宋体" panose="02010600030101010101" pitchFamily="2" charset="-122"/>
              </a:rPr>
              <a:t>.</a:t>
            </a:r>
          </a:p>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There is a lot of literature on how formal reviews should be conducted.</a:t>
            </a:r>
          </a:p>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Most companies that use them develop their own checklists.</a:t>
            </a:r>
          </a:p>
        </p:txBody>
      </p:sp>
    </p:spTree>
    <p:extLst>
      <p:ext uri="{BB962C8B-B14F-4D97-AF65-F5344CB8AC3E}">
        <p14:creationId xmlns:p14="http://schemas.microsoft.com/office/powerpoint/2010/main" val="25952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5410" name="Rectangle 2"/>
          <p:cNvSpPr>
            <a:spLocks noGrp="1" noChangeArrowheads="1"/>
          </p:cNvSpPr>
          <p:nvPr>
            <p:ph type="title"/>
          </p:nvPr>
        </p:nvSpPr>
        <p:spPr>
          <a:xfrm>
            <a:off x="2286000" y="23484"/>
            <a:ext cx="6667500" cy="762000"/>
          </a:xfrm>
        </p:spPr>
        <p:txBody>
          <a:bodyPr/>
          <a:lstStyle/>
          <a:p>
            <a:r>
              <a:rPr lang="en-US" altLang="zh-CN" b="1" dirty="0">
                <a:solidFill>
                  <a:srgbClr val="132584"/>
                </a:solidFill>
                <a:latin typeface="Cambria" panose="02040503050406030204" pitchFamily="18" charset="0"/>
              </a:rPr>
              <a:t>One list to check while doing formal reviews (from the text) :</a:t>
            </a:r>
          </a:p>
        </p:txBody>
      </p:sp>
      <p:sp>
        <p:nvSpPr>
          <p:cNvPr id="145412" name="Rectangle 4"/>
          <p:cNvSpPr>
            <a:spLocks noChangeArrowheads="1"/>
          </p:cNvSpPr>
          <p:nvPr/>
        </p:nvSpPr>
        <p:spPr bwMode="auto">
          <a:xfrm>
            <a:off x="457200" y="1371600"/>
            <a:ext cx="72390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Data reference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Data declaration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Computation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Comparison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Control flow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Subroutine (or function) parameter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I/O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Miscellaneous</a:t>
            </a:r>
          </a:p>
        </p:txBody>
      </p:sp>
    </p:spTree>
    <p:extLst>
      <p:ext uri="{BB962C8B-B14F-4D97-AF65-F5344CB8AC3E}">
        <p14:creationId xmlns:p14="http://schemas.microsoft.com/office/powerpoint/2010/main" val="9010734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2338" name="Rectangle 2"/>
          <p:cNvSpPr>
            <a:spLocks noGrp="1" noChangeArrowheads="1"/>
          </p:cNvSpPr>
          <p:nvPr>
            <p:ph type="title"/>
          </p:nvPr>
        </p:nvSpPr>
        <p:spPr>
          <a:xfrm>
            <a:off x="1524000" y="152400"/>
            <a:ext cx="7772400" cy="1143000"/>
          </a:xfrm>
        </p:spPr>
        <p:txBody>
          <a:bodyPr/>
          <a:lstStyle/>
          <a:p>
            <a:r>
              <a:rPr lang="en-US" altLang="zh-CN" sz="3600" dirty="0">
                <a:solidFill>
                  <a:srgbClr val="132584"/>
                </a:solidFill>
                <a:latin typeface="Cambria" panose="02040503050406030204" pitchFamily="18" charset="0"/>
              </a:rPr>
              <a:t>Standards and Guidelines</a:t>
            </a:r>
          </a:p>
        </p:txBody>
      </p:sp>
      <p:sp>
        <p:nvSpPr>
          <p:cNvPr id="142340" name="Rectangle 4"/>
          <p:cNvSpPr>
            <a:spLocks noChangeArrowheads="1"/>
          </p:cNvSpPr>
          <p:nvPr/>
        </p:nvSpPr>
        <p:spPr bwMode="auto">
          <a:xfrm>
            <a:off x="304800" y="1371600"/>
            <a:ext cx="84582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b="1" dirty="0">
                <a:solidFill>
                  <a:srgbClr val="132584"/>
                </a:solidFill>
                <a:effectLst/>
                <a:latin typeface="Cambria" panose="02040503050406030204" pitchFamily="18" charset="0"/>
                <a:ea typeface="宋体" panose="02010600030101010101" pitchFamily="2" charset="-122"/>
              </a:rPr>
              <a:t>Be careful not confuse these with style considerations.</a:t>
            </a:r>
          </a:p>
          <a:p>
            <a:pPr lvl="1">
              <a:lnSpc>
                <a:spcPct val="130000"/>
              </a:lnSpc>
              <a:buClr>
                <a:schemeClr val="accent1"/>
              </a:buClr>
              <a:buSzPct val="111000"/>
              <a:buFont typeface="Wingdings" panose="05000000000000000000" pitchFamily="2" charset="2"/>
              <a:buChar char="ü"/>
            </a:pPr>
            <a:r>
              <a:rPr lang="en-US" altLang="zh-CN" sz="2400" dirty="0">
                <a:effectLst/>
                <a:latin typeface="Cambria" panose="02040503050406030204" pitchFamily="18" charset="0"/>
                <a:ea typeface="宋体" panose="02010600030101010101" pitchFamily="2" charset="-122"/>
              </a:rPr>
              <a:t> Indenting rules are about style, not something that affects whether a program is correct or not.</a:t>
            </a:r>
          </a:p>
          <a:p>
            <a:pPr lvl="1">
              <a:lnSpc>
                <a:spcPct val="130000"/>
              </a:lnSpc>
              <a:buClr>
                <a:schemeClr val="accent1"/>
              </a:buClr>
              <a:buSzPct val="111000"/>
              <a:buFont typeface="Wingdings" panose="05000000000000000000" pitchFamily="2" charset="2"/>
              <a:buNone/>
            </a:pPr>
            <a:endParaRPr lang="en-US" altLang="zh-CN" sz="2400" dirty="0">
              <a:effectLst/>
              <a:latin typeface="Cambria" panose="02040503050406030204" pitchFamily="18" charset="0"/>
              <a:ea typeface="宋体" panose="02010600030101010101" pitchFamily="2" charset="-122"/>
            </a:endParaRPr>
          </a:p>
          <a:p>
            <a:pPr lvl="1">
              <a:lnSpc>
                <a:spcPct val="130000"/>
              </a:lnSpc>
              <a:buClr>
                <a:schemeClr val="accent1"/>
              </a:buClr>
              <a:buSzPct val="111000"/>
              <a:buFont typeface="Wingdings" panose="05000000000000000000" pitchFamily="2" charset="2"/>
              <a:buNone/>
            </a:pPr>
            <a:r>
              <a:rPr lang="en-US" altLang="zh-CN" sz="2400" dirty="0">
                <a:effectLst/>
                <a:latin typeface="Cambria" panose="02040503050406030204" pitchFamily="18" charset="0"/>
                <a:ea typeface="宋体" panose="02010600030101010101" pitchFamily="2" charset="-122"/>
              </a:rPr>
              <a:t>Examples of standards or guidelines:</a:t>
            </a:r>
          </a:p>
          <a:p>
            <a:pPr lvl="1">
              <a:lnSpc>
                <a:spcPct val="130000"/>
              </a:lnSpc>
              <a:buClr>
                <a:schemeClr val="accent1"/>
              </a:buClr>
              <a:buSzPct val="111000"/>
              <a:buFont typeface="Wingdings" panose="05000000000000000000" pitchFamily="2" charset="2"/>
              <a:buNone/>
            </a:pPr>
            <a:r>
              <a:rPr lang="en-US" altLang="zh-CN" sz="2400" dirty="0">
                <a:effectLst/>
                <a:latin typeface="Cambria" panose="02040503050406030204" pitchFamily="18" charset="0"/>
                <a:ea typeface="宋体" panose="02010600030101010101" pitchFamily="2" charset="-122"/>
              </a:rPr>
              <a:t>	- Don’t use GOTOs</a:t>
            </a:r>
          </a:p>
          <a:p>
            <a:pPr lvl="2">
              <a:lnSpc>
                <a:spcPct val="130000"/>
              </a:lnSpc>
              <a:buClr>
                <a:schemeClr val="accent1"/>
              </a:buClr>
              <a:buSzPct val="111000"/>
            </a:pPr>
            <a:r>
              <a:rPr lang="en-US" altLang="zh-CN" dirty="0">
                <a:latin typeface="Cambria" panose="02040503050406030204" pitchFamily="18" charset="0"/>
                <a:ea typeface="宋体" panose="02010600030101010101" pitchFamily="2" charset="-122"/>
              </a:rPr>
              <a:t>- </a:t>
            </a:r>
            <a:r>
              <a:rPr lang="en-US" altLang="zh-CN" sz="2400" dirty="0">
                <a:effectLst/>
                <a:latin typeface="Cambria" panose="02040503050406030204" pitchFamily="18" charset="0"/>
                <a:ea typeface="宋体" panose="02010600030101010101" pitchFamily="2" charset="-122"/>
              </a:rPr>
              <a:t>Use WHILE loops, instead of DO-WHILE loops except in rare cases.</a:t>
            </a:r>
            <a:endParaRPr lang="en-US" altLang="zh-CN" sz="2000"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5944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3362" name="Rectangle 2"/>
          <p:cNvSpPr>
            <a:spLocks noGrp="1" noChangeArrowheads="1"/>
          </p:cNvSpPr>
          <p:nvPr>
            <p:ph type="title"/>
          </p:nvPr>
        </p:nvSpPr>
        <p:spPr>
          <a:xfrm>
            <a:off x="1600200" y="209550"/>
            <a:ext cx="8091487" cy="533400"/>
          </a:xfrm>
        </p:spPr>
        <p:txBody>
          <a:bodyPr/>
          <a:lstStyle/>
          <a:p>
            <a:r>
              <a:rPr lang="en-US" altLang="zh-CN" sz="3200" dirty="0">
                <a:solidFill>
                  <a:srgbClr val="132584"/>
                </a:solidFill>
                <a:latin typeface="Cambria" panose="02040503050406030204" pitchFamily="18" charset="0"/>
              </a:rPr>
              <a:t>Why Use Standards or Guidelines</a:t>
            </a:r>
          </a:p>
        </p:txBody>
      </p:sp>
      <p:sp>
        <p:nvSpPr>
          <p:cNvPr id="143364" name="Rectangle 4"/>
          <p:cNvSpPr>
            <a:spLocks noChangeArrowheads="1"/>
          </p:cNvSpPr>
          <p:nvPr/>
        </p:nvSpPr>
        <p:spPr bwMode="auto">
          <a:xfrm>
            <a:off x="533400" y="1447800"/>
            <a:ext cx="8305800" cy="353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b="1" dirty="0">
                <a:solidFill>
                  <a:srgbClr val="132584"/>
                </a:solidFill>
                <a:effectLst/>
                <a:latin typeface="Cambria" panose="02040503050406030204" pitchFamily="18" charset="0"/>
                <a:ea typeface="宋体" panose="02010600030101010101" pitchFamily="2" charset="-122"/>
              </a:rPr>
              <a:t>Studies show they increase</a:t>
            </a:r>
          </a:p>
          <a:p>
            <a:pPr lvl="1">
              <a:lnSpc>
                <a:spcPct val="130000"/>
              </a:lnSpc>
              <a:buClr>
                <a:schemeClr val="accent1"/>
              </a:buClr>
              <a:buFontTx/>
              <a:buChar char="•"/>
            </a:pPr>
            <a:r>
              <a:rPr lang="en-US" altLang="zh-CN" sz="2000" dirty="0">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Reliability</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Readability and, hence, maintainability</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Portability</a:t>
            </a:r>
          </a:p>
          <a:p>
            <a:pPr lvl="1">
              <a:lnSpc>
                <a:spcPct val="130000"/>
              </a:lnSpc>
              <a:buClr>
                <a:schemeClr val="accent1"/>
              </a:buClr>
              <a:buFontTx/>
              <a:buChar char="•"/>
            </a:pPr>
            <a:endParaRPr lang="en-US" altLang="zh-CN" sz="2000" dirty="0">
              <a:effectLst/>
              <a:latin typeface="Cambria" panose="02040503050406030204" pitchFamily="18" charset="0"/>
              <a:ea typeface="宋体" panose="02010600030101010101" pitchFamily="2" charset="-122"/>
            </a:endParaRPr>
          </a:p>
          <a:p>
            <a:pPr>
              <a:lnSpc>
                <a:spcPct val="130000"/>
              </a:lnSpc>
            </a:pPr>
            <a:r>
              <a:rPr lang="en-US" altLang="zh-CN" sz="2000" b="1" dirty="0">
                <a:solidFill>
                  <a:srgbClr val="132584"/>
                </a:solidFill>
                <a:effectLst/>
                <a:latin typeface="Cambria" panose="02040503050406030204" pitchFamily="18" charset="0"/>
                <a:ea typeface="宋体" panose="02010600030101010101" pitchFamily="2" charset="-122"/>
              </a:rPr>
              <a:t>Some contractors require that certain standards be used when developing software for them.</a:t>
            </a:r>
          </a:p>
          <a:p>
            <a:pPr lvl="1">
              <a:lnSpc>
                <a:spcPct val="130000"/>
              </a:lnSpc>
            </a:pPr>
            <a:r>
              <a:rPr lang="en-US" altLang="zh-CN" dirty="0">
                <a:effectLst/>
                <a:latin typeface="Cambria" panose="02040503050406030204" pitchFamily="18" charset="0"/>
                <a:ea typeface="宋体" panose="02010600030101010101" pitchFamily="2" charset="-122"/>
              </a:rPr>
              <a:t>Good example- the government</a:t>
            </a:r>
          </a:p>
        </p:txBody>
      </p:sp>
    </p:spTree>
    <p:extLst>
      <p:ext uri="{BB962C8B-B14F-4D97-AF65-F5344CB8AC3E}">
        <p14:creationId xmlns:p14="http://schemas.microsoft.com/office/powerpoint/2010/main" val="41099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8482" name="Rectangle 2"/>
          <p:cNvSpPr>
            <a:spLocks noGrp="1" noChangeArrowheads="1"/>
          </p:cNvSpPr>
          <p:nvPr>
            <p:ph type="title"/>
          </p:nvPr>
        </p:nvSpPr>
        <p:spPr>
          <a:xfrm>
            <a:off x="2514600" y="10004"/>
            <a:ext cx="6516687" cy="719138"/>
          </a:xfrm>
        </p:spPr>
        <p:txBody>
          <a:bodyPr/>
          <a:lstStyle/>
          <a:p>
            <a:r>
              <a:rPr lang="en-US" altLang="zh-CN" b="1" dirty="0">
                <a:solidFill>
                  <a:srgbClr val="132584"/>
                </a:solidFill>
                <a:latin typeface="Cambria" panose="02040503050406030204" pitchFamily="18" charset="0"/>
              </a:rPr>
              <a:t>Overview of the Areas of Dynamic, White Box Testing</a:t>
            </a:r>
          </a:p>
        </p:txBody>
      </p:sp>
      <p:sp>
        <p:nvSpPr>
          <p:cNvPr id="148484" name="Rectangle 4"/>
          <p:cNvSpPr>
            <a:spLocks noChangeArrowheads="1"/>
          </p:cNvSpPr>
          <p:nvPr/>
        </p:nvSpPr>
        <p:spPr bwMode="auto">
          <a:xfrm>
            <a:off x="381000" y="1371600"/>
            <a:ext cx="8305800" cy="4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Directly test the </a:t>
            </a:r>
            <a:r>
              <a:rPr lang="en-US" altLang="zh-CN" sz="2000" b="1" dirty="0">
                <a:effectLst/>
                <a:latin typeface="Cambria" panose="02040503050406030204" pitchFamily="18" charset="0"/>
                <a:ea typeface="宋体" panose="02010600030101010101" pitchFamily="2" charset="-122"/>
              </a:rPr>
              <a:t>pieces</a:t>
            </a:r>
            <a:r>
              <a:rPr lang="en-US" altLang="zh-CN" sz="2000" dirty="0">
                <a:solidFill>
                  <a:srgbClr val="000099"/>
                </a:solidFill>
                <a:effectLst/>
                <a:latin typeface="Cambria" panose="02040503050406030204" pitchFamily="18" charset="0"/>
                <a:ea typeface="宋体" panose="02010600030101010101" pitchFamily="2" charset="-122"/>
              </a:rPr>
              <a:t>--- the </a:t>
            </a:r>
            <a:r>
              <a:rPr lang="en-US" altLang="zh-CN" sz="2000" b="1" dirty="0">
                <a:effectLst/>
                <a:latin typeface="Cambria" panose="02040503050406030204" pitchFamily="18" charset="0"/>
                <a:ea typeface="宋体" panose="02010600030101010101" pitchFamily="2" charset="-122"/>
              </a:rPr>
              <a:t>low-level</a:t>
            </a:r>
            <a:r>
              <a:rPr lang="en-US" altLang="zh-CN" sz="2000" dirty="0">
                <a:solidFill>
                  <a:srgbClr val="000099"/>
                </a:solidFill>
                <a:effectLst/>
                <a:latin typeface="Cambria" panose="02040503050406030204" pitchFamily="18" charset="0"/>
                <a:ea typeface="宋体" panose="02010600030101010101" pitchFamily="2" charset="-122"/>
              </a:rPr>
              <a:t> functions, procedures, subroutines or libraries.</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Do </a:t>
            </a:r>
            <a:r>
              <a:rPr lang="en-US" altLang="zh-CN" sz="2000" b="1" dirty="0">
                <a:effectLst/>
                <a:latin typeface="Cambria" panose="02040503050406030204" pitchFamily="18" charset="0"/>
                <a:ea typeface="宋体" panose="02010600030101010101" pitchFamily="2" charset="-122"/>
              </a:rPr>
              <a:t>top level</a:t>
            </a:r>
            <a:r>
              <a:rPr lang="en-US" altLang="zh-CN" sz="2000" dirty="0">
                <a:solidFill>
                  <a:srgbClr val="000099"/>
                </a:solidFill>
                <a:effectLst/>
                <a:latin typeface="Cambria" panose="02040503050406030204" pitchFamily="18" charset="0"/>
                <a:ea typeface="宋体" panose="02010600030101010101" pitchFamily="2" charset="-122"/>
              </a:rPr>
              <a:t> testing of the completed program, but choose test cases by knowledge of the code.</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Directly access</a:t>
            </a:r>
            <a:r>
              <a:rPr lang="en-US" altLang="zh-CN" sz="2000" b="1" dirty="0">
                <a:solidFill>
                  <a:srgbClr val="000099"/>
                </a:solidFill>
                <a:effectLst/>
                <a:latin typeface="Cambria" panose="02040503050406030204" pitchFamily="18" charset="0"/>
                <a:ea typeface="宋体" panose="02010600030101010101" pitchFamily="2" charset="-122"/>
              </a:rPr>
              <a:t> variables </a:t>
            </a:r>
            <a:r>
              <a:rPr lang="en-US" altLang="zh-CN" sz="2000" dirty="0">
                <a:solidFill>
                  <a:srgbClr val="000099"/>
                </a:solidFill>
                <a:effectLst/>
                <a:latin typeface="Cambria" panose="02040503050406030204" pitchFamily="18" charset="0"/>
                <a:ea typeface="宋体" panose="02010600030101010101" pitchFamily="2" charset="-122"/>
              </a:rPr>
              <a:t>and </a:t>
            </a:r>
            <a:r>
              <a:rPr lang="en-US" altLang="zh-CN" sz="2000" b="1" dirty="0">
                <a:solidFill>
                  <a:srgbClr val="000099"/>
                </a:solidFill>
                <a:effectLst/>
                <a:latin typeface="Cambria" panose="02040503050406030204" pitchFamily="18" charset="0"/>
                <a:ea typeface="宋体" panose="02010600030101010101" pitchFamily="2" charset="-122"/>
              </a:rPr>
              <a:t>state information</a:t>
            </a:r>
            <a:r>
              <a:rPr lang="en-US" altLang="zh-CN" sz="2000" dirty="0">
                <a:solidFill>
                  <a:srgbClr val="000099"/>
                </a:solidFill>
                <a:effectLst/>
                <a:latin typeface="Cambria" panose="02040503050406030204" pitchFamily="18" charset="0"/>
                <a:ea typeface="宋体" panose="02010600030101010101" pitchFamily="2" charset="-122"/>
              </a:rPr>
              <a:t> and force the software to do things.</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Measure </a:t>
            </a:r>
            <a:r>
              <a:rPr lang="en-US" altLang="zh-CN" sz="2000" dirty="0">
                <a:solidFill>
                  <a:srgbClr val="000099"/>
                </a:solidFill>
                <a:effectLst/>
                <a:latin typeface="Cambria" panose="02040503050406030204" pitchFamily="18" charset="0"/>
                <a:ea typeface="宋体" panose="02010600030101010101" pitchFamily="2" charset="-122"/>
              </a:rPr>
              <a:t>how much of the code has been tested and be able to adjust your tests to remove redundant test cases and add missing ones.</a:t>
            </a:r>
          </a:p>
          <a:p>
            <a:pPr>
              <a:lnSpc>
                <a:spcPct val="120000"/>
              </a:lnSpc>
            </a:pP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dirty="0">
                <a:solidFill>
                  <a:srgbClr val="FF0000"/>
                </a:solidFill>
                <a:effectLst/>
                <a:latin typeface="Cambria" panose="02040503050406030204" pitchFamily="18" charset="0"/>
                <a:ea typeface="宋体" panose="02010600030101010101" pitchFamily="2" charset="-122"/>
              </a:rPr>
              <a:t>CAUTION: </a:t>
            </a:r>
            <a:r>
              <a:rPr lang="en-US" altLang="zh-CN" sz="2000" dirty="0">
                <a:effectLst/>
                <a:latin typeface="Cambria" panose="02040503050406030204" pitchFamily="18" charset="0"/>
                <a:ea typeface="宋体" panose="02010600030101010101" pitchFamily="2" charset="-122"/>
              </a:rPr>
              <a:t>Be careful to not confuse testing with debugging!</a:t>
            </a:r>
          </a:p>
          <a:p>
            <a:pPr>
              <a:lnSpc>
                <a:spcPct val="120000"/>
              </a:lnSpc>
            </a:pPr>
            <a:r>
              <a:rPr lang="en-US" altLang="zh-CN" sz="2000" dirty="0">
                <a:latin typeface="Cambria" panose="02040503050406030204" pitchFamily="18" charset="0"/>
                <a:ea typeface="宋体" panose="02010600030101010101" pitchFamily="2" charset="-122"/>
              </a:rPr>
              <a:t>When you try to correct bugs, you are debugging. Normally, programmers debug.</a:t>
            </a:r>
          </a:p>
        </p:txBody>
      </p:sp>
    </p:spTree>
    <p:extLst>
      <p:ext uri="{BB962C8B-B14F-4D97-AF65-F5344CB8AC3E}">
        <p14:creationId xmlns:p14="http://schemas.microsoft.com/office/powerpoint/2010/main" val="236198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4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7458" name="Rectangle 2"/>
          <p:cNvSpPr>
            <a:spLocks noGrp="1" noChangeArrowheads="1"/>
          </p:cNvSpPr>
          <p:nvPr>
            <p:ph type="title"/>
          </p:nvPr>
        </p:nvSpPr>
        <p:spPr>
          <a:xfrm>
            <a:off x="1600200" y="163949"/>
            <a:ext cx="7772400" cy="1143000"/>
          </a:xfrm>
        </p:spPr>
        <p:txBody>
          <a:bodyPr/>
          <a:lstStyle/>
          <a:p>
            <a:r>
              <a:rPr lang="en-US" altLang="zh-CN" sz="3600" b="1" dirty="0">
                <a:solidFill>
                  <a:srgbClr val="132584"/>
                </a:solidFill>
                <a:latin typeface="Cambria" panose="02040503050406030204" pitchFamily="18" charset="0"/>
              </a:rPr>
              <a:t>Dynamic, White Box Testing</a:t>
            </a:r>
          </a:p>
        </p:txBody>
      </p:sp>
      <p:sp>
        <p:nvSpPr>
          <p:cNvPr id="147461" name="Rectangle 5"/>
          <p:cNvSpPr>
            <a:spLocks noChangeArrowheads="1"/>
          </p:cNvSpPr>
          <p:nvPr/>
        </p:nvSpPr>
        <p:spPr bwMode="auto">
          <a:xfrm>
            <a:off x="422275" y="1129980"/>
            <a:ext cx="8340725"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30000"/>
              </a:lnSpc>
              <a:buFont typeface="Arial" panose="020B0604020202020204" pitchFamily="34" charset="0"/>
              <a:buChar char="•"/>
            </a:pPr>
            <a:endParaRPr lang="en-US" altLang="zh-CN" sz="1800" dirty="0">
              <a:solidFill>
                <a:srgbClr val="000099"/>
              </a:solidFill>
              <a:effectLst/>
              <a:latin typeface="Cambria" panose="02040503050406030204" pitchFamily="18" charset="0"/>
              <a:ea typeface="宋体" panose="02010600030101010101" pitchFamily="2" charset="-122"/>
            </a:endParaRPr>
          </a:p>
          <a:p>
            <a:pPr marL="285750" indent="-285750">
              <a:lnSpc>
                <a:spcPct val="130000"/>
              </a:lnSpc>
              <a:buFont typeface="Arial" panose="020B0604020202020204" pitchFamily="34" charset="0"/>
              <a:buChar char="•"/>
            </a:pPr>
            <a:r>
              <a:rPr lang="en-US" altLang="zh-CN" sz="1800" dirty="0">
                <a:solidFill>
                  <a:srgbClr val="FF0000"/>
                </a:solidFill>
                <a:effectLst/>
                <a:latin typeface="Cambria" panose="02040503050406030204" pitchFamily="18" charset="0"/>
                <a:ea typeface="宋体" panose="02010600030101010101" pitchFamily="2" charset="-122"/>
              </a:rPr>
              <a:t>Control Flow Testing </a:t>
            </a:r>
            <a:r>
              <a:rPr lang="en-US" altLang="zh-CN" sz="1800" dirty="0">
                <a:solidFill>
                  <a:srgbClr val="000099"/>
                </a:solidFill>
                <a:effectLst/>
                <a:latin typeface="Cambria" panose="02040503050406030204" pitchFamily="18" charset="0"/>
                <a:ea typeface="宋体" panose="02010600030101010101" pitchFamily="2" charset="-122"/>
              </a:rPr>
              <a:t>also called </a:t>
            </a:r>
            <a:r>
              <a:rPr lang="en-US" altLang="zh-CN" sz="1800" b="1" dirty="0">
                <a:solidFill>
                  <a:srgbClr val="FF0000"/>
                </a:solidFill>
                <a:effectLst/>
                <a:latin typeface="Cambria" panose="02040503050406030204" pitchFamily="18" charset="0"/>
                <a:ea typeface="宋体" panose="02010600030101010101" pitchFamily="2" charset="-122"/>
              </a:rPr>
              <a:t>structural testing</a:t>
            </a:r>
            <a:r>
              <a:rPr lang="en-US" altLang="zh-CN" sz="1800" dirty="0">
                <a:solidFill>
                  <a:srgbClr val="000099"/>
                </a:solidFill>
                <a:effectLst/>
                <a:latin typeface="Cambria" panose="02040503050406030204" pitchFamily="18" charset="0"/>
                <a:ea typeface="宋体" panose="02010600030101010101" pitchFamily="2" charset="-122"/>
              </a:rPr>
              <a:t>.</a:t>
            </a:r>
          </a:p>
        </p:txBody>
      </p:sp>
      <p:grpSp>
        <p:nvGrpSpPr>
          <p:cNvPr id="147462" name="Group 6"/>
          <p:cNvGrpSpPr>
            <a:grpSpLocks/>
          </p:cNvGrpSpPr>
          <p:nvPr/>
        </p:nvGrpSpPr>
        <p:grpSpPr bwMode="auto">
          <a:xfrm>
            <a:off x="5545137" y="2380334"/>
            <a:ext cx="3217863" cy="3205163"/>
            <a:chOff x="3216" y="2109"/>
            <a:chExt cx="2027" cy="2019"/>
          </a:xfrm>
        </p:grpSpPr>
        <p:grpSp>
          <p:nvGrpSpPr>
            <p:cNvPr id="147463" name="Group 7"/>
            <p:cNvGrpSpPr>
              <a:grpSpLocks/>
            </p:cNvGrpSpPr>
            <p:nvPr/>
          </p:nvGrpSpPr>
          <p:grpSpPr bwMode="auto">
            <a:xfrm>
              <a:off x="4218" y="2445"/>
              <a:ext cx="1025" cy="1683"/>
              <a:chOff x="4218" y="2445"/>
              <a:chExt cx="1025" cy="1683"/>
            </a:xfrm>
          </p:grpSpPr>
          <p:sp>
            <p:nvSpPr>
              <p:cNvPr id="147464" name="Oval 8"/>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5" name="Oval 9"/>
              <p:cNvSpPr>
                <a:spLocks noChangeArrowheads="1"/>
              </p:cNvSpPr>
              <p:nvPr/>
            </p:nvSpPr>
            <p:spPr bwMode="auto">
              <a:xfrm>
                <a:off x="4658" y="2445"/>
                <a:ext cx="56" cy="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6" name="Line 10"/>
              <p:cNvSpPr>
                <a:spLocks noChangeShapeType="1"/>
              </p:cNvSpPr>
              <p:nvPr/>
            </p:nvSpPr>
            <p:spPr bwMode="auto">
              <a:xfrm>
                <a:off x="4690" y="2544"/>
                <a:ext cx="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7" name="Rectangle 11"/>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8" name="Rectangle 12"/>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9" name="Line 13"/>
              <p:cNvSpPr>
                <a:spLocks noChangeShapeType="1"/>
              </p:cNvSpPr>
              <p:nvPr/>
            </p:nvSpPr>
            <p:spPr bwMode="auto">
              <a:xfrm>
                <a:off x="4690" y="277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0" name="Line 14"/>
              <p:cNvSpPr>
                <a:spLocks noChangeShapeType="1"/>
              </p:cNvSpPr>
              <p:nvPr/>
            </p:nvSpPr>
            <p:spPr bwMode="auto">
              <a:xfrm flipH="1">
                <a:off x="4330"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1" name="Rectangle 15"/>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2" name="Rectangle 16"/>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3" name="Rectangle 17"/>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4" name="Rectangle 18"/>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5" name="Line 19"/>
              <p:cNvSpPr>
                <a:spLocks noChangeShapeType="1"/>
              </p:cNvSpPr>
              <p:nvPr/>
            </p:nvSpPr>
            <p:spPr bwMode="auto">
              <a:xfrm>
                <a:off x="4338"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6" name="Line 20"/>
              <p:cNvSpPr>
                <a:spLocks noChangeShapeType="1"/>
              </p:cNvSpPr>
              <p:nvPr/>
            </p:nvSpPr>
            <p:spPr bwMode="auto">
              <a:xfrm flipH="1">
                <a:off x="4818"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7" name="Line 21"/>
              <p:cNvSpPr>
                <a:spLocks noChangeShapeType="1"/>
              </p:cNvSpPr>
              <p:nvPr/>
            </p:nvSpPr>
            <p:spPr bwMode="auto">
              <a:xfrm>
                <a:off x="5042"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8" name="Line 22"/>
              <p:cNvSpPr>
                <a:spLocks noChangeShapeType="1"/>
              </p:cNvSpPr>
              <p:nvPr/>
            </p:nvSpPr>
            <p:spPr bwMode="auto">
              <a:xfrm>
                <a:off x="4338" y="3165"/>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9" name="Line 23"/>
              <p:cNvSpPr>
                <a:spLocks noChangeShapeType="1"/>
              </p:cNvSpPr>
              <p:nvPr/>
            </p:nvSpPr>
            <p:spPr bwMode="auto">
              <a:xfrm>
                <a:off x="5042" y="3183"/>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0" name="Line 24"/>
              <p:cNvSpPr>
                <a:spLocks noChangeShapeType="1"/>
              </p:cNvSpPr>
              <p:nvPr/>
            </p:nvSpPr>
            <p:spPr bwMode="auto">
              <a:xfrm>
                <a:off x="4338" y="3264"/>
                <a:ext cx="69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1" name="Line 25"/>
              <p:cNvSpPr>
                <a:spLocks noChangeShapeType="1"/>
              </p:cNvSpPr>
              <p:nvPr/>
            </p:nvSpPr>
            <p:spPr bwMode="auto">
              <a:xfrm>
                <a:off x="4690" y="3264"/>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2" name="Rectangle 26"/>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3" name="Rectangle 27"/>
              <p:cNvSpPr>
                <a:spLocks noChangeArrowheads="1"/>
              </p:cNvSpPr>
              <p:nvPr/>
            </p:nvSpPr>
            <p:spPr bwMode="auto">
              <a:xfrm>
                <a:off x="4570" y="3399"/>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4" name="Line 28"/>
              <p:cNvSpPr>
                <a:spLocks noChangeShapeType="1"/>
              </p:cNvSpPr>
              <p:nvPr/>
            </p:nvSpPr>
            <p:spPr bwMode="auto">
              <a:xfrm>
                <a:off x="4690" y="3552"/>
                <a:ext cx="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5" name="Line 29"/>
              <p:cNvSpPr>
                <a:spLocks noChangeShapeType="1"/>
              </p:cNvSpPr>
              <p:nvPr/>
            </p:nvSpPr>
            <p:spPr bwMode="auto">
              <a:xfrm>
                <a:off x="4690" y="376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6" name="Line 30"/>
              <p:cNvSpPr>
                <a:spLocks noChangeShapeType="1"/>
              </p:cNvSpPr>
              <p:nvPr/>
            </p:nvSpPr>
            <p:spPr bwMode="auto">
              <a:xfrm>
                <a:off x="4690" y="2580"/>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7" name="Line 31"/>
              <p:cNvSpPr>
                <a:spLocks noChangeShapeType="1"/>
              </p:cNvSpPr>
              <p:nvPr/>
            </p:nvSpPr>
            <p:spPr bwMode="auto">
              <a:xfrm>
                <a:off x="4690" y="3804"/>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8" name="Line 32"/>
              <p:cNvSpPr>
                <a:spLocks noChangeShapeType="1"/>
              </p:cNvSpPr>
              <p:nvPr/>
            </p:nvSpPr>
            <p:spPr bwMode="auto">
              <a:xfrm>
                <a:off x="5242" y="2580"/>
                <a:ext cx="1" cy="1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9" name="AutoShape 33"/>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90" name="AutoShape 34"/>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91" name="Line 35"/>
              <p:cNvSpPr>
                <a:spLocks noChangeShapeType="1"/>
              </p:cNvSpPr>
              <p:nvPr/>
            </p:nvSpPr>
            <p:spPr bwMode="auto">
              <a:xfrm>
                <a:off x="4690" y="3903"/>
                <a:ext cx="1"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pic>
          <p:nvPicPr>
            <p:cNvPr id="147492"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pSp>
      <p:sp>
        <p:nvSpPr>
          <p:cNvPr id="147493" name="Rectangle 37"/>
          <p:cNvSpPr>
            <a:spLocks noChangeArrowheads="1"/>
          </p:cNvSpPr>
          <p:nvPr/>
        </p:nvSpPr>
        <p:spPr bwMode="auto">
          <a:xfrm>
            <a:off x="426229" y="5397180"/>
            <a:ext cx="7041371" cy="7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30000"/>
              </a:lnSpc>
              <a:buFont typeface="Arial" panose="020B0604020202020204" pitchFamily="34" charset="0"/>
              <a:buChar char="•"/>
            </a:pPr>
            <a:r>
              <a:rPr lang="en-US" altLang="zh-CN" sz="1800" dirty="0">
                <a:solidFill>
                  <a:srgbClr val="000099"/>
                </a:solidFill>
                <a:effectLst/>
                <a:latin typeface="Cambria" panose="02040503050406030204" pitchFamily="18" charset="0"/>
                <a:ea typeface="宋体" panose="02010600030101010101" pitchFamily="2" charset="-122"/>
              </a:rPr>
              <a:t>Techniques here are not limited to just examining the code, but involve directly controlling the software.</a:t>
            </a:r>
            <a:endParaRPr lang="zh-CN" altLang="en-US" sz="1800" dirty="0">
              <a:solidFill>
                <a:srgbClr val="000099"/>
              </a:solidFill>
              <a:effectLst/>
              <a:latin typeface="Cambria" panose="02040503050406030204" pitchFamily="18" charset="0"/>
              <a:ea typeface="宋体" panose="02010600030101010101" pitchFamily="2" charset="-122"/>
            </a:endParaRPr>
          </a:p>
        </p:txBody>
      </p:sp>
      <p:sp>
        <p:nvSpPr>
          <p:cNvPr id="2" name="矩形 1"/>
          <p:cNvSpPr/>
          <p:nvPr/>
        </p:nvSpPr>
        <p:spPr>
          <a:xfrm>
            <a:off x="416155" y="2435625"/>
            <a:ext cx="4813069" cy="28161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800" dirty="0">
                <a:solidFill>
                  <a:srgbClr val="000099"/>
                </a:solidFill>
                <a:latin typeface="Cambria" panose="02040503050406030204" pitchFamily="18" charset="0"/>
                <a:ea typeface="宋体" panose="02010600030101010101" pitchFamily="2" charset="-122"/>
              </a:rPr>
              <a:t>Control-flow testing techniques are based on judiciously selecting a set of test paths through the program.</a:t>
            </a:r>
            <a:endParaRPr lang="en-US" altLang="zh-CN" sz="1600" dirty="0">
              <a:latin typeface="Cambria" panose="02040503050406030204" pitchFamily="18" charset="0"/>
            </a:endParaRPr>
          </a:p>
          <a:p>
            <a:pPr marL="285750" indent="-285750">
              <a:lnSpc>
                <a:spcPct val="150000"/>
              </a:lnSpc>
              <a:buFont typeface="Arial" panose="020B0604020202020204" pitchFamily="34" charset="0"/>
              <a:buChar char="•"/>
            </a:pPr>
            <a:r>
              <a:rPr lang="en-US" altLang="zh-CN" sz="1800" dirty="0">
                <a:solidFill>
                  <a:srgbClr val="000099"/>
                </a:solidFill>
                <a:latin typeface="Cambria" panose="02040503050406030204" pitchFamily="18" charset="0"/>
                <a:ea typeface="宋体" panose="02010600030101010101" pitchFamily="2" charset="-122"/>
              </a:rPr>
              <a:t>The set of paths chosen is used to achieve a certain measure of testing thoroughness.</a:t>
            </a:r>
          </a:p>
          <a:p>
            <a:pPr lvl="1">
              <a:lnSpc>
                <a:spcPct val="150000"/>
              </a:lnSpc>
            </a:pPr>
            <a:r>
              <a:rPr lang="en-US" altLang="zh-CN" sz="1400" i="1" dirty="0">
                <a:latin typeface="Cambria" panose="02040503050406030204" pitchFamily="18" charset="0"/>
              </a:rPr>
              <a:t>E.g.,</a:t>
            </a:r>
            <a:r>
              <a:rPr lang="en-US" altLang="zh-CN" sz="1400" dirty="0">
                <a:latin typeface="Cambria" panose="02040503050406030204" pitchFamily="18" charset="0"/>
              </a:rPr>
              <a:t> pick enough paths to assure that every source statement is executed </a:t>
            </a:r>
            <a:r>
              <a:rPr lang="en-US" altLang="zh-CN" sz="1400" dirty="0">
                <a:solidFill>
                  <a:srgbClr val="FF0000"/>
                </a:solidFill>
                <a:latin typeface="Cambria" panose="02040503050406030204" pitchFamily="18" charset="0"/>
              </a:rPr>
              <a:t>as least once</a:t>
            </a:r>
            <a:r>
              <a:rPr lang="en-US" altLang="zh-CN" sz="1400" dirty="0">
                <a:latin typeface="Cambria" panose="02040503050406030204" pitchFamily="18" charset="0"/>
              </a:rPr>
              <a:t>.</a:t>
            </a:r>
          </a:p>
        </p:txBody>
      </p:sp>
    </p:spTree>
    <p:extLst>
      <p:ext uri="{BB962C8B-B14F-4D97-AF65-F5344CB8AC3E}">
        <p14:creationId xmlns:p14="http://schemas.microsoft.com/office/powerpoint/2010/main" val="10718774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39970" name="Rectangle 2"/>
          <p:cNvSpPr>
            <a:spLocks noGrp="1" noChangeArrowheads="1"/>
          </p:cNvSpPr>
          <p:nvPr>
            <p:ph type="title"/>
          </p:nvPr>
        </p:nvSpPr>
        <p:spPr>
          <a:xfrm>
            <a:off x="3389313" y="152400"/>
            <a:ext cx="5221287" cy="746125"/>
          </a:xfrm>
        </p:spPr>
        <p:txBody>
          <a:bodyPr/>
          <a:lstStyle/>
          <a:p>
            <a:pPr>
              <a:tabLst>
                <a:tab pos="7540625" algn="r"/>
              </a:tabLst>
            </a:pPr>
            <a:r>
              <a:rPr lang="en-US" altLang="zh-CN" sz="3600" b="1" dirty="0">
                <a:latin typeface="Cambria" panose="02040503050406030204" pitchFamily="18" charset="0"/>
              </a:rPr>
              <a:t>Unit test cases</a:t>
            </a:r>
          </a:p>
        </p:txBody>
      </p:sp>
      <p:sp>
        <p:nvSpPr>
          <p:cNvPr id="339972" name="Rectangle 4"/>
          <p:cNvSpPr>
            <a:spLocks noChangeArrowheads="1"/>
          </p:cNvSpPr>
          <p:nvPr/>
        </p:nvSpPr>
        <p:spPr bwMode="auto">
          <a:xfrm>
            <a:off x="381000" y="1447800"/>
            <a:ext cx="8229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133984"/>
                </a:solidFill>
                <a:effectLst/>
                <a:latin typeface="Cambria" panose="02040503050406030204" pitchFamily="18" charset="0"/>
                <a:ea typeface="宋体" panose="02010600030101010101" pitchFamily="2" charset="-122"/>
              </a:rPr>
              <a:t>Interface: </a:t>
            </a:r>
            <a:r>
              <a:rPr lang="en-US" altLang="zh-CN" sz="2000" dirty="0">
                <a:effectLst/>
                <a:latin typeface="Cambria" panose="02040503050406030204" pitchFamily="18" charset="0"/>
                <a:ea typeface="宋体" panose="02010600030101010101" pitchFamily="2" charset="-122"/>
              </a:rPr>
              <a:t>ensures that information properly flows in and out of the component</a:t>
            </a:r>
          </a:p>
          <a:p>
            <a:endParaRPr lang="en-US" altLang="zh-CN" sz="2000" dirty="0">
              <a:effectLst/>
              <a:latin typeface="Cambria" panose="02040503050406030204" pitchFamily="18" charset="0"/>
              <a:ea typeface="宋体" panose="02010600030101010101" pitchFamily="2" charset="-122"/>
            </a:endParaRPr>
          </a:p>
          <a:p>
            <a:r>
              <a:rPr lang="en-US" altLang="zh-CN" sz="2400" b="1" dirty="0">
                <a:solidFill>
                  <a:srgbClr val="133984"/>
                </a:solidFill>
                <a:effectLst/>
                <a:latin typeface="Cambria" panose="02040503050406030204" pitchFamily="18" charset="0"/>
                <a:ea typeface="宋体" panose="02010600030101010101" pitchFamily="2" charset="-122"/>
              </a:rPr>
              <a:t>local data structures: </a:t>
            </a:r>
            <a:r>
              <a:rPr lang="en-US" altLang="zh-CN" sz="2000" dirty="0">
                <a:effectLst/>
                <a:latin typeface="Cambria" panose="02040503050406030204" pitchFamily="18" charset="0"/>
                <a:ea typeface="宋体" panose="02010600030101010101" pitchFamily="2" charset="-122"/>
              </a:rPr>
              <a:t>ensures that data stored temporarily maintains its integrity during execution</a:t>
            </a:r>
          </a:p>
          <a:p>
            <a:endParaRPr lang="en-US" altLang="zh-CN" sz="2000" dirty="0">
              <a:effectLst/>
              <a:latin typeface="Cambria" panose="02040503050406030204" pitchFamily="18" charset="0"/>
              <a:ea typeface="宋体" panose="02010600030101010101" pitchFamily="2" charset="-122"/>
            </a:endParaRPr>
          </a:p>
          <a:p>
            <a:r>
              <a:rPr lang="en-US" altLang="zh-CN" sz="2400" b="1" dirty="0">
                <a:solidFill>
                  <a:srgbClr val="133984"/>
                </a:solidFill>
                <a:effectLst/>
                <a:latin typeface="Cambria" panose="02040503050406030204" pitchFamily="18" charset="0"/>
                <a:ea typeface="宋体" panose="02010600030101010101" pitchFamily="2" charset="-122"/>
              </a:rPr>
              <a:t>boundary conditions: </a:t>
            </a:r>
            <a:r>
              <a:rPr lang="en-US" altLang="zh-CN" sz="2000" dirty="0">
                <a:effectLst/>
                <a:latin typeface="Cambria" panose="02040503050406030204" pitchFamily="18" charset="0"/>
                <a:ea typeface="宋体" panose="02010600030101010101" pitchFamily="2" charset="-122"/>
              </a:rPr>
              <a:t>ensures that the component operates properly at boundaries established to limit or restrict processing</a:t>
            </a:r>
          </a:p>
          <a:p>
            <a:endParaRPr lang="en-US" altLang="zh-CN" sz="2000" dirty="0">
              <a:solidFill>
                <a:srgbClr val="133984"/>
              </a:solidFill>
              <a:effectLst/>
              <a:latin typeface="Cambria" panose="02040503050406030204" pitchFamily="18" charset="0"/>
              <a:ea typeface="宋体" panose="02010600030101010101" pitchFamily="2" charset="-122"/>
            </a:endParaRPr>
          </a:p>
          <a:p>
            <a:r>
              <a:rPr lang="en-US" altLang="zh-CN" sz="2400" b="1" dirty="0">
                <a:solidFill>
                  <a:srgbClr val="133984"/>
                </a:solidFill>
                <a:effectLst/>
                <a:latin typeface="Cambria" panose="02040503050406030204" pitchFamily="18" charset="0"/>
                <a:ea typeface="宋体" panose="02010600030101010101" pitchFamily="2" charset="-122"/>
              </a:rPr>
              <a:t>independent paths: </a:t>
            </a:r>
            <a:r>
              <a:rPr lang="en-US" altLang="zh-CN" sz="2000" dirty="0">
                <a:effectLst/>
                <a:latin typeface="Cambria" panose="02040503050406030204" pitchFamily="18" charset="0"/>
                <a:ea typeface="宋体" panose="02010600030101010101" pitchFamily="2" charset="-122"/>
              </a:rPr>
              <a:t>ensures that all paths in a component have been executed at least once</a:t>
            </a:r>
          </a:p>
          <a:p>
            <a:endParaRPr lang="en-US" altLang="zh-CN" sz="2000" dirty="0">
              <a:effectLst/>
              <a:latin typeface="Cambria" panose="02040503050406030204" pitchFamily="18" charset="0"/>
              <a:ea typeface="宋体" panose="02010600030101010101" pitchFamily="2" charset="-122"/>
            </a:endParaRPr>
          </a:p>
          <a:p>
            <a:r>
              <a:rPr lang="en-US" altLang="zh-CN" sz="2400" b="1" dirty="0">
                <a:solidFill>
                  <a:srgbClr val="133984"/>
                </a:solidFill>
                <a:effectLst/>
                <a:latin typeface="Cambria" panose="02040503050406030204" pitchFamily="18" charset="0"/>
                <a:ea typeface="宋体" panose="02010600030101010101" pitchFamily="2" charset="-122"/>
              </a:rPr>
              <a:t>error-handling paths</a:t>
            </a:r>
            <a:r>
              <a:rPr lang="en-US" altLang="zh-CN" sz="2400" b="1"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ensures that errors are correctly handled</a:t>
            </a:r>
          </a:p>
        </p:txBody>
      </p:sp>
    </p:spTree>
    <p:extLst>
      <p:ext uri="{BB962C8B-B14F-4D97-AF65-F5344CB8AC3E}">
        <p14:creationId xmlns:p14="http://schemas.microsoft.com/office/powerpoint/2010/main" val="34854733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14" name="Slide Number Placeholder 5"/>
          <p:cNvSpPr txBox="1">
            <a:spLocks/>
          </p:cNvSpPr>
          <p:nvPr/>
        </p:nvSpPr>
        <p:spPr>
          <a:xfrm>
            <a:off x="4096138" y="6515342"/>
            <a:ext cx="2895600" cy="346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1pPr>
            <a:lvl2pPr marL="742950" indent="-285750" algn="l" rtl="0" eaLnBrk="0" fontAlgn="base"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2pPr>
            <a:lvl3pPr marL="1143000" indent="-228600" algn="l" rtl="0" eaLnBrk="0" fontAlgn="base"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3pPr>
            <a:lvl4pPr marL="1600200" indent="-228600" algn="l" rtl="0" eaLnBrk="0" fontAlgn="base"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4pPr>
            <a:lvl5pPr marL="2057400" indent="-228600" algn="l" rtl="0" eaLnBrk="0" fontAlgn="base"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5pPr>
            <a:lvl6pPr marL="2514600" indent="-228600" algn="l" defTabSz="914400" rtl="0" eaLnBrk="0" fontAlgn="base" latinLnBrk="0"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6pPr>
            <a:lvl7pPr marL="2971800" indent="-228600" algn="l" defTabSz="914400" rtl="0" eaLnBrk="0" fontAlgn="base" latinLnBrk="0"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7pPr>
            <a:lvl8pPr marL="3429000" indent="-228600" algn="l" defTabSz="914400" rtl="0" eaLnBrk="0" fontAlgn="base" latinLnBrk="0"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8pPr>
            <a:lvl9pPr marL="3886200" indent="-228600" algn="l" defTabSz="914400" rtl="0" eaLnBrk="0" fontAlgn="base" latinLnBrk="0" hangingPunct="0">
              <a:spcBef>
                <a:spcPct val="0"/>
              </a:spcBef>
              <a:spcAft>
                <a:spcPct val="0"/>
              </a:spcAft>
              <a:defRPr sz="2000" b="1" kern="1200">
                <a:solidFill>
                  <a:srgbClr val="FAFD00"/>
                </a:solidFill>
                <a:latin typeface="Times New Roman" panose="02020603050405020304" pitchFamily="18" charset="0"/>
                <a:ea typeface="黑体" panose="02010609060101010101" pitchFamily="49" charset="-122"/>
                <a:cs typeface="+mn-cs"/>
              </a:defRPr>
            </a:lvl9pPr>
          </a:lstStyle>
          <a:p>
            <a:pPr algn="ctr"/>
            <a:fld id="{73C12984-F94D-4276-B042-29E5828241C0}" type="slidenum">
              <a:rPr lang="en-US" altLang="zh-CN" sz="1400" b="0" smtClean="0">
                <a:solidFill>
                  <a:schemeClr val="tx1"/>
                </a:solidFill>
              </a:rPr>
              <a:pPr algn="ctr"/>
              <a:t>8</a:t>
            </a:fld>
            <a:endParaRPr lang="en-US" altLang="zh-CN" sz="1400" b="0">
              <a:solidFill>
                <a:schemeClr val="tx1"/>
              </a:solidFill>
            </a:endParaRPr>
          </a:p>
        </p:txBody>
      </p:sp>
      <p:sp>
        <p:nvSpPr>
          <p:cNvPr id="15" name="矩形 14"/>
          <p:cNvSpPr/>
          <p:nvPr/>
        </p:nvSpPr>
        <p:spPr>
          <a:xfrm>
            <a:off x="538552" y="1347692"/>
            <a:ext cx="6152133" cy="461665"/>
          </a:xfrm>
          <a:prstGeom prst="rect">
            <a:avLst/>
          </a:prstGeom>
        </p:spPr>
        <p:txBody>
          <a:bodyPr wrap="none">
            <a:spAutoFit/>
          </a:bodyPr>
          <a:lstStyle/>
          <a:p>
            <a:r>
              <a:rPr lang="en-US" altLang="zh-CN" b="1" dirty="0">
                <a:latin typeface="Cambria Math" panose="02040503050406030204" pitchFamily="18" charset="0"/>
                <a:ea typeface="Cambria Math" panose="02040503050406030204" pitchFamily="18" charset="0"/>
              </a:rPr>
              <a:t>An error may not be propagated to the output!</a:t>
            </a:r>
          </a:p>
        </p:txBody>
      </p:sp>
      <p:sp>
        <p:nvSpPr>
          <p:cNvPr id="16" name="Text Box 6"/>
          <p:cNvSpPr txBox="1">
            <a:spLocks noChangeArrowheads="1"/>
          </p:cNvSpPr>
          <p:nvPr/>
        </p:nvSpPr>
        <p:spPr bwMode="auto">
          <a:xfrm>
            <a:off x="538552" y="2667000"/>
            <a:ext cx="4122701" cy="3022366"/>
          </a:xfrm>
          <a:prstGeom prst="rect">
            <a:avLst/>
          </a:prstGeom>
          <a:solidFill>
            <a:schemeClr val="bg1"/>
          </a:solidFill>
          <a:ln w="12700">
            <a:solidFill>
              <a:schemeClr val="tx1"/>
            </a:solid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a:lstStyle>
          <a:p>
            <a:pPr>
              <a:lnSpc>
                <a:spcPct val="85000"/>
              </a:lnSpc>
            </a:pPr>
            <a:r>
              <a:rPr lang="en-US" altLang="en-US" sz="1600" b="0" dirty="0">
                <a:solidFill>
                  <a:schemeClr val="tx1"/>
                </a:solidFill>
                <a:latin typeface="+mj-lt"/>
              </a:rPr>
              <a:t>public static void </a:t>
            </a:r>
            <a:r>
              <a:rPr lang="en-US" altLang="zh-CN" sz="1600" b="0" dirty="0" err="1">
                <a:solidFill>
                  <a:schemeClr val="tx1"/>
                </a:solidFill>
                <a:latin typeface="+mj-lt"/>
              </a:rPr>
              <a:t>C</a:t>
            </a:r>
            <a:r>
              <a:rPr lang="en-US" altLang="en-US" sz="1600" b="0" dirty="0" err="1">
                <a:solidFill>
                  <a:schemeClr val="tx1"/>
                </a:solidFill>
                <a:latin typeface="+mj-lt"/>
              </a:rPr>
              <a:t>Sta</a:t>
            </a:r>
            <a:r>
              <a:rPr lang="en-US" altLang="en-US" sz="1600" b="0" dirty="0">
                <a:solidFill>
                  <a:schemeClr val="tx1"/>
                </a:solidFill>
                <a:latin typeface="+mj-lt"/>
              </a:rPr>
              <a:t> (</a:t>
            </a:r>
            <a:r>
              <a:rPr lang="en-US" altLang="en-US" sz="1600" b="0" dirty="0" err="1">
                <a:solidFill>
                  <a:schemeClr val="tx1"/>
                </a:solidFill>
                <a:latin typeface="+mj-lt"/>
              </a:rPr>
              <a:t>int</a:t>
            </a:r>
            <a:r>
              <a:rPr lang="en-US" altLang="en-US" sz="1600" b="0" dirty="0">
                <a:solidFill>
                  <a:schemeClr val="tx1"/>
                </a:solidFill>
                <a:latin typeface="+mj-lt"/>
              </a:rPr>
              <a:t> [ ] numbers)</a:t>
            </a:r>
          </a:p>
          <a:p>
            <a:pPr>
              <a:lnSpc>
                <a:spcPct val="85000"/>
              </a:lnSpc>
            </a:pPr>
            <a:r>
              <a:rPr lang="en-US" altLang="en-US" sz="1600" b="0" dirty="0">
                <a:solidFill>
                  <a:schemeClr val="tx1"/>
                </a:solidFill>
                <a:latin typeface="+mj-lt"/>
              </a:rPr>
              <a:t>{</a:t>
            </a:r>
          </a:p>
          <a:p>
            <a:pPr>
              <a:lnSpc>
                <a:spcPct val="85000"/>
              </a:lnSpc>
            </a:pPr>
            <a:r>
              <a:rPr lang="en-US" altLang="en-US" sz="1600" dirty="0">
                <a:solidFill>
                  <a:schemeClr val="tx1"/>
                </a:solidFill>
                <a:latin typeface="+mj-lt"/>
              </a:rPr>
              <a:t>     </a:t>
            </a:r>
            <a:r>
              <a:rPr lang="en-US" altLang="en-US" sz="1600" dirty="0" err="1">
                <a:solidFill>
                  <a:schemeClr val="tx1"/>
                </a:solidFill>
                <a:latin typeface="+mj-lt"/>
              </a:rPr>
              <a:t>int</a:t>
            </a:r>
            <a:r>
              <a:rPr lang="en-US" altLang="en-US" sz="1600" dirty="0">
                <a:solidFill>
                  <a:schemeClr val="tx1"/>
                </a:solidFill>
                <a:latin typeface="+mj-lt"/>
              </a:rPr>
              <a:t> length = numbers.length-1</a:t>
            </a: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double mean, sum;</a:t>
            </a:r>
          </a:p>
          <a:p>
            <a:pPr>
              <a:lnSpc>
                <a:spcPct val="85000"/>
              </a:lnSpc>
            </a:pPr>
            <a:endParaRPr lang="en-US" altLang="en-US" sz="1600" b="0" dirty="0">
              <a:solidFill>
                <a:schemeClr val="tx1"/>
              </a:solidFill>
              <a:latin typeface="+mj-lt"/>
            </a:endParaRPr>
          </a:p>
          <a:p>
            <a:pPr>
              <a:lnSpc>
                <a:spcPct val="85000"/>
              </a:lnSpc>
            </a:pPr>
            <a:r>
              <a:rPr lang="en-US" altLang="en-US" sz="1600" b="0" dirty="0">
                <a:solidFill>
                  <a:schemeClr val="tx1"/>
                </a:solidFill>
                <a:latin typeface="+mj-lt"/>
              </a:rPr>
              <a:t>     sum = 0.0;</a:t>
            </a:r>
          </a:p>
          <a:p>
            <a:pPr>
              <a:lnSpc>
                <a:spcPct val="85000"/>
              </a:lnSpc>
            </a:pPr>
            <a:r>
              <a:rPr lang="en-US" altLang="en-US" sz="1600" b="0" dirty="0">
                <a:solidFill>
                  <a:schemeClr val="tx1"/>
                </a:solidFill>
                <a:latin typeface="+mj-lt"/>
              </a:rPr>
              <a:t>     for (</a:t>
            </a:r>
            <a:r>
              <a:rPr lang="en-US" altLang="en-US" sz="1600" b="0" dirty="0" err="1">
                <a:solidFill>
                  <a:schemeClr val="tx1"/>
                </a:solidFill>
                <a:latin typeface="+mj-lt"/>
              </a:rPr>
              <a:t>int</a:t>
            </a:r>
            <a:r>
              <a:rPr lang="en-US" altLang="en-US" sz="1600" b="0" dirty="0">
                <a:solidFill>
                  <a:schemeClr val="tx1"/>
                </a:solidFill>
                <a:latin typeface="+mj-lt"/>
              </a:rPr>
              <a:t> </a:t>
            </a:r>
            <a:r>
              <a:rPr lang="en-US" altLang="en-US" sz="1600" b="0" dirty="0" err="1">
                <a:solidFill>
                  <a:schemeClr val="tx1"/>
                </a:solidFill>
                <a:latin typeface="+mj-lt"/>
              </a:rPr>
              <a:t>i</a:t>
            </a:r>
            <a:r>
              <a:rPr lang="en-US" altLang="en-US" sz="1600" b="0" dirty="0">
                <a:solidFill>
                  <a:schemeClr val="tx1"/>
                </a:solidFill>
                <a:latin typeface="+mj-lt"/>
              </a:rPr>
              <a:t> = 0; </a:t>
            </a:r>
            <a:r>
              <a:rPr lang="en-US" altLang="en-US" sz="1600" b="0" dirty="0" err="1">
                <a:solidFill>
                  <a:schemeClr val="tx1"/>
                </a:solidFill>
                <a:latin typeface="+mj-lt"/>
              </a:rPr>
              <a:t>i</a:t>
            </a:r>
            <a:r>
              <a:rPr lang="en-US" altLang="en-US" sz="1600" b="0" dirty="0">
                <a:solidFill>
                  <a:schemeClr val="tx1"/>
                </a:solidFill>
                <a:latin typeface="+mj-lt"/>
              </a:rPr>
              <a:t> &lt; length; </a:t>
            </a:r>
            <a:r>
              <a:rPr lang="en-US" altLang="en-US" sz="1600" b="0" dirty="0" err="1">
                <a:solidFill>
                  <a:schemeClr val="tx1"/>
                </a:solidFill>
                <a:latin typeface="+mj-lt"/>
              </a:rPr>
              <a:t>i</a:t>
            </a:r>
            <a:r>
              <a:rPr lang="en-US" altLang="en-US" sz="1600" b="0" dirty="0">
                <a:solidFill>
                  <a:schemeClr val="tx1"/>
                </a:solidFill>
                <a:latin typeface="+mj-lt"/>
              </a:rPr>
              <a:t>++)</a:t>
            </a:r>
            <a:endParaRPr lang="en-US" altLang="en-US" sz="1600" dirty="0">
              <a:solidFill>
                <a:schemeClr val="tx1"/>
              </a:solidFill>
              <a:latin typeface="+mj-lt"/>
            </a:endParaRPr>
          </a:p>
          <a:p>
            <a:pPr>
              <a:lnSpc>
                <a:spcPct val="85000"/>
              </a:lnSpc>
            </a:pP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sum += numbers [ </a:t>
            </a:r>
            <a:r>
              <a:rPr lang="en-US" altLang="en-US" sz="1600" b="0" dirty="0" err="1">
                <a:solidFill>
                  <a:schemeClr val="tx1"/>
                </a:solidFill>
                <a:latin typeface="+mj-lt"/>
              </a:rPr>
              <a:t>i</a:t>
            </a:r>
            <a:r>
              <a:rPr lang="en-US" altLang="en-US" sz="1600" b="0" dirty="0">
                <a:solidFill>
                  <a:schemeClr val="tx1"/>
                </a:solidFill>
                <a:latin typeface="+mj-lt"/>
              </a:rPr>
              <a:t> ];</a:t>
            </a:r>
          </a:p>
          <a:p>
            <a:pPr>
              <a:lnSpc>
                <a:spcPct val="85000"/>
              </a:lnSpc>
            </a:pPr>
            <a:r>
              <a:rPr lang="en-US" altLang="en-US" sz="1600" b="0" dirty="0">
                <a:solidFill>
                  <a:schemeClr val="tx1"/>
                </a:solidFill>
                <a:latin typeface="+mj-lt"/>
              </a:rPr>
              <a:t>     } </a:t>
            </a:r>
          </a:p>
          <a:p>
            <a:pPr>
              <a:lnSpc>
                <a:spcPct val="85000"/>
              </a:lnSpc>
            </a:pPr>
            <a:r>
              <a:rPr lang="en-US" altLang="en-US" sz="1600" b="0" dirty="0">
                <a:solidFill>
                  <a:schemeClr val="tx1"/>
                </a:solidFill>
                <a:latin typeface="+mj-lt"/>
              </a:rPr>
              <a:t>     mean = sum / (double) length;</a:t>
            </a:r>
          </a:p>
          <a:p>
            <a:pPr>
              <a:lnSpc>
                <a:spcPct val="85000"/>
              </a:lnSpc>
            </a:pPr>
            <a:endParaRPr lang="en-US" altLang="en-US" sz="1600" b="0" dirty="0">
              <a:solidFill>
                <a:schemeClr val="tx1"/>
              </a:solidFill>
              <a:latin typeface="+mj-lt"/>
            </a:endParaRPr>
          </a:p>
          <a:p>
            <a:pPr>
              <a:lnSpc>
                <a:spcPct val="85000"/>
              </a:lnSpc>
            </a:pPr>
            <a:r>
              <a:rPr lang="en-US" altLang="en-US" sz="1600" b="0" dirty="0">
                <a:solidFill>
                  <a:schemeClr val="tx1"/>
                </a:solidFill>
                <a:latin typeface="+mj-lt"/>
              </a:rPr>
              <a:t>     </a:t>
            </a:r>
            <a:r>
              <a:rPr lang="en-US" altLang="en-US" sz="1600" b="0" dirty="0" err="1">
                <a:solidFill>
                  <a:schemeClr val="tx1"/>
                </a:solidFill>
                <a:latin typeface="+mj-lt"/>
              </a:rPr>
              <a:t>System.out.println</a:t>
            </a:r>
            <a:r>
              <a:rPr lang="en-US" altLang="en-US" sz="1600" b="0" dirty="0">
                <a:solidFill>
                  <a:schemeClr val="tx1"/>
                </a:solidFill>
                <a:latin typeface="+mj-lt"/>
              </a:rPr>
              <a:t> ("mean:  " + mean);</a:t>
            </a:r>
          </a:p>
          <a:p>
            <a:pPr>
              <a:lnSpc>
                <a:spcPct val="85000"/>
              </a:lnSpc>
            </a:pPr>
            <a:r>
              <a:rPr lang="en-US" altLang="en-US" sz="1600" b="0" dirty="0">
                <a:solidFill>
                  <a:schemeClr val="tx1"/>
                </a:solidFill>
                <a:latin typeface="+mj-lt"/>
              </a:rPr>
              <a:t>}</a:t>
            </a:r>
          </a:p>
        </p:txBody>
      </p:sp>
      <p:sp>
        <p:nvSpPr>
          <p:cNvPr id="17" name="爆炸形 1 16"/>
          <p:cNvSpPr/>
          <p:nvPr/>
        </p:nvSpPr>
        <p:spPr>
          <a:xfrm>
            <a:off x="6477000" y="4876800"/>
            <a:ext cx="2661010" cy="18903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mbria Math" panose="02040503050406030204" pitchFamily="18" charset="0"/>
                <a:ea typeface="Cambria Math" panose="02040503050406030204" pitchFamily="18" charset="0"/>
              </a:rPr>
              <a:t>No Failure</a:t>
            </a:r>
            <a:endParaRPr lang="zh-CN" altLang="en-US" dirty="0">
              <a:solidFill>
                <a:schemeClr val="tx1"/>
              </a:solidFill>
              <a:latin typeface="Cambria Math" panose="02040503050406030204" pitchFamily="18" charset="0"/>
            </a:endParaRPr>
          </a:p>
        </p:txBody>
      </p:sp>
      <p:sp>
        <p:nvSpPr>
          <p:cNvPr id="18" name="矩形 17"/>
          <p:cNvSpPr/>
          <p:nvPr/>
        </p:nvSpPr>
        <p:spPr>
          <a:xfrm>
            <a:off x="4693918" y="2586335"/>
            <a:ext cx="2512932"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Test Input: [3,5,4]</a:t>
            </a:r>
            <a:endParaRPr lang="zh-CN" altLang="en-US" dirty="0">
              <a:latin typeface="Cambria Math" panose="02040503050406030204" pitchFamily="18" charset="0"/>
            </a:endParaRPr>
          </a:p>
        </p:txBody>
      </p:sp>
      <p:sp>
        <p:nvSpPr>
          <p:cNvPr id="19" name="矩形 18"/>
          <p:cNvSpPr/>
          <p:nvPr/>
        </p:nvSpPr>
        <p:spPr>
          <a:xfrm>
            <a:off x="4693702" y="3127167"/>
            <a:ext cx="1941557"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sum=3+5+4</a:t>
            </a:r>
            <a:endParaRPr lang="zh-CN" altLang="en-US" dirty="0">
              <a:latin typeface="Cambria Math" panose="02040503050406030204" pitchFamily="18" charset="0"/>
            </a:endParaRPr>
          </a:p>
        </p:txBody>
      </p:sp>
      <p:sp>
        <p:nvSpPr>
          <p:cNvPr id="20" name="矩形 19"/>
          <p:cNvSpPr/>
          <p:nvPr/>
        </p:nvSpPr>
        <p:spPr>
          <a:xfrm>
            <a:off x="4721012" y="3571269"/>
            <a:ext cx="1542410" cy="461665"/>
          </a:xfrm>
          <a:prstGeom prst="rect">
            <a:avLst/>
          </a:prstGeom>
        </p:spPr>
        <p:txBody>
          <a:bodyPr wrap="none">
            <a:spAutoFit/>
          </a:bodyPr>
          <a:lstStyle/>
          <a:p>
            <a:r>
              <a:rPr lang="en-US" altLang="zh-CN" dirty="0">
                <a:solidFill>
                  <a:srgbClr val="C00000"/>
                </a:solidFill>
                <a:latin typeface="Cambria Math" panose="02040503050406030204" pitchFamily="18" charset="0"/>
                <a:ea typeface="Cambria Math" panose="02040503050406030204" pitchFamily="18" charset="0"/>
              </a:rPr>
              <a:t>sum=3+5</a:t>
            </a:r>
            <a:endParaRPr lang="zh-CN" altLang="en-US" dirty="0">
              <a:solidFill>
                <a:srgbClr val="C00000"/>
              </a:solidFill>
              <a:latin typeface="Cambria Math" panose="02040503050406030204" pitchFamily="18" charset="0"/>
            </a:endParaRPr>
          </a:p>
        </p:txBody>
      </p:sp>
      <p:sp>
        <p:nvSpPr>
          <p:cNvPr id="21" name="矩形 20"/>
          <p:cNvSpPr/>
          <p:nvPr/>
        </p:nvSpPr>
        <p:spPr>
          <a:xfrm>
            <a:off x="4721012" y="4219129"/>
            <a:ext cx="2202847" cy="461665"/>
          </a:xfrm>
          <a:prstGeom prst="rect">
            <a:avLst/>
          </a:prstGeom>
        </p:spPr>
        <p:txBody>
          <a:bodyPr wrap="none">
            <a:spAutoFit/>
          </a:bodyPr>
          <a:lstStyle/>
          <a:p>
            <a:r>
              <a:rPr lang="en-US" altLang="zh-CN" dirty="0">
                <a:latin typeface="Cambria Math" panose="02040503050406030204" pitchFamily="18" charset="0"/>
                <a:ea typeface="Cambria Math" panose="02040503050406030204" pitchFamily="18" charset="0"/>
              </a:rPr>
              <a:t>mean=12/3=4</a:t>
            </a:r>
            <a:endParaRPr lang="zh-CN" altLang="en-US" dirty="0">
              <a:latin typeface="Cambria Math" panose="02040503050406030204" pitchFamily="18" charset="0"/>
            </a:endParaRPr>
          </a:p>
        </p:txBody>
      </p:sp>
      <p:sp>
        <p:nvSpPr>
          <p:cNvPr id="22" name="矩形 21"/>
          <p:cNvSpPr/>
          <p:nvPr/>
        </p:nvSpPr>
        <p:spPr>
          <a:xfrm>
            <a:off x="4721012" y="4703670"/>
            <a:ext cx="2032929" cy="461665"/>
          </a:xfrm>
          <a:prstGeom prst="rect">
            <a:avLst/>
          </a:prstGeom>
        </p:spPr>
        <p:txBody>
          <a:bodyPr wrap="none">
            <a:spAutoFit/>
          </a:bodyPr>
          <a:lstStyle/>
          <a:p>
            <a:r>
              <a:rPr lang="en-US" altLang="zh-CN" dirty="0">
                <a:solidFill>
                  <a:srgbClr val="C00000"/>
                </a:solidFill>
                <a:latin typeface="Cambria Math" panose="02040503050406030204" pitchFamily="18" charset="0"/>
                <a:ea typeface="Cambria Math" panose="02040503050406030204" pitchFamily="18" charset="0"/>
              </a:rPr>
              <a:t>mean=8/2=4</a:t>
            </a:r>
            <a:endParaRPr lang="zh-CN" altLang="en-US" dirty="0">
              <a:solidFill>
                <a:srgbClr val="C00000"/>
              </a:solidFill>
              <a:latin typeface="Cambria Math" panose="02040503050406030204" pitchFamily="18" charset="0"/>
            </a:endParaRPr>
          </a:p>
        </p:txBody>
      </p:sp>
      <p:sp>
        <p:nvSpPr>
          <p:cNvPr id="23" name="爆炸形 1 22"/>
          <p:cNvSpPr/>
          <p:nvPr/>
        </p:nvSpPr>
        <p:spPr>
          <a:xfrm>
            <a:off x="6977118" y="2910680"/>
            <a:ext cx="2166882" cy="161143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mbria Math" panose="02040503050406030204" pitchFamily="18" charset="0"/>
                <a:ea typeface="Cambria Math" panose="02040503050406030204" pitchFamily="18" charset="0"/>
              </a:rPr>
              <a:t>Error</a:t>
            </a:r>
            <a:endParaRPr lang="zh-CN" altLang="en-US" dirty="0">
              <a:solidFill>
                <a:schemeClr val="tx1"/>
              </a:solidFill>
              <a:latin typeface="Cambria Math" panose="02040503050406030204" pitchFamily="18" charset="0"/>
            </a:endParaRPr>
          </a:p>
        </p:txBody>
      </p:sp>
      <p:sp>
        <p:nvSpPr>
          <p:cNvPr id="24" name="圆角矩形 23"/>
          <p:cNvSpPr/>
          <p:nvPr/>
        </p:nvSpPr>
        <p:spPr bwMode="auto">
          <a:xfrm>
            <a:off x="852714" y="3048000"/>
            <a:ext cx="3109686" cy="381000"/>
          </a:xfrm>
          <a:prstGeom prst="roundRect">
            <a:avLst/>
          </a:prstGeom>
          <a:noFill/>
          <a:ln w="28575" cap="flat" cmpd="sng" algn="ctr">
            <a:solidFill>
              <a:srgbClr val="93052E"/>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25" name="爆炸形 1 24"/>
          <p:cNvSpPr/>
          <p:nvPr/>
        </p:nvSpPr>
        <p:spPr>
          <a:xfrm>
            <a:off x="5793914" y="1486928"/>
            <a:ext cx="2078182" cy="18703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Fault</a:t>
            </a:r>
            <a:endParaRPr lang="zh-CN" altLang="en-US" sz="3200" dirty="0">
              <a:solidFill>
                <a:schemeClr val="tx1"/>
              </a:solidFill>
            </a:endParaRPr>
          </a:p>
        </p:txBody>
      </p:sp>
    </p:spTree>
    <p:extLst>
      <p:ext uri="{BB962C8B-B14F-4D97-AF65-F5344CB8AC3E}">
        <p14:creationId xmlns:p14="http://schemas.microsoft.com/office/powerpoint/2010/main" val="412643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P spid="22" grpId="0"/>
      <p:bldP spid="23" grpId="0" animBg="1"/>
      <p:bldP spid="24" grpId="0" animBg="1"/>
      <p:bldP spid="2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52258" name="Rectangle 2"/>
          <p:cNvSpPr>
            <a:spLocks noGrp="1" noChangeArrowheads="1"/>
          </p:cNvSpPr>
          <p:nvPr>
            <p:ph type="title"/>
          </p:nvPr>
        </p:nvSpPr>
        <p:spPr>
          <a:xfrm>
            <a:off x="3502025" y="162719"/>
            <a:ext cx="4784725" cy="685800"/>
          </a:xfrm>
        </p:spPr>
        <p:txBody>
          <a:bodyPr/>
          <a:lstStyle/>
          <a:p>
            <a:r>
              <a:rPr lang="en-US" altLang="zh-CN" sz="3200" b="1" dirty="0">
                <a:latin typeface="Cambria" panose="02040503050406030204" pitchFamily="18" charset="0"/>
              </a:rPr>
              <a:t>Two Approaches</a:t>
            </a:r>
          </a:p>
        </p:txBody>
      </p:sp>
      <p:sp>
        <p:nvSpPr>
          <p:cNvPr id="352265" name="Rectangle 9"/>
          <p:cNvSpPr>
            <a:spLocks noChangeArrowheads="1"/>
          </p:cNvSpPr>
          <p:nvPr/>
        </p:nvSpPr>
        <p:spPr bwMode="auto">
          <a:xfrm>
            <a:off x="4679950" y="4581525"/>
            <a:ext cx="33845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dirty="0">
                <a:effectLst/>
                <a:latin typeface="Cambria" panose="02040503050406030204" pitchFamily="18" charset="0"/>
                <a:ea typeface="宋体" panose="02010600030101010101" pitchFamily="2" charset="-122"/>
              </a:rPr>
              <a:t>a special-purpose program to simulate the activity of the missing component</a:t>
            </a:r>
            <a:endParaRPr lang="zh-CN" altLang="en-US" sz="1400" dirty="0">
              <a:effectLst/>
              <a:latin typeface="Cambria" panose="02040503050406030204" pitchFamily="18" charset="0"/>
              <a:ea typeface="宋体" panose="02010600030101010101" pitchFamily="2" charset="-122"/>
            </a:endParaRPr>
          </a:p>
        </p:txBody>
      </p:sp>
      <p:grpSp>
        <p:nvGrpSpPr>
          <p:cNvPr id="352278" name="Group 22"/>
          <p:cNvGrpSpPr>
            <a:grpSpLocks/>
          </p:cNvGrpSpPr>
          <p:nvPr/>
        </p:nvGrpSpPr>
        <p:grpSpPr bwMode="auto">
          <a:xfrm>
            <a:off x="1368425" y="1600200"/>
            <a:ext cx="6175375" cy="3030538"/>
            <a:chOff x="862" y="1008"/>
            <a:chExt cx="3890" cy="1909"/>
          </a:xfrm>
        </p:grpSpPr>
        <p:sp>
          <p:nvSpPr>
            <p:cNvPr id="352261" name="Rectangle 5"/>
            <p:cNvSpPr>
              <a:spLocks noChangeArrowheads="1"/>
            </p:cNvSpPr>
            <p:nvPr/>
          </p:nvSpPr>
          <p:spPr bwMode="auto">
            <a:xfrm>
              <a:off x="975" y="1440"/>
              <a:ext cx="1111"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ffectLst>
                    <a:outerShdw blurRad="38100" dist="38100" dir="2700000" algn="tl">
                      <a:srgbClr val="FFFFFF"/>
                    </a:outerShdw>
                  </a:effectLst>
                  <a:latin typeface="Cambria" panose="02040503050406030204" pitchFamily="18" charset="0"/>
                  <a:ea typeface="宋体" panose="02010600030101010101" pitchFamily="2" charset="-122"/>
                </a:rPr>
                <a:t>Test Driver</a:t>
              </a:r>
              <a:endParaRPr lang="zh-CN" altLang="en-US" sz="2000" b="1">
                <a:effectLst>
                  <a:outerShdw blurRad="38100" dist="38100" dir="2700000" algn="tl">
                    <a:srgbClr val="FFFFFF"/>
                  </a:outerShdw>
                </a:effectLst>
                <a:latin typeface="Cambria" panose="02040503050406030204" pitchFamily="18" charset="0"/>
                <a:ea typeface="宋体" panose="02010600030101010101" pitchFamily="2" charset="-122"/>
              </a:endParaRPr>
            </a:p>
          </p:txBody>
        </p:sp>
        <p:sp>
          <p:nvSpPr>
            <p:cNvPr id="352262" name="Rectangle 6"/>
            <p:cNvSpPr>
              <a:spLocks noChangeArrowheads="1"/>
            </p:cNvSpPr>
            <p:nvPr/>
          </p:nvSpPr>
          <p:spPr bwMode="auto">
            <a:xfrm>
              <a:off x="862" y="2341"/>
              <a:ext cx="1344"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ffectLst>
                    <a:outerShdw blurRad="38100" dist="38100" dir="2700000" algn="tl">
                      <a:srgbClr val="FFFFFF"/>
                    </a:outerShdw>
                  </a:effectLst>
                  <a:latin typeface="Cambria" panose="02040503050406030204" pitchFamily="18" charset="0"/>
                  <a:ea typeface="宋体" panose="02010600030101010101" pitchFamily="2" charset="-122"/>
                </a:rPr>
                <a:t>Tested Module</a:t>
              </a:r>
            </a:p>
          </p:txBody>
        </p:sp>
        <p:sp>
          <p:nvSpPr>
            <p:cNvPr id="352263" name="Rectangle 7"/>
            <p:cNvSpPr>
              <a:spLocks noChangeArrowheads="1"/>
            </p:cNvSpPr>
            <p:nvPr/>
          </p:nvSpPr>
          <p:spPr bwMode="auto">
            <a:xfrm>
              <a:off x="3216" y="1440"/>
              <a:ext cx="1344"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ffectLst>
                    <a:outerShdw blurRad="38100" dist="38100" dir="2700000" algn="tl">
                      <a:srgbClr val="FFFFFF"/>
                    </a:outerShdw>
                  </a:effectLst>
                  <a:latin typeface="Cambria" panose="02040503050406030204" pitchFamily="18" charset="0"/>
                  <a:ea typeface="宋体" panose="02010600030101010101" pitchFamily="2" charset="-122"/>
                </a:rPr>
                <a:t>Tested Module</a:t>
              </a:r>
            </a:p>
          </p:txBody>
        </p:sp>
        <p:sp>
          <p:nvSpPr>
            <p:cNvPr id="352264" name="Rectangle 8"/>
            <p:cNvSpPr>
              <a:spLocks noChangeArrowheads="1"/>
            </p:cNvSpPr>
            <p:nvPr/>
          </p:nvSpPr>
          <p:spPr bwMode="auto">
            <a:xfrm>
              <a:off x="3402" y="2409"/>
              <a:ext cx="96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Test Stub</a:t>
              </a:r>
              <a:endParaRPr lang="zh-CN" altLang="en-US" sz="2000">
                <a:effectLst>
                  <a:outerShdw blurRad="38100" dist="38100" dir="2700000" algn="tl">
                    <a:srgbClr val="FFFFFF"/>
                  </a:outerShdw>
                </a:effectLst>
                <a:latin typeface="Cambria" panose="02040503050406030204" pitchFamily="18" charset="0"/>
                <a:ea typeface="宋体" panose="02010600030101010101" pitchFamily="2" charset="-122"/>
              </a:endParaRPr>
            </a:p>
          </p:txBody>
        </p:sp>
        <p:sp>
          <p:nvSpPr>
            <p:cNvPr id="352266" name="Line 10"/>
            <p:cNvSpPr>
              <a:spLocks noChangeShapeType="1"/>
            </p:cNvSpPr>
            <p:nvPr/>
          </p:nvSpPr>
          <p:spPr bwMode="auto">
            <a:xfrm>
              <a:off x="3840" y="1008"/>
              <a:ext cx="0" cy="43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352268" name="Text Box 12"/>
            <p:cNvSpPr txBox="1">
              <a:spLocks noChangeArrowheads="1"/>
            </p:cNvSpPr>
            <p:nvPr/>
          </p:nvSpPr>
          <p:spPr bwMode="auto">
            <a:xfrm>
              <a:off x="3840" y="1056"/>
              <a:ext cx="9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outerShdw blurRad="38100" dist="38100" dir="2700000" algn="tl">
                      <a:srgbClr val="FFFFFF"/>
                    </a:outerShdw>
                  </a:effectLst>
                  <a:latin typeface="Cambria" panose="02040503050406030204" pitchFamily="18" charset="0"/>
                  <a:ea typeface="宋体" panose="02010600030101010101" pitchFamily="2" charset="-122"/>
                </a:rPr>
                <a:t>Running</a:t>
              </a:r>
            </a:p>
          </p:txBody>
        </p:sp>
        <p:sp>
          <p:nvSpPr>
            <p:cNvPr id="352270" name="Line 14"/>
            <p:cNvSpPr>
              <a:spLocks noChangeShapeType="1"/>
            </p:cNvSpPr>
            <p:nvPr/>
          </p:nvSpPr>
          <p:spPr bwMode="auto">
            <a:xfrm>
              <a:off x="3648" y="2016"/>
              <a:ext cx="0" cy="39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352271" name="Line 15"/>
            <p:cNvSpPr>
              <a:spLocks noChangeShapeType="1"/>
            </p:cNvSpPr>
            <p:nvPr/>
          </p:nvSpPr>
          <p:spPr bwMode="auto">
            <a:xfrm flipV="1">
              <a:off x="4128" y="2016"/>
              <a:ext cx="0" cy="39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352272" name="Line 16"/>
            <p:cNvSpPr>
              <a:spLocks noChangeShapeType="1"/>
            </p:cNvSpPr>
            <p:nvPr/>
          </p:nvSpPr>
          <p:spPr bwMode="auto">
            <a:xfrm>
              <a:off x="1536" y="1008"/>
              <a:ext cx="0" cy="43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352273" name="Text Box 17"/>
            <p:cNvSpPr txBox="1">
              <a:spLocks noChangeArrowheads="1"/>
            </p:cNvSpPr>
            <p:nvPr/>
          </p:nvSpPr>
          <p:spPr bwMode="auto">
            <a:xfrm>
              <a:off x="1536" y="1056"/>
              <a:ext cx="9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outerShdw blurRad="38100" dist="38100" dir="2700000" algn="tl">
                      <a:srgbClr val="FFFFFF"/>
                    </a:outerShdw>
                  </a:effectLst>
                  <a:latin typeface="Cambria" panose="02040503050406030204" pitchFamily="18" charset="0"/>
                  <a:ea typeface="宋体" panose="02010600030101010101" pitchFamily="2" charset="-122"/>
                </a:rPr>
                <a:t>Running</a:t>
              </a:r>
            </a:p>
          </p:txBody>
        </p:sp>
        <p:sp>
          <p:nvSpPr>
            <p:cNvPr id="352274" name="Line 18"/>
            <p:cNvSpPr>
              <a:spLocks noChangeShapeType="1"/>
            </p:cNvSpPr>
            <p:nvPr/>
          </p:nvSpPr>
          <p:spPr bwMode="auto">
            <a:xfrm>
              <a:off x="1536" y="1872"/>
              <a:ext cx="0" cy="46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352275" name="Text Box 19"/>
            <p:cNvSpPr txBox="1">
              <a:spLocks noChangeArrowheads="1"/>
            </p:cNvSpPr>
            <p:nvPr/>
          </p:nvSpPr>
          <p:spPr bwMode="auto">
            <a:xfrm>
              <a:off x="1536" y="2064"/>
              <a:ext cx="6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outerShdw blurRad="38100" dist="38100" dir="2700000" algn="tl">
                      <a:srgbClr val="FFFFFF"/>
                    </a:outerShdw>
                  </a:effectLst>
                  <a:latin typeface="Cambria" panose="02040503050406030204" pitchFamily="18" charset="0"/>
                  <a:ea typeface="宋体" panose="02010600030101010101" pitchFamily="2" charset="-122"/>
                </a:rPr>
                <a:t>call</a:t>
              </a:r>
            </a:p>
          </p:txBody>
        </p:sp>
        <p:sp>
          <p:nvSpPr>
            <p:cNvPr id="352276" name="Text Box 20"/>
            <p:cNvSpPr txBox="1">
              <a:spLocks noChangeArrowheads="1"/>
            </p:cNvSpPr>
            <p:nvPr/>
          </p:nvSpPr>
          <p:spPr bwMode="auto">
            <a:xfrm>
              <a:off x="2109" y="157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ffectLst/>
                  <a:latin typeface="Cambria" panose="02040503050406030204" pitchFamily="18" charset="0"/>
                  <a:ea typeface="宋体" panose="02010600030101010101" pitchFamily="2" charset="-122"/>
                </a:rPr>
                <a:t>=main()</a:t>
              </a:r>
            </a:p>
          </p:txBody>
        </p:sp>
      </p:grpSp>
      <p:sp>
        <p:nvSpPr>
          <p:cNvPr id="352277" name="Text Box 21"/>
          <p:cNvSpPr txBox="1">
            <a:spLocks noChangeArrowheads="1"/>
          </p:cNvSpPr>
          <p:nvPr/>
        </p:nvSpPr>
        <p:spPr bwMode="auto">
          <a:xfrm>
            <a:off x="1727200" y="5388114"/>
            <a:ext cx="5965223" cy="707886"/>
          </a:xfrm>
          <a:prstGeom prst="rect">
            <a:avLst/>
          </a:prstGeom>
          <a:noFill/>
          <a:ln w="38100" cmpd="dbl">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B30019"/>
                </a:solidFill>
                <a:effectLst/>
                <a:latin typeface="Cambria" panose="02040503050406030204" pitchFamily="18" charset="0"/>
                <a:ea typeface="宋体" panose="02010600030101010101" pitchFamily="2" charset="-122"/>
              </a:rPr>
              <a:t>Driver</a:t>
            </a:r>
            <a:r>
              <a:rPr lang="en-US" altLang="zh-CN" sz="2000" dirty="0">
                <a:solidFill>
                  <a:srgbClr val="B30019"/>
                </a:solidFill>
                <a:effectLst/>
                <a:latin typeface="Cambria" panose="02040503050406030204" pitchFamily="18" charset="0"/>
                <a:ea typeface="宋体" panose="02010600030101010101" pitchFamily="2" charset="-122"/>
              </a:rPr>
              <a:t>:</a:t>
            </a:r>
            <a:r>
              <a:rPr lang="en-US" altLang="zh-CN" sz="2000" dirty="0">
                <a:effectLst/>
                <a:latin typeface="Cambria" panose="02040503050406030204" pitchFamily="18" charset="0"/>
                <a:ea typeface="宋体" panose="02010600030101010101" pitchFamily="2" charset="-122"/>
              </a:rPr>
              <a:t> component that calls component to be tested</a:t>
            </a:r>
          </a:p>
          <a:p>
            <a:r>
              <a:rPr lang="en-US" altLang="zh-CN" sz="2000" b="1" dirty="0">
                <a:solidFill>
                  <a:srgbClr val="B30019"/>
                </a:solidFill>
                <a:effectLst/>
                <a:latin typeface="Cambria" panose="02040503050406030204" pitchFamily="18" charset="0"/>
                <a:ea typeface="宋体" panose="02010600030101010101" pitchFamily="2" charset="-122"/>
              </a:rPr>
              <a:t>Stub</a:t>
            </a:r>
            <a:r>
              <a:rPr lang="en-US" altLang="zh-CN" sz="2000" dirty="0">
                <a:solidFill>
                  <a:srgbClr val="B30019"/>
                </a:solidFill>
                <a:effectLst/>
                <a:latin typeface="Cambria" panose="02040503050406030204" pitchFamily="18" charset="0"/>
                <a:ea typeface="宋体" panose="02010600030101010101" pitchFamily="2" charset="-122"/>
              </a:rPr>
              <a:t>:</a:t>
            </a:r>
            <a:r>
              <a:rPr lang="en-US" altLang="zh-CN" sz="2000" dirty="0">
                <a:effectLst/>
                <a:latin typeface="Cambria" panose="02040503050406030204" pitchFamily="18" charset="0"/>
                <a:ea typeface="宋体" panose="02010600030101010101" pitchFamily="2" charset="-122"/>
              </a:rPr>
              <a:t> component called by component to be tested</a:t>
            </a:r>
          </a:p>
        </p:txBody>
      </p:sp>
    </p:spTree>
    <p:extLst>
      <p:ext uri="{BB962C8B-B14F-4D97-AF65-F5344CB8AC3E}">
        <p14:creationId xmlns:p14="http://schemas.microsoft.com/office/powerpoint/2010/main" val="1848665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41001" name="Rectangle 9"/>
          <p:cNvSpPr>
            <a:spLocks noGrp="1" noChangeArrowheads="1"/>
          </p:cNvSpPr>
          <p:nvPr>
            <p:ph type="title"/>
          </p:nvPr>
        </p:nvSpPr>
        <p:spPr>
          <a:xfrm>
            <a:off x="3100388" y="125412"/>
            <a:ext cx="586740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7540625" algn="r"/>
              </a:tabLst>
            </a:pPr>
            <a:r>
              <a:rPr lang="en-US" altLang="zh-CN" sz="3200" b="1" dirty="0">
                <a:latin typeface="Cambria" panose="02040503050406030204" pitchFamily="18" charset="0"/>
              </a:rPr>
              <a:t>Unit test procedure</a:t>
            </a:r>
          </a:p>
        </p:txBody>
      </p:sp>
      <p:sp>
        <p:nvSpPr>
          <p:cNvPr id="341002" name="Rectangle 10"/>
          <p:cNvSpPr>
            <a:spLocks noGrp="1" noChangeArrowheads="1"/>
          </p:cNvSpPr>
          <p:nvPr>
            <p:ph type="body" idx="1"/>
          </p:nvPr>
        </p:nvSpPr>
        <p:spPr>
          <a:xfrm>
            <a:off x="179388" y="5697538"/>
            <a:ext cx="8785225" cy="468312"/>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gn="ctr">
              <a:buClr>
                <a:srgbClr val="FF00FF"/>
              </a:buClr>
              <a:buSzPct val="120000"/>
              <a:buFont typeface="Zapf Dingbats" charset="2"/>
              <a:buChar char="è"/>
            </a:pPr>
            <a:r>
              <a:rPr lang="zh-CN" altLang="en-US" sz="2400" b="1" i="1" dirty="0">
                <a:latin typeface="Cambria" panose="02040503050406030204" pitchFamily="18" charset="0"/>
              </a:rPr>
              <a:t>  </a:t>
            </a:r>
            <a:r>
              <a:rPr lang="en-US" altLang="zh-CN" sz="2400" b="1" i="1" dirty="0">
                <a:latin typeface="Cambria" panose="02040503050406030204" pitchFamily="18" charset="0"/>
              </a:rPr>
              <a:t>driver</a:t>
            </a:r>
            <a:r>
              <a:rPr lang="en-US" altLang="zh-CN" sz="2400" i="1" dirty="0">
                <a:latin typeface="Cambria" panose="02040503050406030204" pitchFamily="18" charset="0"/>
              </a:rPr>
              <a:t> and/or </a:t>
            </a:r>
            <a:r>
              <a:rPr lang="en-US" altLang="zh-CN" sz="2400" b="1" i="1" dirty="0">
                <a:latin typeface="Cambria" panose="02040503050406030204" pitchFamily="18" charset="0"/>
              </a:rPr>
              <a:t>stubs </a:t>
            </a:r>
            <a:r>
              <a:rPr lang="en-US" altLang="zh-CN" sz="2400" i="1" dirty="0">
                <a:latin typeface="Cambria" panose="02040503050406030204" pitchFamily="18" charset="0"/>
              </a:rPr>
              <a:t>must be developed for each unit test</a:t>
            </a:r>
          </a:p>
        </p:txBody>
      </p:sp>
      <p:grpSp>
        <p:nvGrpSpPr>
          <p:cNvPr id="341020" name="Group 28"/>
          <p:cNvGrpSpPr>
            <a:grpSpLocks/>
          </p:cNvGrpSpPr>
          <p:nvPr/>
        </p:nvGrpSpPr>
        <p:grpSpPr bwMode="auto">
          <a:xfrm>
            <a:off x="827088" y="1844675"/>
            <a:ext cx="7356475" cy="3683000"/>
            <a:chOff x="240" y="1003"/>
            <a:chExt cx="4634" cy="2320"/>
          </a:xfrm>
        </p:grpSpPr>
        <p:sp>
          <p:nvSpPr>
            <p:cNvPr id="340994" name="Freeform 2"/>
            <p:cNvSpPr>
              <a:spLocks/>
            </p:cNvSpPr>
            <p:nvPr/>
          </p:nvSpPr>
          <p:spPr bwMode="auto">
            <a:xfrm>
              <a:off x="1581" y="1003"/>
              <a:ext cx="2320" cy="1497"/>
            </a:xfrm>
            <a:custGeom>
              <a:avLst/>
              <a:gdLst>
                <a:gd name="T0" fmla="*/ 1760 w 1761"/>
                <a:gd name="T1" fmla="*/ 1553 h 1554"/>
                <a:gd name="T2" fmla="*/ 1760 w 1761"/>
                <a:gd name="T3" fmla="*/ 0 h 1554"/>
                <a:gd name="T4" fmla="*/ 0 w 1761"/>
                <a:gd name="T5" fmla="*/ 0 h 1554"/>
                <a:gd name="T6" fmla="*/ 0 w 1761"/>
                <a:gd name="T7" fmla="*/ 471 h 1554"/>
              </a:gdLst>
              <a:ahLst/>
              <a:cxnLst>
                <a:cxn ang="0">
                  <a:pos x="T0" y="T1"/>
                </a:cxn>
                <a:cxn ang="0">
                  <a:pos x="T2" y="T3"/>
                </a:cxn>
                <a:cxn ang="0">
                  <a:pos x="T4" y="T5"/>
                </a:cxn>
                <a:cxn ang="0">
                  <a:pos x="T6" y="T7"/>
                </a:cxn>
              </a:cxnLst>
              <a:rect l="0" t="0" r="r" b="b"/>
              <a:pathLst>
                <a:path w="1761" h="1554">
                  <a:moveTo>
                    <a:pt x="1760" y="1553"/>
                  </a:moveTo>
                  <a:lnTo>
                    <a:pt x="1760" y="0"/>
                  </a:lnTo>
                  <a:lnTo>
                    <a:pt x="0" y="0"/>
                  </a:lnTo>
                  <a:lnTo>
                    <a:pt x="0" y="471"/>
                  </a:lnTo>
                </a:path>
              </a:pathLst>
            </a:custGeom>
            <a:noFill/>
            <a:ln w="381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grpSp>
          <p:nvGrpSpPr>
            <p:cNvPr id="340995" name="Group 3"/>
            <p:cNvGrpSpPr>
              <a:grpSpLocks/>
            </p:cNvGrpSpPr>
            <p:nvPr/>
          </p:nvGrpSpPr>
          <p:grpSpPr bwMode="auto">
            <a:xfrm>
              <a:off x="3152" y="2523"/>
              <a:ext cx="1508" cy="557"/>
              <a:chOff x="2772" y="2381"/>
              <a:chExt cx="1508" cy="557"/>
            </a:xfrm>
          </p:grpSpPr>
          <p:sp>
            <p:nvSpPr>
              <p:cNvPr id="340996" name="Rectangle 4"/>
              <p:cNvSpPr>
                <a:spLocks noChangeArrowheads="1"/>
              </p:cNvSpPr>
              <p:nvPr/>
            </p:nvSpPr>
            <p:spPr bwMode="auto">
              <a:xfrm>
                <a:off x="2772" y="2381"/>
                <a:ext cx="1140" cy="208"/>
              </a:xfrm>
              <a:prstGeom prst="rect">
                <a:avLst/>
              </a:prstGeom>
              <a:solidFill>
                <a:srgbClr val="DC008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40997" name="Rectangle 5"/>
              <p:cNvSpPr>
                <a:spLocks noChangeArrowheads="1"/>
              </p:cNvSpPr>
              <p:nvPr/>
            </p:nvSpPr>
            <p:spPr bwMode="auto">
              <a:xfrm>
                <a:off x="2865" y="2472"/>
                <a:ext cx="1140" cy="20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40998" name="Rectangle 6"/>
              <p:cNvSpPr>
                <a:spLocks noChangeArrowheads="1"/>
              </p:cNvSpPr>
              <p:nvPr/>
            </p:nvSpPr>
            <p:spPr bwMode="auto">
              <a:xfrm>
                <a:off x="2959" y="2557"/>
                <a:ext cx="1140" cy="208"/>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40999" name="Rectangle 7"/>
              <p:cNvSpPr>
                <a:spLocks noChangeArrowheads="1"/>
              </p:cNvSpPr>
              <p:nvPr/>
            </p:nvSpPr>
            <p:spPr bwMode="auto">
              <a:xfrm>
                <a:off x="3050" y="2640"/>
                <a:ext cx="1140" cy="20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41000" name="Rectangle 8"/>
              <p:cNvSpPr>
                <a:spLocks noChangeArrowheads="1"/>
              </p:cNvSpPr>
              <p:nvPr/>
            </p:nvSpPr>
            <p:spPr bwMode="auto">
              <a:xfrm>
                <a:off x="3140" y="2730"/>
                <a:ext cx="1140" cy="208"/>
              </a:xfrm>
              <a:prstGeom prst="rect">
                <a:avLst/>
              </a:prstGeom>
              <a:solidFill>
                <a:srgbClr val="FAF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zh-CN" sz="2000" b="1">
                    <a:effectLst/>
                    <a:latin typeface="Cambria" panose="02040503050406030204" pitchFamily="18" charset="0"/>
                    <a:ea typeface="宋体" panose="02010600030101010101" pitchFamily="2" charset="-122"/>
                  </a:rPr>
                  <a:t>Test cases</a:t>
                </a:r>
              </a:p>
            </p:txBody>
          </p:sp>
        </p:grpSp>
        <p:sp>
          <p:nvSpPr>
            <p:cNvPr id="341003" name="Rectangle 11"/>
            <p:cNvSpPr>
              <a:spLocks noChangeArrowheads="1"/>
            </p:cNvSpPr>
            <p:nvPr/>
          </p:nvSpPr>
          <p:spPr bwMode="auto">
            <a:xfrm>
              <a:off x="3198" y="1207"/>
              <a:ext cx="1676" cy="1026"/>
            </a:xfrm>
            <a:prstGeom prst="rect">
              <a:avLst/>
            </a:prstGeom>
            <a:solidFill>
              <a:schemeClr val="bg1"/>
            </a:solidFill>
            <a:ln w="38100" cmpd="dbl">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000" b="1">
                  <a:effectLst/>
                  <a:latin typeface="Cambria" panose="02040503050406030204" pitchFamily="18" charset="0"/>
                  <a:ea typeface="宋体" panose="02010600030101010101" pitchFamily="2" charset="-122"/>
                </a:rPr>
                <a:t>interface</a:t>
              </a:r>
            </a:p>
            <a:p>
              <a:r>
                <a:rPr lang="en-US" altLang="zh-CN" sz="2000" b="1">
                  <a:effectLst/>
                  <a:latin typeface="Cambria" panose="02040503050406030204" pitchFamily="18" charset="0"/>
                  <a:ea typeface="宋体" panose="02010600030101010101" pitchFamily="2" charset="-122"/>
                </a:rPr>
                <a:t>local data structures</a:t>
              </a:r>
            </a:p>
            <a:p>
              <a:r>
                <a:rPr lang="en-US" altLang="zh-CN" sz="2000" b="1">
                  <a:effectLst/>
                  <a:latin typeface="Cambria" panose="02040503050406030204" pitchFamily="18" charset="0"/>
                  <a:ea typeface="宋体" panose="02010600030101010101" pitchFamily="2" charset="-122"/>
                </a:rPr>
                <a:t>boundary conditions</a:t>
              </a:r>
            </a:p>
            <a:p>
              <a:r>
                <a:rPr lang="en-US" altLang="zh-CN" sz="2000" b="1">
                  <a:effectLst/>
                  <a:latin typeface="Cambria" panose="02040503050406030204" pitchFamily="18" charset="0"/>
                  <a:ea typeface="宋体" panose="02010600030101010101" pitchFamily="2" charset="-122"/>
                </a:rPr>
                <a:t>independent paths</a:t>
              </a:r>
            </a:p>
            <a:p>
              <a:r>
                <a:rPr lang="en-US" altLang="zh-CN" sz="2000" b="1">
                  <a:effectLst/>
                  <a:latin typeface="Cambria" panose="02040503050406030204" pitchFamily="18" charset="0"/>
                  <a:ea typeface="宋体" panose="02010600030101010101" pitchFamily="2" charset="-122"/>
                </a:rPr>
                <a:t>error-handling paths</a:t>
              </a:r>
            </a:p>
          </p:txBody>
        </p:sp>
        <p:sp>
          <p:nvSpPr>
            <p:cNvPr id="341004" name="Rectangle 12"/>
            <p:cNvSpPr>
              <a:spLocks noChangeArrowheads="1"/>
            </p:cNvSpPr>
            <p:nvPr/>
          </p:nvSpPr>
          <p:spPr bwMode="auto">
            <a:xfrm>
              <a:off x="1236" y="1288"/>
              <a:ext cx="689" cy="331"/>
            </a:xfrm>
            <a:prstGeom prst="rect">
              <a:avLst/>
            </a:prstGeom>
            <a:solidFill>
              <a:srgbClr val="CCFFFF"/>
            </a:solidFill>
            <a:ln w="127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zh-CN" sz="2400">
                  <a:effectLst/>
                  <a:latin typeface="Cambria" panose="02040503050406030204" pitchFamily="18" charset="0"/>
                  <a:ea typeface="宋体" panose="02010600030101010101" pitchFamily="2" charset="-122"/>
                </a:rPr>
                <a:t>Driver</a:t>
              </a:r>
            </a:p>
          </p:txBody>
        </p:sp>
        <p:grpSp>
          <p:nvGrpSpPr>
            <p:cNvPr id="341005" name="Group 13"/>
            <p:cNvGrpSpPr>
              <a:grpSpLocks/>
            </p:cNvGrpSpPr>
            <p:nvPr/>
          </p:nvGrpSpPr>
          <p:grpSpPr bwMode="auto">
            <a:xfrm>
              <a:off x="286" y="3058"/>
              <a:ext cx="1472" cy="265"/>
              <a:chOff x="286" y="3058"/>
              <a:chExt cx="1472" cy="265"/>
            </a:xfrm>
          </p:grpSpPr>
          <p:sp>
            <p:nvSpPr>
              <p:cNvPr id="341006" name="Rectangle 14"/>
              <p:cNvSpPr>
                <a:spLocks noChangeArrowheads="1"/>
              </p:cNvSpPr>
              <p:nvPr/>
            </p:nvSpPr>
            <p:spPr bwMode="auto">
              <a:xfrm>
                <a:off x="286" y="3058"/>
                <a:ext cx="491" cy="265"/>
              </a:xfrm>
              <a:prstGeom prst="rect">
                <a:avLst/>
              </a:prstGeom>
              <a:solidFill>
                <a:srgbClr val="CCFFCC"/>
              </a:solidFill>
              <a:ln w="127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zh-CN" sz="2400">
                    <a:effectLst/>
                    <a:latin typeface="Cambria" panose="02040503050406030204" pitchFamily="18" charset="0"/>
                    <a:ea typeface="宋体" panose="02010600030101010101" pitchFamily="2" charset="-122"/>
                  </a:rPr>
                  <a:t>Stub</a:t>
                </a:r>
              </a:p>
            </p:txBody>
          </p:sp>
          <p:sp>
            <p:nvSpPr>
              <p:cNvPr id="341007" name="Rectangle 15"/>
              <p:cNvSpPr>
                <a:spLocks noChangeArrowheads="1"/>
              </p:cNvSpPr>
              <p:nvPr/>
            </p:nvSpPr>
            <p:spPr bwMode="auto">
              <a:xfrm>
                <a:off x="1267" y="3058"/>
                <a:ext cx="491" cy="265"/>
              </a:xfrm>
              <a:prstGeom prst="rect">
                <a:avLst/>
              </a:prstGeom>
              <a:solidFill>
                <a:srgbClr val="CCFFCC"/>
              </a:solidFill>
              <a:ln w="127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zh-CN" sz="2400">
                    <a:effectLst/>
                    <a:latin typeface="Cambria" panose="02040503050406030204" pitchFamily="18" charset="0"/>
                    <a:ea typeface="宋体" panose="02010600030101010101" pitchFamily="2" charset="-122"/>
                  </a:rPr>
                  <a:t>Stub</a:t>
                </a:r>
              </a:p>
            </p:txBody>
          </p:sp>
        </p:grpSp>
        <p:sp>
          <p:nvSpPr>
            <p:cNvPr id="341008" name="Line 16"/>
            <p:cNvSpPr>
              <a:spLocks noChangeShapeType="1"/>
            </p:cNvSpPr>
            <p:nvPr/>
          </p:nvSpPr>
          <p:spPr bwMode="auto">
            <a:xfrm>
              <a:off x="1764" y="1628"/>
              <a:ext cx="453" cy="123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41009" name="Rectangle 17"/>
            <p:cNvSpPr>
              <a:spLocks noChangeArrowheads="1"/>
            </p:cNvSpPr>
            <p:nvPr/>
          </p:nvSpPr>
          <p:spPr bwMode="auto">
            <a:xfrm>
              <a:off x="1919" y="2825"/>
              <a:ext cx="71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400">
                  <a:effectLst/>
                  <a:latin typeface="Cambria" panose="02040503050406030204" pitchFamily="18" charset="0"/>
                  <a:ea typeface="宋体" panose="02010600030101010101" pitchFamily="2" charset="-122"/>
                </a:rPr>
                <a:t>Results</a:t>
              </a:r>
            </a:p>
          </p:txBody>
        </p:sp>
        <p:cxnSp>
          <p:nvCxnSpPr>
            <p:cNvPr id="341010" name="AutoShape 18"/>
            <p:cNvCxnSpPr>
              <a:cxnSpLocks noChangeShapeType="1"/>
              <a:stCxn id="341004" idx="2"/>
              <a:endCxn id="341015" idx="0"/>
            </p:cNvCxnSpPr>
            <p:nvPr/>
          </p:nvCxnSpPr>
          <p:spPr bwMode="auto">
            <a:xfrm flipH="1">
              <a:off x="973" y="1619"/>
              <a:ext cx="608" cy="34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11" name="AutoShape 19"/>
            <p:cNvCxnSpPr>
              <a:cxnSpLocks noChangeShapeType="1"/>
              <a:stCxn id="341015" idx="2"/>
              <a:endCxn id="341006" idx="0"/>
            </p:cNvCxnSpPr>
            <p:nvPr/>
          </p:nvCxnSpPr>
          <p:spPr bwMode="auto">
            <a:xfrm flipH="1">
              <a:off x="532" y="2633"/>
              <a:ext cx="441" cy="4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12" name="AutoShape 20"/>
            <p:cNvCxnSpPr>
              <a:cxnSpLocks noChangeShapeType="1"/>
              <a:stCxn id="341015" idx="2"/>
              <a:endCxn id="341007" idx="0"/>
            </p:cNvCxnSpPr>
            <p:nvPr/>
          </p:nvCxnSpPr>
          <p:spPr bwMode="auto">
            <a:xfrm>
              <a:off x="973" y="2633"/>
              <a:ext cx="540" cy="4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1014" name="Group 22"/>
            <p:cNvGrpSpPr>
              <a:grpSpLocks/>
            </p:cNvGrpSpPr>
            <p:nvPr/>
          </p:nvGrpSpPr>
          <p:grpSpPr bwMode="auto">
            <a:xfrm>
              <a:off x="240" y="1968"/>
              <a:ext cx="1152" cy="665"/>
              <a:chOff x="576" y="1584"/>
              <a:chExt cx="1024" cy="591"/>
            </a:xfrm>
          </p:grpSpPr>
          <p:sp>
            <p:nvSpPr>
              <p:cNvPr id="341015" name="Rectangle 23"/>
              <p:cNvSpPr>
                <a:spLocks noChangeArrowheads="1"/>
              </p:cNvSpPr>
              <p:nvPr/>
            </p:nvSpPr>
            <p:spPr bwMode="auto">
              <a:xfrm>
                <a:off x="854" y="1584"/>
                <a:ext cx="746" cy="591"/>
              </a:xfrm>
              <a:prstGeom prst="rect">
                <a:avLst/>
              </a:prstGeom>
              <a:solidFill>
                <a:srgbClr val="FFFF99"/>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lnSpc>
                    <a:spcPct val="80000"/>
                  </a:lnSpc>
                </a:pPr>
                <a:r>
                  <a:rPr lang="en-US" altLang="zh-CN" sz="1600" b="1">
                    <a:solidFill>
                      <a:schemeClr val="hlink"/>
                    </a:solidFill>
                    <a:effectLst/>
                    <a:latin typeface="Cambria" panose="02040503050406030204" pitchFamily="18" charset="0"/>
                    <a:ea typeface="宋体" panose="02010600030101010101" pitchFamily="2" charset="-122"/>
                  </a:rPr>
                  <a:t>Component</a:t>
                </a:r>
              </a:p>
              <a:p>
                <a:pPr algn="r">
                  <a:lnSpc>
                    <a:spcPct val="80000"/>
                  </a:lnSpc>
                </a:pPr>
                <a:r>
                  <a:rPr lang="en-US" altLang="zh-CN" sz="1600" b="1">
                    <a:solidFill>
                      <a:schemeClr val="hlink"/>
                    </a:solidFill>
                    <a:effectLst/>
                    <a:latin typeface="Cambria" panose="02040503050406030204" pitchFamily="18" charset="0"/>
                    <a:ea typeface="宋体" panose="02010600030101010101" pitchFamily="2" charset="-122"/>
                  </a:rPr>
                  <a:t>to be tested</a:t>
                </a:r>
                <a:endParaRPr lang="en-US" altLang="zh-CN" sz="1600">
                  <a:effectLst/>
                  <a:latin typeface="Cambria" panose="02040503050406030204" pitchFamily="18" charset="0"/>
                  <a:ea typeface="宋体" panose="02010600030101010101" pitchFamily="2" charset="-122"/>
                </a:endParaRPr>
              </a:p>
            </p:txBody>
          </p:sp>
          <p:grpSp>
            <p:nvGrpSpPr>
              <p:cNvPr id="341016" name="Group 24"/>
              <p:cNvGrpSpPr>
                <a:grpSpLocks/>
              </p:cNvGrpSpPr>
              <p:nvPr/>
            </p:nvGrpSpPr>
            <p:grpSpPr bwMode="auto">
              <a:xfrm>
                <a:off x="576" y="1694"/>
                <a:ext cx="415" cy="370"/>
                <a:chOff x="576" y="1680"/>
                <a:chExt cx="415" cy="370"/>
              </a:xfrm>
            </p:grpSpPr>
            <p:sp>
              <p:nvSpPr>
                <p:cNvPr id="341017" name="Rectangle 25"/>
                <p:cNvSpPr>
                  <a:spLocks noChangeArrowheads="1"/>
                </p:cNvSpPr>
                <p:nvPr/>
              </p:nvSpPr>
              <p:spPr bwMode="auto">
                <a:xfrm>
                  <a:off x="576" y="1680"/>
                  <a:ext cx="415" cy="105"/>
                </a:xfrm>
                <a:prstGeom prst="rect">
                  <a:avLst/>
                </a:prstGeom>
                <a:solidFill>
                  <a:srgbClr val="FFFF99"/>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41018" name="Rectangle 26"/>
                <p:cNvSpPr>
                  <a:spLocks noChangeArrowheads="1"/>
                </p:cNvSpPr>
                <p:nvPr/>
              </p:nvSpPr>
              <p:spPr bwMode="auto">
                <a:xfrm>
                  <a:off x="576" y="1945"/>
                  <a:ext cx="415" cy="105"/>
                </a:xfrm>
                <a:prstGeom prst="rect">
                  <a:avLst/>
                </a:prstGeom>
                <a:solidFill>
                  <a:srgbClr val="FFFF99"/>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grpSp>
      </p:grpSp>
    </p:spTree>
    <p:extLst>
      <p:ext uri="{BB962C8B-B14F-4D97-AF65-F5344CB8AC3E}">
        <p14:creationId xmlns:p14="http://schemas.microsoft.com/office/powerpoint/2010/main" val="37303760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42018" name="Rectangle 2"/>
          <p:cNvSpPr>
            <a:spLocks noGrp="1" noChangeArrowheads="1"/>
          </p:cNvSpPr>
          <p:nvPr>
            <p:ph type="title"/>
          </p:nvPr>
        </p:nvSpPr>
        <p:spPr>
          <a:xfrm>
            <a:off x="3494088" y="126575"/>
            <a:ext cx="5327650" cy="81915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7540625" algn="r"/>
              </a:tabLst>
            </a:pPr>
            <a:r>
              <a:rPr lang="en-US" altLang="zh-CN" sz="3600" b="1" dirty="0">
                <a:latin typeface="Cambria" panose="02040503050406030204" pitchFamily="18" charset="0"/>
              </a:rPr>
              <a:t>Integration Testing</a:t>
            </a:r>
          </a:p>
        </p:txBody>
      </p:sp>
      <p:sp>
        <p:nvSpPr>
          <p:cNvPr id="342019" name="Rectangle 3"/>
          <p:cNvSpPr>
            <a:spLocks noGrp="1" noChangeArrowheads="1"/>
          </p:cNvSpPr>
          <p:nvPr>
            <p:ph type="body" idx="1"/>
          </p:nvPr>
        </p:nvSpPr>
        <p:spPr>
          <a:xfrm>
            <a:off x="755650" y="1449388"/>
            <a:ext cx="5845175" cy="330200"/>
          </a:xfrm>
          <a:solidFill>
            <a:srgbClr val="FFFF99"/>
          </a:solidFill>
          <a:ln w="28575">
            <a:solidFill>
              <a:srgbClr val="969696"/>
            </a:solidFill>
            <a:miter lim="800000"/>
            <a:headEnd/>
            <a:tailEnd/>
          </a:ln>
          <a:effectLst>
            <a:outerShdw dist="107763" dir="2700000" algn="ctr" rotWithShape="0">
              <a:schemeClr val="bg2"/>
            </a:outerShdw>
          </a:effectLst>
        </p:spPr>
        <p:txBody>
          <a:bodyPr lIns="90487" tIns="44450" rIns="90487" bIns="44450" anchor="ctr"/>
          <a:lstStyle/>
          <a:p>
            <a:pPr algn="ctr">
              <a:spcBef>
                <a:spcPts val="2400"/>
              </a:spcBef>
              <a:buClr>
                <a:srgbClr val="FF00FF"/>
              </a:buClr>
              <a:buSzPct val="120000"/>
              <a:buFont typeface="Zapf Dingbats" charset="2"/>
              <a:buNone/>
            </a:pPr>
            <a:r>
              <a:rPr lang="en-US" altLang="zh-CN" sz="1600" b="1" dirty="0">
                <a:solidFill>
                  <a:schemeClr val="tx1"/>
                </a:solidFill>
                <a:latin typeface="Cambria" panose="02040503050406030204" pitchFamily="18" charset="0"/>
              </a:rPr>
              <a:t>If components all work individually, why more testing?</a:t>
            </a:r>
          </a:p>
        </p:txBody>
      </p:sp>
      <p:sp>
        <p:nvSpPr>
          <p:cNvPr id="342024" name="Rectangle 8"/>
          <p:cNvSpPr>
            <a:spLocks noChangeArrowheads="1"/>
          </p:cNvSpPr>
          <p:nvPr/>
        </p:nvSpPr>
        <p:spPr bwMode="auto">
          <a:xfrm>
            <a:off x="576263" y="20574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11430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2400"/>
              </a:spcBef>
              <a:buClr>
                <a:srgbClr val="FF00FF"/>
              </a:buClr>
              <a:buSzPct val="120000"/>
              <a:buFont typeface="Zapf Dingbats" charset="2"/>
              <a:buChar char="è"/>
            </a:pPr>
            <a:r>
              <a:rPr lang="en-US" altLang="zh-CN" sz="2000" b="1" i="1" dirty="0">
                <a:solidFill>
                  <a:srgbClr val="133984"/>
                </a:solidFill>
                <a:effectLst/>
                <a:latin typeface="Cambria" panose="02040503050406030204" pitchFamily="18" charset="0"/>
              </a:rPr>
              <a:t>Interaction errors cannot be uncovered by unit testing!</a:t>
            </a:r>
          </a:p>
          <a:p>
            <a:pPr lvl="1" algn="ctr" eaLnBrk="1" hangingPunct="1">
              <a:spcBef>
                <a:spcPts val="300"/>
              </a:spcBef>
              <a:buClr>
                <a:srgbClr val="FF00FF"/>
              </a:buClr>
              <a:buSzPct val="120000"/>
              <a:buFont typeface="Zapf Dingbats" charset="2"/>
              <a:buNone/>
            </a:pPr>
            <a:r>
              <a:rPr lang="en-US" altLang="zh-CN" sz="2000" dirty="0">
                <a:solidFill>
                  <a:srgbClr val="001999"/>
                </a:solidFill>
                <a:effectLst/>
                <a:latin typeface="Cambria" panose="02040503050406030204" pitchFamily="18" charset="0"/>
              </a:rPr>
              <a:t>(e.g., interface misuse, interface misunderstanding, timing errors)</a:t>
            </a:r>
            <a:endParaRPr lang="en-US" altLang="zh-CN" sz="2000" b="1" dirty="0">
              <a:effectLst/>
              <a:latin typeface="Cambria" panose="02040503050406030204" pitchFamily="18" charset="0"/>
            </a:endParaRPr>
          </a:p>
        </p:txBody>
      </p:sp>
      <p:sp>
        <p:nvSpPr>
          <p:cNvPr id="342025" name="Rectangle 9"/>
          <p:cNvSpPr>
            <a:spLocks noChangeArrowheads="1"/>
          </p:cNvSpPr>
          <p:nvPr/>
        </p:nvSpPr>
        <p:spPr bwMode="auto">
          <a:xfrm>
            <a:off x="900113" y="2992438"/>
            <a:ext cx="525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2400"/>
              </a:spcBef>
              <a:buFont typeface="Zapf Dingbats" charset="2"/>
              <a:buChar char="l"/>
            </a:pPr>
            <a:r>
              <a:rPr lang="en-US" altLang="zh-CN" sz="2400" b="1" u="sng" dirty="0">
                <a:solidFill>
                  <a:srgbClr val="133984"/>
                </a:solidFill>
                <a:effectLst/>
                <a:latin typeface="Cambria" panose="02040503050406030204" pitchFamily="18" charset="0"/>
              </a:rPr>
              <a:t>Integration approaches</a:t>
            </a:r>
            <a:endParaRPr lang="en-US" altLang="zh-CN" sz="2400" b="1" dirty="0">
              <a:solidFill>
                <a:srgbClr val="133984"/>
              </a:solidFill>
              <a:effectLst/>
              <a:latin typeface="Cambria" panose="02040503050406030204" pitchFamily="18" charset="0"/>
            </a:endParaRPr>
          </a:p>
        </p:txBody>
      </p:sp>
      <p:grpSp>
        <p:nvGrpSpPr>
          <p:cNvPr id="342028" name="Group 12"/>
          <p:cNvGrpSpPr>
            <a:grpSpLocks/>
          </p:cNvGrpSpPr>
          <p:nvPr/>
        </p:nvGrpSpPr>
        <p:grpSpPr bwMode="auto">
          <a:xfrm>
            <a:off x="1649730" y="3602674"/>
            <a:ext cx="5211763" cy="2571750"/>
            <a:chOff x="912" y="2016"/>
            <a:chExt cx="3850" cy="1968"/>
          </a:xfrm>
        </p:grpSpPr>
        <p:sp>
          <p:nvSpPr>
            <p:cNvPr id="342020" name="AutoShape 4"/>
            <p:cNvSpPr>
              <a:spLocks noChangeArrowheads="1"/>
            </p:cNvSpPr>
            <p:nvPr/>
          </p:nvSpPr>
          <p:spPr bwMode="auto">
            <a:xfrm>
              <a:off x="912" y="2016"/>
              <a:ext cx="1566" cy="1889"/>
            </a:xfrm>
            <a:prstGeom prst="roundRect">
              <a:avLst>
                <a:gd name="adj" fmla="val 12495"/>
              </a:avLst>
            </a:prstGeom>
            <a:solidFill>
              <a:srgbClr val="CCFFCC"/>
            </a:solidFill>
            <a:ln w="12700">
              <a:solidFill>
                <a:srgbClr val="8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zh-CN" sz="2400" dirty="0">
                  <a:effectLst/>
                  <a:latin typeface="Cambria" panose="02040503050406030204" pitchFamily="18" charset="0"/>
                  <a:ea typeface="宋体" panose="02010600030101010101" pitchFamily="2" charset="-122"/>
                </a:rPr>
                <a:t>Big Bang!!</a:t>
              </a:r>
            </a:p>
          </p:txBody>
        </p:sp>
        <p:sp>
          <p:nvSpPr>
            <p:cNvPr id="342021" name="AutoShape 5"/>
            <p:cNvSpPr>
              <a:spLocks noChangeArrowheads="1"/>
            </p:cNvSpPr>
            <p:nvPr/>
          </p:nvSpPr>
          <p:spPr bwMode="auto">
            <a:xfrm>
              <a:off x="3340" y="2720"/>
              <a:ext cx="1422" cy="560"/>
            </a:xfrm>
            <a:prstGeom prst="roundRect">
              <a:avLst>
                <a:gd name="adj" fmla="val 12495"/>
              </a:avLst>
            </a:prstGeom>
            <a:solidFill>
              <a:srgbClr val="99CCFF"/>
            </a:solidFill>
            <a:ln w="127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lnSpc>
                  <a:spcPct val="20000"/>
                </a:lnSpc>
              </a:pPr>
              <a:endParaRPr lang="zh-CN" altLang="en-US" sz="2000" dirty="0">
                <a:effectLst/>
                <a:latin typeface="Cambria" panose="02040503050406030204" pitchFamily="18" charset="0"/>
                <a:ea typeface="宋体" panose="02010600030101010101" pitchFamily="2" charset="-122"/>
              </a:endParaRPr>
            </a:p>
            <a:p>
              <a:pPr algn="ctr">
                <a:lnSpc>
                  <a:spcPct val="75000"/>
                </a:lnSpc>
              </a:pPr>
              <a:r>
                <a:rPr lang="en-US" altLang="zh-CN" sz="2000" dirty="0">
                  <a:effectLst/>
                  <a:latin typeface="Cambria" panose="02040503050406030204" pitchFamily="18" charset="0"/>
                  <a:ea typeface="宋体" panose="02010600030101010101" pitchFamily="2" charset="-122"/>
                </a:rPr>
                <a:t>Incremental</a:t>
              </a:r>
            </a:p>
            <a:p>
              <a:pPr algn="ctr">
                <a:lnSpc>
                  <a:spcPct val="75000"/>
                </a:lnSpc>
              </a:pPr>
              <a:r>
                <a:rPr lang="en-US" altLang="zh-CN" sz="2000" dirty="0">
                  <a:effectLst/>
                  <a:latin typeface="Cambria" panose="02040503050406030204" pitchFamily="18" charset="0"/>
                  <a:ea typeface="宋体" panose="02010600030101010101" pitchFamily="2" charset="-122"/>
                </a:rPr>
                <a:t>“builds”</a:t>
              </a:r>
            </a:p>
          </p:txBody>
        </p:sp>
        <p:sp>
          <p:nvSpPr>
            <p:cNvPr id="342022" name="AutoShape 6"/>
            <p:cNvSpPr>
              <a:spLocks noChangeArrowheads="1"/>
            </p:cNvSpPr>
            <p:nvPr/>
          </p:nvSpPr>
          <p:spPr bwMode="auto">
            <a:xfrm>
              <a:off x="3340" y="2016"/>
              <a:ext cx="1422" cy="560"/>
            </a:xfrm>
            <a:prstGeom prst="roundRect">
              <a:avLst>
                <a:gd name="adj" fmla="val 12495"/>
              </a:avLst>
            </a:prstGeom>
            <a:solidFill>
              <a:srgbClr val="FFFF99"/>
            </a:solidFill>
            <a:ln w="12700">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lnSpc>
                  <a:spcPct val="20000"/>
                </a:lnSpc>
              </a:pPr>
              <a:endParaRPr lang="zh-CN" altLang="en-US" sz="2000" dirty="0">
                <a:effectLst/>
                <a:latin typeface="Cambria" panose="02040503050406030204" pitchFamily="18" charset="0"/>
                <a:ea typeface="宋体" panose="02010600030101010101" pitchFamily="2" charset="-122"/>
              </a:endParaRPr>
            </a:p>
            <a:p>
              <a:pPr algn="ctr">
                <a:lnSpc>
                  <a:spcPct val="65000"/>
                </a:lnSpc>
              </a:pPr>
              <a:r>
                <a:rPr lang="en-US" altLang="zh-CN" sz="2000" dirty="0">
                  <a:effectLst/>
                  <a:latin typeface="Cambria" panose="02040503050406030204" pitchFamily="18" charset="0"/>
                  <a:ea typeface="宋体" panose="02010600030101010101" pitchFamily="2" charset="-122"/>
                </a:rPr>
                <a:t>Incremental</a:t>
              </a:r>
            </a:p>
            <a:p>
              <a:pPr algn="ctr">
                <a:lnSpc>
                  <a:spcPct val="65000"/>
                </a:lnSpc>
              </a:pPr>
              <a:r>
                <a:rPr lang="en-US" altLang="zh-CN" sz="2000" dirty="0">
                  <a:effectLst/>
                  <a:latin typeface="Cambria" panose="02040503050406030204" pitchFamily="18" charset="0"/>
                  <a:ea typeface="宋体" panose="02010600030101010101" pitchFamily="2" charset="-122"/>
                </a:rPr>
                <a:t>construction</a:t>
              </a:r>
            </a:p>
            <a:p>
              <a:pPr algn="ctr">
                <a:lnSpc>
                  <a:spcPct val="65000"/>
                </a:lnSpc>
              </a:pPr>
              <a:r>
                <a:rPr lang="en-US" altLang="zh-CN" sz="2000" dirty="0">
                  <a:effectLst/>
                  <a:latin typeface="Cambria" panose="02040503050406030204" pitchFamily="18" charset="0"/>
                  <a:ea typeface="宋体" panose="02010600030101010101" pitchFamily="2" charset="-122"/>
                </a:rPr>
                <a:t>strategy</a:t>
              </a:r>
            </a:p>
          </p:txBody>
        </p:sp>
        <p:sp>
          <p:nvSpPr>
            <p:cNvPr id="342023" name="AutoShape 7"/>
            <p:cNvSpPr>
              <a:spLocks noChangeArrowheads="1"/>
            </p:cNvSpPr>
            <p:nvPr/>
          </p:nvSpPr>
          <p:spPr bwMode="auto">
            <a:xfrm>
              <a:off x="3340" y="3424"/>
              <a:ext cx="1422" cy="560"/>
            </a:xfrm>
            <a:prstGeom prst="roundRect">
              <a:avLst>
                <a:gd name="adj" fmla="val 12495"/>
              </a:avLst>
            </a:prstGeom>
            <a:solidFill>
              <a:srgbClr val="C0C0C0"/>
            </a:soli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lnSpc>
                  <a:spcPct val="20000"/>
                </a:lnSpc>
              </a:pPr>
              <a:endParaRPr lang="zh-CN" altLang="en-US" sz="2000" dirty="0">
                <a:effectLst/>
                <a:latin typeface="Cambria" panose="02040503050406030204" pitchFamily="18" charset="0"/>
                <a:ea typeface="宋体" panose="02010600030101010101" pitchFamily="2" charset="-122"/>
              </a:endParaRPr>
            </a:p>
            <a:p>
              <a:pPr algn="ctr">
                <a:lnSpc>
                  <a:spcPct val="75000"/>
                </a:lnSpc>
              </a:pPr>
              <a:r>
                <a:rPr lang="en-US" altLang="zh-CN" sz="2000" dirty="0">
                  <a:effectLst/>
                  <a:latin typeface="Cambria" panose="02040503050406030204" pitchFamily="18" charset="0"/>
                  <a:ea typeface="宋体" panose="02010600030101010101" pitchFamily="2" charset="-122"/>
                </a:rPr>
                <a:t>Regression</a:t>
              </a:r>
            </a:p>
            <a:p>
              <a:pPr algn="ctr">
                <a:lnSpc>
                  <a:spcPct val="75000"/>
                </a:lnSpc>
              </a:pPr>
              <a:r>
                <a:rPr lang="en-US" altLang="zh-CN" sz="2000" dirty="0">
                  <a:effectLst/>
                  <a:latin typeface="Cambria" panose="02040503050406030204" pitchFamily="18" charset="0"/>
                  <a:ea typeface="宋体" panose="02010600030101010101" pitchFamily="2" charset="-122"/>
                </a:rPr>
                <a:t>testing</a:t>
              </a:r>
            </a:p>
          </p:txBody>
        </p:sp>
        <p:sp>
          <p:nvSpPr>
            <p:cNvPr id="342026" name="Text Box 10"/>
            <p:cNvSpPr txBox="1">
              <a:spLocks noChangeArrowheads="1"/>
            </p:cNvSpPr>
            <p:nvPr/>
          </p:nvSpPr>
          <p:spPr bwMode="auto">
            <a:xfrm>
              <a:off x="2493" y="2821"/>
              <a:ext cx="83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B30019"/>
                  </a:solidFill>
                  <a:effectLst/>
                  <a:latin typeface="Cambria" panose="02040503050406030204" pitchFamily="18" charset="0"/>
                  <a:ea typeface="宋体" panose="02010600030101010101" pitchFamily="2" charset="-122"/>
                </a:rPr>
                <a:t>Versus</a:t>
              </a:r>
            </a:p>
          </p:txBody>
        </p:sp>
      </p:grpSp>
    </p:spTree>
    <p:extLst>
      <p:ext uri="{BB962C8B-B14F-4D97-AF65-F5344CB8AC3E}">
        <p14:creationId xmlns:p14="http://schemas.microsoft.com/office/powerpoint/2010/main" val="788370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2019"/>
                                        </p:tgtEl>
                                        <p:attrNameLst>
                                          <p:attrName>style.visibility</p:attrName>
                                        </p:attrNameLst>
                                      </p:cBhvr>
                                      <p:to>
                                        <p:strVal val="visible"/>
                                      </p:to>
                                    </p:set>
                                    <p:animEffect transition="in" filter="box(out)">
                                      <p:cBhvr>
                                        <p:cTn id="7" dur="500"/>
                                        <p:tgtEl>
                                          <p:spTgt spid="342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2024"/>
                                        </p:tgtEl>
                                        <p:attrNameLst>
                                          <p:attrName>style.visibility</p:attrName>
                                        </p:attrNameLst>
                                      </p:cBhvr>
                                      <p:to>
                                        <p:strVal val="visible"/>
                                      </p:to>
                                    </p:set>
                                    <p:animEffect transition="in" filter="wipe(left)">
                                      <p:cBhvr>
                                        <p:cTn id="12" dur="500"/>
                                        <p:tgtEl>
                                          <p:spTgt spid="3420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2025"/>
                                        </p:tgtEl>
                                        <p:attrNameLst>
                                          <p:attrName>style.visibility</p:attrName>
                                        </p:attrNameLst>
                                      </p:cBhvr>
                                      <p:to>
                                        <p:strVal val="visible"/>
                                      </p:to>
                                    </p:set>
                                    <p:animEffect transition="in" filter="wipe(left)">
                                      <p:cBhvr>
                                        <p:cTn id="17" dur="500"/>
                                        <p:tgtEl>
                                          <p:spTgt spid="3420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42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nimBg="1" autoUpdateAnimBg="0"/>
      <p:bldP spid="342024" grpId="0" autoUpdateAnimBg="0"/>
      <p:bldP spid="34202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50530" name="Rectangle 2"/>
          <p:cNvSpPr>
            <a:spLocks noGrp="1" noChangeArrowheads="1"/>
          </p:cNvSpPr>
          <p:nvPr>
            <p:ph type="title"/>
          </p:nvPr>
        </p:nvSpPr>
        <p:spPr>
          <a:xfrm>
            <a:off x="2102719" y="152400"/>
            <a:ext cx="7078662" cy="800100"/>
          </a:xfrm>
        </p:spPr>
        <p:txBody>
          <a:bodyPr/>
          <a:lstStyle/>
          <a:p>
            <a:r>
              <a:rPr lang="en-US" altLang="zh-CN" sz="3200" b="1" dirty="0">
                <a:latin typeface="Cambria" panose="02040503050406030204" pitchFamily="18" charset="0"/>
              </a:rPr>
              <a:t>Unit Tests vs Integration Tests</a:t>
            </a:r>
          </a:p>
        </p:txBody>
      </p:sp>
      <p:sp>
        <p:nvSpPr>
          <p:cNvPr id="150532" name="Rectangle 4"/>
          <p:cNvSpPr>
            <a:spLocks noChangeArrowheads="1"/>
          </p:cNvSpPr>
          <p:nvPr/>
        </p:nvSpPr>
        <p:spPr bwMode="auto">
          <a:xfrm>
            <a:off x="457200" y="1447800"/>
            <a:ext cx="83820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13BBBF"/>
                </a:solidFill>
                <a:effectLst/>
                <a:latin typeface="Cambria" panose="02040503050406030204" pitchFamily="18" charset="0"/>
                <a:ea typeface="宋体" panose="02010600030101010101" pitchFamily="2" charset="-122"/>
              </a:rPr>
              <a:t>Unit tests</a:t>
            </a:r>
            <a:r>
              <a:rPr lang="en-US" altLang="zh-CN" dirty="0">
                <a:solidFill>
                  <a:srgbClr val="FFFF00"/>
                </a:solidFill>
                <a:effectLst/>
                <a:latin typeface="Cambria" panose="02040503050406030204" pitchFamily="18" charset="0"/>
                <a:ea typeface="宋体" panose="02010600030101010101" pitchFamily="2" charset="-122"/>
              </a:rPr>
              <a:t> </a:t>
            </a:r>
            <a:r>
              <a:rPr lang="en-US" altLang="zh-CN" b="1" dirty="0">
                <a:solidFill>
                  <a:srgbClr val="000099"/>
                </a:solidFill>
                <a:effectLst/>
                <a:latin typeface="Cambria" panose="02040503050406030204" pitchFamily="18" charset="0"/>
                <a:ea typeface="宋体" panose="02010600030101010101" pitchFamily="2" charset="-122"/>
              </a:rPr>
              <a:t>– </a:t>
            </a:r>
            <a:r>
              <a:rPr lang="en-US" altLang="zh-CN" dirty="0">
                <a:solidFill>
                  <a:srgbClr val="000099"/>
                </a:solidFill>
                <a:effectLst/>
                <a:latin typeface="Cambria" panose="02040503050406030204" pitchFamily="18" charset="0"/>
                <a:ea typeface="宋体" panose="02010600030101010101" pitchFamily="2" charset="-122"/>
              </a:rPr>
              <a:t>Test the pieces of code- the modules (functions, subroutines, etc.)</a:t>
            </a:r>
          </a:p>
          <a:p>
            <a:endParaRPr lang="en-US" altLang="zh-CN" b="1" dirty="0">
              <a:solidFill>
                <a:srgbClr val="13BBBF"/>
              </a:solidFill>
              <a:effectLst/>
              <a:latin typeface="Cambria" panose="02040503050406030204" pitchFamily="18" charset="0"/>
              <a:ea typeface="宋体" panose="02010600030101010101" pitchFamily="2" charset="-122"/>
            </a:endParaRPr>
          </a:p>
          <a:p>
            <a:r>
              <a:rPr lang="en-US" altLang="zh-CN" b="1" dirty="0">
                <a:solidFill>
                  <a:srgbClr val="13BBBF"/>
                </a:solidFill>
                <a:effectLst/>
                <a:latin typeface="Cambria" panose="02040503050406030204" pitchFamily="18" charset="0"/>
                <a:ea typeface="宋体" panose="02010600030101010101" pitchFamily="2" charset="-122"/>
              </a:rPr>
              <a:t>Integration tests</a:t>
            </a:r>
            <a:r>
              <a:rPr lang="en-US" altLang="zh-CN" dirty="0">
                <a:solidFill>
                  <a:srgbClr val="FFFF00"/>
                </a:solidFill>
                <a:effectLst/>
                <a:latin typeface="Cambria" panose="02040503050406030204" pitchFamily="18" charset="0"/>
                <a:ea typeface="宋体" panose="02010600030101010101" pitchFamily="2" charset="-122"/>
              </a:rPr>
              <a:t> </a:t>
            </a:r>
            <a:r>
              <a:rPr lang="en-US" altLang="zh-CN" dirty="0">
                <a:solidFill>
                  <a:srgbClr val="000099"/>
                </a:solidFill>
                <a:effectLst/>
                <a:latin typeface="Cambria" panose="02040503050406030204" pitchFamily="18" charset="0"/>
                <a:ea typeface="宋体" panose="02010600030101010101" pitchFamily="2" charset="-122"/>
              </a:rPr>
              <a:t>– Test the program or combinations of modules.</a:t>
            </a:r>
          </a:p>
          <a:p>
            <a:endParaRPr lang="en-US" altLang="zh-CN" b="1" dirty="0">
              <a:solidFill>
                <a:schemeClr val="folHlink"/>
              </a:solidFill>
              <a:effectLst/>
              <a:latin typeface="Cambria" panose="02040503050406030204" pitchFamily="18" charset="0"/>
              <a:ea typeface="宋体" panose="02010600030101010101" pitchFamily="2" charset="-122"/>
            </a:endParaRPr>
          </a:p>
          <a:p>
            <a:r>
              <a:rPr lang="en-US" altLang="zh-CN" dirty="0">
                <a:solidFill>
                  <a:srgbClr val="000099"/>
                </a:solidFill>
                <a:effectLst/>
                <a:latin typeface="Cambria" panose="02040503050406030204" pitchFamily="18" charset="0"/>
                <a:ea typeface="宋体" panose="02010600030101010101" pitchFamily="2" charset="-122"/>
              </a:rPr>
              <a:t>Both of these need to be done, but two different strategies are used typically:</a:t>
            </a:r>
          </a:p>
          <a:p>
            <a:pPr lvl="1"/>
            <a:r>
              <a:rPr lang="en-US" altLang="zh-CN" b="1" dirty="0">
                <a:solidFill>
                  <a:srgbClr val="13BBBF"/>
                </a:solidFill>
                <a:effectLst/>
                <a:latin typeface="Cambria" panose="02040503050406030204" pitchFamily="18" charset="0"/>
                <a:ea typeface="宋体" panose="02010600030101010101" pitchFamily="2" charset="-122"/>
              </a:rPr>
              <a:t>Bottom-up Testing</a:t>
            </a:r>
          </a:p>
          <a:p>
            <a:pPr lvl="1"/>
            <a:r>
              <a:rPr lang="en-US" altLang="zh-CN" b="1" dirty="0">
                <a:solidFill>
                  <a:srgbClr val="13BBBF"/>
                </a:solidFill>
                <a:effectLst/>
                <a:latin typeface="Cambria" panose="02040503050406030204" pitchFamily="18" charset="0"/>
                <a:ea typeface="宋体" panose="02010600030101010101" pitchFamily="2" charset="-122"/>
              </a:rPr>
              <a:t>Top-down testing</a:t>
            </a:r>
          </a:p>
          <a:p>
            <a:pPr lvl="1"/>
            <a:endParaRPr lang="en-US" altLang="zh-CN" b="1" dirty="0">
              <a:solidFill>
                <a:srgbClr val="13BBBF"/>
              </a:solidFill>
              <a:effectLst/>
              <a:latin typeface="Cambria" panose="02040503050406030204" pitchFamily="18" charset="0"/>
              <a:ea typeface="宋体" panose="02010600030101010101" pitchFamily="2" charset="-122"/>
            </a:endParaRPr>
          </a:p>
          <a:p>
            <a:r>
              <a:rPr lang="en-US" altLang="zh-CN" sz="2800" b="1" dirty="0">
                <a:solidFill>
                  <a:srgbClr val="000099"/>
                </a:solidFill>
                <a:effectLst/>
                <a:latin typeface="Cambria" panose="02040503050406030204" pitchFamily="18" charset="0"/>
                <a:ea typeface="宋体" panose="02010600030101010101" pitchFamily="2" charset="-122"/>
              </a:rPr>
              <a:t>Note:</a:t>
            </a:r>
            <a:r>
              <a:rPr lang="en-US" altLang="zh-CN" sz="2800" dirty="0">
                <a:solidFill>
                  <a:srgbClr val="000099"/>
                </a:solidFill>
                <a:effectLst/>
                <a:latin typeface="Cambria" panose="02040503050406030204" pitchFamily="18" charset="0"/>
                <a:ea typeface="宋体" panose="02010600030101010101" pitchFamily="2" charset="-122"/>
              </a:rPr>
              <a:t> </a:t>
            </a:r>
            <a:r>
              <a:rPr lang="en-US" altLang="zh-CN" dirty="0">
                <a:effectLst/>
                <a:latin typeface="Cambria" panose="02040503050406030204" pitchFamily="18" charset="0"/>
                <a:ea typeface="宋体" panose="02010600030101010101" pitchFamily="2" charset="-122"/>
              </a:rPr>
              <a:t>Mixed strategies can be used, but it is best to consider these separately.</a:t>
            </a:r>
          </a:p>
        </p:txBody>
      </p:sp>
    </p:spTree>
    <p:extLst>
      <p:ext uri="{BB962C8B-B14F-4D97-AF65-F5344CB8AC3E}">
        <p14:creationId xmlns:p14="http://schemas.microsoft.com/office/powerpoint/2010/main" val="33564365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51554" name="Rectangle 2"/>
          <p:cNvSpPr>
            <a:spLocks noGrp="1" noChangeArrowheads="1"/>
          </p:cNvSpPr>
          <p:nvPr>
            <p:ph type="title"/>
          </p:nvPr>
        </p:nvSpPr>
        <p:spPr>
          <a:xfrm>
            <a:off x="1752600" y="228600"/>
            <a:ext cx="7772400" cy="685800"/>
          </a:xfrm>
        </p:spPr>
        <p:txBody>
          <a:bodyPr/>
          <a:lstStyle/>
          <a:p>
            <a:r>
              <a:rPr lang="en-US" altLang="zh-CN" b="1" dirty="0">
                <a:latin typeface="Cambria" panose="02040503050406030204" pitchFamily="18" charset="0"/>
              </a:rPr>
              <a:t>Bottom-up Testing vs Top-down Testing</a:t>
            </a:r>
          </a:p>
        </p:txBody>
      </p:sp>
      <p:sp>
        <p:nvSpPr>
          <p:cNvPr id="151556" name="Rectangle 4"/>
          <p:cNvSpPr>
            <a:spLocks noChangeArrowheads="1"/>
          </p:cNvSpPr>
          <p:nvPr/>
        </p:nvSpPr>
        <p:spPr bwMode="auto">
          <a:xfrm>
            <a:off x="381000" y="1447800"/>
            <a:ext cx="8610600"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800" b="1" u="sng" dirty="0">
                <a:solidFill>
                  <a:srgbClr val="133984"/>
                </a:solidFill>
                <a:effectLst/>
                <a:latin typeface="Cambria" panose="02040503050406030204" pitchFamily="18" charset="0"/>
                <a:ea typeface="宋体" panose="02010600030101010101" pitchFamily="2" charset="-122"/>
              </a:rPr>
              <a:t>Bottom-up testing</a:t>
            </a:r>
          </a:p>
          <a:p>
            <a:pPr lvl="1">
              <a:lnSpc>
                <a:spcPct val="130000"/>
              </a:lnSpc>
            </a:pPr>
            <a:r>
              <a:rPr lang="en-US" altLang="zh-CN" sz="2000" b="1" dirty="0">
                <a:effectLst/>
                <a:latin typeface="Cambria" panose="02040503050406030204" pitchFamily="18" charset="0"/>
                <a:ea typeface="宋体" panose="02010600030101010101" pitchFamily="2" charset="-122"/>
              </a:rPr>
              <a:t>Test the units as they are completed.</a:t>
            </a:r>
          </a:p>
          <a:p>
            <a:pPr lvl="1">
              <a:lnSpc>
                <a:spcPct val="130000"/>
              </a:lnSpc>
            </a:pPr>
            <a:r>
              <a:rPr lang="en-US" altLang="zh-CN" sz="2000" b="1" dirty="0">
                <a:effectLst/>
                <a:latin typeface="Cambria" panose="02040503050406030204" pitchFamily="18" charset="0"/>
                <a:ea typeface="宋体" panose="02010600030101010101" pitchFamily="2" charset="-122"/>
              </a:rPr>
              <a:t>Debug the units.</a:t>
            </a:r>
          </a:p>
          <a:p>
            <a:pPr lvl="1">
              <a:lnSpc>
                <a:spcPct val="130000"/>
              </a:lnSpc>
            </a:pPr>
            <a:endParaRPr lang="en-US" altLang="zh-CN" sz="2000" b="1" dirty="0">
              <a:effectLst/>
              <a:latin typeface="Cambria" panose="02040503050406030204" pitchFamily="18" charset="0"/>
              <a:ea typeface="宋体" panose="02010600030101010101" pitchFamily="2" charset="-122"/>
            </a:endParaRPr>
          </a:p>
          <a:p>
            <a:pPr lvl="1">
              <a:lnSpc>
                <a:spcPct val="130000"/>
              </a:lnSpc>
            </a:pPr>
            <a:r>
              <a:rPr lang="en-US" altLang="zh-CN" sz="2000" b="1" dirty="0">
                <a:effectLst/>
                <a:latin typeface="Cambria" panose="02040503050406030204" pitchFamily="18" charset="0"/>
                <a:ea typeface="宋体" panose="02010600030101010101" pitchFamily="2" charset="-122"/>
              </a:rPr>
              <a:t>Integrate</a:t>
            </a:r>
            <a:r>
              <a:rPr lang="en-US" altLang="zh-CN" sz="2400" b="1" dirty="0">
                <a:solidFill>
                  <a:schemeClr val="folHlink"/>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some of the units and test the integration.</a:t>
            </a:r>
          </a:p>
          <a:p>
            <a:pPr lvl="1">
              <a:lnSpc>
                <a:spcPct val="130000"/>
              </a:lnSpc>
            </a:pPr>
            <a:r>
              <a:rPr lang="en-US" altLang="zh-CN" sz="2000" b="1" dirty="0">
                <a:effectLst/>
                <a:latin typeface="Cambria" panose="02040503050406030204" pitchFamily="18" charset="0"/>
                <a:ea typeface="宋体" panose="02010600030101010101" pitchFamily="2" charset="-122"/>
              </a:rPr>
              <a:t>Debug the integrated units.</a:t>
            </a:r>
          </a:p>
          <a:p>
            <a:pPr lvl="1">
              <a:lnSpc>
                <a:spcPct val="130000"/>
              </a:lnSpc>
            </a:pPr>
            <a:r>
              <a:rPr lang="en-US" altLang="zh-CN" sz="2000" b="1" dirty="0">
                <a:effectLst/>
                <a:latin typeface="Cambria" panose="02040503050406030204" pitchFamily="18" charset="0"/>
                <a:ea typeface="宋体" panose="02010600030101010101" pitchFamily="2" charset="-122"/>
              </a:rPr>
              <a:t>Continue until ....???</a:t>
            </a:r>
          </a:p>
          <a:p>
            <a:pPr>
              <a:lnSpc>
                <a:spcPct val="130000"/>
              </a:lnSpc>
            </a:pPr>
            <a:endParaRPr lang="en-US" altLang="zh-CN" sz="2000" b="1" dirty="0">
              <a:solidFill>
                <a:srgbClr val="000099"/>
              </a:solidFill>
              <a:effectLst/>
              <a:latin typeface="Cambria" panose="02040503050406030204" pitchFamily="18" charset="0"/>
              <a:ea typeface="宋体" panose="02010600030101010101" pitchFamily="2" charset="-122"/>
            </a:endParaRPr>
          </a:p>
          <a:p>
            <a:pPr>
              <a:lnSpc>
                <a:spcPct val="130000"/>
              </a:lnSpc>
            </a:pPr>
            <a:r>
              <a:rPr lang="en-US" altLang="zh-CN" sz="2000" b="1" dirty="0">
                <a:solidFill>
                  <a:srgbClr val="000099"/>
                </a:solidFill>
                <a:effectLst/>
                <a:latin typeface="Cambria" panose="02040503050406030204" pitchFamily="18" charset="0"/>
                <a:ea typeface="宋体" panose="02010600030101010101" pitchFamily="2" charset="-122"/>
              </a:rPr>
              <a:t>Note: to test the integrated units, </a:t>
            </a:r>
            <a:r>
              <a:rPr lang="en-US" altLang="zh-CN" sz="2400" b="1" dirty="0">
                <a:solidFill>
                  <a:srgbClr val="13BBBF"/>
                </a:solidFill>
                <a:effectLst/>
                <a:latin typeface="Cambria" panose="02040503050406030204" pitchFamily="18" charset="0"/>
                <a:ea typeface="宋体" panose="02010600030101010101" pitchFamily="2" charset="-122"/>
              </a:rPr>
              <a:t>driver code</a:t>
            </a:r>
            <a:r>
              <a:rPr lang="en-US" altLang="zh-CN" sz="2000" b="1" dirty="0">
                <a:solidFill>
                  <a:srgbClr val="000099"/>
                </a:solidFill>
                <a:effectLst/>
                <a:latin typeface="Cambria" panose="02040503050406030204" pitchFamily="18" charset="0"/>
                <a:ea typeface="宋体" panose="02010600030101010101" pitchFamily="2" charset="-122"/>
              </a:rPr>
              <a:t> (which later may be thrown away) must be written.</a:t>
            </a:r>
          </a:p>
        </p:txBody>
      </p:sp>
      <p:sp>
        <p:nvSpPr>
          <p:cNvPr id="151557" name="AutoShape 5"/>
          <p:cNvSpPr>
            <a:spLocks noChangeArrowheads="1"/>
          </p:cNvSpPr>
          <p:nvPr/>
        </p:nvSpPr>
        <p:spPr bwMode="auto">
          <a:xfrm>
            <a:off x="3640632" y="1429109"/>
            <a:ext cx="360362" cy="576262"/>
          </a:xfrm>
          <a:prstGeom prst="upArrow">
            <a:avLst>
              <a:gd name="adj1" fmla="val 50000"/>
              <a:gd name="adj2" fmla="val 3997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Tree>
    <p:extLst>
      <p:ext uri="{BB962C8B-B14F-4D97-AF65-F5344CB8AC3E}">
        <p14:creationId xmlns:p14="http://schemas.microsoft.com/office/powerpoint/2010/main" val="301021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5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55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155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1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8530" name="Rectangle 2"/>
          <p:cNvSpPr>
            <a:spLocks noGrp="1" noChangeArrowheads="1"/>
          </p:cNvSpPr>
          <p:nvPr>
            <p:ph type="title"/>
          </p:nvPr>
        </p:nvSpPr>
        <p:spPr>
          <a:xfrm>
            <a:off x="2152707" y="125388"/>
            <a:ext cx="7150100" cy="685800"/>
          </a:xfrm>
        </p:spPr>
        <p:txBody>
          <a:bodyPr/>
          <a:lstStyle/>
          <a:p>
            <a:r>
              <a:rPr lang="en-US" altLang="zh-CN" sz="3200" b="1" dirty="0">
                <a:latin typeface="Cambria" panose="02040503050406030204" pitchFamily="18" charset="0"/>
              </a:rPr>
              <a:t>Bottom-up Integration</a:t>
            </a:r>
          </a:p>
        </p:txBody>
      </p:sp>
      <p:grpSp>
        <p:nvGrpSpPr>
          <p:cNvPr id="278562" name="Group 34"/>
          <p:cNvGrpSpPr>
            <a:grpSpLocks/>
          </p:cNvGrpSpPr>
          <p:nvPr/>
        </p:nvGrpSpPr>
        <p:grpSpPr bwMode="auto">
          <a:xfrm>
            <a:off x="533400" y="1371600"/>
            <a:ext cx="7813675" cy="4851136"/>
            <a:chOff x="317" y="663"/>
            <a:chExt cx="5148" cy="3465"/>
          </a:xfrm>
        </p:grpSpPr>
        <p:sp>
          <p:nvSpPr>
            <p:cNvPr id="278531" name="desk1"/>
            <p:cNvSpPr>
              <a:spLocks noEditPoints="1" noChangeArrowheads="1"/>
            </p:cNvSpPr>
            <p:nvPr/>
          </p:nvSpPr>
          <p:spPr bwMode="auto">
            <a:xfrm>
              <a:off x="1995" y="663"/>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A</a:t>
              </a:r>
            </a:p>
          </p:txBody>
        </p:sp>
        <p:sp>
          <p:nvSpPr>
            <p:cNvPr id="278532" name="desk1"/>
            <p:cNvSpPr>
              <a:spLocks noEditPoints="1" noChangeArrowheads="1"/>
            </p:cNvSpPr>
            <p:nvPr/>
          </p:nvSpPr>
          <p:spPr bwMode="auto">
            <a:xfrm>
              <a:off x="1270" y="1275"/>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B</a:t>
              </a:r>
            </a:p>
          </p:txBody>
        </p:sp>
        <p:sp>
          <p:nvSpPr>
            <p:cNvPr id="278533" name="desk1"/>
            <p:cNvSpPr>
              <a:spLocks noEditPoints="1" noChangeArrowheads="1"/>
            </p:cNvSpPr>
            <p:nvPr/>
          </p:nvSpPr>
          <p:spPr bwMode="auto">
            <a:xfrm>
              <a:off x="3470" y="1865"/>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G</a:t>
              </a:r>
            </a:p>
          </p:txBody>
        </p:sp>
        <p:sp>
          <p:nvSpPr>
            <p:cNvPr id="278534" name="desk1"/>
            <p:cNvSpPr>
              <a:spLocks noEditPoints="1" noChangeArrowheads="1"/>
            </p:cNvSpPr>
            <p:nvPr/>
          </p:nvSpPr>
          <p:spPr bwMode="auto">
            <a:xfrm>
              <a:off x="1769" y="1842"/>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F</a:t>
              </a:r>
            </a:p>
          </p:txBody>
        </p:sp>
        <p:sp>
          <p:nvSpPr>
            <p:cNvPr id="278535" name="desk1"/>
            <p:cNvSpPr>
              <a:spLocks noEditPoints="1" noChangeArrowheads="1"/>
            </p:cNvSpPr>
            <p:nvPr/>
          </p:nvSpPr>
          <p:spPr bwMode="auto">
            <a:xfrm>
              <a:off x="771" y="1820"/>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E</a:t>
              </a:r>
            </a:p>
          </p:txBody>
        </p:sp>
        <p:sp>
          <p:nvSpPr>
            <p:cNvPr id="278536" name="desk1"/>
            <p:cNvSpPr>
              <a:spLocks noEditPoints="1" noChangeArrowheads="1"/>
            </p:cNvSpPr>
            <p:nvPr/>
          </p:nvSpPr>
          <p:spPr bwMode="auto">
            <a:xfrm>
              <a:off x="3447" y="1275"/>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D</a:t>
              </a:r>
            </a:p>
          </p:txBody>
        </p:sp>
        <p:sp>
          <p:nvSpPr>
            <p:cNvPr id="278537" name="desk1"/>
            <p:cNvSpPr>
              <a:spLocks noEditPoints="1" noChangeArrowheads="1"/>
            </p:cNvSpPr>
            <p:nvPr/>
          </p:nvSpPr>
          <p:spPr bwMode="auto">
            <a:xfrm>
              <a:off x="2358" y="1253"/>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000" b="1">
                  <a:solidFill>
                    <a:schemeClr val="bg1"/>
                  </a:solidFill>
                  <a:effectLst/>
                  <a:latin typeface="Cambria" panose="02040503050406030204" pitchFamily="18" charset="0"/>
                  <a:ea typeface="宋体" panose="02010600030101010101" pitchFamily="2" charset="-122"/>
                </a:rPr>
                <a:t>C</a:t>
              </a:r>
            </a:p>
          </p:txBody>
        </p:sp>
        <p:sp>
          <p:nvSpPr>
            <p:cNvPr id="278538" name="Line 10"/>
            <p:cNvSpPr>
              <a:spLocks noChangeShapeType="1"/>
            </p:cNvSpPr>
            <p:nvPr/>
          </p:nvSpPr>
          <p:spPr bwMode="auto">
            <a:xfrm>
              <a:off x="2313" y="981"/>
              <a:ext cx="0" cy="1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39" name="Line 11"/>
            <p:cNvSpPr>
              <a:spLocks noChangeShapeType="1"/>
            </p:cNvSpPr>
            <p:nvPr/>
          </p:nvSpPr>
          <p:spPr bwMode="auto">
            <a:xfrm>
              <a:off x="1678" y="1094"/>
              <a:ext cx="20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0" name="Line 12"/>
            <p:cNvSpPr>
              <a:spLocks noChangeShapeType="1"/>
            </p:cNvSpPr>
            <p:nvPr/>
          </p:nvSpPr>
          <p:spPr bwMode="auto">
            <a:xfrm>
              <a:off x="1678" y="1094"/>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1" name="Line 13"/>
            <p:cNvSpPr>
              <a:spLocks noChangeShapeType="1"/>
            </p:cNvSpPr>
            <p:nvPr/>
          </p:nvSpPr>
          <p:spPr bwMode="auto">
            <a:xfrm>
              <a:off x="2653" y="1094"/>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2" name="Line 14"/>
            <p:cNvSpPr>
              <a:spLocks noChangeShapeType="1"/>
            </p:cNvSpPr>
            <p:nvPr/>
          </p:nvSpPr>
          <p:spPr bwMode="auto">
            <a:xfrm>
              <a:off x="3696" y="1094"/>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3" name="Line 15"/>
            <p:cNvSpPr>
              <a:spLocks noChangeShapeType="1"/>
            </p:cNvSpPr>
            <p:nvPr/>
          </p:nvSpPr>
          <p:spPr bwMode="auto">
            <a:xfrm>
              <a:off x="3742" y="1570"/>
              <a:ext cx="0" cy="29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4" name="Line 16"/>
            <p:cNvSpPr>
              <a:spLocks noChangeShapeType="1"/>
            </p:cNvSpPr>
            <p:nvPr/>
          </p:nvSpPr>
          <p:spPr bwMode="auto">
            <a:xfrm>
              <a:off x="1565" y="1571"/>
              <a:ext cx="0" cy="1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5" name="Line 17"/>
            <p:cNvSpPr>
              <a:spLocks noChangeShapeType="1"/>
            </p:cNvSpPr>
            <p:nvPr/>
          </p:nvSpPr>
          <p:spPr bwMode="auto">
            <a:xfrm>
              <a:off x="1066" y="1684"/>
              <a:ext cx="9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6" name="Line 18"/>
            <p:cNvSpPr>
              <a:spLocks noChangeShapeType="1"/>
            </p:cNvSpPr>
            <p:nvPr/>
          </p:nvSpPr>
          <p:spPr bwMode="auto">
            <a:xfrm>
              <a:off x="1088" y="1684"/>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7" name="Line 19"/>
            <p:cNvSpPr>
              <a:spLocks noChangeShapeType="1"/>
            </p:cNvSpPr>
            <p:nvPr/>
          </p:nvSpPr>
          <p:spPr bwMode="auto">
            <a:xfrm>
              <a:off x="2064" y="1684"/>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48" name="Oval 20"/>
            <p:cNvSpPr>
              <a:spLocks noChangeArrowheads="1"/>
            </p:cNvSpPr>
            <p:nvPr/>
          </p:nvSpPr>
          <p:spPr bwMode="auto">
            <a:xfrm>
              <a:off x="997" y="2354"/>
              <a:ext cx="529" cy="526"/>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E</a:t>
              </a:r>
            </a:p>
          </p:txBody>
        </p:sp>
        <p:sp>
          <p:nvSpPr>
            <p:cNvPr id="278549" name="Oval 21"/>
            <p:cNvSpPr>
              <a:spLocks noChangeArrowheads="1"/>
            </p:cNvSpPr>
            <p:nvPr/>
          </p:nvSpPr>
          <p:spPr bwMode="auto">
            <a:xfrm>
              <a:off x="997" y="2966"/>
              <a:ext cx="529" cy="526"/>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F</a:t>
              </a:r>
            </a:p>
          </p:txBody>
        </p:sp>
        <p:sp>
          <p:nvSpPr>
            <p:cNvPr id="278550" name="Oval 22"/>
            <p:cNvSpPr>
              <a:spLocks noChangeArrowheads="1"/>
            </p:cNvSpPr>
            <p:nvPr/>
          </p:nvSpPr>
          <p:spPr bwMode="auto">
            <a:xfrm>
              <a:off x="997" y="3602"/>
              <a:ext cx="529" cy="526"/>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G</a:t>
              </a:r>
            </a:p>
          </p:txBody>
        </p:sp>
        <p:sp>
          <p:nvSpPr>
            <p:cNvPr id="278551" name="Oval 23"/>
            <p:cNvSpPr>
              <a:spLocks noChangeArrowheads="1"/>
            </p:cNvSpPr>
            <p:nvPr/>
          </p:nvSpPr>
          <p:spPr bwMode="auto">
            <a:xfrm>
              <a:off x="2290" y="2325"/>
              <a:ext cx="589" cy="495"/>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a:t>
              </a:r>
              <a:r>
                <a:rPr lang="en-US" altLang="zh-CN" sz="1200" b="1">
                  <a:effectLst/>
                  <a:latin typeface="Cambria" panose="02040503050406030204" pitchFamily="18" charset="0"/>
                  <a:ea typeface="宋体" panose="02010600030101010101" pitchFamily="2" charset="-122"/>
                </a:rPr>
                <a:t>B,E,F</a:t>
              </a:r>
            </a:p>
          </p:txBody>
        </p:sp>
        <p:sp>
          <p:nvSpPr>
            <p:cNvPr id="278552" name="Oval 24"/>
            <p:cNvSpPr>
              <a:spLocks noChangeArrowheads="1"/>
            </p:cNvSpPr>
            <p:nvPr/>
          </p:nvSpPr>
          <p:spPr bwMode="auto">
            <a:xfrm>
              <a:off x="2289" y="2944"/>
              <a:ext cx="529" cy="526"/>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C</a:t>
              </a:r>
            </a:p>
          </p:txBody>
        </p:sp>
        <p:sp>
          <p:nvSpPr>
            <p:cNvPr id="278553" name="Oval 25"/>
            <p:cNvSpPr>
              <a:spLocks noChangeArrowheads="1"/>
            </p:cNvSpPr>
            <p:nvPr/>
          </p:nvSpPr>
          <p:spPr bwMode="auto">
            <a:xfrm>
              <a:off x="2335" y="3580"/>
              <a:ext cx="529" cy="526"/>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D,G</a:t>
              </a:r>
            </a:p>
          </p:txBody>
        </p:sp>
        <p:sp>
          <p:nvSpPr>
            <p:cNvPr id="278554" name="Oval 26"/>
            <p:cNvSpPr>
              <a:spLocks noChangeArrowheads="1"/>
            </p:cNvSpPr>
            <p:nvPr/>
          </p:nvSpPr>
          <p:spPr bwMode="auto">
            <a:xfrm>
              <a:off x="3653" y="2799"/>
              <a:ext cx="769" cy="680"/>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400" b="1">
                  <a:effectLst/>
                  <a:latin typeface="Cambria" panose="02040503050406030204" pitchFamily="18" charset="0"/>
                  <a:ea typeface="宋体" panose="02010600030101010101" pitchFamily="2" charset="-122"/>
                </a:rPr>
                <a:t>Test </a:t>
              </a:r>
              <a:r>
                <a:rPr lang="en-US" altLang="zh-CN" sz="1200" b="1">
                  <a:effectLst/>
                  <a:latin typeface="Cambria" panose="02040503050406030204" pitchFamily="18" charset="0"/>
                  <a:ea typeface="宋体" panose="02010600030101010101" pitchFamily="2" charset="-122"/>
                </a:rPr>
                <a:t>A,B,C,D,E,F,G</a:t>
              </a:r>
            </a:p>
          </p:txBody>
        </p:sp>
        <p:sp>
          <p:nvSpPr>
            <p:cNvPr id="278555" name="Line 27"/>
            <p:cNvSpPr>
              <a:spLocks noChangeShapeType="1"/>
            </p:cNvSpPr>
            <p:nvPr/>
          </p:nvSpPr>
          <p:spPr bwMode="auto">
            <a:xfrm>
              <a:off x="317" y="2251"/>
              <a:ext cx="5148"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56" name="Line 28"/>
            <p:cNvSpPr>
              <a:spLocks noChangeShapeType="1"/>
            </p:cNvSpPr>
            <p:nvPr/>
          </p:nvSpPr>
          <p:spPr bwMode="auto">
            <a:xfrm>
              <a:off x="1519" y="2591"/>
              <a:ext cx="771"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57" name="Line 29"/>
            <p:cNvSpPr>
              <a:spLocks noChangeShapeType="1"/>
            </p:cNvSpPr>
            <p:nvPr/>
          </p:nvSpPr>
          <p:spPr bwMode="auto">
            <a:xfrm flipV="1">
              <a:off x="1519" y="2659"/>
              <a:ext cx="771" cy="522"/>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58" name="Line 30"/>
            <p:cNvSpPr>
              <a:spLocks noChangeShapeType="1"/>
            </p:cNvSpPr>
            <p:nvPr/>
          </p:nvSpPr>
          <p:spPr bwMode="auto">
            <a:xfrm>
              <a:off x="1542" y="3884"/>
              <a:ext cx="771"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59" name="Line 31"/>
            <p:cNvSpPr>
              <a:spLocks noChangeShapeType="1"/>
            </p:cNvSpPr>
            <p:nvPr/>
          </p:nvSpPr>
          <p:spPr bwMode="auto">
            <a:xfrm>
              <a:off x="2880" y="2591"/>
              <a:ext cx="771" cy="476"/>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60" name="Line 32"/>
            <p:cNvSpPr>
              <a:spLocks noChangeShapeType="1"/>
            </p:cNvSpPr>
            <p:nvPr/>
          </p:nvSpPr>
          <p:spPr bwMode="auto">
            <a:xfrm flipV="1">
              <a:off x="2835" y="3113"/>
              <a:ext cx="793" cy="9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278561" name="Line 33"/>
            <p:cNvSpPr>
              <a:spLocks noChangeShapeType="1"/>
            </p:cNvSpPr>
            <p:nvPr/>
          </p:nvSpPr>
          <p:spPr bwMode="auto">
            <a:xfrm flipV="1">
              <a:off x="2857" y="3181"/>
              <a:ext cx="794" cy="657"/>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grpSp>
    </p:spTree>
    <p:extLst>
      <p:ext uri="{BB962C8B-B14F-4D97-AF65-F5344CB8AC3E}">
        <p14:creationId xmlns:p14="http://schemas.microsoft.com/office/powerpoint/2010/main" val="14316120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9554" name="Rectangle 2"/>
          <p:cNvSpPr>
            <a:spLocks noGrp="1" noChangeArrowheads="1"/>
          </p:cNvSpPr>
          <p:nvPr>
            <p:ph type="title"/>
          </p:nvPr>
        </p:nvSpPr>
        <p:spPr>
          <a:xfrm>
            <a:off x="3810000" y="4284"/>
            <a:ext cx="4164013" cy="717550"/>
          </a:xfrm>
        </p:spPr>
        <p:txBody>
          <a:bodyPr/>
          <a:lstStyle/>
          <a:p>
            <a:r>
              <a:rPr lang="en-US" altLang="zh-CN" sz="4000" b="1" dirty="0">
                <a:latin typeface="Cambria" panose="02040503050406030204" pitchFamily="18" charset="0"/>
              </a:rPr>
              <a:t>Pros &amp; cons</a:t>
            </a:r>
          </a:p>
        </p:txBody>
      </p:sp>
      <p:sp>
        <p:nvSpPr>
          <p:cNvPr id="279555" name="Text Box 3"/>
          <p:cNvSpPr txBox="1">
            <a:spLocks noChangeArrowheads="1"/>
          </p:cNvSpPr>
          <p:nvPr/>
        </p:nvSpPr>
        <p:spPr bwMode="auto">
          <a:xfrm>
            <a:off x="457200" y="1066800"/>
            <a:ext cx="8610600" cy="547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1" hangingPunct="1">
              <a:spcBef>
                <a:spcPct val="50000"/>
              </a:spcBef>
            </a:pPr>
            <a:r>
              <a:rPr lang="en-US" altLang="zh-CN" sz="2000" b="1" dirty="0">
                <a:solidFill>
                  <a:srgbClr val="133984"/>
                </a:solidFill>
                <a:effectLst/>
                <a:latin typeface="Cambria" panose="02040503050406030204" pitchFamily="18" charset="0"/>
                <a:ea typeface="宋体" panose="02010600030101010101" pitchFamily="2" charset="-122"/>
              </a:rPr>
              <a:t>Advantage:</a:t>
            </a:r>
          </a:p>
          <a:p>
            <a:pPr eaLnBrk="1" hangingPunct="1">
              <a:spcBef>
                <a:spcPct val="50000"/>
              </a:spcBef>
            </a:pPr>
            <a:r>
              <a:rPr lang="en-US" altLang="zh-CN" sz="2000"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Popular approach</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Is useful when many of low-level components are general-purpose utility routines that are invoked often by others</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Integrated test by </a:t>
            </a:r>
            <a:r>
              <a:rPr lang="en-US" altLang="zh-CN" sz="2000" b="1" dirty="0">
                <a:effectLst/>
                <a:latin typeface="Cambria" panose="02040503050406030204" pitchFamily="18" charset="0"/>
                <a:ea typeface="宋体" panose="02010600030101010101" pitchFamily="2" charset="-122"/>
              </a:rPr>
              <a:t>component driver</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Test data and test case are created easily</a:t>
            </a:r>
          </a:p>
          <a:p>
            <a:pPr eaLnBrk="1" hangingPunct="1">
              <a:spcBef>
                <a:spcPct val="50000"/>
              </a:spcBef>
            </a:pPr>
            <a:r>
              <a:rPr lang="en-US" altLang="zh-CN" sz="2000" b="1" dirty="0">
                <a:solidFill>
                  <a:srgbClr val="133984"/>
                </a:solidFill>
                <a:effectLst/>
                <a:latin typeface="Cambria" panose="02040503050406030204" pitchFamily="18" charset="0"/>
                <a:ea typeface="宋体" panose="02010600030101010101" pitchFamily="2" charset="-122"/>
              </a:rPr>
              <a:t>Disadvantage:</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Top-level components are usually the most important but the last to be tested</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Sometimes faults in the top levels reflect faults in design, obviously, these problems should be corrected ASAP</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It is difficult to test a system from bottom up when much of the system’s processing depends on timing</a:t>
            </a:r>
          </a:p>
        </p:txBody>
      </p:sp>
    </p:spTree>
    <p:extLst>
      <p:ext uri="{BB962C8B-B14F-4D97-AF65-F5344CB8AC3E}">
        <p14:creationId xmlns:p14="http://schemas.microsoft.com/office/powerpoint/2010/main" val="17768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95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9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52578" name="Rectangle 2"/>
          <p:cNvSpPr>
            <a:spLocks noGrp="1" noChangeArrowheads="1"/>
          </p:cNvSpPr>
          <p:nvPr>
            <p:ph type="title"/>
          </p:nvPr>
        </p:nvSpPr>
        <p:spPr>
          <a:xfrm>
            <a:off x="2133600" y="196970"/>
            <a:ext cx="7164387" cy="374650"/>
          </a:xfrm>
        </p:spPr>
        <p:txBody>
          <a:bodyPr/>
          <a:lstStyle/>
          <a:p>
            <a:r>
              <a:rPr lang="en-US" altLang="zh-CN" b="1" dirty="0">
                <a:latin typeface="Cambria" panose="02040503050406030204" pitchFamily="18" charset="0"/>
              </a:rPr>
              <a:t>Bottom-up Testing vs Top-down Testing</a:t>
            </a:r>
          </a:p>
        </p:txBody>
      </p:sp>
      <p:sp>
        <p:nvSpPr>
          <p:cNvPr id="152580" name="Rectangle 4"/>
          <p:cNvSpPr>
            <a:spLocks noChangeArrowheads="1"/>
          </p:cNvSpPr>
          <p:nvPr/>
        </p:nvSpPr>
        <p:spPr bwMode="auto">
          <a:xfrm>
            <a:off x="381000" y="1371600"/>
            <a:ext cx="8229600" cy="45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b="1" i="1" u="sng" dirty="0">
                <a:solidFill>
                  <a:srgbClr val="133984"/>
                </a:solidFill>
                <a:effectLst/>
                <a:latin typeface="Cambria" panose="02040503050406030204" pitchFamily="18" charset="0"/>
                <a:ea typeface="宋体" panose="02010600030101010101" pitchFamily="2" charset="-122"/>
              </a:rPr>
              <a:t>Top-down Testing</a:t>
            </a:r>
          </a:p>
          <a:p>
            <a:pPr lvl="1">
              <a:lnSpc>
                <a:spcPct val="130000"/>
              </a:lnSpc>
            </a:pPr>
            <a:r>
              <a:rPr lang="en-US" altLang="zh-CN" sz="2000" dirty="0">
                <a:effectLst/>
                <a:latin typeface="Cambria" panose="02040503050406030204" pitchFamily="18" charset="0"/>
                <a:ea typeface="宋体" panose="02010600030101010101" pitchFamily="2" charset="-122"/>
              </a:rPr>
              <a:t>Write a top function first, such as the main function.</a:t>
            </a:r>
          </a:p>
          <a:p>
            <a:pPr lvl="1">
              <a:lnSpc>
                <a:spcPct val="130000"/>
              </a:lnSpc>
            </a:pPr>
            <a:r>
              <a:rPr lang="en-US" altLang="zh-CN" sz="2000" dirty="0">
                <a:effectLst/>
                <a:latin typeface="Cambria" panose="02040503050406030204" pitchFamily="18" charset="0"/>
                <a:ea typeface="宋体" panose="02010600030101010101" pitchFamily="2" charset="-122"/>
              </a:rPr>
              <a:t>Write </a:t>
            </a:r>
            <a:r>
              <a:rPr lang="en-US" altLang="zh-CN" sz="2000" dirty="0">
                <a:solidFill>
                  <a:srgbClr val="13BBBF"/>
                </a:solidFill>
                <a:effectLst/>
                <a:latin typeface="Cambria" panose="02040503050406030204" pitchFamily="18" charset="0"/>
                <a:ea typeface="宋体" panose="02010600030101010101" pitchFamily="2" charset="-122"/>
              </a:rPr>
              <a:t>stubs</a:t>
            </a:r>
            <a:r>
              <a:rPr lang="en-US" altLang="zh-CN" sz="2000"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to handle calls to other functions.</a:t>
            </a:r>
          </a:p>
          <a:p>
            <a:pPr lvl="1">
              <a:lnSpc>
                <a:spcPct val="130000"/>
              </a:lnSpc>
            </a:pPr>
            <a:endParaRPr lang="en-US" altLang="zh-CN" sz="2000" b="1" dirty="0">
              <a:latin typeface="Cambria" panose="02040503050406030204" pitchFamily="18" charset="0"/>
              <a:ea typeface="宋体" panose="02010600030101010101" pitchFamily="2" charset="-122"/>
            </a:endParaRPr>
          </a:p>
          <a:p>
            <a:pPr lvl="1">
              <a:lnSpc>
                <a:spcPct val="130000"/>
              </a:lnSpc>
            </a:pPr>
            <a:r>
              <a:rPr lang="en-US" altLang="zh-CN" sz="2000" b="1" dirty="0">
                <a:effectLst/>
                <a:latin typeface="Cambria" panose="02040503050406030204" pitchFamily="18" charset="0"/>
                <a:ea typeface="宋体" panose="02010600030101010101" pitchFamily="2" charset="-122"/>
              </a:rPr>
              <a:t>A </a:t>
            </a:r>
            <a:r>
              <a:rPr lang="en-US" altLang="zh-CN" sz="2000" b="1" dirty="0">
                <a:solidFill>
                  <a:srgbClr val="13BBBF"/>
                </a:solidFill>
                <a:effectLst/>
                <a:latin typeface="Cambria" panose="02040503050406030204" pitchFamily="18" charset="0"/>
                <a:ea typeface="宋体" panose="02010600030101010101" pitchFamily="2" charset="-122"/>
              </a:rPr>
              <a:t>stub</a:t>
            </a:r>
            <a:r>
              <a:rPr lang="en-US" altLang="zh-CN" sz="2000" b="1"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is code that sets variables that must be returned to the calling function and may only just print something such as “In Module A”.</a:t>
            </a:r>
          </a:p>
          <a:p>
            <a:pPr lvl="1">
              <a:lnSpc>
                <a:spcPct val="130000"/>
              </a:lnSpc>
            </a:pPr>
            <a:endParaRPr lang="en-US" altLang="zh-CN" sz="2000" dirty="0">
              <a:effectLst/>
              <a:latin typeface="Cambria" panose="02040503050406030204" pitchFamily="18" charset="0"/>
              <a:ea typeface="宋体" panose="02010600030101010101" pitchFamily="2" charset="-122"/>
            </a:endParaRPr>
          </a:p>
          <a:p>
            <a:pPr lvl="1">
              <a:lnSpc>
                <a:spcPct val="130000"/>
              </a:lnSpc>
            </a:pPr>
            <a:r>
              <a:rPr lang="en-US" altLang="zh-CN" sz="2000" dirty="0">
                <a:effectLst/>
                <a:latin typeface="Cambria" panose="02040503050406030204" pitchFamily="18" charset="0"/>
                <a:ea typeface="宋体" panose="02010600030101010101" pitchFamily="2" charset="-122"/>
              </a:rPr>
              <a:t>Test and debug the top function.</a:t>
            </a:r>
          </a:p>
          <a:p>
            <a:pPr lvl="1">
              <a:lnSpc>
                <a:spcPct val="130000"/>
              </a:lnSpc>
            </a:pPr>
            <a:r>
              <a:rPr lang="en-US" altLang="zh-CN" sz="2000" dirty="0">
                <a:effectLst/>
                <a:latin typeface="Cambria" panose="02040503050406030204" pitchFamily="18" charset="0"/>
                <a:ea typeface="宋体" panose="02010600030101010101" pitchFamily="2" charset="-122"/>
              </a:rPr>
              <a:t>Replace the stub with actual code.</a:t>
            </a:r>
          </a:p>
          <a:p>
            <a:pPr lvl="1">
              <a:lnSpc>
                <a:spcPct val="130000"/>
              </a:lnSpc>
            </a:pPr>
            <a:r>
              <a:rPr lang="en-US" altLang="zh-CN" sz="2000" dirty="0">
                <a:effectLst/>
                <a:latin typeface="Cambria" panose="02040503050406030204" pitchFamily="18" charset="0"/>
                <a:ea typeface="宋体" panose="02010600030101010101" pitchFamily="2" charset="-122"/>
              </a:rPr>
              <a:t>Test and debug the stub with its calling function(s).</a:t>
            </a:r>
          </a:p>
          <a:p>
            <a:pPr lvl="1">
              <a:lnSpc>
                <a:spcPct val="130000"/>
              </a:lnSpc>
            </a:pPr>
            <a:r>
              <a:rPr lang="en-US" altLang="zh-CN" sz="2000" dirty="0">
                <a:effectLst/>
                <a:latin typeface="Cambria" panose="02040503050406030204" pitchFamily="18" charset="0"/>
                <a:ea typeface="宋体" panose="02010600030101010101" pitchFamily="2" charset="-122"/>
              </a:rPr>
              <a:t>Repeat until ... ???</a:t>
            </a:r>
          </a:p>
        </p:txBody>
      </p:sp>
      <p:sp>
        <p:nvSpPr>
          <p:cNvPr id="5" name="AutoShape 5"/>
          <p:cNvSpPr>
            <a:spLocks noChangeArrowheads="1"/>
          </p:cNvSpPr>
          <p:nvPr/>
        </p:nvSpPr>
        <p:spPr bwMode="auto">
          <a:xfrm rot="10800000">
            <a:off x="3650792" y="1371600"/>
            <a:ext cx="360362" cy="576262"/>
          </a:xfrm>
          <a:prstGeom prst="upArrow">
            <a:avLst>
              <a:gd name="adj1" fmla="val 50000"/>
              <a:gd name="adj2" fmla="val 3997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Tree>
    <p:extLst>
      <p:ext uri="{BB962C8B-B14F-4D97-AF65-F5344CB8AC3E}">
        <p14:creationId xmlns:p14="http://schemas.microsoft.com/office/powerpoint/2010/main" val="336438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58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5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58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58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5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2626" name="Rectangle 2"/>
          <p:cNvSpPr>
            <a:spLocks noGrp="1" noChangeArrowheads="1"/>
          </p:cNvSpPr>
          <p:nvPr>
            <p:ph type="title"/>
          </p:nvPr>
        </p:nvSpPr>
        <p:spPr>
          <a:xfrm>
            <a:off x="2715419" y="120651"/>
            <a:ext cx="5976937" cy="717550"/>
          </a:xfrm>
        </p:spPr>
        <p:txBody>
          <a:bodyPr/>
          <a:lstStyle/>
          <a:p>
            <a:r>
              <a:rPr lang="en-US" altLang="zh-CN" sz="3200" b="1" dirty="0">
                <a:latin typeface="Cambria" panose="02040503050406030204" pitchFamily="18" charset="0"/>
              </a:rPr>
              <a:t>Top-down integration</a:t>
            </a:r>
          </a:p>
        </p:txBody>
      </p:sp>
      <p:grpSp>
        <p:nvGrpSpPr>
          <p:cNvPr id="282650" name="Group 26"/>
          <p:cNvGrpSpPr>
            <a:grpSpLocks/>
          </p:cNvGrpSpPr>
          <p:nvPr/>
        </p:nvGrpSpPr>
        <p:grpSpPr bwMode="auto">
          <a:xfrm>
            <a:off x="611188" y="1736725"/>
            <a:ext cx="8172450" cy="4203701"/>
            <a:chOff x="340" y="935"/>
            <a:chExt cx="5148" cy="2648"/>
          </a:xfrm>
        </p:grpSpPr>
        <p:sp>
          <p:nvSpPr>
            <p:cNvPr id="282627" name="desk1"/>
            <p:cNvSpPr>
              <a:spLocks noEditPoints="1" noChangeArrowheads="1"/>
            </p:cNvSpPr>
            <p:nvPr/>
          </p:nvSpPr>
          <p:spPr bwMode="auto">
            <a:xfrm>
              <a:off x="2109" y="935"/>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A</a:t>
              </a:r>
            </a:p>
          </p:txBody>
        </p:sp>
        <p:sp>
          <p:nvSpPr>
            <p:cNvPr id="282628" name="desk1"/>
            <p:cNvSpPr>
              <a:spLocks noEditPoints="1" noChangeArrowheads="1"/>
            </p:cNvSpPr>
            <p:nvPr/>
          </p:nvSpPr>
          <p:spPr bwMode="auto">
            <a:xfrm>
              <a:off x="1384" y="1547"/>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B</a:t>
              </a:r>
            </a:p>
          </p:txBody>
        </p:sp>
        <p:sp>
          <p:nvSpPr>
            <p:cNvPr id="282629" name="desk1"/>
            <p:cNvSpPr>
              <a:spLocks noEditPoints="1" noChangeArrowheads="1"/>
            </p:cNvSpPr>
            <p:nvPr/>
          </p:nvSpPr>
          <p:spPr bwMode="auto">
            <a:xfrm>
              <a:off x="3584" y="2137"/>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G</a:t>
              </a:r>
            </a:p>
          </p:txBody>
        </p:sp>
        <p:sp>
          <p:nvSpPr>
            <p:cNvPr id="282630" name="desk1"/>
            <p:cNvSpPr>
              <a:spLocks noEditPoints="1" noChangeArrowheads="1"/>
            </p:cNvSpPr>
            <p:nvPr/>
          </p:nvSpPr>
          <p:spPr bwMode="auto">
            <a:xfrm>
              <a:off x="1883" y="2114"/>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F</a:t>
              </a:r>
            </a:p>
          </p:txBody>
        </p:sp>
        <p:sp>
          <p:nvSpPr>
            <p:cNvPr id="282631" name="desk1"/>
            <p:cNvSpPr>
              <a:spLocks noEditPoints="1" noChangeArrowheads="1"/>
            </p:cNvSpPr>
            <p:nvPr/>
          </p:nvSpPr>
          <p:spPr bwMode="auto">
            <a:xfrm>
              <a:off x="885" y="2092"/>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E</a:t>
              </a:r>
            </a:p>
          </p:txBody>
        </p:sp>
        <p:sp>
          <p:nvSpPr>
            <p:cNvPr id="282632" name="desk1"/>
            <p:cNvSpPr>
              <a:spLocks noEditPoints="1" noChangeArrowheads="1"/>
            </p:cNvSpPr>
            <p:nvPr/>
          </p:nvSpPr>
          <p:spPr bwMode="auto">
            <a:xfrm>
              <a:off x="3561" y="1547"/>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D</a:t>
              </a:r>
            </a:p>
          </p:txBody>
        </p:sp>
        <p:sp>
          <p:nvSpPr>
            <p:cNvPr id="282633" name="desk1"/>
            <p:cNvSpPr>
              <a:spLocks noEditPoints="1" noChangeArrowheads="1"/>
            </p:cNvSpPr>
            <p:nvPr/>
          </p:nvSpPr>
          <p:spPr bwMode="auto">
            <a:xfrm>
              <a:off x="2472" y="1525"/>
              <a:ext cx="570" cy="28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2400" b="1">
                  <a:solidFill>
                    <a:schemeClr val="bg1"/>
                  </a:solidFill>
                  <a:effectLst/>
                  <a:latin typeface="Cambria" panose="02040503050406030204" pitchFamily="18" charset="0"/>
                  <a:ea typeface="宋体" panose="02010600030101010101" pitchFamily="2" charset="-122"/>
                </a:rPr>
                <a:t>C</a:t>
              </a:r>
            </a:p>
          </p:txBody>
        </p:sp>
        <p:sp>
          <p:nvSpPr>
            <p:cNvPr id="282634" name="Line 10"/>
            <p:cNvSpPr>
              <a:spLocks noChangeShapeType="1"/>
            </p:cNvSpPr>
            <p:nvPr/>
          </p:nvSpPr>
          <p:spPr bwMode="auto">
            <a:xfrm>
              <a:off x="2427" y="1253"/>
              <a:ext cx="0" cy="1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35" name="Line 11"/>
            <p:cNvSpPr>
              <a:spLocks noChangeShapeType="1"/>
            </p:cNvSpPr>
            <p:nvPr/>
          </p:nvSpPr>
          <p:spPr bwMode="auto">
            <a:xfrm>
              <a:off x="1792" y="1366"/>
              <a:ext cx="20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36" name="Line 12"/>
            <p:cNvSpPr>
              <a:spLocks noChangeShapeType="1"/>
            </p:cNvSpPr>
            <p:nvPr/>
          </p:nvSpPr>
          <p:spPr bwMode="auto">
            <a:xfrm>
              <a:off x="1792" y="1366"/>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37" name="Line 13"/>
            <p:cNvSpPr>
              <a:spLocks noChangeShapeType="1"/>
            </p:cNvSpPr>
            <p:nvPr/>
          </p:nvSpPr>
          <p:spPr bwMode="auto">
            <a:xfrm>
              <a:off x="2767" y="1366"/>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38" name="Line 14"/>
            <p:cNvSpPr>
              <a:spLocks noChangeShapeType="1"/>
            </p:cNvSpPr>
            <p:nvPr/>
          </p:nvSpPr>
          <p:spPr bwMode="auto">
            <a:xfrm>
              <a:off x="3810" y="1366"/>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39" name="Line 15"/>
            <p:cNvSpPr>
              <a:spLocks noChangeShapeType="1"/>
            </p:cNvSpPr>
            <p:nvPr/>
          </p:nvSpPr>
          <p:spPr bwMode="auto">
            <a:xfrm>
              <a:off x="3856" y="1842"/>
              <a:ext cx="0" cy="29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0" name="Line 16"/>
            <p:cNvSpPr>
              <a:spLocks noChangeShapeType="1"/>
            </p:cNvSpPr>
            <p:nvPr/>
          </p:nvSpPr>
          <p:spPr bwMode="auto">
            <a:xfrm>
              <a:off x="1679" y="1843"/>
              <a:ext cx="0" cy="1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1" name="Line 17"/>
            <p:cNvSpPr>
              <a:spLocks noChangeShapeType="1"/>
            </p:cNvSpPr>
            <p:nvPr/>
          </p:nvSpPr>
          <p:spPr bwMode="auto">
            <a:xfrm>
              <a:off x="1180" y="1956"/>
              <a:ext cx="9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2" name="Line 18"/>
            <p:cNvSpPr>
              <a:spLocks noChangeShapeType="1"/>
            </p:cNvSpPr>
            <p:nvPr/>
          </p:nvSpPr>
          <p:spPr bwMode="auto">
            <a:xfrm>
              <a:off x="1202" y="1956"/>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3" name="Line 19"/>
            <p:cNvSpPr>
              <a:spLocks noChangeShapeType="1"/>
            </p:cNvSpPr>
            <p:nvPr/>
          </p:nvSpPr>
          <p:spPr bwMode="auto">
            <a:xfrm>
              <a:off x="2178" y="1956"/>
              <a:ext cx="0" cy="1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4" name="Oval 20"/>
            <p:cNvSpPr>
              <a:spLocks noChangeArrowheads="1"/>
            </p:cNvSpPr>
            <p:nvPr/>
          </p:nvSpPr>
          <p:spPr bwMode="auto">
            <a:xfrm>
              <a:off x="884" y="2970"/>
              <a:ext cx="528" cy="518"/>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a:t>
              </a:r>
            </a:p>
          </p:txBody>
        </p:sp>
        <p:sp>
          <p:nvSpPr>
            <p:cNvPr id="282645" name="Oval 21"/>
            <p:cNvSpPr>
              <a:spLocks noChangeArrowheads="1"/>
            </p:cNvSpPr>
            <p:nvPr/>
          </p:nvSpPr>
          <p:spPr bwMode="auto">
            <a:xfrm>
              <a:off x="2358" y="2993"/>
              <a:ext cx="769" cy="518"/>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a:t>
              </a:r>
              <a:r>
                <a:rPr lang="en-US" altLang="zh-CN" sz="1400" b="1">
                  <a:effectLst/>
                  <a:latin typeface="Cambria" panose="02040503050406030204" pitchFamily="18" charset="0"/>
                  <a:ea typeface="宋体" panose="02010600030101010101" pitchFamily="2" charset="-122"/>
                </a:rPr>
                <a:t>B,C,D</a:t>
              </a:r>
            </a:p>
          </p:txBody>
        </p:sp>
        <p:sp>
          <p:nvSpPr>
            <p:cNvPr id="282646" name="Oval 22"/>
            <p:cNvSpPr>
              <a:spLocks noChangeArrowheads="1"/>
            </p:cNvSpPr>
            <p:nvPr/>
          </p:nvSpPr>
          <p:spPr bwMode="auto">
            <a:xfrm>
              <a:off x="3923" y="2901"/>
              <a:ext cx="768" cy="682"/>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t>
              </a:r>
              <a:r>
                <a:rPr lang="en-US" altLang="zh-CN" sz="1400" b="1">
                  <a:effectLst/>
                  <a:latin typeface="Cambria" panose="02040503050406030204" pitchFamily="18" charset="0"/>
                  <a:ea typeface="宋体" panose="02010600030101010101" pitchFamily="2" charset="-122"/>
                </a:rPr>
                <a:t>A,B,C,D,E,F,G</a:t>
              </a:r>
            </a:p>
          </p:txBody>
        </p:sp>
        <p:sp>
          <p:nvSpPr>
            <p:cNvPr id="282647" name="Line 23"/>
            <p:cNvSpPr>
              <a:spLocks noChangeShapeType="1"/>
            </p:cNvSpPr>
            <p:nvPr/>
          </p:nvSpPr>
          <p:spPr bwMode="auto">
            <a:xfrm>
              <a:off x="340" y="2636"/>
              <a:ext cx="5148"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8" name="Line 24"/>
            <p:cNvSpPr>
              <a:spLocks noChangeShapeType="1"/>
            </p:cNvSpPr>
            <p:nvPr/>
          </p:nvSpPr>
          <p:spPr bwMode="auto">
            <a:xfrm>
              <a:off x="1496" y="3226"/>
              <a:ext cx="771"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2649" name="Line 25"/>
            <p:cNvSpPr>
              <a:spLocks noChangeShapeType="1"/>
            </p:cNvSpPr>
            <p:nvPr/>
          </p:nvSpPr>
          <p:spPr bwMode="auto">
            <a:xfrm flipV="1">
              <a:off x="3197" y="3249"/>
              <a:ext cx="702"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grpSp>
    </p:spTree>
    <p:extLst>
      <p:ext uri="{BB962C8B-B14F-4D97-AF65-F5344CB8AC3E}">
        <p14:creationId xmlns:p14="http://schemas.microsoft.com/office/powerpoint/2010/main" val="22564362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3650" name="Rectangle 2"/>
          <p:cNvSpPr>
            <a:spLocks noGrp="1" noChangeArrowheads="1"/>
          </p:cNvSpPr>
          <p:nvPr>
            <p:ph type="title"/>
          </p:nvPr>
        </p:nvSpPr>
        <p:spPr>
          <a:xfrm>
            <a:off x="4495800" y="0"/>
            <a:ext cx="3346450" cy="823913"/>
          </a:xfrm>
        </p:spPr>
        <p:txBody>
          <a:bodyPr/>
          <a:lstStyle/>
          <a:p>
            <a:r>
              <a:rPr lang="en-US" altLang="zh-CN" sz="4000" b="1" dirty="0">
                <a:latin typeface="Cambria" panose="02040503050406030204" pitchFamily="18" charset="0"/>
              </a:rPr>
              <a:t>Pros &amp;</a:t>
            </a:r>
            <a:r>
              <a:rPr lang="en-US" altLang="zh-CN" sz="2000" b="1" dirty="0">
                <a:latin typeface="Cambria" panose="02040503050406030204" pitchFamily="18" charset="0"/>
              </a:rPr>
              <a:t> </a:t>
            </a:r>
            <a:r>
              <a:rPr lang="en-US" altLang="zh-CN" sz="4000" b="1" dirty="0">
                <a:latin typeface="Cambria" panose="02040503050406030204" pitchFamily="18" charset="0"/>
              </a:rPr>
              <a:t>cons</a:t>
            </a:r>
          </a:p>
        </p:txBody>
      </p:sp>
      <p:sp>
        <p:nvSpPr>
          <p:cNvPr id="283651" name="Text Box 3"/>
          <p:cNvSpPr txBox="1">
            <a:spLocks noChangeArrowheads="1"/>
          </p:cNvSpPr>
          <p:nvPr/>
        </p:nvSpPr>
        <p:spPr bwMode="auto">
          <a:xfrm>
            <a:off x="381000" y="1371600"/>
            <a:ext cx="8458200" cy="48628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1" hangingPunct="1">
              <a:spcBef>
                <a:spcPct val="50000"/>
              </a:spcBef>
            </a:pPr>
            <a:r>
              <a:rPr lang="en-US" altLang="zh-CN" sz="2000" b="1" dirty="0">
                <a:solidFill>
                  <a:srgbClr val="133984"/>
                </a:solidFill>
                <a:effectLst/>
                <a:latin typeface="Cambria" panose="02040503050406030204" pitchFamily="18" charset="0"/>
                <a:ea typeface="宋体" panose="02010600030101010101" pitchFamily="2" charset="-122"/>
              </a:rPr>
              <a:t>Advantage:</a:t>
            </a:r>
          </a:p>
          <a:p>
            <a:pPr eaLnBrk="1" hangingPunct="1">
              <a:spcBef>
                <a:spcPct val="50000"/>
              </a:spcBef>
            </a:pPr>
            <a:r>
              <a:rPr lang="en-US" altLang="zh-CN" sz="2000"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The most important components can be tested early</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Apply to top-down design and code</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Driver programs are not needed in top-down testing</a:t>
            </a:r>
            <a:endParaRPr lang="en-US" altLang="zh-CN" sz="2000" b="1" dirty="0">
              <a:effectLst/>
              <a:latin typeface="Cambria" panose="02040503050406030204" pitchFamily="18" charset="0"/>
              <a:ea typeface="宋体" panose="02010600030101010101" pitchFamily="2" charset="-122"/>
            </a:endParaRPr>
          </a:p>
          <a:p>
            <a:pPr eaLnBrk="1" hangingPunct="1">
              <a:spcBef>
                <a:spcPct val="50000"/>
              </a:spcBef>
            </a:pPr>
            <a:r>
              <a:rPr lang="en-US" altLang="zh-CN" sz="2000" dirty="0">
                <a:effectLst/>
                <a:latin typeface="Cambria" panose="02040503050406030204" pitchFamily="18" charset="0"/>
                <a:ea typeface="宋体" panose="02010600030101010101" pitchFamily="2" charset="-122"/>
              </a:rPr>
              <a:t>- Logic and structure is clear</a:t>
            </a:r>
          </a:p>
          <a:p>
            <a:pPr eaLnBrk="1" hangingPunct="1">
              <a:spcBef>
                <a:spcPct val="50000"/>
              </a:spcBef>
            </a:pPr>
            <a:endParaRPr lang="en-US" altLang="zh-CN" sz="2000" b="1" dirty="0">
              <a:solidFill>
                <a:srgbClr val="13BBBF"/>
              </a:solidFill>
              <a:effectLst/>
              <a:latin typeface="Cambria" panose="02040503050406030204" pitchFamily="18" charset="0"/>
              <a:ea typeface="宋体" panose="02010600030101010101" pitchFamily="2" charset="-122"/>
            </a:endParaRPr>
          </a:p>
          <a:p>
            <a:pPr eaLnBrk="1" hangingPunct="1">
              <a:spcBef>
                <a:spcPct val="50000"/>
              </a:spcBef>
            </a:pPr>
            <a:r>
              <a:rPr lang="en-US" altLang="zh-CN" sz="2000" b="1" dirty="0">
                <a:solidFill>
                  <a:srgbClr val="133984"/>
                </a:solidFill>
                <a:effectLst/>
                <a:latin typeface="Cambria" panose="02040503050406030204" pitchFamily="18" charset="0"/>
                <a:ea typeface="宋体" panose="02010600030101010101" pitchFamily="2" charset="-122"/>
              </a:rPr>
              <a:t>Disadvantage:</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A very large number of </a:t>
            </a:r>
            <a:r>
              <a:rPr lang="en-US" altLang="zh-CN" sz="2000" b="1" dirty="0">
                <a:effectLst/>
                <a:latin typeface="Cambria" panose="02040503050406030204" pitchFamily="18" charset="0"/>
                <a:ea typeface="宋体" panose="02010600030101010101" pitchFamily="2" charset="-122"/>
              </a:rPr>
              <a:t>stubs </a:t>
            </a:r>
            <a:r>
              <a:rPr lang="en-US" altLang="zh-CN" sz="2000" dirty="0">
                <a:effectLst/>
                <a:latin typeface="Cambria" panose="02040503050406030204" pitchFamily="18" charset="0"/>
                <a:ea typeface="宋体" panose="02010600030101010101" pitchFamily="2" charset="-122"/>
              </a:rPr>
              <a:t>(a special-purpose program to simulate the activity of the missing component) may be required</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Testing each level’s component individually introduces another difficulty</a:t>
            </a:r>
          </a:p>
          <a:p>
            <a:pPr eaLnBrk="1" hangingPunct="1">
              <a:spcBef>
                <a:spcPct val="50000"/>
              </a:spcBef>
            </a:pPr>
            <a:r>
              <a:rPr lang="en-US" altLang="zh-CN" sz="2000" dirty="0">
                <a:effectLst/>
                <a:latin typeface="Cambria" panose="02040503050406030204" pitchFamily="18" charset="0"/>
                <a:ea typeface="宋体" panose="02010600030101010101" pitchFamily="2" charset="-122"/>
              </a:rPr>
              <a:t>	</a:t>
            </a:r>
          </a:p>
        </p:txBody>
      </p:sp>
    </p:spTree>
    <p:extLst>
      <p:ext uri="{BB962C8B-B14F-4D97-AF65-F5344CB8AC3E}">
        <p14:creationId xmlns:p14="http://schemas.microsoft.com/office/powerpoint/2010/main" val="112603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3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365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a:latin typeface="Cambria" panose="02040503050406030204" pitchFamily="18" charset="0"/>
              </a:rPr>
              <a:t>Introduction</a:t>
            </a:r>
            <a:endParaRPr lang="zh-CN" altLang="zh-CN" dirty="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Sources of Problems</a:t>
            </a:r>
          </a:p>
        </p:txBody>
      </p:sp>
      <p:sp>
        <p:nvSpPr>
          <p:cNvPr id="4" name="Rectangle 3"/>
          <p:cNvSpPr txBox="1">
            <a:spLocks noChangeArrowheads="1"/>
          </p:cNvSpPr>
          <p:nvPr/>
        </p:nvSpPr>
        <p:spPr bwMode="auto">
          <a:xfrm>
            <a:off x="304800" y="1981200"/>
            <a:ext cx="8610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b="1" u="sng" dirty="0">
                <a:latin typeface="Cambria" panose="02040503050406030204" pitchFamily="18" charset="0"/>
              </a:rPr>
              <a:t>Requirements Definition:</a:t>
            </a:r>
            <a:r>
              <a:rPr lang="en-US" altLang="zh-CN" dirty="0">
                <a:latin typeface="Cambria" panose="02040503050406030204" pitchFamily="18" charset="0"/>
              </a:rPr>
              <a:t> Erroneous, incomplete, inconsistent requirements.</a:t>
            </a:r>
          </a:p>
          <a:p>
            <a:pPr eaLnBrk="1" hangingPunct="1"/>
            <a:r>
              <a:rPr lang="en-US" altLang="zh-CN" b="1" u="sng" dirty="0">
                <a:latin typeface="Cambria" panose="02040503050406030204" pitchFamily="18" charset="0"/>
              </a:rPr>
              <a:t>Design:</a:t>
            </a:r>
            <a:r>
              <a:rPr lang="en-US" altLang="zh-CN" dirty="0">
                <a:latin typeface="Cambria" panose="02040503050406030204" pitchFamily="18" charset="0"/>
              </a:rPr>
              <a:t>  Fundamental design flaws in the software.</a:t>
            </a:r>
          </a:p>
          <a:p>
            <a:pPr eaLnBrk="1" hangingPunct="1"/>
            <a:r>
              <a:rPr lang="en-US" altLang="zh-CN" b="1" u="sng" dirty="0">
                <a:latin typeface="Cambria" panose="02040503050406030204" pitchFamily="18" charset="0"/>
              </a:rPr>
              <a:t>Implementation:</a:t>
            </a:r>
            <a:r>
              <a:rPr lang="en-US" altLang="zh-CN" dirty="0">
                <a:latin typeface="Cambria" panose="02040503050406030204" pitchFamily="18" charset="0"/>
              </a:rPr>
              <a:t>  Mistakes in chip fabrication, wiring, programming faults, malicious code.</a:t>
            </a:r>
          </a:p>
          <a:p>
            <a:pPr eaLnBrk="1" hangingPunct="1"/>
            <a:r>
              <a:rPr lang="en-US" altLang="zh-CN" b="1" u="sng" dirty="0">
                <a:latin typeface="Cambria" panose="02040503050406030204" pitchFamily="18" charset="0"/>
              </a:rPr>
              <a:t>Support Systems:</a:t>
            </a:r>
            <a:r>
              <a:rPr lang="en-US" altLang="zh-CN" dirty="0">
                <a:latin typeface="Cambria" panose="02040503050406030204" pitchFamily="18" charset="0"/>
              </a:rPr>
              <a:t>  Poor programming languages, faulty compilers and debuggers, misleading development tools.</a:t>
            </a:r>
          </a:p>
          <a:p>
            <a:pPr eaLnBrk="1" hangingPunct="1"/>
            <a:endParaRPr lang="en-US" altLang="zh-CN" dirty="0">
              <a:latin typeface="Cambria" panose="02040503050406030204" pitchFamily="18" charset="0"/>
            </a:endParaRPr>
          </a:p>
        </p:txBody>
      </p:sp>
    </p:spTree>
    <p:extLst>
      <p:ext uri="{BB962C8B-B14F-4D97-AF65-F5344CB8AC3E}">
        <p14:creationId xmlns:p14="http://schemas.microsoft.com/office/powerpoint/2010/main" val="100429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4674" name="Rectangle 2"/>
          <p:cNvSpPr>
            <a:spLocks noGrp="1" noChangeArrowheads="1"/>
          </p:cNvSpPr>
          <p:nvPr>
            <p:ph type="title"/>
          </p:nvPr>
        </p:nvSpPr>
        <p:spPr>
          <a:xfrm>
            <a:off x="1962150" y="173038"/>
            <a:ext cx="7345362" cy="711200"/>
          </a:xfrm>
        </p:spPr>
        <p:txBody>
          <a:bodyPr/>
          <a:lstStyle/>
          <a:p>
            <a:r>
              <a:rPr lang="en-US" altLang="zh-CN" b="1" dirty="0">
                <a:latin typeface="Cambria" panose="02040503050406030204" pitchFamily="18" charset="0"/>
              </a:rPr>
              <a:t>Modified Top-down integration</a:t>
            </a:r>
          </a:p>
        </p:txBody>
      </p:sp>
      <p:grpSp>
        <p:nvGrpSpPr>
          <p:cNvPr id="284696" name="Group 24"/>
          <p:cNvGrpSpPr>
            <a:grpSpLocks/>
          </p:cNvGrpSpPr>
          <p:nvPr/>
        </p:nvGrpSpPr>
        <p:grpSpPr bwMode="auto">
          <a:xfrm>
            <a:off x="76200" y="2438400"/>
            <a:ext cx="7772400" cy="4098925"/>
            <a:chOff x="340" y="1020"/>
            <a:chExt cx="4896" cy="2582"/>
          </a:xfrm>
        </p:grpSpPr>
        <p:sp>
          <p:nvSpPr>
            <p:cNvPr id="284675" name="Oval 3"/>
            <p:cNvSpPr>
              <a:spLocks noChangeArrowheads="1"/>
            </p:cNvSpPr>
            <p:nvPr/>
          </p:nvSpPr>
          <p:spPr bwMode="auto">
            <a:xfrm>
              <a:off x="1315" y="1020"/>
              <a:ext cx="528" cy="518"/>
            </a:xfrm>
            <a:prstGeom prst="ellipse">
              <a:avLst/>
            </a:prstGeom>
            <a:solidFill>
              <a:srgbClr val="FFFF99"/>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B</a:t>
              </a:r>
            </a:p>
          </p:txBody>
        </p:sp>
        <p:sp>
          <p:nvSpPr>
            <p:cNvPr id="284676" name="Oval 4"/>
            <p:cNvSpPr>
              <a:spLocks noChangeArrowheads="1"/>
            </p:cNvSpPr>
            <p:nvPr/>
          </p:nvSpPr>
          <p:spPr bwMode="auto">
            <a:xfrm>
              <a:off x="1292" y="2018"/>
              <a:ext cx="528" cy="518"/>
            </a:xfrm>
            <a:prstGeom prst="ellipse">
              <a:avLst/>
            </a:prstGeom>
            <a:solidFill>
              <a:srgbClr val="FFFF99"/>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C</a:t>
              </a:r>
            </a:p>
          </p:txBody>
        </p:sp>
        <p:sp>
          <p:nvSpPr>
            <p:cNvPr id="284677" name="Oval 5"/>
            <p:cNvSpPr>
              <a:spLocks noChangeArrowheads="1"/>
            </p:cNvSpPr>
            <p:nvPr/>
          </p:nvSpPr>
          <p:spPr bwMode="auto">
            <a:xfrm>
              <a:off x="1360" y="3084"/>
              <a:ext cx="528" cy="518"/>
            </a:xfrm>
            <a:prstGeom prst="ellipse">
              <a:avLst/>
            </a:prstGeom>
            <a:solidFill>
              <a:srgbClr val="FFFF99"/>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D</a:t>
              </a:r>
            </a:p>
          </p:txBody>
        </p:sp>
        <p:sp>
          <p:nvSpPr>
            <p:cNvPr id="284678" name="Oval 6"/>
            <p:cNvSpPr>
              <a:spLocks noChangeArrowheads="1"/>
            </p:cNvSpPr>
            <p:nvPr/>
          </p:nvSpPr>
          <p:spPr bwMode="auto">
            <a:xfrm>
              <a:off x="3175" y="1133"/>
              <a:ext cx="590" cy="491"/>
            </a:xfrm>
            <a:prstGeom prst="ellipse">
              <a:avLst/>
            </a:prstGeom>
            <a:solidFill>
              <a:srgbClr val="FFFF99"/>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t>
              </a:r>
              <a:r>
                <a:rPr lang="en-US" altLang="zh-CN" sz="1400" b="1">
                  <a:effectLst/>
                  <a:latin typeface="Cambria" panose="02040503050406030204" pitchFamily="18" charset="0"/>
                  <a:ea typeface="宋体" panose="02010600030101010101" pitchFamily="2" charset="-122"/>
                </a:rPr>
                <a:t>E</a:t>
              </a:r>
            </a:p>
          </p:txBody>
        </p:sp>
        <p:sp>
          <p:nvSpPr>
            <p:cNvPr id="284679" name="Oval 7"/>
            <p:cNvSpPr>
              <a:spLocks noChangeArrowheads="1"/>
            </p:cNvSpPr>
            <p:nvPr/>
          </p:nvSpPr>
          <p:spPr bwMode="auto">
            <a:xfrm>
              <a:off x="3266" y="2041"/>
              <a:ext cx="528" cy="518"/>
            </a:xfrm>
            <a:prstGeom prst="ellipse">
              <a:avLst/>
            </a:prstGeom>
            <a:solidFill>
              <a:srgbClr val="FFFF99"/>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F</a:t>
              </a:r>
            </a:p>
          </p:txBody>
        </p:sp>
        <p:sp>
          <p:nvSpPr>
            <p:cNvPr id="284680" name="Oval 8"/>
            <p:cNvSpPr>
              <a:spLocks noChangeArrowheads="1"/>
            </p:cNvSpPr>
            <p:nvPr/>
          </p:nvSpPr>
          <p:spPr bwMode="auto">
            <a:xfrm>
              <a:off x="3288" y="3016"/>
              <a:ext cx="528" cy="518"/>
            </a:xfrm>
            <a:prstGeom prst="ellipse">
              <a:avLst/>
            </a:prstGeom>
            <a:solidFill>
              <a:srgbClr val="FFFF99"/>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G</a:t>
              </a:r>
            </a:p>
          </p:txBody>
        </p:sp>
        <p:sp>
          <p:nvSpPr>
            <p:cNvPr id="284681" name="Oval 9"/>
            <p:cNvSpPr>
              <a:spLocks noChangeArrowheads="1"/>
            </p:cNvSpPr>
            <p:nvPr/>
          </p:nvSpPr>
          <p:spPr bwMode="auto">
            <a:xfrm>
              <a:off x="4468" y="1972"/>
              <a:ext cx="768" cy="682"/>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t>
              </a:r>
              <a:r>
                <a:rPr lang="en-US" altLang="zh-CN" sz="1400" b="1">
                  <a:effectLst/>
                  <a:latin typeface="Cambria" panose="02040503050406030204" pitchFamily="18" charset="0"/>
                  <a:ea typeface="宋体" panose="02010600030101010101" pitchFamily="2" charset="-122"/>
                </a:rPr>
                <a:t>A,B,C,D,E,F,G</a:t>
              </a:r>
            </a:p>
          </p:txBody>
        </p:sp>
        <p:sp>
          <p:nvSpPr>
            <p:cNvPr id="284682" name="Line 10"/>
            <p:cNvSpPr>
              <a:spLocks noChangeShapeType="1"/>
            </p:cNvSpPr>
            <p:nvPr/>
          </p:nvSpPr>
          <p:spPr bwMode="auto">
            <a:xfrm flipV="1">
              <a:off x="2744" y="1570"/>
              <a:ext cx="544" cy="522"/>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83" name="Line 11"/>
            <p:cNvSpPr>
              <a:spLocks noChangeShapeType="1"/>
            </p:cNvSpPr>
            <p:nvPr/>
          </p:nvSpPr>
          <p:spPr bwMode="auto">
            <a:xfrm>
              <a:off x="862" y="2273"/>
              <a:ext cx="430"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84" name="Line 12"/>
            <p:cNvSpPr>
              <a:spLocks noChangeShapeType="1"/>
            </p:cNvSpPr>
            <p:nvPr/>
          </p:nvSpPr>
          <p:spPr bwMode="auto">
            <a:xfrm>
              <a:off x="3674" y="1579"/>
              <a:ext cx="839" cy="518"/>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85" name="Line 13"/>
            <p:cNvSpPr>
              <a:spLocks noChangeShapeType="1"/>
            </p:cNvSpPr>
            <p:nvPr/>
          </p:nvSpPr>
          <p:spPr bwMode="auto">
            <a:xfrm>
              <a:off x="3810" y="2295"/>
              <a:ext cx="635" cy="1"/>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86" name="Line 14"/>
            <p:cNvSpPr>
              <a:spLocks noChangeShapeType="1"/>
            </p:cNvSpPr>
            <p:nvPr/>
          </p:nvSpPr>
          <p:spPr bwMode="auto">
            <a:xfrm flipV="1">
              <a:off x="3810" y="2500"/>
              <a:ext cx="703" cy="703"/>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87" name="Oval 15"/>
            <p:cNvSpPr>
              <a:spLocks noChangeArrowheads="1"/>
            </p:cNvSpPr>
            <p:nvPr/>
          </p:nvSpPr>
          <p:spPr bwMode="auto">
            <a:xfrm>
              <a:off x="340" y="2041"/>
              <a:ext cx="528" cy="518"/>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a:t>
              </a:r>
            </a:p>
          </p:txBody>
        </p:sp>
        <p:sp>
          <p:nvSpPr>
            <p:cNvPr id="284688" name="Oval 16"/>
            <p:cNvSpPr>
              <a:spLocks noChangeArrowheads="1"/>
            </p:cNvSpPr>
            <p:nvPr/>
          </p:nvSpPr>
          <p:spPr bwMode="auto">
            <a:xfrm>
              <a:off x="2133" y="2041"/>
              <a:ext cx="837" cy="518"/>
            </a:xfrm>
            <a:prstGeom prst="ellipse">
              <a:avLst/>
            </a:prstGeom>
            <a:solidFill>
              <a:srgbClr val="CCFFFF"/>
            </a:solidFill>
            <a:ln w="19050"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600" b="1">
                  <a:effectLst/>
                  <a:latin typeface="Cambria" panose="02040503050406030204" pitchFamily="18" charset="0"/>
                  <a:ea typeface="宋体" panose="02010600030101010101" pitchFamily="2" charset="-122"/>
                </a:rPr>
                <a:t>Test A,B.C,D</a:t>
              </a:r>
            </a:p>
          </p:txBody>
        </p:sp>
        <p:sp>
          <p:nvSpPr>
            <p:cNvPr id="284689" name="Line 17"/>
            <p:cNvSpPr>
              <a:spLocks noChangeShapeType="1"/>
            </p:cNvSpPr>
            <p:nvPr/>
          </p:nvSpPr>
          <p:spPr bwMode="auto">
            <a:xfrm>
              <a:off x="1837" y="2273"/>
              <a:ext cx="295"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90" name="Line 18"/>
            <p:cNvSpPr>
              <a:spLocks noChangeShapeType="1"/>
            </p:cNvSpPr>
            <p:nvPr/>
          </p:nvSpPr>
          <p:spPr bwMode="auto">
            <a:xfrm>
              <a:off x="2971" y="2296"/>
              <a:ext cx="295" cy="0"/>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91" name="Line 19"/>
            <p:cNvSpPr>
              <a:spLocks noChangeShapeType="1"/>
            </p:cNvSpPr>
            <p:nvPr/>
          </p:nvSpPr>
          <p:spPr bwMode="auto">
            <a:xfrm flipV="1">
              <a:off x="635" y="1298"/>
              <a:ext cx="703" cy="703"/>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92" name="Line 20"/>
            <p:cNvSpPr>
              <a:spLocks noChangeShapeType="1"/>
            </p:cNvSpPr>
            <p:nvPr/>
          </p:nvSpPr>
          <p:spPr bwMode="auto">
            <a:xfrm flipV="1">
              <a:off x="1814" y="2500"/>
              <a:ext cx="454" cy="703"/>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93" name="Line 21"/>
            <p:cNvSpPr>
              <a:spLocks noChangeShapeType="1"/>
            </p:cNvSpPr>
            <p:nvPr/>
          </p:nvSpPr>
          <p:spPr bwMode="auto">
            <a:xfrm>
              <a:off x="1814" y="1412"/>
              <a:ext cx="544" cy="635"/>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94" name="Line 22"/>
            <p:cNvSpPr>
              <a:spLocks noChangeShapeType="1"/>
            </p:cNvSpPr>
            <p:nvPr/>
          </p:nvSpPr>
          <p:spPr bwMode="auto">
            <a:xfrm>
              <a:off x="725" y="2546"/>
              <a:ext cx="658" cy="657"/>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284695" name="Line 23"/>
            <p:cNvSpPr>
              <a:spLocks noChangeShapeType="1"/>
            </p:cNvSpPr>
            <p:nvPr/>
          </p:nvSpPr>
          <p:spPr bwMode="auto">
            <a:xfrm>
              <a:off x="2744" y="2546"/>
              <a:ext cx="567" cy="589"/>
            </a:xfrm>
            <a:prstGeom prst="line">
              <a:avLst/>
            </a:prstGeom>
            <a:noFill/>
            <a:ln w="19050">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grpSp>
      <p:grpSp>
        <p:nvGrpSpPr>
          <p:cNvPr id="2" name="组合 1"/>
          <p:cNvGrpSpPr/>
          <p:nvPr/>
        </p:nvGrpSpPr>
        <p:grpSpPr>
          <a:xfrm>
            <a:off x="5437188" y="893762"/>
            <a:ext cx="3630613" cy="1620838"/>
            <a:chOff x="-6450013" y="444499"/>
            <a:chExt cx="5189538" cy="2360613"/>
          </a:xfrm>
        </p:grpSpPr>
        <p:sp>
          <p:nvSpPr>
            <p:cNvPr id="29" name="desk1"/>
            <p:cNvSpPr>
              <a:spLocks noEditPoints="1" noChangeArrowheads="1"/>
            </p:cNvSpPr>
            <p:nvPr/>
          </p:nvSpPr>
          <p:spPr bwMode="auto">
            <a:xfrm>
              <a:off x="-4506912" y="444499"/>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A</a:t>
              </a:r>
            </a:p>
          </p:txBody>
        </p:sp>
        <p:sp>
          <p:nvSpPr>
            <p:cNvPr id="30" name="desk1"/>
            <p:cNvSpPr>
              <a:spLocks noEditPoints="1" noChangeArrowheads="1"/>
            </p:cNvSpPr>
            <p:nvPr/>
          </p:nvSpPr>
          <p:spPr bwMode="auto">
            <a:xfrm>
              <a:off x="-5657850" y="1416049"/>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B</a:t>
              </a:r>
            </a:p>
          </p:txBody>
        </p:sp>
        <p:sp>
          <p:nvSpPr>
            <p:cNvPr id="31" name="desk1"/>
            <p:cNvSpPr>
              <a:spLocks noEditPoints="1" noChangeArrowheads="1"/>
            </p:cNvSpPr>
            <p:nvPr/>
          </p:nvSpPr>
          <p:spPr bwMode="auto">
            <a:xfrm>
              <a:off x="-2165350" y="2352674"/>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G</a:t>
              </a:r>
            </a:p>
          </p:txBody>
        </p:sp>
        <p:sp>
          <p:nvSpPr>
            <p:cNvPr id="32" name="desk1"/>
            <p:cNvSpPr>
              <a:spLocks noEditPoints="1" noChangeArrowheads="1"/>
            </p:cNvSpPr>
            <p:nvPr/>
          </p:nvSpPr>
          <p:spPr bwMode="auto">
            <a:xfrm>
              <a:off x="-4865687" y="2316162"/>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F</a:t>
              </a:r>
            </a:p>
          </p:txBody>
        </p:sp>
        <p:sp>
          <p:nvSpPr>
            <p:cNvPr id="33" name="desk1"/>
            <p:cNvSpPr>
              <a:spLocks noEditPoints="1" noChangeArrowheads="1"/>
            </p:cNvSpPr>
            <p:nvPr/>
          </p:nvSpPr>
          <p:spPr bwMode="auto">
            <a:xfrm>
              <a:off x="-6450013" y="2281237"/>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E</a:t>
              </a:r>
            </a:p>
          </p:txBody>
        </p:sp>
        <p:sp>
          <p:nvSpPr>
            <p:cNvPr id="34" name="desk1"/>
            <p:cNvSpPr>
              <a:spLocks noEditPoints="1" noChangeArrowheads="1"/>
            </p:cNvSpPr>
            <p:nvPr/>
          </p:nvSpPr>
          <p:spPr bwMode="auto">
            <a:xfrm>
              <a:off x="-2201862" y="1416049"/>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D</a:t>
              </a:r>
            </a:p>
          </p:txBody>
        </p:sp>
        <p:sp>
          <p:nvSpPr>
            <p:cNvPr id="35" name="desk1"/>
            <p:cNvSpPr>
              <a:spLocks noEditPoints="1" noChangeArrowheads="1"/>
            </p:cNvSpPr>
            <p:nvPr/>
          </p:nvSpPr>
          <p:spPr bwMode="auto">
            <a:xfrm>
              <a:off x="-3930650" y="1381124"/>
              <a:ext cx="904875" cy="4524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spcBef>
                  <a:spcPct val="50000"/>
                </a:spcBef>
              </a:pPr>
              <a:r>
                <a:rPr lang="en-US" altLang="zh-CN" sz="1600" b="1">
                  <a:solidFill>
                    <a:schemeClr val="bg1"/>
                  </a:solidFill>
                  <a:effectLst/>
                  <a:latin typeface="Cambria" panose="02040503050406030204" pitchFamily="18" charset="0"/>
                  <a:ea typeface="宋体" panose="02010600030101010101" pitchFamily="2" charset="-122"/>
                </a:rPr>
                <a:t>C</a:t>
              </a:r>
            </a:p>
          </p:txBody>
        </p:sp>
        <p:sp>
          <p:nvSpPr>
            <p:cNvPr id="36" name="Line 10"/>
            <p:cNvSpPr>
              <a:spLocks noChangeShapeType="1"/>
            </p:cNvSpPr>
            <p:nvPr/>
          </p:nvSpPr>
          <p:spPr bwMode="auto">
            <a:xfrm>
              <a:off x="-4002087" y="949324"/>
              <a:ext cx="0" cy="179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37" name="Line 11"/>
            <p:cNvSpPr>
              <a:spLocks noChangeShapeType="1"/>
            </p:cNvSpPr>
            <p:nvPr/>
          </p:nvSpPr>
          <p:spPr bwMode="auto">
            <a:xfrm>
              <a:off x="-5010150" y="1128712"/>
              <a:ext cx="32035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38" name="Line 12"/>
            <p:cNvSpPr>
              <a:spLocks noChangeShapeType="1"/>
            </p:cNvSpPr>
            <p:nvPr/>
          </p:nvSpPr>
          <p:spPr bwMode="auto">
            <a:xfrm>
              <a:off x="-5010150" y="1128712"/>
              <a:ext cx="0" cy="2524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39" name="Line 13"/>
            <p:cNvSpPr>
              <a:spLocks noChangeShapeType="1"/>
            </p:cNvSpPr>
            <p:nvPr/>
          </p:nvSpPr>
          <p:spPr bwMode="auto">
            <a:xfrm>
              <a:off x="-3462337" y="1128712"/>
              <a:ext cx="0" cy="2524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40" name="Line 14"/>
            <p:cNvSpPr>
              <a:spLocks noChangeShapeType="1"/>
            </p:cNvSpPr>
            <p:nvPr/>
          </p:nvSpPr>
          <p:spPr bwMode="auto">
            <a:xfrm>
              <a:off x="-1806575" y="1128712"/>
              <a:ext cx="0" cy="2524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41" name="Line 15"/>
            <p:cNvSpPr>
              <a:spLocks noChangeShapeType="1"/>
            </p:cNvSpPr>
            <p:nvPr/>
          </p:nvSpPr>
          <p:spPr bwMode="auto">
            <a:xfrm>
              <a:off x="-1733550" y="1884362"/>
              <a:ext cx="0" cy="468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42" name="Line 16"/>
            <p:cNvSpPr>
              <a:spLocks noChangeShapeType="1"/>
            </p:cNvSpPr>
            <p:nvPr/>
          </p:nvSpPr>
          <p:spPr bwMode="auto">
            <a:xfrm>
              <a:off x="-5189537" y="1885949"/>
              <a:ext cx="0" cy="179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43" name="Line 17"/>
            <p:cNvSpPr>
              <a:spLocks noChangeShapeType="1"/>
            </p:cNvSpPr>
            <p:nvPr/>
          </p:nvSpPr>
          <p:spPr bwMode="auto">
            <a:xfrm>
              <a:off x="-5981700" y="2065337"/>
              <a:ext cx="15843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44" name="Line 18"/>
            <p:cNvSpPr>
              <a:spLocks noChangeShapeType="1"/>
            </p:cNvSpPr>
            <p:nvPr/>
          </p:nvSpPr>
          <p:spPr bwMode="auto">
            <a:xfrm>
              <a:off x="-5946775" y="2065337"/>
              <a:ext cx="0" cy="2524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sp>
          <p:nvSpPr>
            <p:cNvPr id="45" name="Line 19"/>
            <p:cNvSpPr>
              <a:spLocks noChangeShapeType="1"/>
            </p:cNvSpPr>
            <p:nvPr/>
          </p:nvSpPr>
          <p:spPr bwMode="auto">
            <a:xfrm>
              <a:off x="-4397375" y="2065337"/>
              <a:ext cx="0" cy="2524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600">
                <a:latin typeface="Cambria" panose="02040503050406030204" pitchFamily="18" charset="0"/>
              </a:endParaRPr>
            </a:p>
          </p:txBody>
        </p:sp>
      </p:grpSp>
    </p:spTree>
    <p:extLst>
      <p:ext uri="{BB962C8B-B14F-4D97-AF65-F5344CB8AC3E}">
        <p14:creationId xmlns:p14="http://schemas.microsoft.com/office/powerpoint/2010/main" val="29908173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System Testing</a:t>
            </a:r>
            <a:endParaRPr lang="zh-CN" altLang="zh-CN" sz="2400" dirty="0">
              <a:latin typeface="Cambria" panose="02040503050406030204" pitchFamily="18" charset="0"/>
            </a:endParaRPr>
          </a:p>
        </p:txBody>
      </p:sp>
      <p:sp>
        <p:nvSpPr>
          <p:cNvPr id="4" name="Rectangle 2"/>
          <p:cNvSpPr txBox="1">
            <a:spLocks noChangeArrowheads="1"/>
          </p:cNvSpPr>
          <p:nvPr/>
        </p:nvSpPr>
        <p:spPr bwMode="auto">
          <a:xfrm>
            <a:off x="7620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How to test a website</a:t>
            </a:r>
          </a:p>
        </p:txBody>
      </p:sp>
      <p:sp>
        <p:nvSpPr>
          <p:cNvPr id="6" name="Rectangle 3"/>
          <p:cNvSpPr txBox="1">
            <a:spLocks noChangeArrowheads="1"/>
          </p:cNvSpPr>
          <p:nvPr/>
        </p:nvSpPr>
        <p:spPr bwMode="auto">
          <a:xfrm>
            <a:off x="304800" y="22098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Cambria" panose="02040503050406030204" pitchFamily="18" charset="0"/>
              </a:rPr>
              <a:t>Easiest way to start is by treating the web site as a </a:t>
            </a:r>
            <a:r>
              <a:rPr lang="en-US" altLang="zh-CN" dirty="0">
                <a:solidFill>
                  <a:srgbClr val="FF0000"/>
                </a:solidFill>
                <a:latin typeface="Cambria" panose="02040503050406030204" pitchFamily="18" charset="0"/>
              </a:rPr>
              <a:t>black box</a:t>
            </a:r>
            <a:r>
              <a:rPr lang="en-US" altLang="zh-CN" dirty="0">
                <a:latin typeface="Cambria" panose="02040503050406030204" pitchFamily="18" charset="0"/>
              </a:rPr>
              <a:t>.</a:t>
            </a:r>
          </a:p>
          <a:p>
            <a:pPr lvl="1" eaLnBrk="1" hangingPunct="1"/>
            <a:r>
              <a:rPr lang="en-US" altLang="zh-CN" dirty="0">
                <a:latin typeface="Cambria" panose="02040503050406030204" pitchFamily="18" charset="0"/>
              </a:rPr>
              <a:t>Look at a sample website such as </a:t>
            </a:r>
            <a:r>
              <a:rPr lang="en-US" altLang="zh-CN" dirty="0">
                <a:latin typeface="Cambria" panose="02040503050406030204" pitchFamily="18" charset="0"/>
                <a:hlinkClick r:id="rId4"/>
              </a:rPr>
              <a:t>www.apple.com</a:t>
            </a:r>
            <a:r>
              <a:rPr lang="en-US" altLang="zh-CN" dirty="0">
                <a:latin typeface="Cambria" panose="02040503050406030204" pitchFamily="18" charset="0"/>
              </a:rPr>
              <a:t> to get a sense of the scale of such an endeavor.</a:t>
            </a:r>
          </a:p>
          <a:p>
            <a:pPr lvl="1" eaLnBrk="1" hangingPunct="1"/>
            <a:r>
              <a:rPr lang="en-US" altLang="zh-CN" dirty="0">
                <a:latin typeface="Cambria" panose="02040503050406030204" pitchFamily="18" charset="0"/>
              </a:rPr>
              <a:t>Treat each page as a state with hyperlinks as state transitions.</a:t>
            </a:r>
          </a:p>
        </p:txBody>
      </p:sp>
    </p:spTree>
    <p:extLst>
      <p:ext uri="{BB962C8B-B14F-4D97-AF65-F5344CB8AC3E}">
        <p14:creationId xmlns:p14="http://schemas.microsoft.com/office/powerpoint/2010/main" val="43660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System Testing</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“Grey-box” testing</a:t>
            </a:r>
          </a:p>
        </p:txBody>
      </p:sp>
      <p:sp>
        <p:nvSpPr>
          <p:cNvPr id="4" name="Rectangle 3"/>
          <p:cNvSpPr txBox="1">
            <a:spLocks noChangeArrowheads="1"/>
          </p:cNvSpPr>
          <p:nvPr/>
        </p:nvSpPr>
        <p:spPr bwMode="auto">
          <a:xfrm>
            <a:off x="304800" y="1981200"/>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sz="2400" dirty="0">
                <a:latin typeface="Cambria" panose="02040503050406030204" pitchFamily="18" charset="0"/>
              </a:rPr>
              <a:t>A mixture of white-box and black-box testing.</a:t>
            </a:r>
          </a:p>
          <a:p>
            <a:pPr eaLnBrk="1" hangingPunct="1">
              <a:lnSpc>
                <a:spcPct val="90000"/>
              </a:lnSpc>
            </a:pPr>
            <a:r>
              <a:rPr lang="en-US" altLang="zh-CN" sz="2400" dirty="0">
                <a:latin typeface="Cambria" panose="02040503050406030204" pitchFamily="18" charset="0"/>
              </a:rPr>
              <a:t>You stick to black-box testing primarily and supplement it by taking a peek at the HTML to figure out how the website works.</a:t>
            </a:r>
          </a:p>
          <a:p>
            <a:pPr eaLnBrk="1" hangingPunct="1">
              <a:lnSpc>
                <a:spcPct val="90000"/>
              </a:lnSpc>
            </a:pPr>
            <a:r>
              <a:rPr lang="en-US" altLang="zh-CN" sz="2400" dirty="0">
                <a:latin typeface="Cambria" panose="02040503050406030204" pitchFamily="18" charset="0"/>
              </a:rPr>
              <a:t>For website testing it is worth looking at the HTML code.</a:t>
            </a:r>
          </a:p>
          <a:p>
            <a:pPr lvl="1" eaLnBrk="1" hangingPunct="1">
              <a:lnSpc>
                <a:spcPct val="90000"/>
              </a:lnSpc>
            </a:pPr>
            <a:r>
              <a:rPr lang="en-US" altLang="zh-CN" sz="2000" dirty="0">
                <a:latin typeface="Cambria" panose="02040503050406030204" pitchFamily="18" charset="0"/>
              </a:rPr>
              <a:t>It’s there, easy to look at, why not?</a:t>
            </a:r>
          </a:p>
          <a:p>
            <a:pPr eaLnBrk="1" hangingPunct="1">
              <a:lnSpc>
                <a:spcPct val="90000"/>
              </a:lnSpc>
            </a:pPr>
            <a:r>
              <a:rPr lang="en-US" altLang="zh-CN" sz="2400" dirty="0">
                <a:latin typeface="Cambria" panose="02040503050406030204" pitchFamily="18" charset="0"/>
              </a:rPr>
              <a:t>Not looking at the HTML code is wasteful, especially since HTML is such a simple language.</a:t>
            </a:r>
          </a:p>
          <a:p>
            <a:pPr lvl="1" eaLnBrk="1" hangingPunct="1">
              <a:lnSpc>
                <a:spcPct val="90000"/>
              </a:lnSpc>
            </a:pPr>
            <a:r>
              <a:rPr lang="en-US" altLang="zh-CN" sz="2000" dirty="0">
                <a:latin typeface="Cambria" panose="02040503050406030204" pitchFamily="18" charset="0"/>
              </a:rPr>
              <a:t>HTML is a tagging language for text and graphics.</a:t>
            </a:r>
          </a:p>
          <a:p>
            <a:pPr lvl="1" eaLnBrk="1" hangingPunct="1">
              <a:lnSpc>
                <a:spcPct val="90000"/>
              </a:lnSpc>
            </a:pPr>
            <a:r>
              <a:rPr lang="en-US" altLang="zh-CN" sz="2000" dirty="0">
                <a:latin typeface="Cambria" panose="02040503050406030204" pitchFamily="18" charset="0"/>
              </a:rPr>
              <a:t>To create dynamic web content requires that HTML be supplemented by programming code (e.g., Java applets, ActiveX, VBScript, CGI, Perl).</a:t>
            </a:r>
          </a:p>
        </p:txBody>
      </p:sp>
    </p:spTree>
    <p:extLst>
      <p:ext uri="{BB962C8B-B14F-4D97-AF65-F5344CB8AC3E}">
        <p14:creationId xmlns:p14="http://schemas.microsoft.com/office/powerpoint/2010/main" val="155886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a:latin typeface="Cambria" panose="02040503050406030204" pitchFamily="18" charset="0"/>
              </a:rPr>
              <a:t>System Testing</a:t>
            </a:r>
            <a:endParaRPr lang="zh-CN" altLang="zh-CN" sz="2400" dirty="0">
              <a:latin typeface="Cambria" panose="02040503050406030204" pitchFamily="18" charset="0"/>
            </a:endParaRPr>
          </a:p>
        </p:txBody>
      </p:sp>
      <p:sp>
        <p:nvSpPr>
          <p:cNvPr id="3"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a:latin typeface="Cambria" panose="02040503050406030204" pitchFamily="18" charset="0"/>
              </a:rPr>
              <a:t>White-box testing</a:t>
            </a:r>
          </a:p>
        </p:txBody>
      </p:sp>
      <p:sp>
        <p:nvSpPr>
          <p:cNvPr id="4" name="Rectangle 3"/>
          <p:cNvSpPr txBox="1">
            <a:spLocks noChangeArrowheads="1"/>
          </p:cNvSpPr>
          <p:nvPr/>
        </p:nvSpPr>
        <p:spPr bwMode="auto">
          <a:xfrm>
            <a:off x="228600" y="2133600"/>
            <a:ext cx="8839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Cambria" panose="02040503050406030204" pitchFamily="18" charset="0"/>
              </a:rPr>
              <a:t>To make sure you </a:t>
            </a:r>
            <a:r>
              <a:rPr lang="en-US" altLang="zh-CN" dirty="0">
                <a:solidFill>
                  <a:srgbClr val="FF0000"/>
                </a:solidFill>
                <a:latin typeface="Cambria" panose="02040503050406030204" pitchFamily="18" charset="0"/>
              </a:rPr>
              <a:t>find the important bugs </a:t>
            </a:r>
            <a:r>
              <a:rPr lang="en-US" altLang="zh-CN" dirty="0">
                <a:latin typeface="Cambria" panose="02040503050406030204" pitchFamily="18" charset="0"/>
              </a:rPr>
              <a:t>you should have some knowledge of the website’s programming:</a:t>
            </a:r>
          </a:p>
          <a:p>
            <a:pPr lvl="1" eaLnBrk="1" hangingPunct="1"/>
            <a:r>
              <a:rPr lang="en-US" altLang="zh-CN" dirty="0">
                <a:latin typeface="Cambria" panose="02040503050406030204" pitchFamily="18" charset="0"/>
              </a:rPr>
              <a:t>Dynamic content</a:t>
            </a:r>
          </a:p>
          <a:p>
            <a:pPr lvl="1" eaLnBrk="1" hangingPunct="1"/>
            <a:r>
              <a:rPr lang="en-US" altLang="zh-CN" dirty="0">
                <a:latin typeface="Cambria" panose="02040503050406030204" pitchFamily="18" charset="0"/>
              </a:rPr>
              <a:t>Database-driven web pages</a:t>
            </a:r>
          </a:p>
          <a:p>
            <a:pPr lvl="1" eaLnBrk="1" hangingPunct="1"/>
            <a:r>
              <a:rPr lang="en-US" altLang="zh-CN" dirty="0">
                <a:latin typeface="Cambria" panose="02040503050406030204" pitchFamily="18" charset="0"/>
              </a:rPr>
              <a:t>Programmatically created web pages</a:t>
            </a:r>
          </a:p>
          <a:p>
            <a:pPr lvl="1" eaLnBrk="1" hangingPunct="1"/>
            <a:r>
              <a:rPr lang="en-US" altLang="zh-CN" dirty="0">
                <a:latin typeface="Cambria" panose="02040503050406030204" pitchFamily="18" charset="0"/>
              </a:rPr>
              <a:t>Server performance and loading and security</a:t>
            </a:r>
          </a:p>
        </p:txBody>
      </p:sp>
    </p:spTree>
    <p:extLst>
      <p:ext uri="{BB962C8B-B14F-4D97-AF65-F5344CB8AC3E}">
        <p14:creationId xmlns:p14="http://schemas.microsoft.com/office/powerpoint/2010/main" val="395555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Software Usability</a:t>
            </a:r>
          </a:p>
        </p:txBody>
      </p:sp>
      <p:sp>
        <p:nvSpPr>
          <p:cNvPr id="5" name="Rectangle 3"/>
          <p:cNvSpPr txBox="1">
            <a:spLocks noChangeArrowheads="1"/>
          </p:cNvSpPr>
          <p:nvPr/>
        </p:nvSpPr>
        <p:spPr bwMode="auto">
          <a:xfrm>
            <a:off x="457200" y="23622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300" dirty="0">
                <a:latin typeface="Cambria" panose="02040503050406030204" pitchFamily="18" charset="0"/>
              </a:rPr>
              <a:t>Eventually a person will interact with a software system.</a:t>
            </a:r>
          </a:p>
          <a:p>
            <a:pPr>
              <a:lnSpc>
                <a:spcPct val="90000"/>
              </a:lnSpc>
            </a:pPr>
            <a:r>
              <a:rPr lang="en-US" altLang="zh-CN" sz="2300" i="1" dirty="0">
                <a:solidFill>
                  <a:srgbClr val="FF0000"/>
                </a:solidFill>
                <a:latin typeface="Cambria" panose="02040503050406030204" pitchFamily="18" charset="0"/>
              </a:rPr>
              <a:t>Software usability</a:t>
            </a:r>
            <a:r>
              <a:rPr lang="en-US" altLang="zh-CN" sz="2300" dirty="0">
                <a:solidFill>
                  <a:srgbClr val="FF0000"/>
                </a:solidFill>
                <a:latin typeface="Cambria" panose="02040503050406030204" pitchFamily="18" charset="0"/>
              </a:rPr>
              <a:t> </a:t>
            </a:r>
            <a:r>
              <a:rPr lang="en-US" altLang="zh-CN" sz="2300" dirty="0">
                <a:latin typeface="Cambria" panose="02040503050406030204" pitchFamily="18" charset="0"/>
              </a:rPr>
              <a:t>is how:</a:t>
            </a:r>
          </a:p>
          <a:p>
            <a:pPr lvl="1">
              <a:lnSpc>
                <a:spcPct val="90000"/>
              </a:lnSpc>
            </a:pPr>
            <a:r>
              <a:rPr lang="en-US" altLang="zh-CN" sz="2300" dirty="0">
                <a:solidFill>
                  <a:srgbClr val="FF0000"/>
                </a:solidFill>
                <a:latin typeface="Cambria" panose="02040503050406030204" pitchFamily="18" charset="0"/>
              </a:rPr>
              <a:t>appropriate</a:t>
            </a:r>
          </a:p>
          <a:p>
            <a:pPr lvl="1">
              <a:lnSpc>
                <a:spcPct val="90000"/>
              </a:lnSpc>
            </a:pPr>
            <a:r>
              <a:rPr lang="en-US" altLang="zh-CN" sz="2300" dirty="0">
                <a:solidFill>
                  <a:srgbClr val="FF0000"/>
                </a:solidFill>
                <a:latin typeface="Cambria" panose="02040503050406030204" pitchFamily="18" charset="0"/>
              </a:rPr>
              <a:t>functional</a:t>
            </a:r>
          </a:p>
          <a:p>
            <a:pPr lvl="1">
              <a:lnSpc>
                <a:spcPct val="90000"/>
              </a:lnSpc>
            </a:pPr>
            <a:r>
              <a:rPr lang="en-US" altLang="zh-CN" sz="2300" dirty="0">
                <a:solidFill>
                  <a:srgbClr val="FF0000"/>
                </a:solidFill>
                <a:latin typeface="Cambria" panose="02040503050406030204" pitchFamily="18" charset="0"/>
              </a:rPr>
              <a:t>effective </a:t>
            </a:r>
          </a:p>
          <a:p>
            <a:pPr lvl="1">
              <a:lnSpc>
                <a:spcPct val="90000"/>
              </a:lnSpc>
              <a:buFontTx/>
              <a:buNone/>
            </a:pPr>
            <a:r>
              <a:rPr lang="en-US" altLang="zh-CN" sz="2300" dirty="0">
                <a:latin typeface="Cambria" panose="02040503050406030204" pitchFamily="18" charset="0"/>
              </a:rPr>
              <a:t>that interaction is.</a:t>
            </a:r>
          </a:p>
          <a:p>
            <a:pPr>
              <a:lnSpc>
                <a:spcPct val="90000"/>
              </a:lnSpc>
            </a:pPr>
            <a:r>
              <a:rPr lang="en-US" altLang="zh-CN" sz="2300" i="1" dirty="0">
                <a:solidFill>
                  <a:srgbClr val="FF0000"/>
                </a:solidFill>
                <a:latin typeface="Cambria" panose="02040503050406030204" pitchFamily="18" charset="0"/>
              </a:rPr>
              <a:t>Ergonomics</a:t>
            </a:r>
            <a:r>
              <a:rPr lang="en-US" altLang="zh-CN" sz="2300" dirty="0">
                <a:latin typeface="Cambria" panose="02040503050406030204" pitchFamily="18" charset="0"/>
              </a:rPr>
              <a:t> is the science of designing everyday things so that they are easy and functional to use.</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6773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04800" y="1257769"/>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Important traits of a good UI</a:t>
            </a:r>
          </a:p>
        </p:txBody>
      </p:sp>
      <p:sp>
        <p:nvSpPr>
          <p:cNvPr id="4" name="Rectangle 3"/>
          <p:cNvSpPr txBox="1">
            <a:spLocks noChangeArrowheads="1"/>
          </p:cNvSpPr>
          <p:nvPr/>
        </p:nvSpPr>
        <p:spPr bwMode="auto">
          <a:xfrm>
            <a:off x="533400" y="2209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panose="02040503050406030204" pitchFamily="18" charset="0"/>
              </a:rPr>
              <a:t>Follows standards and guidelines</a:t>
            </a:r>
          </a:p>
          <a:p>
            <a:r>
              <a:rPr lang="en-US" altLang="zh-CN" sz="2400" dirty="0">
                <a:solidFill>
                  <a:srgbClr val="FF0000"/>
                </a:solidFill>
                <a:latin typeface="Cambria" panose="02040503050406030204" pitchFamily="18" charset="0"/>
              </a:rPr>
              <a:t>Intuitive</a:t>
            </a:r>
          </a:p>
          <a:p>
            <a:r>
              <a:rPr lang="en-US" altLang="zh-CN" sz="2400" dirty="0">
                <a:latin typeface="Cambria" panose="02040503050406030204" pitchFamily="18" charset="0"/>
              </a:rPr>
              <a:t>Consistent</a:t>
            </a:r>
          </a:p>
          <a:p>
            <a:r>
              <a:rPr lang="en-US" altLang="zh-CN" sz="2400" dirty="0">
                <a:latin typeface="Cambria" panose="02040503050406030204" pitchFamily="18" charset="0"/>
              </a:rPr>
              <a:t>Flexible</a:t>
            </a:r>
          </a:p>
          <a:p>
            <a:r>
              <a:rPr lang="en-US" altLang="zh-CN" sz="2400" dirty="0">
                <a:solidFill>
                  <a:srgbClr val="FF0000"/>
                </a:solidFill>
                <a:latin typeface="Cambria" panose="02040503050406030204" pitchFamily="18" charset="0"/>
              </a:rPr>
              <a:t>Comfortable</a:t>
            </a:r>
          </a:p>
          <a:p>
            <a:r>
              <a:rPr lang="en-US" altLang="zh-CN" sz="2400" dirty="0">
                <a:latin typeface="Cambria" panose="02040503050406030204" pitchFamily="18" charset="0"/>
              </a:rPr>
              <a:t>Correct</a:t>
            </a:r>
          </a:p>
          <a:p>
            <a:r>
              <a:rPr lang="en-US" altLang="zh-CN" sz="2400" dirty="0">
                <a:latin typeface="Cambria" panose="02040503050406030204" pitchFamily="18" charset="0"/>
              </a:rPr>
              <a:t>Useful</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3025" y="3010369"/>
            <a:ext cx="2619375" cy="2478492"/>
          </a:xfrm>
          <a:prstGeom prst="rect">
            <a:avLst/>
          </a:prstGeom>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0147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Follows UI </a:t>
            </a:r>
            <a:br>
              <a:rPr lang="en-US" altLang="zh-CN" sz="3200" dirty="0">
                <a:latin typeface="Cambria" panose="02040503050406030204" pitchFamily="18" charset="0"/>
              </a:rPr>
            </a:br>
            <a:r>
              <a:rPr lang="en-US" altLang="zh-CN" sz="3200" dirty="0">
                <a:latin typeface="Cambria" panose="02040503050406030204" pitchFamily="18" charset="0"/>
              </a:rPr>
              <a:t>standards and guidelines</a:t>
            </a:r>
          </a:p>
        </p:txBody>
      </p:sp>
      <p:sp>
        <p:nvSpPr>
          <p:cNvPr id="4" name="Rectangle 3"/>
          <p:cNvSpPr txBox="1">
            <a:spLocks noChangeArrowheads="1"/>
          </p:cNvSpPr>
          <p:nvPr/>
        </p:nvSpPr>
        <p:spPr bwMode="auto">
          <a:xfrm>
            <a:off x="381000" y="2286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Macintosh Human Interface Guidelines</a:t>
            </a:r>
          </a:p>
          <a:p>
            <a:pPr lvl="1">
              <a:lnSpc>
                <a:spcPct val="90000"/>
              </a:lnSpc>
            </a:pPr>
            <a:r>
              <a:rPr lang="en-US" altLang="zh-CN" sz="1400" dirty="0">
                <a:latin typeface="Cambria" panose="02040503050406030204" pitchFamily="18" charset="0"/>
              </a:rPr>
              <a:t>http://developer.apple.com/documentation/UserExperience/Conceptual/OSXHIGuidelines/XHIGIntro/chapter_1_section_1.html</a:t>
            </a:r>
          </a:p>
          <a:p>
            <a:pPr>
              <a:lnSpc>
                <a:spcPct val="90000"/>
              </a:lnSpc>
            </a:pPr>
            <a:r>
              <a:rPr lang="en-US" altLang="zh-CN" sz="2400" dirty="0">
                <a:latin typeface="Cambria" panose="02040503050406030204" pitchFamily="18" charset="0"/>
              </a:rPr>
              <a:t>Microsoft Windows User Experience</a:t>
            </a:r>
          </a:p>
          <a:p>
            <a:pPr lvl="1">
              <a:lnSpc>
                <a:spcPct val="90000"/>
              </a:lnSpc>
            </a:pPr>
            <a:r>
              <a:rPr lang="en-US" altLang="zh-CN" sz="1600" dirty="0">
                <a:latin typeface="Cambria" panose="02040503050406030204" pitchFamily="18" charset="0"/>
              </a:rPr>
              <a:t>http://msdn2.microsoft.com/en-us/library/aa511258.aspx</a:t>
            </a:r>
            <a:endParaRPr lang="en-US" altLang="zh-CN" sz="2000" dirty="0">
              <a:latin typeface="Cambria" panose="02040503050406030204" pitchFamily="18" charset="0"/>
            </a:endParaRPr>
          </a:p>
          <a:p>
            <a:pPr>
              <a:lnSpc>
                <a:spcPct val="90000"/>
              </a:lnSpc>
            </a:pPr>
            <a:r>
              <a:rPr lang="en-US" altLang="zh-CN" sz="2400" dirty="0">
                <a:latin typeface="Cambria" panose="02040503050406030204" pitchFamily="18" charset="0"/>
              </a:rPr>
              <a:t>These guides detail how software that runs on each platform should </a:t>
            </a:r>
            <a:r>
              <a:rPr lang="en-US" altLang="zh-CN" sz="2400" i="1" dirty="0">
                <a:solidFill>
                  <a:srgbClr val="FF0000"/>
                </a:solidFill>
                <a:latin typeface="Cambria" panose="02040503050406030204" pitchFamily="18" charset="0"/>
              </a:rPr>
              <a:t>look</a:t>
            </a:r>
            <a:r>
              <a:rPr lang="en-US" altLang="zh-CN" sz="2400" i="1" dirty="0">
                <a:latin typeface="Cambria" panose="02040503050406030204" pitchFamily="18" charset="0"/>
              </a:rPr>
              <a:t> and </a:t>
            </a:r>
            <a:r>
              <a:rPr lang="en-US" altLang="zh-CN" sz="2400" i="1" dirty="0">
                <a:solidFill>
                  <a:srgbClr val="FF0000"/>
                </a:solidFill>
                <a:latin typeface="Cambria" panose="02040503050406030204" pitchFamily="18" charset="0"/>
              </a:rPr>
              <a:t>feel</a:t>
            </a:r>
            <a:r>
              <a:rPr lang="en-US" altLang="zh-CN" sz="2400" dirty="0">
                <a:latin typeface="Cambria" panose="02040503050406030204" pitchFamily="18" charset="0"/>
              </a:rPr>
              <a:t> to the user.</a:t>
            </a:r>
          </a:p>
          <a:p>
            <a:pPr lvl="1">
              <a:lnSpc>
                <a:spcPct val="90000"/>
              </a:lnSpc>
            </a:pPr>
            <a:r>
              <a:rPr lang="en-US" altLang="zh-CN" sz="2000" dirty="0">
                <a:latin typeface="Cambria" panose="02040503050406030204" pitchFamily="18" charset="0"/>
              </a:rPr>
              <a:t>When should a check box be used instead of a button?</a:t>
            </a:r>
          </a:p>
          <a:p>
            <a:pPr lvl="1">
              <a:lnSpc>
                <a:spcPct val="90000"/>
              </a:lnSpc>
            </a:pPr>
            <a:r>
              <a:rPr lang="en-US" altLang="zh-CN" sz="2000" dirty="0">
                <a:latin typeface="Cambria" panose="02040503050406030204" pitchFamily="18" charset="0"/>
              </a:rPr>
              <a:t>When is it proper to use information, warning, or critical messages?</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8825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Follows UI standards and guidelines (cont’d)</a:t>
            </a:r>
          </a:p>
        </p:txBody>
      </p:sp>
      <p:sp>
        <p:nvSpPr>
          <p:cNvPr id="4" name="Rectangle 3"/>
          <p:cNvSpPr txBox="1">
            <a:spLocks noChangeArrowheads="1"/>
          </p:cNvSpPr>
          <p:nvPr/>
        </p:nvSpPr>
        <p:spPr bwMode="auto">
          <a:xfrm>
            <a:off x="457200" y="2362200"/>
            <a:ext cx="8001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latin typeface="Cambria" panose="02040503050406030204" pitchFamily="18" charset="0"/>
              </a:rPr>
              <a:t>The standards guidelines for a platform should be treated as an </a:t>
            </a:r>
            <a:r>
              <a:rPr lang="en-US" altLang="zh-CN" sz="2400" dirty="0">
                <a:solidFill>
                  <a:srgbClr val="FF0000"/>
                </a:solidFill>
                <a:latin typeface="Cambria" panose="02040503050406030204" pitchFamily="18" charset="0"/>
              </a:rPr>
              <a:t>addendum</a:t>
            </a:r>
            <a:r>
              <a:rPr lang="en-US" altLang="zh-CN" sz="2400" dirty="0">
                <a:latin typeface="Cambria" panose="02040503050406030204" pitchFamily="18" charset="0"/>
              </a:rPr>
              <a:t> to the product specification.</a:t>
            </a:r>
          </a:p>
          <a:p>
            <a:pPr>
              <a:lnSpc>
                <a:spcPct val="90000"/>
              </a:lnSpc>
            </a:pPr>
            <a:r>
              <a:rPr lang="en-US" altLang="zh-CN" sz="2400" dirty="0">
                <a:latin typeface="Cambria" panose="02040503050406030204" pitchFamily="18" charset="0"/>
              </a:rPr>
              <a:t>Test cases should be created based on the standards guidelines in addition to the test case created from the product’s specification.</a:t>
            </a:r>
          </a:p>
          <a:p>
            <a:pPr>
              <a:lnSpc>
                <a:spcPct val="90000"/>
              </a:lnSpc>
            </a:pPr>
            <a:r>
              <a:rPr lang="en-US" altLang="zh-CN" sz="2400" dirty="0">
                <a:latin typeface="Cambria" panose="02040503050406030204" pitchFamily="18" charset="0"/>
              </a:rPr>
              <a:t>If the development platform does not have a standard, the design team must create usability standards for the software itself.</a:t>
            </a:r>
          </a:p>
          <a:p>
            <a:pPr>
              <a:lnSpc>
                <a:spcPct val="90000"/>
              </a:lnSpc>
            </a:pPr>
            <a:endParaRPr lang="en-US" altLang="zh-CN" sz="2400" dirty="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9339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143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Intuitive UI</a:t>
            </a:r>
          </a:p>
        </p:txBody>
      </p:sp>
      <p:sp>
        <p:nvSpPr>
          <p:cNvPr id="4" name="Rectangle 3"/>
          <p:cNvSpPr txBox="1">
            <a:spLocks noChangeArrowheads="1"/>
          </p:cNvSpPr>
          <p:nvPr/>
        </p:nvSpPr>
        <p:spPr bwMode="auto">
          <a:xfrm>
            <a:off x="457200" y="19812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a:latin typeface="Cambria" panose="02040503050406030204" pitchFamily="18" charset="0"/>
              </a:rPr>
              <a:t>Is the UI </a:t>
            </a:r>
            <a:r>
              <a:rPr lang="en-US" altLang="zh-CN" dirty="0">
                <a:solidFill>
                  <a:srgbClr val="FF0000"/>
                </a:solidFill>
                <a:latin typeface="Cambria" panose="02040503050406030204" pitchFamily="18" charset="0"/>
              </a:rPr>
              <a:t>clean</a:t>
            </a:r>
            <a:r>
              <a:rPr lang="en-US" altLang="zh-CN" dirty="0">
                <a:latin typeface="Cambria" panose="02040503050406030204" pitchFamily="18" charset="0"/>
              </a:rPr>
              <a:t>, </a:t>
            </a:r>
            <a:r>
              <a:rPr lang="en-US" altLang="zh-CN" dirty="0">
                <a:solidFill>
                  <a:srgbClr val="FF0000"/>
                </a:solidFill>
                <a:latin typeface="Cambria" panose="02040503050406030204" pitchFamily="18" charset="0"/>
              </a:rPr>
              <a:t>unobtrusive</a:t>
            </a:r>
            <a:r>
              <a:rPr lang="en-US" altLang="zh-CN" dirty="0">
                <a:latin typeface="Cambria" panose="02040503050406030204" pitchFamily="18" charset="0"/>
              </a:rPr>
              <a:t>, not busy?</a:t>
            </a:r>
          </a:p>
          <a:p>
            <a:pPr>
              <a:lnSpc>
                <a:spcPct val="90000"/>
              </a:lnSpc>
            </a:pPr>
            <a:r>
              <a:rPr lang="en-US" altLang="zh-CN" dirty="0">
                <a:latin typeface="Cambria" panose="02040503050406030204" pitchFamily="18" charset="0"/>
              </a:rPr>
              <a:t>Are responses </a:t>
            </a:r>
            <a:r>
              <a:rPr lang="en-US" altLang="zh-CN" dirty="0">
                <a:solidFill>
                  <a:srgbClr val="FF0000"/>
                </a:solidFill>
                <a:latin typeface="Cambria" panose="02040503050406030204" pitchFamily="18" charset="0"/>
              </a:rPr>
              <a:t>obvious</a:t>
            </a:r>
            <a:r>
              <a:rPr lang="en-US" altLang="zh-CN" dirty="0">
                <a:latin typeface="Cambria" panose="02040503050406030204" pitchFamily="18" charset="0"/>
              </a:rPr>
              <a:t> and there when you expect them?</a:t>
            </a:r>
          </a:p>
          <a:p>
            <a:pPr>
              <a:lnSpc>
                <a:spcPct val="90000"/>
              </a:lnSpc>
            </a:pPr>
            <a:r>
              <a:rPr lang="en-US" altLang="zh-CN" dirty="0">
                <a:latin typeface="Cambria" panose="02040503050406030204" pitchFamily="18" charset="0"/>
              </a:rPr>
              <a:t>Is the UI </a:t>
            </a:r>
            <a:r>
              <a:rPr lang="en-US" altLang="zh-CN" dirty="0">
                <a:solidFill>
                  <a:srgbClr val="FF0000"/>
                </a:solidFill>
                <a:latin typeface="Cambria" panose="02040503050406030204" pitchFamily="18" charset="0"/>
              </a:rPr>
              <a:t>organized</a:t>
            </a:r>
            <a:r>
              <a:rPr lang="en-US" altLang="zh-CN" dirty="0">
                <a:latin typeface="Cambria" panose="02040503050406030204" pitchFamily="18" charset="0"/>
              </a:rPr>
              <a:t> and laid out well?</a:t>
            </a:r>
          </a:p>
          <a:p>
            <a:pPr>
              <a:lnSpc>
                <a:spcPct val="90000"/>
              </a:lnSpc>
            </a:pPr>
            <a:r>
              <a:rPr lang="en-US" altLang="zh-CN" dirty="0">
                <a:latin typeface="Cambria" panose="02040503050406030204" pitchFamily="18" charset="0"/>
              </a:rPr>
              <a:t>Are the inputs </a:t>
            </a:r>
            <a:r>
              <a:rPr lang="en-US" altLang="zh-CN" dirty="0">
                <a:solidFill>
                  <a:srgbClr val="FF0000"/>
                </a:solidFill>
                <a:latin typeface="Cambria" panose="02040503050406030204" pitchFamily="18" charset="0"/>
              </a:rPr>
              <a:t>acknowledged</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Do the menus </a:t>
            </a:r>
            <a:r>
              <a:rPr lang="en-US" altLang="zh-CN" dirty="0">
                <a:solidFill>
                  <a:srgbClr val="FF0000"/>
                </a:solidFill>
                <a:latin typeface="Cambria" panose="02040503050406030204" pitchFamily="18" charset="0"/>
              </a:rPr>
              <a:t>go too deep</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Is there </a:t>
            </a:r>
            <a:r>
              <a:rPr lang="en-US" altLang="zh-CN" dirty="0">
                <a:solidFill>
                  <a:srgbClr val="FF0000"/>
                </a:solidFill>
                <a:latin typeface="Cambria" panose="02040503050406030204" pitchFamily="18" charset="0"/>
              </a:rPr>
              <a:t>excessive functionality</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Is there </a:t>
            </a:r>
            <a:r>
              <a:rPr lang="en-US" altLang="zh-CN" dirty="0">
                <a:solidFill>
                  <a:srgbClr val="FF0000"/>
                </a:solidFill>
                <a:latin typeface="Cambria" panose="02040503050406030204" pitchFamily="18" charset="0"/>
              </a:rPr>
              <a:t>information overload</a:t>
            </a:r>
            <a:r>
              <a:rPr lang="en-US" altLang="zh-CN" dirty="0">
                <a:latin typeface="Cambria" panose="02040503050406030204" pitchFamily="18" charset="0"/>
              </a:rPr>
              <a:t>?</a:t>
            </a:r>
          </a:p>
          <a:p>
            <a:pPr>
              <a:lnSpc>
                <a:spcPct val="90000"/>
              </a:lnSpc>
            </a:pPr>
            <a:r>
              <a:rPr lang="en-US" altLang="zh-CN" dirty="0">
                <a:latin typeface="Cambria" panose="02040503050406030204" pitchFamily="18" charset="0"/>
              </a:rPr>
              <a:t>Does the </a:t>
            </a:r>
            <a:r>
              <a:rPr lang="en-US" altLang="zh-CN" dirty="0">
                <a:solidFill>
                  <a:srgbClr val="FF0000"/>
                </a:solidFill>
                <a:latin typeface="Cambria" panose="02040503050406030204" pitchFamily="18" charset="0"/>
              </a:rPr>
              <a:t>help system </a:t>
            </a:r>
            <a:r>
              <a:rPr lang="en-US" altLang="zh-CN" dirty="0">
                <a:latin typeface="Cambria" panose="02040503050406030204" pitchFamily="18" charset="0"/>
              </a:rPr>
              <a:t>really help the user?</a:t>
            </a:r>
          </a:p>
          <a:p>
            <a:pPr>
              <a:lnSpc>
                <a:spcPct val="90000"/>
              </a:lnSpc>
            </a:pPr>
            <a:endParaRPr lang="en-US" altLang="zh-CN" dirty="0">
              <a:latin typeface="Cambria" panose="02040503050406030204" pitchFamily="18" charset="0"/>
            </a:endParaRPr>
          </a:p>
          <a:p>
            <a:pPr lvl="1">
              <a:lnSpc>
                <a:spcPct val="90000"/>
              </a:lnSpc>
              <a:buFontTx/>
              <a:buNone/>
            </a:pPr>
            <a:endParaRPr lang="en-US" altLang="zh-CN" dirty="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3833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a:latin typeface="Cambria" panose="02040503050406030204" pitchFamily="18" charset="0"/>
              </a:rPr>
              <a:t>Consistent UI</a:t>
            </a:r>
          </a:p>
        </p:txBody>
      </p:sp>
      <p:sp>
        <p:nvSpPr>
          <p:cNvPr id="4" name="Rectangle 3"/>
          <p:cNvSpPr txBox="1">
            <a:spLocks noChangeArrowheads="1"/>
          </p:cNvSpPr>
          <p:nvPr/>
        </p:nvSpPr>
        <p:spPr bwMode="auto">
          <a:xfrm>
            <a:off x="304800" y="1740795"/>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panose="02040503050406030204" pitchFamily="18" charset="0"/>
              </a:rPr>
              <a:t>Shortcut keys and menu selections</a:t>
            </a:r>
          </a:p>
          <a:p>
            <a:pPr lvl="1"/>
            <a:r>
              <a:rPr lang="en-US" altLang="zh-CN" sz="2000" dirty="0">
                <a:latin typeface="Cambria" panose="02040503050406030204" pitchFamily="18" charset="0"/>
              </a:rPr>
              <a:t>F1 should always get you Help in MS Windows.</a:t>
            </a:r>
          </a:p>
          <a:p>
            <a:pPr lvl="1"/>
            <a:r>
              <a:rPr lang="en-US" altLang="zh-CN" sz="2000" dirty="0">
                <a:latin typeface="Cambria" panose="02040503050406030204" pitchFamily="18" charset="0"/>
              </a:rPr>
              <a:t>Different UI paths should have the same F key to execute a feature.</a:t>
            </a:r>
          </a:p>
          <a:p>
            <a:r>
              <a:rPr lang="en-US" altLang="zh-CN" sz="2400" dirty="0">
                <a:latin typeface="Cambria" panose="02040503050406030204" pitchFamily="18" charset="0"/>
              </a:rPr>
              <a:t>Terminology and naming</a:t>
            </a:r>
          </a:p>
          <a:p>
            <a:pPr lvl="1"/>
            <a:r>
              <a:rPr lang="en-US" altLang="zh-CN" sz="2000" dirty="0">
                <a:latin typeface="Cambria" panose="02040503050406030204" pitchFamily="18" charset="0"/>
              </a:rPr>
              <a:t>Is Find sometimes called Search?</a:t>
            </a:r>
          </a:p>
          <a:p>
            <a:r>
              <a:rPr lang="en-US" altLang="zh-CN" sz="2400" dirty="0">
                <a:latin typeface="Cambria" panose="02040503050406030204" pitchFamily="18" charset="0"/>
              </a:rPr>
              <a:t>Audience</a:t>
            </a:r>
          </a:p>
          <a:p>
            <a:pPr lvl="1"/>
            <a:r>
              <a:rPr lang="en-US" altLang="zh-CN" sz="2000" dirty="0">
                <a:latin typeface="Cambria" panose="02040503050406030204" pitchFamily="18" charset="0"/>
              </a:rPr>
              <a:t>Consider the success of the UI of the car and ATM.</a:t>
            </a:r>
          </a:p>
          <a:p>
            <a:r>
              <a:rPr lang="en-US" altLang="zh-CN" sz="2400" dirty="0">
                <a:latin typeface="Cambria" panose="02040503050406030204" pitchFamily="18" charset="0"/>
              </a:rPr>
              <a:t>Placement of buttons such as OK and Cancel</a:t>
            </a:r>
          </a:p>
          <a:p>
            <a:pPr lvl="1"/>
            <a:r>
              <a:rPr lang="en-US" altLang="zh-CN" sz="2000" dirty="0">
                <a:latin typeface="Cambria" panose="02040503050406030204" pitchFamily="18" charset="0"/>
              </a:rPr>
              <a:t>In Mac OS, the OK button is always on the right.</a:t>
            </a:r>
          </a:p>
          <a:p>
            <a:pPr lvl="1"/>
            <a:r>
              <a:rPr lang="en-US" altLang="zh-CN" sz="2000" dirty="0">
                <a:latin typeface="Cambria" panose="02040503050406030204" pitchFamily="18" charset="0"/>
              </a:rPr>
              <a:t>In MS Windows the, the OK button is on the left and Cancel is on the right.</a:t>
            </a:r>
          </a:p>
        </p:txBody>
      </p:sp>
      <p:pic>
        <p:nvPicPr>
          <p:cNvPr id="6" name="图片 5"/>
          <p:cNvPicPr>
            <a:picLocks noChangeAspect="1"/>
          </p:cNvPicPr>
          <p:nvPr/>
        </p:nvPicPr>
        <p:blipFill>
          <a:blip r:embed="rId4"/>
          <a:stretch>
            <a:fillRect/>
          </a:stretch>
        </p:blipFill>
        <p:spPr>
          <a:xfrm>
            <a:off x="7122761" y="3124200"/>
            <a:ext cx="1361816" cy="2415096"/>
          </a:xfrm>
          <a:prstGeom prst="rect">
            <a:avLst/>
          </a:prstGeom>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6173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fade">
                                      <p:cBhvr>
                                        <p:cTn id="54" dur="500"/>
                                        <p:tgtEl>
                                          <p:spTgt spid="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fade">
                                      <p:cBhvr>
                                        <p:cTn id="5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17690</TotalTime>
  <Words>7623</Words>
  <Application>Microsoft Office PowerPoint</Application>
  <PresentationFormat>全屏显示(4:3)</PresentationFormat>
  <Paragraphs>1068</Paragraphs>
  <Slides>116</Slides>
  <Notes>108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26" baseType="lpstr">
      <vt:lpstr>Monotype Sorts</vt:lpstr>
      <vt:lpstr>Zapf Dingbats</vt:lpstr>
      <vt:lpstr>Arial</vt:lpstr>
      <vt:lpstr>Cambria</vt:lpstr>
      <vt:lpstr>Cambria Math</vt:lpstr>
      <vt:lpstr>Candara</vt:lpstr>
      <vt:lpstr>Times New Roman</vt:lpstr>
      <vt:lpstr>Wingdings</vt:lpstr>
      <vt:lpstr>1_自定义设计方案</vt:lpstr>
      <vt:lpstr>位图图像</vt:lpstr>
      <vt:lpstr>Software Quality Assurance and Testing Technology</vt:lpstr>
      <vt:lpstr>考试内容</vt:lpstr>
      <vt:lpstr>What is Testing</vt:lpstr>
      <vt:lpstr>Introduction</vt:lpstr>
      <vt:lpstr>Introduction</vt:lpstr>
      <vt:lpstr>Introduction</vt:lpstr>
      <vt:lpstr>Introduction</vt:lpstr>
      <vt:lpstr>Introduction</vt:lpstr>
      <vt:lpstr>Introduction</vt:lpstr>
      <vt:lpstr>Introduction</vt:lpstr>
      <vt:lpstr>Introduction</vt:lpstr>
      <vt:lpstr>Principle of Testing</vt:lpstr>
      <vt:lpstr>Introduction</vt:lpstr>
      <vt:lpstr>Introduction</vt:lpstr>
      <vt:lpstr>Introduction</vt:lpstr>
      <vt:lpstr>DEBUGGING vs. TESTING</vt:lpstr>
      <vt:lpstr>TESTING</vt:lpstr>
      <vt:lpstr>DEBUGGING</vt:lpstr>
      <vt:lpstr>VERIFICATION</vt:lpstr>
      <vt:lpstr>VALIDATION</vt:lpstr>
      <vt:lpstr>Verification vs. Validation</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Introduction</vt:lpstr>
      <vt:lpstr>Principle of Testing</vt:lpstr>
      <vt:lpstr>Principle of Testing</vt:lpstr>
      <vt:lpstr>Principle of Testing</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OVERVIEW OF CLASSIFYING TESTS</vt:lpstr>
      <vt:lpstr>TEST PHASES</vt:lpstr>
      <vt:lpstr>CLASSIFYING TESTS</vt:lpstr>
      <vt:lpstr>CLASSIFYING TESTS (continued)</vt:lpstr>
      <vt:lpstr>PowerPoint 演示文稿</vt:lpstr>
      <vt:lpstr>PowerPoint 演示文稿</vt:lpstr>
      <vt:lpstr>PowerPoint 演示文稿</vt:lpstr>
      <vt:lpstr>PowerPoint 演示文稿</vt:lpstr>
      <vt:lpstr>PowerPoint 演示文稿</vt:lpstr>
      <vt:lpstr>Design of Test Cases</vt:lpstr>
      <vt:lpstr>Design of Test Cases</vt:lpstr>
      <vt:lpstr>Examine the Design Documents &amp; Code</vt:lpstr>
      <vt:lpstr>Major Problems with These Tests</vt:lpstr>
      <vt:lpstr>FORMAL REVIEWS</vt:lpstr>
      <vt:lpstr>Three approaches</vt:lpstr>
      <vt:lpstr>Typically, different levels of formality identify the kind of formal review:</vt:lpstr>
      <vt:lpstr>Inspections</vt:lpstr>
      <vt:lpstr>Formal Reviews - Formal inspection </vt:lpstr>
      <vt:lpstr>Formal Reviews</vt:lpstr>
      <vt:lpstr>One list to check while doing formal reviews (from the text) :</vt:lpstr>
      <vt:lpstr>Standards and Guidelines</vt:lpstr>
      <vt:lpstr>Why Use Standards or Guidelines</vt:lpstr>
      <vt:lpstr>Overview of the Areas of Dynamic, White Box Testing</vt:lpstr>
      <vt:lpstr>Dynamic, White Box Testing</vt:lpstr>
      <vt:lpstr>Unit test cases</vt:lpstr>
      <vt:lpstr>Two Approaches</vt:lpstr>
      <vt:lpstr>Unit test procedure</vt:lpstr>
      <vt:lpstr>Integration Testing</vt:lpstr>
      <vt:lpstr>Unit Tests vs Integration Tests</vt:lpstr>
      <vt:lpstr>Bottom-up Testing vs Top-down Testing</vt:lpstr>
      <vt:lpstr>Bottom-up Integration</vt:lpstr>
      <vt:lpstr>Pros &amp; cons</vt:lpstr>
      <vt:lpstr>Bottom-up Testing vs Top-down Testing</vt:lpstr>
      <vt:lpstr>Top-down integration</vt:lpstr>
      <vt:lpstr>Pros &amp; cons</vt:lpstr>
      <vt:lpstr>Modified Top-down integration</vt:lpstr>
      <vt:lpstr>System Testing</vt:lpstr>
      <vt:lpstr>System Testing</vt:lpstr>
      <vt:lpstr>System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Quality?</vt:lpstr>
      <vt:lpstr>What is Quality Management?</vt:lpstr>
      <vt:lpstr>What are SQA, SQP, SQC, and SQM?</vt:lpstr>
      <vt:lpstr>Software Development Cycle</vt:lpstr>
      <vt:lpstr>Capability Maturity Model KPA’s</vt:lpstr>
      <vt:lpstr>Capability Maturity Model KPA’s</vt:lpstr>
      <vt:lpstr>Capability Maturity Model KPA’s</vt:lpstr>
      <vt:lpstr>Capability Maturity Model KPA’s</vt:lpstr>
      <vt:lpstr>Capability Maturity Model KPA’s</vt:lpstr>
      <vt:lpstr>Capability Maturity Model KPA’s</vt:lpstr>
      <vt:lpstr>Please explain the difference between white box testing and black box testing</vt:lpstr>
      <vt:lpstr>Please explain the difference between static testing and dynamic testing</vt:lpstr>
      <vt:lpstr>Could you provide the list of document or content that static testing can test? And provide the different levels of static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陈 俊哲</cp:lastModifiedBy>
  <cp:revision>2698</cp:revision>
  <cp:lastPrinted>1601-01-01T00:00:00Z</cp:lastPrinted>
  <dcterms:created xsi:type="dcterms:W3CDTF">1601-01-01T00:00:00Z</dcterms:created>
  <dcterms:modified xsi:type="dcterms:W3CDTF">2022-06-21T14:08:54Z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