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975" r:id="rId2"/>
    <p:sldId id="981" r:id="rId3"/>
    <p:sldId id="1092" r:id="rId4"/>
    <p:sldId id="1093" r:id="rId5"/>
    <p:sldId id="1282" r:id="rId6"/>
    <p:sldId id="1230" r:id="rId7"/>
    <p:sldId id="1231" r:id="rId8"/>
    <p:sldId id="1232" r:id="rId9"/>
    <p:sldId id="1233" r:id="rId10"/>
    <p:sldId id="1234" r:id="rId11"/>
    <p:sldId id="1235" r:id="rId12"/>
    <p:sldId id="1236" r:id="rId13"/>
    <p:sldId id="1261" r:id="rId14"/>
    <p:sldId id="1262" r:id="rId15"/>
    <p:sldId id="1263" r:id="rId16"/>
    <p:sldId id="1264" r:id="rId17"/>
    <p:sldId id="1265" r:id="rId18"/>
    <p:sldId id="1241" r:id="rId19"/>
    <p:sldId id="1242" r:id="rId20"/>
    <p:sldId id="1269" r:id="rId21"/>
    <p:sldId id="1270" r:id="rId22"/>
    <p:sldId id="1271" r:id="rId23"/>
    <p:sldId id="1272" r:id="rId24"/>
    <p:sldId id="1273" r:id="rId25"/>
    <p:sldId id="1274" r:id="rId26"/>
    <p:sldId id="1275" r:id="rId27"/>
    <p:sldId id="876" r:id="rId28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490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676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359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BC92B-AA6E-4A72-8452-187EEAE47C3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</a:tabLst>
            </a:pPr>
            <a:r>
              <a:rPr lang="zh-CN" altLang="en-US"/>
              <a:t>4.	</a:t>
            </a:r>
            <a:r>
              <a:rPr lang="en-US" altLang="zh-CN"/>
              <a:t>Prepare test cases that will force execution of each path in the basis set</a:t>
            </a:r>
          </a:p>
          <a:p>
            <a:pPr marL="342900" lvl="1" indent="-114300">
              <a:tabLst>
                <a:tab pos="228600" algn="l"/>
              </a:tabLst>
            </a:pPr>
            <a:r>
              <a:rPr lang="en-US" altLang="zh-CN"/>
              <a:t>each test case is executed and compared to the expected result</a:t>
            </a:r>
          </a:p>
          <a:p>
            <a:pPr marL="342900" lvl="1" indent="-114300">
              <a:buFont typeface="Zapf Dingbats" charset="2"/>
              <a:buNone/>
              <a:tabLst>
                <a:tab pos="228600" algn="l"/>
              </a:tabLst>
            </a:pPr>
            <a:r>
              <a:rPr lang="en-US" altLang="zh-CN"/>
              <a:t>  this process can be mechanized</a:t>
            </a:r>
          </a:p>
        </p:txBody>
      </p:sp>
      <p:sp>
        <p:nvSpPr>
          <p:cNvPr id="328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1615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33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2474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602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75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</a:t>
            </a:r>
            <a:r>
              <a:rPr lang="en-US" altLang="zh-CN" sz="1800" b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Spring </a:t>
            </a:r>
            <a:r>
              <a:rPr lang="en-US" altLang="zh-CN" sz="1800" b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  <a:endParaRPr lang="en-US" altLang="zh-CN" sz="1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12713"/>
            <a:ext cx="4394200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 Branch Testing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533400" y="1084112"/>
            <a:ext cx="8229600" cy="485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Coverage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the enough test cases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attempting to cover all the paths in the software: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Get both “True” and “False”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Go through each branch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example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  b   THEN   s1   ELSE   s2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CASE   x   OF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 :  ….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 :  ….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 :  ….</a:t>
            </a:r>
          </a:p>
        </p:txBody>
      </p:sp>
    </p:spTree>
    <p:extLst>
      <p:ext uri="{BB962C8B-B14F-4D97-AF65-F5344CB8AC3E}">
        <p14:creationId xmlns:p14="http://schemas.microsoft.com/office/powerpoint/2010/main" val="3963016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01163"/>
            <a:ext cx="71707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Branch Testing - </a:t>
            </a:r>
            <a:r>
              <a:rPr lang="en-US" altLang="zh-CN" sz="24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</a:t>
            </a:r>
            <a:r>
              <a:rPr lang="en-US" altLang="zh-CN" sz="24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xample</a:t>
            </a:r>
            <a:endParaRPr lang="en-US" altLang="zh-CN" sz="24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38355" y="1295400"/>
            <a:ext cx="7620000" cy="49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N : INT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INT    result := 0 ; 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:= 0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N &lt; 0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N  :=  - N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(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 N ) 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( result &lt;=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:= 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+ 1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result  :=  result +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result &lt;= </a:t>
            </a:r>
            <a:r>
              <a:rPr lang="en-US" altLang="zh-CN" sz="2000" b="1" dirty="0" err="1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OUTPUT ( result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OUTPUT ( “too large”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254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0531" y="211384"/>
            <a:ext cx="73866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4000" b="1" dirty="0">
                <a:solidFill>
                  <a:srgbClr val="132584"/>
                </a:solidFill>
                <a:latin typeface="Cambria" panose="02040503050406030204" pitchFamily="18" charset="0"/>
              </a:rPr>
              <a:t>Branch Testing - 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continued</a:t>
            </a:r>
          </a:p>
        </p:txBody>
      </p:sp>
      <p:grpSp>
        <p:nvGrpSpPr>
          <p:cNvPr id="336931" name="Group 35"/>
          <p:cNvGrpSpPr>
            <a:grpSpLocks/>
          </p:cNvGrpSpPr>
          <p:nvPr/>
        </p:nvGrpSpPr>
        <p:grpSpPr bwMode="auto">
          <a:xfrm>
            <a:off x="709613" y="1149328"/>
            <a:ext cx="4240212" cy="5078401"/>
            <a:chOff x="288" y="713"/>
            <a:chExt cx="2671" cy="3223"/>
          </a:xfrm>
        </p:grpSpPr>
        <p:sp>
          <p:nvSpPr>
            <p:cNvPr id="336899" name="Rectangle 3"/>
            <p:cNvSpPr>
              <a:spLocks noChangeArrowheads="1"/>
            </p:cNvSpPr>
            <p:nvPr/>
          </p:nvSpPr>
          <p:spPr bwMode="auto">
            <a:xfrm>
              <a:off x="2069" y="1816"/>
              <a:ext cx="890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i:=i+1;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result:=result+i;</a:t>
              </a:r>
            </a:p>
          </p:txBody>
        </p:sp>
        <p:sp>
          <p:nvSpPr>
            <p:cNvPr id="336900" name="AutoShape 4"/>
            <p:cNvSpPr>
              <a:spLocks noChangeArrowheads="1"/>
            </p:cNvSpPr>
            <p:nvPr/>
          </p:nvSpPr>
          <p:spPr bwMode="auto">
            <a:xfrm>
              <a:off x="797" y="2028"/>
              <a:ext cx="1102" cy="594"/>
            </a:xfrm>
            <a:prstGeom prst="flowChartDecision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zh-CN" altLang="en-US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i&lt;N) and</a:t>
              </a:r>
            </a:p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(result&lt;=maxint)</a:t>
              </a:r>
            </a:p>
          </p:txBody>
        </p:sp>
        <p:sp>
          <p:nvSpPr>
            <p:cNvPr id="336901" name="AutoShape 5"/>
            <p:cNvSpPr>
              <a:spLocks noChangeArrowheads="1"/>
            </p:cNvSpPr>
            <p:nvPr/>
          </p:nvSpPr>
          <p:spPr bwMode="auto">
            <a:xfrm>
              <a:off x="882" y="2961"/>
              <a:ext cx="932" cy="381"/>
            </a:xfrm>
            <a:prstGeom prst="flowChartDecision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result&lt;=maxint</a:t>
              </a:r>
            </a:p>
          </p:txBody>
        </p:sp>
        <p:sp>
          <p:nvSpPr>
            <p:cNvPr id="336902" name="AutoShape 6"/>
            <p:cNvSpPr>
              <a:spLocks noChangeArrowheads="1"/>
            </p:cNvSpPr>
            <p:nvPr/>
          </p:nvSpPr>
          <p:spPr bwMode="auto">
            <a:xfrm>
              <a:off x="924" y="1053"/>
              <a:ext cx="848" cy="382"/>
            </a:xfrm>
            <a:prstGeom prst="flowChartDecision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&lt; 0</a:t>
              </a:r>
            </a:p>
          </p:txBody>
        </p:sp>
        <p:sp>
          <p:nvSpPr>
            <p:cNvPr id="336903" name="Rectangle 7"/>
            <p:cNvSpPr>
              <a:spLocks noChangeArrowheads="1"/>
            </p:cNvSpPr>
            <p:nvPr/>
          </p:nvSpPr>
          <p:spPr bwMode="auto">
            <a:xfrm>
              <a:off x="2153" y="1096"/>
              <a:ext cx="806" cy="29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:= -N;</a:t>
              </a:r>
            </a:p>
          </p:txBody>
        </p:sp>
        <p:sp>
          <p:nvSpPr>
            <p:cNvPr id="336904" name="Rectangle 8"/>
            <p:cNvSpPr>
              <a:spLocks noChangeArrowheads="1"/>
            </p:cNvSpPr>
            <p:nvPr/>
          </p:nvSpPr>
          <p:spPr bwMode="auto">
            <a:xfrm>
              <a:off x="288" y="3385"/>
              <a:ext cx="827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output(result);</a:t>
              </a:r>
            </a:p>
          </p:txBody>
        </p:sp>
        <p:sp>
          <p:nvSpPr>
            <p:cNvPr id="336905" name="Rectangle 9"/>
            <p:cNvSpPr>
              <a:spLocks noChangeArrowheads="1"/>
            </p:cNvSpPr>
            <p:nvPr/>
          </p:nvSpPr>
          <p:spPr bwMode="auto">
            <a:xfrm>
              <a:off x="1560" y="3385"/>
              <a:ext cx="876" cy="2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</a:t>
              </a: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too large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);</a:t>
              </a:r>
            </a:p>
          </p:txBody>
        </p:sp>
        <p:sp>
          <p:nvSpPr>
            <p:cNvPr id="336906" name="Oval 10"/>
            <p:cNvSpPr>
              <a:spLocks noChangeArrowheads="1"/>
            </p:cNvSpPr>
            <p:nvPr/>
          </p:nvSpPr>
          <p:spPr bwMode="auto">
            <a:xfrm>
              <a:off x="1136" y="757"/>
              <a:ext cx="424" cy="169"/>
            </a:xfrm>
            <a:prstGeom prst="ellipse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6907" name="Oval 11"/>
            <p:cNvSpPr>
              <a:spLocks noChangeArrowheads="1"/>
            </p:cNvSpPr>
            <p:nvPr/>
          </p:nvSpPr>
          <p:spPr bwMode="auto">
            <a:xfrm>
              <a:off x="1136" y="3766"/>
              <a:ext cx="424" cy="170"/>
            </a:xfrm>
            <a:prstGeom prst="ellipse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exit</a:t>
              </a:r>
            </a:p>
          </p:txBody>
        </p:sp>
        <p:cxnSp>
          <p:nvCxnSpPr>
            <p:cNvPr id="336908" name="AutoShape 12"/>
            <p:cNvCxnSpPr>
              <a:cxnSpLocks noChangeShapeType="1"/>
              <a:stCxn id="336906" idx="4"/>
              <a:endCxn id="336902" idx="0"/>
            </p:cNvCxnSpPr>
            <p:nvPr/>
          </p:nvCxnSpPr>
          <p:spPr bwMode="auto">
            <a:xfrm rot="5400000">
              <a:off x="1284" y="990"/>
              <a:ext cx="1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09" name="AutoShape 13"/>
            <p:cNvCxnSpPr>
              <a:cxnSpLocks noChangeShapeType="1"/>
              <a:stCxn id="336902" idx="2"/>
              <a:endCxn id="336900" idx="0"/>
            </p:cNvCxnSpPr>
            <p:nvPr/>
          </p:nvCxnSpPr>
          <p:spPr bwMode="auto">
            <a:xfrm rot="5400000">
              <a:off x="1051" y="1732"/>
              <a:ext cx="59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0" name="AutoShape 14"/>
            <p:cNvCxnSpPr>
              <a:cxnSpLocks noChangeShapeType="1"/>
              <a:stCxn id="336900" idx="2"/>
              <a:endCxn id="336901" idx="0"/>
            </p:cNvCxnSpPr>
            <p:nvPr/>
          </p:nvCxnSpPr>
          <p:spPr bwMode="auto">
            <a:xfrm rot="5400000">
              <a:off x="1178" y="2792"/>
              <a:ext cx="3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1" name="AutoShape 15"/>
            <p:cNvCxnSpPr>
              <a:cxnSpLocks noChangeShapeType="1"/>
              <a:stCxn id="336901" idx="3"/>
              <a:endCxn id="336905" idx="0"/>
            </p:cNvCxnSpPr>
            <p:nvPr/>
          </p:nvCxnSpPr>
          <p:spPr bwMode="auto">
            <a:xfrm>
              <a:off x="1814" y="3152"/>
              <a:ext cx="184" cy="2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2" name="AutoShape 16"/>
            <p:cNvCxnSpPr>
              <a:cxnSpLocks noChangeShapeType="1"/>
              <a:stCxn id="336904" idx="0"/>
              <a:endCxn id="336901" idx="1"/>
            </p:cNvCxnSpPr>
            <p:nvPr/>
          </p:nvCxnSpPr>
          <p:spPr bwMode="auto">
            <a:xfrm rot="16200000">
              <a:off x="675" y="3179"/>
              <a:ext cx="233" cy="18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3" name="AutoShape 17"/>
            <p:cNvCxnSpPr>
              <a:cxnSpLocks noChangeShapeType="1"/>
              <a:stCxn id="336904" idx="2"/>
              <a:endCxn id="336907" idx="2"/>
            </p:cNvCxnSpPr>
            <p:nvPr/>
          </p:nvCxnSpPr>
          <p:spPr bwMode="auto">
            <a:xfrm rot="16200000" flipH="1">
              <a:off x="834" y="3550"/>
              <a:ext cx="169" cy="4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4" name="AutoShape 18"/>
            <p:cNvCxnSpPr>
              <a:cxnSpLocks noChangeShapeType="1"/>
              <a:stCxn id="336905" idx="2"/>
              <a:endCxn id="336907" idx="6"/>
            </p:cNvCxnSpPr>
            <p:nvPr/>
          </p:nvCxnSpPr>
          <p:spPr bwMode="auto">
            <a:xfrm rot="5400000">
              <a:off x="1694" y="3548"/>
              <a:ext cx="169" cy="43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6915" name="Text Box 19"/>
            <p:cNvSpPr txBox="1">
              <a:spLocks noChangeArrowheads="1"/>
            </p:cNvSpPr>
            <p:nvPr/>
          </p:nvSpPr>
          <p:spPr bwMode="auto">
            <a:xfrm>
              <a:off x="1182" y="713"/>
              <a:ext cx="34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start</a:t>
              </a:r>
              <a:endPara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6916" name="AutoShape 20"/>
            <p:cNvCxnSpPr>
              <a:cxnSpLocks noChangeShapeType="1"/>
              <a:stCxn id="336903" idx="2"/>
            </p:cNvCxnSpPr>
            <p:nvPr/>
          </p:nvCxnSpPr>
          <p:spPr bwMode="auto">
            <a:xfrm rot="5400000">
              <a:off x="1846" y="894"/>
              <a:ext cx="212" cy="12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7" name="AutoShape 21"/>
            <p:cNvCxnSpPr>
              <a:cxnSpLocks noChangeShapeType="1"/>
              <a:stCxn id="336900" idx="3"/>
              <a:endCxn id="336899" idx="2"/>
            </p:cNvCxnSpPr>
            <p:nvPr/>
          </p:nvCxnSpPr>
          <p:spPr bwMode="auto">
            <a:xfrm flipV="1">
              <a:off x="1899" y="2113"/>
              <a:ext cx="615" cy="2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8" name="AutoShape 22"/>
            <p:cNvCxnSpPr>
              <a:cxnSpLocks noChangeShapeType="1"/>
              <a:stCxn id="336902" idx="3"/>
              <a:endCxn id="336903" idx="1"/>
            </p:cNvCxnSpPr>
            <p:nvPr/>
          </p:nvCxnSpPr>
          <p:spPr bwMode="auto">
            <a:xfrm>
              <a:off x="1772" y="1244"/>
              <a:ext cx="38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919" name="AutoShape 23"/>
            <p:cNvCxnSpPr>
              <a:cxnSpLocks noChangeShapeType="1"/>
              <a:stCxn id="336899" idx="1"/>
              <a:endCxn id="336900" idx="0"/>
            </p:cNvCxnSpPr>
            <p:nvPr/>
          </p:nvCxnSpPr>
          <p:spPr bwMode="auto">
            <a:xfrm rot="10800000" flipV="1">
              <a:off x="1348" y="1965"/>
              <a:ext cx="721" cy="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6920" name="Text Box 24"/>
            <p:cNvSpPr txBox="1">
              <a:spLocks noChangeArrowheads="1"/>
            </p:cNvSpPr>
            <p:nvPr/>
          </p:nvSpPr>
          <p:spPr bwMode="auto">
            <a:xfrm>
              <a:off x="1726" y="1050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1" name="Text Box 25"/>
            <p:cNvSpPr txBox="1">
              <a:spLocks noChangeArrowheads="1"/>
            </p:cNvSpPr>
            <p:nvPr/>
          </p:nvSpPr>
          <p:spPr bwMode="auto">
            <a:xfrm>
              <a:off x="1109" y="1346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6922" name="Text Box 26"/>
            <p:cNvSpPr txBox="1">
              <a:spLocks noChangeArrowheads="1"/>
            </p:cNvSpPr>
            <p:nvPr/>
          </p:nvSpPr>
          <p:spPr bwMode="auto">
            <a:xfrm>
              <a:off x="1109" y="2534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6923" name="Text Box 27"/>
            <p:cNvSpPr txBox="1">
              <a:spLocks noChangeArrowheads="1"/>
            </p:cNvSpPr>
            <p:nvPr/>
          </p:nvSpPr>
          <p:spPr bwMode="auto">
            <a:xfrm>
              <a:off x="1833" y="2111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4" name="Text Box 28"/>
            <p:cNvSpPr txBox="1">
              <a:spLocks noChangeArrowheads="1"/>
            </p:cNvSpPr>
            <p:nvPr/>
          </p:nvSpPr>
          <p:spPr bwMode="auto">
            <a:xfrm>
              <a:off x="681" y="2927"/>
              <a:ext cx="2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6925" name="Text Box 29"/>
            <p:cNvSpPr txBox="1">
              <a:spLocks noChangeArrowheads="1"/>
            </p:cNvSpPr>
            <p:nvPr/>
          </p:nvSpPr>
          <p:spPr bwMode="auto">
            <a:xfrm>
              <a:off x="1719" y="2958"/>
              <a:ext cx="2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grpSp>
          <p:nvGrpSpPr>
            <p:cNvPr id="336926" name="Group 30"/>
            <p:cNvGrpSpPr>
              <a:grpSpLocks/>
            </p:cNvGrpSpPr>
            <p:nvPr/>
          </p:nvGrpSpPr>
          <p:grpSpPr bwMode="auto">
            <a:xfrm>
              <a:off x="924" y="1053"/>
              <a:ext cx="848" cy="975"/>
              <a:chOff x="912" y="904"/>
              <a:chExt cx="960" cy="1104"/>
            </a:xfrm>
          </p:grpSpPr>
          <p:sp>
            <p:nvSpPr>
              <p:cNvPr id="336927" name="AutoShape 31"/>
              <p:cNvSpPr>
                <a:spLocks noChangeArrowheads="1"/>
              </p:cNvSpPr>
              <p:nvPr/>
            </p:nvSpPr>
            <p:spPr bwMode="auto">
              <a:xfrm>
                <a:off x="912" y="904"/>
                <a:ext cx="960" cy="432"/>
              </a:xfrm>
              <a:prstGeom prst="flowChartDecision">
                <a:avLst/>
              </a:prstGeom>
              <a:solidFill>
                <a:srgbClr val="FFCC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20000"/>
                  </a:spcBef>
                </a:pPr>
                <a:r>
                  <a:rPr lang="en-US" altLang="zh-CN" sz="1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 &lt; 0</a:t>
                </a:r>
              </a:p>
            </p:txBody>
          </p:sp>
          <p:cxnSp>
            <p:nvCxnSpPr>
              <p:cNvPr id="336928" name="AutoShape 32"/>
              <p:cNvCxnSpPr>
                <a:cxnSpLocks noChangeShapeType="1"/>
                <a:stCxn id="336927" idx="2"/>
                <a:endCxn id="336900" idx="0"/>
              </p:cNvCxnSpPr>
              <p:nvPr/>
            </p:nvCxnSpPr>
            <p:spPr bwMode="auto">
              <a:xfrm rot="5400000">
                <a:off x="1056" y="1672"/>
                <a:ext cx="672" cy="0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5400675" y="1066800"/>
            <a:ext cx="3352800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Tests for complete</a:t>
            </a: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coverage:</a:t>
            </a: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800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not sufficient for branch coverage;</a:t>
            </a:r>
          </a:p>
        </p:txBody>
      </p:sp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5400675" y="3693855"/>
            <a:ext cx="25701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Take: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i="1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i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	3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	-1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complete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coverage</a:t>
            </a:r>
          </a:p>
        </p:txBody>
      </p:sp>
      <p:sp>
        <p:nvSpPr>
          <p:cNvPr id="336933" name="Rectangle 37"/>
          <p:cNvSpPr>
            <a:spLocks noChangeArrowheads="1"/>
          </p:cNvSpPr>
          <p:nvPr/>
        </p:nvSpPr>
        <p:spPr bwMode="auto">
          <a:xfrm>
            <a:off x="7092950" y="2362200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(N&gt;=0)</a:t>
            </a:r>
            <a:endParaRPr lang="zh-CN" altLang="en-US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>
            <a:off x="7200900" y="2527300"/>
            <a:ext cx="900113" cy="179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5" name="Line 39"/>
          <p:cNvSpPr>
            <a:spLocks noChangeShapeType="1"/>
          </p:cNvSpPr>
          <p:nvPr/>
        </p:nvSpPr>
        <p:spPr bwMode="auto">
          <a:xfrm flipV="1">
            <a:off x="7235825" y="2527300"/>
            <a:ext cx="792163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6" name="Line 40"/>
          <p:cNvSpPr>
            <a:spLocks noChangeShapeType="1"/>
          </p:cNvSpPr>
          <p:nvPr/>
        </p:nvSpPr>
        <p:spPr bwMode="auto">
          <a:xfrm flipH="1" flipV="1">
            <a:off x="2411413" y="2338354"/>
            <a:ext cx="4789487" cy="288925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37" name="Rectangle 41"/>
          <p:cNvSpPr>
            <a:spLocks noChangeArrowheads="1"/>
          </p:cNvSpPr>
          <p:nvPr/>
        </p:nvSpPr>
        <p:spPr bwMode="auto">
          <a:xfrm>
            <a:off x="2771775" y="1258854"/>
            <a:ext cx="1270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result=0   </a:t>
            </a:r>
            <a:r>
              <a:rPr lang="en-US" altLang="zh-CN" sz="14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=0</a:t>
            </a:r>
            <a:endParaRPr lang="zh-CN" altLang="en-US" sz="1400" b="1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36938" name="Rectangle 42"/>
          <p:cNvSpPr>
            <a:spLocks noChangeArrowheads="1"/>
          </p:cNvSpPr>
          <p:nvPr/>
        </p:nvSpPr>
        <p:spPr bwMode="auto">
          <a:xfrm>
            <a:off x="5334000" y="2117725"/>
            <a:ext cx="1366838" cy="396875"/>
          </a:xfrm>
          <a:prstGeom prst="rect">
            <a:avLst/>
          </a:prstGeom>
          <a:noFill/>
          <a:ln w="19050">
            <a:solidFill>
              <a:srgbClr val="13BBB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40" name="Freeform 44"/>
          <p:cNvSpPr>
            <a:spLocks/>
          </p:cNvSpPr>
          <p:nvPr/>
        </p:nvSpPr>
        <p:spPr bwMode="auto">
          <a:xfrm>
            <a:off x="1295400" y="1258854"/>
            <a:ext cx="3259138" cy="4914900"/>
          </a:xfrm>
          <a:custGeom>
            <a:avLst/>
            <a:gdLst>
              <a:gd name="T0" fmla="*/ 703 w 2053"/>
              <a:gd name="T1" fmla="*/ 0 h 3096"/>
              <a:gd name="T2" fmla="*/ 703 w 2053"/>
              <a:gd name="T3" fmla="*/ 363 h 3096"/>
              <a:gd name="T4" fmla="*/ 885 w 2053"/>
              <a:gd name="T5" fmla="*/ 431 h 3096"/>
              <a:gd name="T6" fmla="*/ 1633 w 2053"/>
              <a:gd name="T7" fmla="*/ 454 h 3096"/>
              <a:gd name="T8" fmla="*/ 1905 w 2053"/>
              <a:gd name="T9" fmla="*/ 476 h 3096"/>
              <a:gd name="T10" fmla="*/ 1883 w 2053"/>
              <a:gd name="T11" fmla="*/ 816 h 3096"/>
              <a:gd name="T12" fmla="*/ 885 w 2053"/>
              <a:gd name="T13" fmla="*/ 839 h 3096"/>
              <a:gd name="T14" fmla="*/ 681 w 2053"/>
              <a:gd name="T15" fmla="*/ 839 h 3096"/>
              <a:gd name="T16" fmla="*/ 681 w 2053"/>
              <a:gd name="T17" fmla="*/ 1361 h 3096"/>
              <a:gd name="T18" fmla="*/ 681 w 2053"/>
              <a:gd name="T19" fmla="*/ 1973 h 3096"/>
              <a:gd name="T20" fmla="*/ 681 w 2053"/>
              <a:gd name="T21" fmla="*/ 2177 h 3096"/>
              <a:gd name="T22" fmla="*/ 681 w 2053"/>
              <a:gd name="T23" fmla="*/ 2359 h 3096"/>
              <a:gd name="T24" fmla="*/ 182 w 2053"/>
              <a:gd name="T25" fmla="*/ 2336 h 3096"/>
              <a:gd name="T26" fmla="*/ 23 w 2053"/>
              <a:gd name="T27" fmla="*/ 2449 h 3096"/>
              <a:gd name="T28" fmla="*/ 46 w 2053"/>
              <a:gd name="T29" fmla="*/ 2994 h 3096"/>
              <a:gd name="T30" fmla="*/ 295 w 2053"/>
              <a:gd name="T31" fmla="*/ 3062 h 3096"/>
              <a:gd name="T32" fmla="*/ 613 w 2053"/>
              <a:gd name="T33" fmla="*/ 3062 h 3096"/>
              <a:gd name="T34" fmla="*/ 681 w 2053"/>
              <a:gd name="T35" fmla="*/ 3084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53" h="3096">
                <a:moveTo>
                  <a:pt x="703" y="0"/>
                </a:moveTo>
                <a:cubicBezTo>
                  <a:pt x="688" y="145"/>
                  <a:pt x="673" y="291"/>
                  <a:pt x="703" y="363"/>
                </a:cubicBezTo>
                <a:cubicBezTo>
                  <a:pt x="733" y="435"/>
                  <a:pt x="730" y="416"/>
                  <a:pt x="885" y="431"/>
                </a:cubicBezTo>
                <a:cubicBezTo>
                  <a:pt x="1040" y="446"/>
                  <a:pt x="1463" y="447"/>
                  <a:pt x="1633" y="454"/>
                </a:cubicBezTo>
                <a:cubicBezTo>
                  <a:pt x="1803" y="461"/>
                  <a:pt x="1863" y="416"/>
                  <a:pt x="1905" y="476"/>
                </a:cubicBezTo>
                <a:cubicBezTo>
                  <a:pt x="1947" y="536"/>
                  <a:pt x="2053" y="755"/>
                  <a:pt x="1883" y="816"/>
                </a:cubicBezTo>
                <a:cubicBezTo>
                  <a:pt x="1713" y="877"/>
                  <a:pt x="1085" y="835"/>
                  <a:pt x="885" y="839"/>
                </a:cubicBezTo>
                <a:cubicBezTo>
                  <a:pt x="685" y="843"/>
                  <a:pt x="715" y="752"/>
                  <a:pt x="681" y="839"/>
                </a:cubicBezTo>
                <a:cubicBezTo>
                  <a:pt x="647" y="926"/>
                  <a:pt x="681" y="1172"/>
                  <a:pt x="681" y="1361"/>
                </a:cubicBezTo>
                <a:cubicBezTo>
                  <a:pt x="681" y="1550"/>
                  <a:pt x="681" y="1837"/>
                  <a:pt x="681" y="1973"/>
                </a:cubicBezTo>
                <a:cubicBezTo>
                  <a:pt x="681" y="2109"/>
                  <a:pt x="681" y="2113"/>
                  <a:pt x="681" y="2177"/>
                </a:cubicBezTo>
                <a:cubicBezTo>
                  <a:pt x="681" y="2241"/>
                  <a:pt x="764" y="2333"/>
                  <a:pt x="681" y="2359"/>
                </a:cubicBezTo>
                <a:cubicBezTo>
                  <a:pt x="598" y="2385"/>
                  <a:pt x="292" y="2321"/>
                  <a:pt x="182" y="2336"/>
                </a:cubicBezTo>
                <a:cubicBezTo>
                  <a:pt x="72" y="2351"/>
                  <a:pt x="46" y="2339"/>
                  <a:pt x="23" y="2449"/>
                </a:cubicBezTo>
                <a:cubicBezTo>
                  <a:pt x="0" y="2559"/>
                  <a:pt x="1" y="2892"/>
                  <a:pt x="46" y="2994"/>
                </a:cubicBezTo>
                <a:cubicBezTo>
                  <a:pt x="91" y="3096"/>
                  <a:pt x="201" y="3051"/>
                  <a:pt x="295" y="3062"/>
                </a:cubicBezTo>
                <a:cubicBezTo>
                  <a:pt x="389" y="3073"/>
                  <a:pt x="549" y="3058"/>
                  <a:pt x="613" y="3062"/>
                </a:cubicBezTo>
                <a:cubicBezTo>
                  <a:pt x="677" y="3066"/>
                  <a:pt x="679" y="3075"/>
                  <a:pt x="681" y="308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6941" name="Freeform 45"/>
          <p:cNvSpPr>
            <a:spLocks/>
          </p:cNvSpPr>
          <p:nvPr/>
        </p:nvSpPr>
        <p:spPr bwMode="auto">
          <a:xfrm>
            <a:off x="2190750" y="1295367"/>
            <a:ext cx="2422525" cy="4954587"/>
          </a:xfrm>
          <a:custGeom>
            <a:avLst/>
            <a:gdLst>
              <a:gd name="T0" fmla="*/ 162 w 1526"/>
              <a:gd name="T1" fmla="*/ 0 h 3121"/>
              <a:gd name="T2" fmla="*/ 139 w 1526"/>
              <a:gd name="T3" fmla="*/ 385 h 3121"/>
              <a:gd name="T4" fmla="*/ 820 w 1526"/>
              <a:gd name="T5" fmla="*/ 453 h 3121"/>
              <a:gd name="T6" fmla="*/ 1341 w 1526"/>
              <a:gd name="T7" fmla="*/ 453 h 3121"/>
              <a:gd name="T8" fmla="*/ 1409 w 1526"/>
              <a:gd name="T9" fmla="*/ 748 h 3121"/>
              <a:gd name="T10" fmla="*/ 638 w 1526"/>
              <a:gd name="T11" fmla="*/ 816 h 3121"/>
              <a:gd name="T12" fmla="*/ 94 w 1526"/>
              <a:gd name="T13" fmla="*/ 862 h 3121"/>
              <a:gd name="T14" fmla="*/ 162 w 1526"/>
              <a:gd name="T15" fmla="*/ 1542 h 3121"/>
              <a:gd name="T16" fmla="*/ 1069 w 1526"/>
              <a:gd name="T17" fmla="*/ 1497 h 3121"/>
              <a:gd name="T18" fmla="*/ 1296 w 1526"/>
              <a:gd name="T19" fmla="*/ 1451 h 3121"/>
              <a:gd name="T20" fmla="*/ 1182 w 1526"/>
              <a:gd name="T21" fmla="*/ 1088 h 3121"/>
              <a:gd name="T22" fmla="*/ 729 w 1526"/>
              <a:gd name="T23" fmla="*/ 1111 h 3121"/>
              <a:gd name="T24" fmla="*/ 185 w 1526"/>
              <a:gd name="T25" fmla="*/ 1111 h 3121"/>
              <a:gd name="T26" fmla="*/ 117 w 1526"/>
              <a:gd name="T27" fmla="*/ 1905 h 3121"/>
              <a:gd name="T28" fmla="*/ 162 w 1526"/>
              <a:gd name="T29" fmla="*/ 2313 h 3121"/>
              <a:gd name="T30" fmla="*/ 752 w 1526"/>
              <a:gd name="T31" fmla="*/ 2313 h 3121"/>
              <a:gd name="T32" fmla="*/ 797 w 1526"/>
              <a:gd name="T33" fmla="*/ 2699 h 3121"/>
              <a:gd name="T34" fmla="*/ 706 w 1526"/>
              <a:gd name="T35" fmla="*/ 3061 h 3121"/>
              <a:gd name="T36" fmla="*/ 275 w 1526"/>
              <a:gd name="T37" fmla="*/ 3061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6" h="3121">
                <a:moveTo>
                  <a:pt x="162" y="0"/>
                </a:moveTo>
                <a:cubicBezTo>
                  <a:pt x="95" y="154"/>
                  <a:pt x="29" y="309"/>
                  <a:pt x="139" y="385"/>
                </a:cubicBezTo>
                <a:cubicBezTo>
                  <a:pt x="249" y="461"/>
                  <a:pt x="620" y="442"/>
                  <a:pt x="820" y="453"/>
                </a:cubicBezTo>
                <a:cubicBezTo>
                  <a:pt x="1020" y="464"/>
                  <a:pt x="1243" y="404"/>
                  <a:pt x="1341" y="453"/>
                </a:cubicBezTo>
                <a:cubicBezTo>
                  <a:pt x="1439" y="502"/>
                  <a:pt x="1526" y="687"/>
                  <a:pt x="1409" y="748"/>
                </a:cubicBezTo>
                <a:cubicBezTo>
                  <a:pt x="1292" y="809"/>
                  <a:pt x="857" y="797"/>
                  <a:pt x="638" y="816"/>
                </a:cubicBezTo>
                <a:cubicBezTo>
                  <a:pt x="419" y="835"/>
                  <a:pt x="173" y="741"/>
                  <a:pt x="94" y="862"/>
                </a:cubicBezTo>
                <a:cubicBezTo>
                  <a:pt x="15" y="983"/>
                  <a:pt x="0" y="1436"/>
                  <a:pt x="162" y="1542"/>
                </a:cubicBezTo>
                <a:cubicBezTo>
                  <a:pt x="324" y="1648"/>
                  <a:pt x="880" y="1512"/>
                  <a:pt x="1069" y="1497"/>
                </a:cubicBezTo>
                <a:cubicBezTo>
                  <a:pt x="1258" y="1482"/>
                  <a:pt x="1277" y="1519"/>
                  <a:pt x="1296" y="1451"/>
                </a:cubicBezTo>
                <a:cubicBezTo>
                  <a:pt x="1315" y="1383"/>
                  <a:pt x="1276" y="1145"/>
                  <a:pt x="1182" y="1088"/>
                </a:cubicBezTo>
                <a:cubicBezTo>
                  <a:pt x="1088" y="1031"/>
                  <a:pt x="895" y="1107"/>
                  <a:pt x="729" y="1111"/>
                </a:cubicBezTo>
                <a:cubicBezTo>
                  <a:pt x="563" y="1115"/>
                  <a:pt x="287" y="979"/>
                  <a:pt x="185" y="1111"/>
                </a:cubicBezTo>
                <a:cubicBezTo>
                  <a:pt x="83" y="1243"/>
                  <a:pt x="121" y="1705"/>
                  <a:pt x="117" y="1905"/>
                </a:cubicBezTo>
                <a:cubicBezTo>
                  <a:pt x="113" y="2105"/>
                  <a:pt x="56" y="2245"/>
                  <a:pt x="162" y="2313"/>
                </a:cubicBezTo>
                <a:cubicBezTo>
                  <a:pt x="268" y="2381"/>
                  <a:pt x="646" y="2249"/>
                  <a:pt x="752" y="2313"/>
                </a:cubicBezTo>
                <a:cubicBezTo>
                  <a:pt x="858" y="2377"/>
                  <a:pt x="805" y="2574"/>
                  <a:pt x="797" y="2699"/>
                </a:cubicBezTo>
                <a:cubicBezTo>
                  <a:pt x="789" y="2824"/>
                  <a:pt x="793" y="3001"/>
                  <a:pt x="706" y="3061"/>
                </a:cubicBezTo>
                <a:cubicBezTo>
                  <a:pt x="619" y="3121"/>
                  <a:pt x="447" y="3091"/>
                  <a:pt x="275" y="306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0" grpId="0" autoUpdateAnimBg="0"/>
      <p:bldP spid="3369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05746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How do we define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“complete” testing?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76608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1)  Exercise every path from entry to exit.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2)  Exercise every statement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3)  Exercise every branch (in each direction)  at least once.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Clearly, 1 implies 2 and 3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However, 1 is impractical for most routines.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Also, 2 is not equal to 3 in languages with </a:t>
            </a:r>
            <a:r>
              <a:rPr lang="en-US" altLang="zh-CN" sz="24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400" dirty="0" smtClean="0">
                <a:latin typeface="Cambria" panose="02040503050406030204" pitchFamily="18" charset="0"/>
              </a:rPr>
              <a:t> statements.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0668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smtClean="0">
                <a:latin typeface="Cambria" panose="02040503050406030204" pitchFamily="18" charset="0"/>
              </a:rPr>
              <a:t>Demonstration that</a:t>
            </a:r>
            <a:br>
              <a:rPr lang="en-US" altLang="zh-CN" sz="2400" smtClean="0">
                <a:latin typeface="Cambria" panose="02040503050406030204" pitchFamily="18" charset="0"/>
              </a:rPr>
            </a:br>
            <a:r>
              <a:rPr lang="en-US" altLang="zh-CN" sz="2400" smtClean="0">
                <a:latin typeface="Cambria" panose="02040503050406030204" pitchFamily="18" charset="0"/>
              </a:rPr>
              <a:t> 2 does not imply 3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0" y="2286000"/>
            <a:ext cx="4191000" cy="44196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2.Statement Coverage: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                </a:t>
            </a:r>
            <a:r>
              <a:rPr lang="en-US" altLang="zh-CN" sz="2000" dirty="0" smtClean="0">
                <a:latin typeface="Cambria" panose="02040503050406030204" pitchFamily="18" charset="0"/>
              </a:rPr>
              <a:t>For x &lt; 0 the program produces the correct result AND every statement has been executed.</a:t>
            </a:r>
          </a:p>
          <a:p>
            <a:endParaRPr lang="en-US" altLang="zh-CN" sz="2000" dirty="0" smtClean="0">
              <a:latin typeface="Cambria" panose="02040503050406030204" pitchFamily="18" charset="0"/>
            </a:endParaRPr>
          </a:p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3.Branch Coverage: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 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Would have found the bug!  Therefore 2 does not imply 3.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19400" y="3367087"/>
            <a:ext cx="533400" cy="4572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3367087"/>
            <a:ext cx="533400" cy="4572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0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AutoShape 6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367088" y="3595687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3618706" y="2820194"/>
            <a:ext cx="1587" cy="1066800"/>
          </a:xfrm>
          <a:prstGeom prst="bentConnector3">
            <a:avLst>
              <a:gd name="adj1" fmla="val -19900005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" y="2162651"/>
            <a:ext cx="23001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Correct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1   if (x &gt;= 0 )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  x = x + A;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2   x 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00" y="4328519"/>
            <a:ext cx="26704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宋体" panose="02010600030101010101" pitchFamily="2" charset="-122"/>
              </a:rPr>
              <a:t>Buggy Code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1   if (x &gt;= 0 )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/</a:t>
            </a:r>
            <a:r>
              <a:rPr kumimoji="1"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* missing statement */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</a:rPr>
              <a:t>2   x = x + A</a:t>
            </a:r>
            <a:endParaRPr lang="en-US" altLang="zh-CN" sz="28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6"/>
          <p:cNvSpPr txBox="1">
            <a:spLocks noChangeArrowheads="1"/>
          </p:cNvSpPr>
          <p:nvPr/>
        </p:nvSpPr>
        <p:spPr bwMode="auto">
          <a:xfrm>
            <a:off x="25908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13" name="Rectangle 16"/>
          <p:cNvSpPr txBox="1">
            <a:spLocks noChangeArrowheads="1"/>
          </p:cNvSpPr>
          <p:nvPr/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990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smtClean="0">
                <a:latin typeface="Cambria" panose="02040503050406030204" pitchFamily="18" charset="0"/>
              </a:rPr>
              <a:t>Demonstration that </a:t>
            </a:r>
            <a:br>
              <a:rPr lang="en-US" altLang="zh-CN" sz="2400" smtClean="0">
                <a:latin typeface="Cambria" panose="02040503050406030204" pitchFamily="18" charset="0"/>
              </a:rPr>
            </a:br>
            <a:r>
              <a:rPr lang="en-US" altLang="zh-CN" sz="2400" smtClean="0">
                <a:latin typeface="Cambria" panose="02040503050406030204" pitchFamily="18" charset="0"/>
              </a:rPr>
              <a:t>3 Does not Imply 2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0098" y="2209800"/>
            <a:ext cx="4305302" cy="4114800"/>
          </a:xfrm>
          <a:prstGeom prst="rect">
            <a:avLst/>
          </a:prstGeom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 smtClean="0">
                <a:latin typeface="Cambria" panose="02040503050406030204" pitchFamily="18" charset="0"/>
              </a:rPr>
              <a:t>Branch Coverage:</a:t>
            </a:r>
            <a:r>
              <a:rPr lang="en-US" altLang="zh-CN" sz="2000" dirty="0" smtClean="0">
                <a:latin typeface="Cambria" panose="02040503050406030204" pitchFamily="18" charset="0"/>
              </a:rPr>
              <a:t> Does not exercise dead code.  Therefore 3 does not imply 2.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However, 3 implies 2 for programs written in a structured programming language without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2000" dirty="0" smtClean="0">
                <a:latin typeface="Cambria" panose="02040503050406030204" pitchFamily="18" charset="0"/>
              </a:rPr>
              <a:t> statements.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014735"/>
            <a:ext cx="281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1           if (x &lt; 0) {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2               </a:t>
            </a:r>
            <a:r>
              <a:rPr lang="en-US" altLang="zh-CN" sz="2000" dirty="0" err="1">
                <a:latin typeface="Cambria" panose="02040503050406030204" pitchFamily="18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200;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         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A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     } else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         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3  200:  x = x +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38200" y="5057775"/>
            <a:ext cx="685800" cy="6096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00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905000" y="5057775"/>
            <a:ext cx="685800" cy="6096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00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5043487"/>
            <a:ext cx="685800" cy="6096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00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AutoShape 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1538288" y="5362575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6" idx="0"/>
            <a:endCxn id="8" idx="0"/>
          </p:cNvCxnSpPr>
          <p:nvPr/>
        </p:nvCxnSpPr>
        <p:spPr bwMode="auto">
          <a:xfrm rot="16200000">
            <a:off x="2526506" y="3683794"/>
            <a:ext cx="14287" cy="2705100"/>
          </a:xfrm>
          <a:prstGeom prst="bentConnector3">
            <a:avLst>
              <a:gd name="adj1" fmla="val 60444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4"/>
            <a:endCxn id="8" idx="4"/>
          </p:cNvCxnSpPr>
          <p:nvPr/>
        </p:nvCxnSpPr>
        <p:spPr bwMode="auto">
          <a:xfrm rot="5400000" flipH="1" flipV="1">
            <a:off x="3059906" y="4855369"/>
            <a:ext cx="14287" cy="1638300"/>
          </a:xfrm>
          <a:prstGeom prst="bentConnector3">
            <a:avLst>
              <a:gd name="adj1" fmla="val -61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Control-flow Testing Criteria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We have explored 3 testing criteria from an infinite set of strategies: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1) Path Testing (      ):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100% path coverage.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Execute all possible control flow paths through the program.  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29000" y="3147218"/>
          <a:ext cx="501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7218"/>
                        <a:ext cx="501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8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Control-flow Testing Criteria (Cont’d)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980" y="2087563"/>
            <a:ext cx="869002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2) Statement Testing (      ): 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statement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all statements in a program at least once under some test.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3) Branch Testing (     ):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100% branch coverage.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Execute enough tests to assure that every branch alternative has been exercised at least once under some test.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	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989137"/>
          <a:ext cx="4492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9137"/>
                        <a:ext cx="4492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75038" y="3523021"/>
          <a:ext cx="487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3523021"/>
                        <a:ext cx="4873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43200" y="5570953"/>
          <a:ext cx="4191000" cy="90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990360" imgH="215640" progId="Equation.3">
                  <p:embed/>
                </p:oleObj>
              </mc:Choice>
              <mc:Fallback>
                <p:oleObj name="Equation" r:id="rId9" imgW="99036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70953"/>
                        <a:ext cx="4191000" cy="90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Control Flow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068" y="2486134"/>
            <a:ext cx="6858000" cy="1332526"/>
          </a:xfrm>
        </p:spPr>
        <p:txBody>
          <a:bodyPr anchor="ctr"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Data Flow Testing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96" y="199452"/>
            <a:ext cx="3620691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7747" y="1516011"/>
            <a:ext cx="6093759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mbria" panose="02040503050406030204" pitchFamily="18" charset="0"/>
              </a:rPr>
              <a:t>Beyond structure</a:t>
            </a:r>
          </a:p>
          <a:p>
            <a:pPr>
              <a:spcBef>
                <a:spcPct val="50000"/>
              </a:spcBef>
            </a:pPr>
            <a:r>
              <a:rPr lang="en-US" u="sng" dirty="0">
                <a:latin typeface="Cambria" panose="02040503050406030204" pitchFamily="18" charset="0"/>
              </a:rPr>
              <a:t>Goal</a:t>
            </a:r>
            <a:r>
              <a:rPr lang="en-US" dirty="0">
                <a:latin typeface="Cambria" panose="02040503050406030204" pitchFamily="18" charset="0"/>
              </a:rPr>
              <a:t>: Try to ensure that values are computed and used correctly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51985" y="1281767"/>
            <a:ext cx="2331050" cy="4327473"/>
            <a:chOff x="404813" y="757238"/>
            <a:chExt cx="2657475" cy="5689600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8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8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82" name="AutoShape 48"/>
              <p:cNvCxnSpPr>
                <a:cxnSpLocks noChangeShapeType="1"/>
                <a:stCxn id="87" idx="4"/>
                <a:endCxn id="8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7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78" name="AutoShape 49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7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5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7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71" name="AutoShape 50"/>
              <p:cNvCxnSpPr>
                <a:cxnSpLocks noChangeShapeType="1"/>
                <a:stCxn id="79" idx="3"/>
                <a:endCxn id="7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53"/>
              <p:cNvCxnSpPr>
                <a:cxnSpLocks noChangeShapeType="1"/>
                <a:stCxn id="73" idx="2"/>
                <a:endCxn id="7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6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67" name="AutoShape 54"/>
              <p:cNvCxnSpPr>
                <a:cxnSpLocks noChangeShapeType="1"/>
                <a:stCxn id="75" idx="4"/>
                <a:endCxn id="6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6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63" name="AutoShape 55"/>
              <p:cNvCxnSpPr>
                <a:cxnSpLocks noChangeShapeType="1"/>
                <a:stCxn id="68" idx="6"/>
                <a:endCxn id="6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6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58" name="AutoShape 56"/>
              <p:cNvCxnSpPr>
                <a:cxnSpLocks noChangeShapeType="1"/>
                <a:stCxn id="68" idx="3"/>
                <a:endCxn id="6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7"/>
              <p:cNvCxnSpPr>
                <a:cxnSpLocks noChangeShapeType="1"/>
                <a:stCxn id="60" idx="2"/>
                <a:endCxn id="6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9529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878157"/>
          </a:xfrm>
          <a:noFill/>
        </p:spPr>
        <p:txBody>
          <a:bodyPr>
            <a:no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Definition (def) : </a:t>
            </a:r>
            <a:b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value for a variable is stored into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memory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variable’s value is accessed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9139" y="3437336"/>
            <a:ext cx="3259931" cy="1714501"/>
            <a:chOff x="1955801" y="2978153"/>
            <a:chExt cx="4346575" cy="228600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55801" y="3411537"/>
              <a:ext cx="4346575" cy="1460499"/>
              <a:chOff x="503" y="2966"/>
              <a:chExt cx="2738" cy="920"/>
            </a:xfrm>
            <a:noFill/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7" name="Group 14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4" name="Oval 18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036763" y="2978153"/>
              <a:ext cx="3832224" cy="2286001"/>
              <a:chOff x="323" y="2669"/>
              <a:chExt cx="2414" cy="1440"/>
            </a:xfrm>
            <a:noFill/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323" y="2979"/>
                <a:ext cx="648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X = 42</a:t>
                </a:r>
              </a:p>
            </p:txBody>
          </p:sp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1961" y="3825"/>
                <a:ext cx="77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X-8</a:t>
                </a: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1964" y="2669"/>
                <a:ext cx="75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X*2</a:t>
                </a:r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079417" y="3567621"/>
            <a:ext cx="2050948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u="sng" dirty="0" err="1">
                <a:latin typeface="Cambria" panose="02040503050406030204" pitchFamily="18" charset="0"/>
              </a:rPr>
              <a:t>Defs</a:t>
            </a:r>
            <a:r>
              <a:rPr lang="en-US" sz="1600" dirty="0">
                <a:latin typeface="Cambria" panose="02040503050406030204" pitchFamily="18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(5) = {Z}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(6) = {Z}</a:t>
            </a:r>
          </a:p>
          <a:p>
            <a:pPr>
              <a:spcBef>
                <a:spcPct val="50000"/>
              </a:spcBef>
            </a:pPr>
            <a:r>
              <a:rPr lang="en-US" sz="1600" u="sng" dirty="0">
                <a:latin typeface="Cambria" panose="02040503050406030204" pitchFamily="18" charset="0"/>
              </a:rPr>
              <a:t>Uses</a:t>
            </a:r>
            <a:r>
              <a:rPr lang="en-US" sz="1600" dirty="0">
                <a:latin typeface="Cambria" panose="02040503050406030204" pitchFamily="18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 </a:t>
            </a:r>
            <a:r>
              <a:rPr lang="en-US" sz="1600" dirty="0" smtClean="0">
                <a:latin typeface="Cambria" panose="02040503050406030204" pitchFamily="18" charset="0"/>
              </a:rPr>
              <a:t>  use </a:t>
            </a:r>
            <a:r>
              <a:rPr lang="en-US" sz="1600" dirty="0">
                <a:latin typeface="Cambria" panose="02040503050406030204" pitchFamily="18" charset="0"/>
              </a:rPr>
              <a:t>(6) = {X}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10862" y="5472800"/>
            <a:ext cx="80759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The values given in </a:t>
            </a:r>
            <a:r>
              <a:rPr lang="en-US" sz="2000" dirty="0" err="1">
                <a:latin typeface="Cambria" panose="02040503050406030204" pitchFamily="18" charset="0"/>
              </a:rPr>
              <a:t>defs</a:t>
            </a:r>
            <a:r>
              <a:rPr lang="en-US" sz="2000" dirty="0">
                <a:latin typeface="Cambria" panose="02040503050406030204" pitchFamily="18" charset="0"/>
              </a:rPr>
              <a:t> should reach at least one, some, or all possible uses</a:t>
            </a:r>
          </a:p>
        </p:txBody>
      </p:sp>
    </p:spTree>
    <p:extLst>
      <p:ext uri="{BB962C8B-B14F-4D97-AF65-F5344CB8AC3E}">
        <p14:creationId xmlns:p14="http://schemas.microsoft.com/office/powerpoint/2010/main" val="31720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4661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</a:t>
            </a:r>
            <a:r>
              <a:rPr lang="en-US" altLang="zh-CN" sz="2400" dirty="0" smtClean="0">
                <a:latin typeface="Cambria" panose="02040503050406030204" pitchFamily="18" charset="0"/>
              </a:rPr>
              <a:t>) Defined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(</a:t>
            </a:r>
            <a:r>
              <a:rPr lang="en-US" altLang="zh-CN" sz="1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variable)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defined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appears in a data declaration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assigned a new value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 file that has been opened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dynamically allocated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...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Define and Use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119033"/>
            <a:ext cx="7772400" cy="68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</a:t>
            </a:r>
            <a:r>
              <a:rPr lang="en-US" altLang="zh-CN" sz="2400" dirty="0" smtClean="0">
                <a:latin typeface="Cambria" panose="02040503050406030204" pitchFamily="18" charset="0"/>
              </a:rPr>
              <a:t>) Used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is part of a computation or a predicate.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for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computation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on the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(Right Hand Side) of an assignment statement.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in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predicate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directly in that predicate.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4459540" cy="994172"/>
          </a:xfrm>
        </p:spPr>
        <p:txBody>
          <a:bodyPr/>
          <a:lstStyle/>
          <a:p>
            <a:r>
              <a:rPr lang="en-US" altLang="zh-CN" sz="3600" dirty="0" smtClean="0">
                <a:latin typeface="Cambria" panose="02040503050406030204" pitchFamily="18" charset="0"/>
              </a:rPr>
              <a:t>Sets of </a:t>
            </a:r>
            <a:r>
              <a:rPr lang="en-US" altLang="zh-CN" sz="36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3600" dirty="0" smtClean="0">
                <a:latin typeface="Cambria" panose="02040503050406030204" pitchFamily="18" charset="0"/>
              </a:rPr>
              <a:t> and Use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0700" y="1219200"/>
            <a:ext cx="790220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 (n) or def (e)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defined by node n  or edge e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(n) or use (e)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used by node n or edge e</a:t>
            </a:r>
            <a:endParaRPr kumimoji="1"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8533" y="3120985"/>
            <a:ext cx="828320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DU pair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A pair of locations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sz="2000" i="1" dirty="0" smtClean="0">
                <a:latin typeface="Cambria" panose="02040503050406030204" pitchFamily="18" charset="0"/>
              </a:rPr>
              <a:t>l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 err="1" smtClean="0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) such that a variable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 is  defined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and used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60" y="4154031"/>
            <a:ext cx="8229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-clear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A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</a:t>
            </a:r>
            <a:r>
              <a:rPr kumimoji="1" lang="en-US" altLang="zh-CN" sz="2000" i="1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-clear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variable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 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sz="2000" i="1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Reach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If there is a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-clear path from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,  the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at </a:t>
            </a:r>
            <a:r>
              <a:rPr lang="en-US" sz="2000" i="1" dirty="0">
                <a:latin typeface="Cambria" panose="02040503050406030204" pitchFamily="18" charset="0"/>
              </a:rPr>
              <a:t>l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reaches the use at </a:t>
            </a:r>
            <a:r>
              <a:rPr lang="en-US" sz="2000" i="1" dirty="0" err="1">
                <a:latin typeface="Cambria" panose="02040503050406030204" pitchFamily="18" charset="0"/>
              </a:rPr>
              <a:t>l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8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459540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DU Path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" y="1524000"/>
            <a:ext cx="8458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du-path :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A simple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subpath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that is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-clear with respect to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from a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a use of </a:t>
            </a:r>
            <a:r>
              <a:rPr kumimoji="1" lang="en-US" altLang="zh-CN" i="1" dirty="0" smtClean="0">
                <a:latin typeface="Cambria" panose="02040503050406030204" pitchFamily="18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endParaRPr kumimoji="1" lang="en-US" altLang="zh-CN" i="1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 du (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from </a:t>
            </a:r>
            <a:r>
              <a:rPr lang="en-US" i="1" dirty="0"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i="1" dirty="0" smtClean="0">
                <a:latin typeface="Cambria" panose="02040503050406030204" pitchFamily="18" charset="0"/>
              </a:rPr>
              <a:t>n</a:t>
            </a:r>
            <a:r>
              <a:rPr lang="en-US" i="1" baseline="-25000" dirty="0" smtClean="0">
                <a:latin typeface="Cambria" panose="02040503050406030204" pitchFamily="18" charset="0"/>
              </a:rPr>
              <a:t>j</a:t>
            </a: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 (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that start at </a:t>
            </a:r>
            <a:r>
              <a:rPr lang="en-US" i="1" dirty="0">
                <a:latin typeface="Cambria" panose="02040503050406030204" pitchFamily="18" charset="0"/>
              </a:rPr>
              <a:t>n</a:t>
            </a:r>
            <a:r>
              <a:rPr lang="en-US" i="1" baseline="-25000" dirty="0">
                <a:latin typeface="Cambria" panose="02040503050406030204" pitchFamily="18" charset="0"/>
              </a:rPr>
              <a:t>i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35650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 Flow Coverage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75096" y="16764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</a:t>
            </a:r>
            <a:r>
              <a:rPr lang="en-US" sz="2000" dirty="0" err="1" smtClean="0">
                <a:latin typeface="Cambria" panose="02040503050406030204" pitchFamily="18" charset="0"/>
              </a:rPr>
              <a:t>TR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75096" y="31242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n</a:t>
            </a:r>
            <a:r>
              <a:rPr lang="en-US" sz="2000" i="1" baseline="-25000" dirty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75096" y="4778514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coverage 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i="1" baseline="-25000" dirty="0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n</a:t>
            </a:r>
            <a:r>
              <a:rPr lang="en-US" sz="2000" i="1" baseline="-25000" dirty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1447800" y="3912391"/>
            <a:ext cx="1508522" cy="784621"/>
            <a:chOff x="382" y="2268"/>
            <a:chExt cx="1080" cy="659"/>
          </a:xfrm>
          <a:noFill/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5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All-</a:t>
              </a:r>
              <a:r>
                <a:rPr lang="en-US" sz="1800" dirty="0" err="1">
                  <a:latin typeface="Cambria" panose="02040503050406030204" pitchFamily="18" charset="0"/>
                </a:rPr>
                <a:t>defs</a:t>
              </a:r>
              <a:r>
                <a:rPr lang="en-US" sz="1800" dirty="0">
                  <a:latin typeface="Cambria" panose="02040503050406030204" pitchFamily="18" charset="0"/>
                </a:rPr>
                <a:t> for </a:t>
              </a:r>
              <a:r>
                <a:rPr lang="en-US" sz="1800" i="1" dirty="0">
                  <a:latin typeface="Cambria" panose="02040503050406030204" pitchFamily="18" charset="0"/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5 ]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mbria" panose="02040503050406030204" pitchFamily="18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417095" y="3912391"/>
            <a:ext cx="1521619" cy="1200150"/>
            <a:chOff x="1781" y="2364"/>
            <a:chExt cx="1070" cy="1008"/>
          </a:xfrm>
          <a:noFill/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100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All-uses for </a:t>
              </a:r>
              <a:r>
                <a:rPr lang="en-US" sz="1800" i="1" dirty="0">
                  <a:latin typeface="Cambria" panose="02040503050406030204" pitchFamily="18" charset="0"/>
                </a:rPr>
                <a:t>X</a:t>
              </a:r>
              <a:endParaRPr lang="en-US" sz="2100" i="1" dirty="0">
                <a:latin typeface="Cambria" panose="020405030504060302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6 ]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399486" y="3912394"/>
            <a:ext cx="1984772" cy="2031206"/>
            <a:chOff x="3346" y="2424"/>
            <a:chExt cx="1207" cy="1706"/>
          </a:xfrm>
          <a:noFill/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70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All-du-paths for </a:t>
              </a:r>
              <a:r>
                <a:rPr lang="en-US" sz="1800" i="1" dirty="0">
                  <a:latin typeface="Cambria" panose="02040503050406030204" pitchFamily="18" charset="0"/>
                </a:rPr>
                <a:t>X</a:t>
              </a:r>
              <a:endParaRPr lang="en-US" sz="2100" i="1" dirty="0">
                <a:latin typeface="Cambria" panose="020405030504060302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3,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2, 4, 6 ]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mbria" panose="02040503050406030204" pitchFamily="18" charset="0"/>
                </a:rPr>
                <a:t>[ 1, 3, 4, 6 ]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0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       Black Box Testing	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6-8:      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9:            Unit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10:            Integration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11:  	System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13-14:	Software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Local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Future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of Testing</a:t>
            </a: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02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6264275" cy="9001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Test cases to execute each path in the basis set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623886" y="4495800"/>
            <a:ext cx="8064500" cy="1260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400" i="1">
                <a:effectLst/>
                <a:latin typeface="Cambria" panose="02040503050406030204" pitchFamily="18" charset="0"/>
              </a:rPr>
              <a:t>Basis path testing does not test all possible combinations of all paths through the code; it just tests every path at least once.</a:t>
            </a:r>
            <a:endParaRPr lang="en-US" altLang="zh-CN" sz="2400" i="1" u="sng">
              <a:effectLst/>
              <a:latin typeface="Cambria" panose="02040503050406030204" pitchFamily="18" charset="0"/>
            </a:endParaRP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457199" y="1393210"/>
            <a:ext cx="83978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you do not need an activity diagram, but the picture will help when you trace component paths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count each logical test—compound tests count as the number of Boolean operators + 1 (i.e., count each simple predicate)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basis path testing should be applied to all components, if possible, and to critical components </a:t>
            </a:r>
            <a:r>
              <a:rPr lang="en-US" altLang="zh-CN" sz="2000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59153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15678"/>
            <a:ext cx="615315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6715125" cy="576263"/>
          </a:xfrm>
          <a:solidFill>
            <a:srgbClr val="FFFF99"/>
          </a:solidFill>
          <a:ln w="5715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/>
          <a:p>
            <a:pPr marL="0" indent="0">
              <a:buFont typeface="Wingdings" panose="05000000000000000000" pitchFamily="2" charset="2"/>
              <a:buNone/>
              <a:tabLst>
                <a:tab pos="744538" algn="l"/>
              </a:tabLst>
            </a:pPr>
            <a:r>
              <a:rPr lang="en-US" altLang="zh-CN" sz="1800" b="1">
                <a:latin typeface="Cambria" panose="02040503050406030204" pitchFamily="18" charset="0"/>
              </a:rPr>
              <a:t>Goal</a:t>
            </a:r>
            <a:r>
              <a:rPr lang="en-US" altLang="zh-CN" sz="1600" b="1">
                <a:latin typeface="Cambria" panose="02040503050406030204" pitchFamily="18" charset="0"/>
              </a:rPr>
              <a:t>: further exercises the</a:t>
            </a:r>
            <a:r>
              <a:rPr lang="en-US" altLang="zh-CN" sz="1600" b="1">
                <a:solidFill>
                  <a:srgbClr val="13BBBF"/>
                </a:solidFill>
                <a:latin typeface="Cambria" panose="02040503050406030204" pitchFamily="18" charset="0"/>
              </a:rPr>
              <a:t> true</a:t>
            </a: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600" b="1">
                <a:latin typeface="Cambria" panose="02040503050406030204" pitchFamily="18" charset="0"/>
              </a:rPr>
              <a:t>and </a:t>
            </a:r>
            <a:r>
              <a:rPr lang="en-US" altLang="zh-CN" sz="1600" b="1">
                <a:solidFill>
                  <a:srgbClr val="13BBBF"/>
                </a:solidFill>
                <a:latin typeface="Cambria" panose="02040503050406030204" pitchFamily="18" charset="0"/>
              </a:rPr>
              <a:t>false</a:t>
            </a:r>
            <a:r>
              <a:rPr lang="en-US" altLang="zh-CN" sz="1600" b="1">
                <a:latin typeface="Cambria" panose="02040503050406030204" pitchFamily="18" charset="0"/>
              </a:rPr>
              <a:t> value of  each simple </a:t>
            </a:r>
            <a:r>
              <a:rPr lang="en-US" altLang="zh-CN" sz="1600" b="1">
                <a:solidFill>
                  <a:srgbClr val="13BBBF"/>
                </a:solidFill>
                <a:latin typeface="Cambria" panose="02040503050406030204" pitchFamily="18" charset="0"/>
              </a:rPr>
              <a:t>logical condition </a:t>
            </a:r>
            <a:r>
              <a:rPr lang="en-US" altLang="zh-CN" sz="1600" b="1">
                <a:latin typeface="Cambria" panose="02040503050406030204" pitchFamily="18" charset="0"/>
              </a:rPr>
              <a:t>in a component.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81000" y="2057400"/>
            <a:ext cx="80772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38138" indent="-338138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0" algn="l"/>
                <a:tab pos="2628900" algn="l"/>
                <a:tab pos="2743200" algn="l"/>
                <a:tab pos="4114800" algn="l"/>
                <a:tab pos="4402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Logical conditions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Simple condition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	(a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b) where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-op={&lt;, ≤, =, ≠, ≥, &gt;} (may be negated with NOT), e.g.,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a≤b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; NOT(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a≤b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Compound condition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 two or more simple conditions connected with AND, OR, e.g., (a&gt;b) AND (c&lt;d)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Relational expression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:  (E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 where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are arithmetic expressions, e.g., ((a*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b+c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)&gt;(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a+b+c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))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errors to test for include (incorrect/missing/extra):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operator	– relational operator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variable	– arithmetic expression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Boolean parenthesis</a:t>
            </a:r>
          </a:p>
        </p:txBody>
      </p:sp>
    </p:spTree>
    <p:extLst>
      <p:ext uri="{BB962C8B-B14F-4D97-AF65-F5344CB8AC3E}">
        <p14:creationId xmlns:p14="http://schemas.microsoft.com/office/powerpoint/2010/main" val="312934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nimBg="1" autoUpdateAnimBg="0" advAuto="0"/>
      <p:bldP spid="32973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16338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</a:t>
            </a: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 (2)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595373" y="4037705"/>
            <a:ext cx="8066087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38138" indent="-338138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892300" algn="l"/>
                <a:tab pos="1943100" algn="l"/>
                <a:tab pos="2235200" algn="l"/>
                <a:tab pos="46910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892300" algn="l"/>
                <a:tab pos="1943100" algn="l"/>
                <a:tab pos="2235200" algn="l"/>
                <a:tab pos="46910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892300" algn="l"/>
                <a:tab pos="1943100" algn="l"/>
                <a:tab pos="2235200" algn="l"/>
                <a:tab pos="4691063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92300" algn="l"/>
                <a:tab pos="1943100" algn="l"/>
                <a:tab pos="2235200" algn="l"/>
                <a:tab pos="4691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Domain testing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for an expression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u="sng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-op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 E</a:t>
            </a:r>
            <a:r>
              <a:rPr lang="en-US" altLang="zh-CN" sz="2000" baseline="-2500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, test for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</a:rPr>
              <a:t>≧ ≦ 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=  &lt;  &gt;  ≠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endParaRPr lang="en-US" altLang="zh-CN" sz="2000" baseline="-250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guarantees detection of </a:t>
            </a:r>
            <a:r>
              <a:rPr lang="en-US" altLang="zh-CN" sz="2000" dirty="0" err="1">
                <a:effectLst/>
                <a:latin typeface="Cambria" panose="02040503050406030204" pitchFamily="18" charset="0"/>
              </a:rPr>
              <a:t>rel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-op error if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are correct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to detect errors in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/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, the difference between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and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for the tests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1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&lt; </a:t>
            </a:r>
            <a:r>
              <a:rPr lang="en-US" altLang="zh-CN" sz="2000" dirty="0"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or</a:t>
            </a:r>
            <a:r>
              <a:rPr lang="zh-CN" altLang="en-US" sz="2000" dirty="0"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&gt;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than E</a:t>
            </a:r>
            <a:r>
              <a:rPr lang="en-US" altLang="zh-CN" sz="2000" baseline="-25000" dirty="0"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should be as small as possible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for an expression with n variables, 2</a:t>
            </a:r>
            <a:r>
              <a:rPr lang="en-US" altLang="zh-CN" sz="2000" baseline="30000" dirty="0">
                <a:effectLst/>
                <a:latin typeface="Cambria" panose="02040503050406030204" pitchFamily="18" charset="0"/>
              </a:rPr>
              <a:t>n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 tests are required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533400" y="1120552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testing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a compound condition C, test true and false branches of C and every simple condition of C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e.g., for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a&gt;b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 AND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c&lt;d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    test: 			</a:t>
            </a:r>
          </a:p>
        </p:txBody>
      </p:sp>
      <p:grpSp>
        <p:nvGrpSpPr>
          <p:cNvPr id="330770" name="Group 18"/>
          <p:cNvGrpSpPr>
            <a:grpSpLocks/>
          </p:cNvGrpSpPr>
          <p:nvPr/>
        </p:nvGrpSpPr>
        <p:grpSpPr bwMode="auto">
          <a:xfrm>
            <a:off x="1383222" y="2501003"/>
            <a:ext cx="6770688" cy="1323975"/>
            <a:chOff x="884" y="1777"/>
            <a:chExt cx="4265" cy="834"/>
          </a:xfrm>
        </p:grpSpPr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3630" y="1777"/>
              <a:ext cx="151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zh-CN" sz="2000" b="1" dirty="0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a&gt;b  </a:t>
              </a: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TRUE, FALSE</a:t>
              </a:r>
            </a:p>
            <a:p>
              <a:pPr lvl="1"/>
              <a:r>
                <a:rPr lang="en-US" altLang="zh-CN" sz="2000" b="1" dirty="0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c&lt;d  </a:t>
              </a: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TRUE, FALSE</a:t>
              </a:r>
            </a:p>
          </p:txBody>
        </p:sp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884" y="1888"/>
              <a:ext cx="11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>
                  <a:solidFill>
                    <a:srgbClr val="FF33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TRUE, FALSE</a:t>
              </a:r>
              <a:endParaRPr lang="zh-CN" altLang="en-US" sz="20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0763" name="Rectangle 11"/>
            <p:cNvSpPr>
              <a:spLocks noChangeArrowheads="1"/>
            </p:cNvSpPr>
            <p:nvPr/>
          </p:nvSpPr>
          <p:spPr bwMode="auto">
            <a:xfrm>
              <a:off x="2268" y="1865"/>
              <a:ext cx="192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zh-CN" sz="2000" b="1">
                  <a:solidFill>
                    <a:schemeClr val="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True AND True</a:t>
              </a:r>
            </a:p>
            <a:p>
              <a:pPr lvl="1"/>
              <a:r>
                <a:rPr lang="en-US" altLang="zh-CN" sz="1400" b="1">
                  <a:solidFill>
                    <a:schemeClr val="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T. And F., F. And T.,</a:t>
              </a:r>
              <a:r>
                <a:rPr lang="en-US" altLang="zh-CN" sz="1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 </a:t>
              </a:r>
            </a:p>
            <a:p>
              <a:pPr lvl="1"/>
              <a:r>
                <a:rPr lang="en-US" altLang="zh-CN" sz="1400" b="1">
                  <a:solidFill>
                    <a:schemeClr val="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F. And F.</a:t>
              </a:r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>
              <a:off x="2268" y="2070"/>
              <a:ext cx="1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330767" name="Freeform 15"/>
            <p:cNvSpPr>
              <a:spLocks/>
            </p:cNvSpPr>
            <p:nvPr/>
          </p:nvSpPr>
          <p:spPr bwMode="auto">
            <a:xfrm>
              <a:off x="1357" y="1832"/>
              <a:ext cx="1478" cy="79"/>
            </a:xfrm>
            <a:custGeom>
              <a:avLst/>
              <a:gdLst>
                <a:gd name="T0" fmla="*/ 1478 w 1478"/>
                <a:gd name="T1" fmla="*/ 79 h 79"/>
                <a:gd name="T2" fmla="*/ 1160 w 1478"/>
                <a:gd name="T3" fmla="*/ 11 h 79"/>
                <a:gd name="T4" fmla="*/ 843 w 1478"/>
                <a:gd name="T5" fmla="*/ 11 h 79"/>
                <a:gd name="T6" fmla="*/ 298 w 1478"/>
                <a:gd name="T7" fmla="*/ 11 h 79"/>
                <a:gd name="T8" fmla="*/ 49 w 1478"/>
                <a:gd name="T9" fmla="*/ 11 h 79"/>
                <a:gd name="T10" fmla="*/ 3 w 147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79">
                  <a:moveTo>
                    <a:pt x="1478" y="79"/>
                  </a:moveTo>
                  <a:cubicBezTo>
                    <a:pt x="1372" y="50"/>
                    <a:pt x="1266" y="22"/>
                    <a:pt x="1160" y="11"/>
                  </a:cubicBezTo>
                  <a:cubicBezTo>
                    <a:pt x="1054" y="0"/>
                    <a:pt x="987" y="11"/>
                    <a:pt x="843" y="11"/>
                  </a:cubicBezTo>
                  <a:cubicBezTo>
                    <a:pt x="699" y="11"/>
                    <a:pt x="430" y="11"/>
                    <a:pt x="298" y="11"/>
                  </a:cubicBezTo>
                  <a:cubicBezTo>
                    <a:pt x="166" y="11"/>
                    <a:pt x="98" y="0"/>
                    <a:pt x="49" y="11"/>
                  </a:cubicBezTo>
                  <a:cubicBezTo>
                    <a:pt x="0" y="22"/>
                    <a:pt x="11" y="68"/>
                    <a:pt x="3" y="79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330768" name="Freeform 16"/>
            <p:cNvSpPr>
              <a:spLocks/>
            </p:cNvSpPr>
            <p:nvPr/>
          </p:nvSpPr>
          <p:spPr bwMode="auto">
            <a:xfrm flipV="1">
              <a:off x="1769" y="2115"/>
              <a:ext cx="567" cy="159"/>
            </a:xfrm>
            <a:custGeom>
              <a:avLst/>
              <a:gdLst>
                <a:gd name="T0" fmla="*/ 1478 w 1478"/>
                <a:gd name="T1" fmla="*/ 79 h 79"/>
                <a:gd name="T2" fmla="*/ 1160 w 1478"/>
                <a:gd name="T3" fmla="*/ 11 h 79"/>
                <a:gd name="T4" fmla="*/ 843 w 1478"/>
                <a:gd name="T5" fmla="*/ 11 h 79"/>
                <a:gd name="T6" fmla="*/ 298 w 1478"/>
                <a:gd name="T7" fmla="*/ 11 h 79"/>
                <a:gd name="T8" fmla="*/ 49 w 1478"/>
                <a:gd name="T9" fmla="*/ 11 h 79"/>
                <a:gd name="T10" fmla="*/ 3 w 147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79">
                  <a:moveTo>
                    <a:pt x="1478" y="79"/>
                  </a:moveTo>
                  <a:cubicBezTo>
                    <a:pt x="1372" y="50"/>
                    <a:pt x="1266" y="22"/>
                    <a:pt x="1160" y="11"/>
                  </a:cubicBezTo>
                  <a:cubicBezTo>
                    <a:pt x="1054" y="0"/>
                    <a:pt x="987" y="11"/>
                    <a:pt x="843" y="11"/>
                  </a:cubicBezTo>
                  <a:cubicBezTo>
                    <a:pt x="699" y="11"/>
                    <a:pt x="430" y="11"/>
                    <a:pt x="298" y="11"/>
                  </a:cubicBezTo>
                  <a:cubicBezTo>
                    <a:pt x="166" y="11"/>
                    <a:pt x="98" y="0"/>
                    <a:pt x="49" y="11"/>
                  </a:cubicBezTo>
                  <a:cubicBezTo>
                    <a:pt x="0" y="22"/>
                    <a:pt x="11" y="68"/>
                    <a:pt x="3" y="79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330769" name="AutoShape 17"/>
            <p:cNvSpPr>
              <a:spLocks/>
            </p:cNvSpPr>
            <p:nvPr/>
          </p:nvSpPr>
          <p:spPr bwMode="auto">
            <a:xfrm>
              <a:off x="3765" y="2024"/>
              <a:ext cx="68" cy="20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747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681" y="201219"/>
            <a:ext cx="7602537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Condition Testing-Example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5269645" y="1262549"/>
            <a:ext cx="356552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  (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result = 0 ) 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i="1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N      </a:t>
            </a:r>
            <a:r>
              <a:rPr lang="en-US" altLang="zh-CN" sz="2000" i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&lt;N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result&lt;=</a:t>
            </a:r>
            <a:r>
              <a:rPr lang="en-US" altLang="zh-CN" sz="1400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endParaRPr lang="en-US" altLang="zh-CN" sz="1400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1         1       </a:t>
            </a:r>
            <a:r>
              <a:rPr lang="en-US" altLang="zh-CN" sz="2000" dirty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true      false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1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0       </a:t>
            </a:r>
            <a:r>
              <a:rPr lang="en-US" altLang="zh-CN" sz="2000" dirty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false     true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gives condition coverage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all conditions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269645" y="3628677"/>
            <a:ext cx="3406382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it does not preserve</a:t>
            </a:r>
            <a:b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decision coverage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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always take care that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condition coverage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preserves decision coverage :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decision / condition coverage</a:t>
            </a:r>
          </a:p>
        </p:txBody>
      </p:sp>
      <p:grpSp>
        <p:nvGrpSpPr>
          <p:cNvPr id="337953" name="Group 33"/>
          <p:cNvGrpSpPr>
            <a:grpSpLocks/>
          </p:cNvGrpSpPr>
          <p:nvPr/>
        </p:nvGrpSpPr>
        <p:grpSpPr bwMode="auto">
          <a:xfrm>
            <a:off x="468313" y="1143000"/>
            <a:ext cx="4240212" cy="5114924"/>
            <a:chOff x="288" y="714"/>
            <a:chExt cx="2671" cy="3222"/>
          </a:xfrm>
        </p:grpSpPr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2069" y="1816"/>
              <a:ext cx="890" cy="29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i:=i+1;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result:=result+i;</a:t>
              </a:r>
            </a:p>
          </p:txBody>
        </p:sp>
        <p:sp>
          <p:nvSpPr>
            <p:cNvPr id="337926" name="AutoShape 6"/>
            <p:cNvSpPr>
              <a:spLocks noChangeArrowheads="1"/>
            </p:cNvSpPr>
            <p:nvPr/>
          </p:nvSpPr>
          <p:spPr bwMode="auto">
            <a:xfrm>
              <a:off x="797" y="2028"/>
              <a:ext cx="1102" cy="594"/>
            </a:xfrm>
            <a:prstGeom prst="flowChartDecision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zh-CN" altLang="en-US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i&lt;N) and</a:t>
              </a:r>
            </a:p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(result&lt;=maxint)</a:t>
              </a:r>
            </a:p>
          </p:txBody>
        </p:sp>
        <p:sp>
          <p:nvSpPr>
            <p:cNvPr id="337927" name="AutoShape 7"/>
            <p:cNvSpPr>
              <a:spLocks noChangeArrowheads="1"/>
            </p:cNvSpPr>
            <p:nvPr/>
          </p:nvSpPr>
          <p:spPr bwMode="auto">
            <a:xfrm>
              <a:off x="882" y="2961"/>
              <a:ext cx="932" cy="381"/>
            </a:xfrm>
            <a:prstGeom prst="flowChartDecision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result&lt;=maxint</a:t>
              </a:r>
            </a:p>
          </p:txBody>
        </p:sp>
        <p:sp>
          <p:nvSpPr>
            <p:cNvPr id="337928" name="AutoShape 8"/>
            <p:cNvSpPr>
              <a:spLocks noChangeArrowheads="1"/>
            </p:cNvSpPr>
            <p:nvPr/>
          </p:nvSpPr>
          <p:spPr bwMode="auto">
            <a:xfrm>
              <a:off x="924" y="1053"/>
              <a:ext cx="848" cy="382"/>
            </a:xfrm>
            <a:prstGeom prst="flowChartDecision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2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&lt; 0</a:t>
              </a:r>
            </a:p>
          </p:txBody>
        </p:sp>
        <p:sp>
          <p:nvSpPr>
            <p:cNvPr id="337929" name="Rectangle 9"/>
            <p:cNvSpPr>
              <a:spLocks noChangeArrowheads="1"/>
            </p:cNvSpPr>
            <p:nvPr/>
          </p:nvSpPr>
          <p:spPr bwMode="auto">
            <a:xfrm>
              <a:off x="2153" y="1096"/>
              <a:ext cx="806" cy="29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 := -N;</a:t>
              </a:r>
            </a:p>
          </p:txBody>
        </p:sp>
        <p:sp>
          <p:nvSpPr>
            <p:cNvPr id="337930" name="Rectangle 10"/>
            <p:cNvSpPr>
              <a:spLocks noChangeArrowheads="1"/>
            </p:cNvSpPr>
            <p:nvPr/>
          </p:nvSpPr>
          <p:spPr bwMode="auto">
            <a:xfrm>
              <a:off x="288" y="3385"/>
              <a:ext cx="827" cy="29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output(result);</a:t>
              </a:r>
            </a:p>
          </p:txBody>
        </p:sp>
        <p:sp>
          <p:nvSpPr>
            <p:cNvPr id="337931" name="Rectangle 11"/>
            <p:cNvSpPr>
              <a:spLocks noChangeArrowheads="1"/>
            </p:cNvSpPr>
            <p:nvPr/>
          </p:nvSpPr>
          <p:spPr bwMode="auto">
            <a:xfrm>
              <a:off x="1560" y="3385"/>
              <a:ext cx="876" cy="29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output(</a:t>
              </a: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too large</a:t>
              </a: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);</a:t>
              </a:r>
            </a:p>
          </p:txBody>
        </p:sp>
        <p:sp>
          <p:nvSpPr>
            <p:cNvPr id="337932" name="Oval 12"/>
            <p:cNvSpPr>
              <a:spLocks noChangeArrowheads="1"/>
            </p:cNvSpPr>
            <p:nvPr/>
          </p:nvSpPr>
          <p:spPr bwMode="auto">
            <a:xfrm>
              <a:off x="1136" y="757"/>
              <a:ext cx="424" cy="16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37933" name="Oval 13"/>
            <p:cNvSpPr>
              <a:spLocks noChangeArrowheads="1"/>
            </p:cNvSpPr>
            <p:nvPr/>
          </p:nvSpPr>
          <p:spPr bwMode="auto">
            <a:xfrm>
              <a:off x="1136" y="3766"/>
              <a:ext cx="424" cy="17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exit</a:t>
              </a:r>
            </a:p>
          </p:txBody>
        </p:sp>
        <p:cxnSp>
          <p:nvCxnSpPr>
            <p:cNvPr id="337934" name="AutoShape 14"/>
            <p:cNvCxnSpPr>
              <a:cxnSpLocks noChangeShapeType="1"/>
              <a:stCxn id="337932" idx="4"/>
              <a:endCxn id="337928" idx="0"/>
            </p:cNvCxnSpPr>
            <p:nvPr/>
          </p:nvCxnSpPr>
          <p:spPr bwMode="auto">
            <a:xfrm rot="5400000">
              <a:off x="1284" y="990"/>
              <a:ext cx="1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5" name="AutoShape 15"/>
            <p:cNvCxnSpPr>
              <a:cxnSpLocks noChangeShapeType="1"/>
              <a:stCxn id="337928" idx="2"/>
              <a:endCxn id="337926" idx="0"/>
            </p:cNvCxnSpPr>
            <p:nvPr/>
          </p:nvCxnSpPr>
          <p:spPr bwMode="auto">
            <a:xfrm rot="5400000">
              <a:off x="1051" y="1732"/>
              <a:ext cx="59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6" name="AutoShape 16"/>
            <p:cNvCxnSpPr>
              <a:cxnSpLocks noChangeShapeType="1"/>
              <a:stCxn id="337926" idx="2"/>
              <a:endCxn id="337927" idx="0"/>
            </p:cNvCxnSpPr>
            <p:nvPr/>
          </p:nvCxnSpPr>
          <p:spPr bwMode="auto">
            <a:xfrm rot="5400000">
              <a:off x="1178" y="2792"/>
              <a:ext cx="3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7" name="AutoShape 17"/>
            <p:cNvCxnSpPr>
              <a:cxnSpLocks noChangeShapeType="1"/>
              <a:stCxn id="337927" idx="3"/>
              <a:endCxn id="337931" idx="0"/>
            </p:cNvCxnSpPr>
            <p:nvPr/>
          </p:nvCxnSpPr>
          <p:spPr bwMode="auto">
            <a:xfrm>
              <a:off x="1814" y="3152"/>
              <a:ext cx="184" cy="2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8" name="AutoShape 18"/>
            <p:cNvCxnSpPr>
              <a:cxnSpLocks noChangeShapeType="1"/>
              <a:stCxn id="337930" idx="0"/>
              <a:endCxn id="337927" idx="1"/>
            </p:cNvCxnSpPr>
            <p:nvPr/>
          </p:nvCxnSpPr>
          <p:spPr bwMode="auto">
            <a:xfrm rot="16200000">
              <a:off x="675" y="3179"/>
              <a:ext cx="233" cy="18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39" name="AutoShape 19"/>
            <p:cNvCxnSpPr>
              <a:cxnSpLocks noChangeShapeType="1"/>
              <a:stCxn id="337930" idx="2"/>
              <a:endCxn id="337933" idx="2"/>
            </p:cNvCxnSpPr>
            <p:nvPr/>
          </p:nvCxnSpPr>
          <p:spPr bwMode="auto">
            <a:xfrm rot="16200000" flipH="1">
              <a:off x="834" y="3550"/>
              <a:ext cx="169" cy="4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0" name="AutoShape 20"/>
            <p:cNvCxnSpPr>
              <a:cxnSpLocks noChangeShapeType="1"/>
              <a:stCxn id="337931" idx="2"/>
              <a:endCxn id="337933" idx="6"/>
            </p:cNvCxnSpPr>
            <p:nvPr/>
          </p:nvCxnSpPr>
          <p:spPr bwMode="auto">
            <a:xfrm rot="5400000">
              <a:off x="1694" y="3548"/>
              <a:ext cx="169" cy="43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7941" name="Text Box 21"/>
            <p:cNvSpPr txBox="1">
              <a:spLocks noChangeArrowheads="1"/>
            </p:cNvSpPr>
            <p:nvPr/>
          </p:nvSpPr>
          <p:spPr bwMode="auto">
            <a:xfrm>
              <a:off x="1182" y="714"/>
              <a:ext cx="34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i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start</a:t>
              </a:r>
              <a:endPara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7942" name="AutoShape 22"/>
            <p:cNvCxnSpPr>
              <a:cxnSpLocks noChangeShapeType="1"/>
              <a:stCxn id="337929" idx="2"/>
            </p:cNvCxnSpPr>
            <p:nvPr/>
          </p:nvCxnSpPr>
          <p:spPr bwMode="auto">
            <a:xfrm rot="5400000">
              <a:off x="1846" y="894"/>
              <a:ext cx="212" cy="12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3" name="AutoShape 23"/>
            <p:cNvCxnSpPr>
              <a:cxnSpLocks noChangeShapeType="1"/>
              <a:stCxn id="337926" idx="3"/>
              <a:endCxn id="337925" idx="2"/>
            </p:cNvCxnSpPr>
            <p:nvPr/>
          </p:nvCxnSpPr>
          <p:spPr bwMode="auto">
            <a:xfrm flipV="1">
              <a:off x="1899" y="2113"/>
              <a:ext cx="615" cy="2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4" name="AutoShape 24"/>
            <p:cNvCxnSpPr>
              <a:cxnSpLocks noChangeShapeType="1"/>
              <a:stCxn id="337928" idx="3"/>
              <a:endCxn id="337929" idx="1"/>
            </p:cNvCxnSpPr>
            <p:nvPr/>
          </p:nvCxnSpPr>
          <p:spPr bwMode="auto">
            <a:xfrm>
              <a:off x="1772" y="1244"/>
              <a:ext cx="38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945" name="AutoShape 25"/>
            <p:cNvCxnSpPr>
              <a:cxnSpLocks noChangeShapeType="1"/>
              <a:stCxn id="337925" idx="1"/>
              <a:endCxn id="337926" idx="0"/>
            </p:cNvCxnSpPr>
            <p:nvPr/>
          </p:nvCxnSpPr>
          <p:spPr bwMode="auto">
            <a:xfrm rot="10800000" flipV="1">
              <a:off x="1348" y="1965"/>
              <a:ext cx="721" cy="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7946" name="Text Box 26"/>
            <p:cNvSpPr txBox="1">
              <a:spLocks noChangeArrowheads="1"/>
            </p:cNvSpPr>
            <p:nvPr/>
          </p:nvSpPr>
          <p:spPr bwMode="auto">
            <a:xfrm>
              <a:off x="1726" y="1050"/>
              <a:ext cx="2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7947" name="Text Box 27"/>
            <p:cNvSpPr txBox="1">
              <a:spLocks noChangeArrowheads="1"/>
            </p:cNvSpPr>
            <p:nvPr/>
          </p:nvSpPr>
          <p:spPr bwMode="auto">
            <a:xfrm>
              <a:off x="1108" y="1348"/>
              <a:ext cx="25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7948" name="Text Box 28"/>
            <p:cNvSpPr txBox="1">
              <a:spLocks noChangeArrowheads="1"/>
            </p:cNvSpPr>
            <p:nvPr/>
          </p:nvSpPr>
          <p:spPr bwMode="auto">
            <a:xfrm>
              <a:off x="1108" y="2535"/>
              <a:ext cx="25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7949" name="Text Box 29"/>
            <p:cNvSpPr txBox="1">
              <a:spLocks noChangeArrowheads="1"/>
            </p:cNvSpPr>
            <p:nvPr/>
          </p:nvSpPr>
          <p:spPr bwMode="auto">
            <a:xfrm>
              <a:off x="1853" y="2152"/>
              <a:ext cx="2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7950" name="Text Box 30"/>
            <p:cNvSpPr txBox="1">
              <a:spLocks noChangeArrowheads="1"/>
            </p:cNvSpPr>
            <p:nvPr/>
          </p:nvSpPr>
          <p:spPr bwMode="auto">
            <a:xfrm>
              <a:off x="751" y="2958"/>
              <a:ext cx="2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37951" name="Text Box 31"/>
            <p:cNvSpPr txBox="1">
              <a:spLocks noChangeArrowheads="1"/>
            </p:cNvSpPr>
            <p:nvPr/>
          </p:nvSpPr>
          <p:spPr bwMode="auto">
            <a:xfrm>
              <a:off x="1718" y="2959"/>
              <a:ext cx="25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37952" name="Oval 32"/>
            <p:cNvSpPr>
              <a:spLocks noChangeArrowheads="1"/>
            </p:cNvSpPr>
            <p:nvPr/>
          </p:nvSpPr>
          <p:spPr bwMode="auto">
            <a:xfrm>
              <a:off x="712" y="1872"/>
              <a:ext cx="1352" cy="9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292725" y="2555875"/>
            <a:ext cx="27717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7957" name="Line 37"/>
          <p:cNvSpPr>
            <a:spLocks noChangeShapeType="1"/>
          </p:cNvSpPr>
          <p:nvPr/>
        </p:nvSpPr>
        <p:spPr bwMode="auto">
          <a:xfrm flipH="1">
            <a:off x="2159000" y="2836863"/>
            <a:ext cx="3205163" cy="1474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37958" name="Line 38"/>
          <p:cNvSpPr>
            <a:spLocks noChangeShapeType="1"/>
          </p:cNvSpPr>
          <p:nvPr/>
        </p:nvSpPr>
        <p:spPr bwMode="auto">
          <a:xfrm flipH="1">
            <a:off x="2159000" y="2368550"/>
            <a:ext cx="3133725" cy="1871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86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utoUpdateAnimBg="0"/>
      <p:bldP spid="337924" grpId="0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16433</TotalTime>
  <Words>1305</Words>
  <Application>Microsoft Office PowerPoint</Application>
  <PresentationFormat>全屏显示(4:3)</PresentationFormat>
  <Paragraphs>345</Paragraphs>
  <Slides>27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Zapf Dingbats</vt:lpstr>
      <vt:lpstr>黑体</vt:lpstr>
      <vt:lpstr>华文新魏</vt:lpstr>
      <vt:lpstr>宋体</vt:lpstr>
      <vt:lpstr>Arial</vt:lpstr>
      <vt:lpstr>Cambria</vt:lpstr>
      <vt:lpstr>Comic Sans MS</vt:lpstr>
      <vt:lpstr>Symbol</vt:lpstr>
      <vt:lpstr>Times New Roman</vt:lpstr>
      <vt:lpstr>Wingdings</vt:lpstr>
      <vt:lpstr>1_自定义设计方案</vt:lpstr>
      <vt:lpstr>Equation</vt:lpstr>
      <vt:lpstr>Software Quality Assurance and Testing Technology</vt:lpstr>
      <vt:lpstr>Rules</vt:lpstr>
      <vt:lpstr>How</vt:lpstr>
      <vt:lpstr>How</vt:lpstr>
      <vt:lpstr>Basis path test example</vt:lpstr>
      <vt:lpstr>Test cases to execute each path in the basis set</vt:lpstr>
      <vt:lpstr>Condition testing</vt:lpstr>
      <vt:lpstr>Condition testing (2)</vt:lpstr>
      <vt:lpstr>Condition Testing-Example</vt:lpstr>
      <vt:lpstr> Branch Testing</vt:lpstr>
      <vt:lpstr>Branch Testing - Example</vt:lpstr>
      <vt:lpstr>Branch Testing - continued</vt:lpstr>
      <vt:lpstr>Control Flow Testing</vt:lpstr>
      <vt:lpstr>PowerPoint 演示文稿</vt:lpstr>
      <vt:lpstr>Control Flow Testing</vt:lpstr>
      <vt:lpstr>Control Flow Testing</vt:lpstr>
      <vt:lpstr>Control Flow Testing</vt:lpstr>
      <vt:lpstr>Data Flow Testing</vt:lpstr>
      <vt:lpstr>Data Flow</vt:lpstr>
      <vt:lpstr>PowerPoint 演示文稿</vt:lpstr>
      <vt:lpstr>PowerPoint 演示文稿</vt:lpstr>
      <vt:lpstr>Sets of Def and Use</vt:lpstr>
      <vt:lpstr>DU Path</vt:lpstr>
      <vt:lpstr>Data Flow Coverage Criteria</vt:lpstr>
      <vt:lpstr>Data Flow Testing</vt:lpstr>
      <vt:lpstr>Data Flow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提示</cp:lastModifiedBy>
  <cp:revision>2705</cp:revision>
  <cp:lastPrinted>1601-01-01T00:00:00Z</cp:lastPrinted>
  <dcterms:created xsi:type="dcterms:W3CDTF">1601-01-01T00:00:00Z</dcterms:created>
  <dcterms:modified xsi:type="dcterms:W3CDTF">2022-04-11T04:09:38Z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