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317" r:id="rId3"/>
    <p:sldId id="256" r:id="rId4"/>
    <p:sldId id="273" r:id="rId6"/>
    <p:sldId id="283" r:id="rId7"/>
    <p:sldId id="316" r:id="rId8"/>
    <p:sldId id="300" r:id="rId9"/>
    <p:sldId id="264" r:id="rId10"/>
    <p:sldId id="266" r:id="rId11"/>
    <p:sldId id="268" r:id="rId12"/>
    <p:sldId id="269" r:id="rId13"/>
    <p:sldId id="270" r:id="rId14"/>
    <p:sldId id="276" r:id="rId15"/>
    <p:sldId id="271" r:id="rId16"/>
    <p:sldId id="272" r:id="rId17"/>
    <p:sldId id="284" r:id="rId18"/>
    <p:sldId id="275" r:id="rId19"/>
    <p:sldId id="277" r:id="rId20"/>
    <p:sldId id="282" r:id="rId21"/>
    <p:sldId id="280" r:id="rId22"/>
    <p:sldId id="31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74" autoAdjust="0"/>
    <p:restoredTop sz="82569"/>
  </p:normalViewPr>
  <p:slideViewPr>
    <p:cSldViewPr snapToGrid="0" snapToObjects="1">
      <p:cViewPr>
        <p:scale>
          <a:sx n="100" d="100"/>
          <a:sy n="100" d="100"/>
        </p:scale>
        <p:origin x="186" y="28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EADA8-2396-1246-A705-4FA1DBA1F56E}"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0D9B45-6748-E04B-98BA-AC54B80ED3D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@Test &amp; @Injectalbe</a:t>
            </a:r>
            <a:r>
              <a:rPr lang="zh-CN" altLang="en-US"/>
              <a:t>的</a:t>
            </a:r>
            <a:r>
              <a:rPr lang="en-US" altLang="zh-CN"/>
              <a:t>demo</a:t>
            </a:r>
            <a:r>
              <a:rPr lang="zh-CN" altLang="en-US"/>
              <a:t>见 </a:t>
            </a:r>
            <a:r>
              <a:rPr lang="zh-CN" altLang="en-US"/>
              <a:t>InterfaceMockingByExpectationsTest</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ClassMockingByExpectationsTest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err="1" smtClean="0"/>
              <a:t>ClassMockingByMockUpTest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本案例中，针对</a:t>
            </a:r>
            <a:r>
              <a:rPr lang="en-US" altLang="zh-CN" sz="1200" dirty="0" smtClean="0"/>
              <a:t>static/private/public/final/native</a:t>
            </a:r>
            <a:r>
              <a:rPr lang="zh-CN" altLang="en-US" sz="1200" dirty="0" smtClean="0"/>
              <a:t>方法</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InstanceMockingByExpectationsTest</a:t>
            </a:r>
            <a:endParaRPr lang="en-US" altLang="zh-CN" dirty="0" smtClean="0"/>
          </a:p>
          <a:p>
            <a:r>
              <a:rPr lang="zh-CN" altLang="en-US" dirty="0" smtClean="0"/>
              <a:t>注意：</a:t>
            </a:r>
            <a:r>
              <a:rPr lang="en-US" altLang="zh-CN" sz="1200" dirty="0" err="1" smtClean="0"/>
              <a:t>MockUp</a:t>
            </a:r>
            <a:r>
              <a:rPr lang="en-US" altLang="zh-CN" sz="1200" dirty="0" smtClean="0"/>
              <a:t> &amp; @Mock</a:t>
            </a:r>
            <a:r>
              <a:rPr lang="zh-CN" altLang="en-US" sz="1200" dirty="0" smtClean="0"/>
              <a:t>不支持</a:t>
            </a:r>
            <a:r>
              <a:rPr lang="en-US" altLang="zh-CN" sz="1200" dirty="0" smtClean="0"/>
              <a:t>Mock</a:t>
            </a:r>
            <a:r>
              <a:rPr lang="zh-CN" altLang="en-US" sz="1200" dirty="0" smtClean="0"/>
              <a:t>实例</a:t>
            </a:r>
            <a:endParaRPr lang="en-US" altLang="zh-CN" sz="1200" dirty="0" smtClean="0"/>
          </a:p>
          <a:p>
            <a:endParaRPr lang="en-US" altLang="zh-CN" sz="1200" dirty="0" smtClean="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InterfaceMockingByMockUpTest</a:t>
            </a:r>
            <a:endParaRPr lang="en-US" altLang="zh-CN" dirty="0" smtClean="0"/>
          </a:p>
          <a:p>
            <a:r>
              <a:rPr lang="en-US" altLang="zh-CN" dirty="0" err="1" smtClean="0"/>
              <a:t>InterfaceMockingByExpectationsTest</a:t>
            </a:r>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SpringBeanMockingByExpectationsTest</a:t>
            </a:r>
            <a:endParaRPr lang="en-US" altLang="zh-CN" dirty="0" smtClean="0"/>
          </a:p>
          <a:p>
            <a:r>
              <a:rPr lang="en-US" altLang="zh-CN" dirty="0" err="1" smtClean="0"/>
              <a:t>SpringBeanMockingByMockUpTest</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该</a:t>
            </a:r>
            <a:r>
              <a:rPr lang="en-US" altLang="zh-CN" sz="1200" b="0" i="0" kern="1200" dirty="0" smtClean="0">
                <a:solidFill>
                  <a:schemeClr val="tx1"/>
                </a:solidFill>
                <a:effectLst/>
                <a:latin typeface="+mn-lt"/>
                <a:ea typeface="+mn-ea"/>
                <a:cs typeface="+mn-cs"/>
              </a:rPr>
              <a:t>demo</a:t>
            </a:r>
            <a:r>
              <a:rPr lang="zh-CN" altLang="en-US" sz="1200" b="0" i="0" kern="1200" dirty="0" smtClean="0">
                <a:solidFill>
                  <a:schemeClr val="tx1"/>
                </a:solidFill>
                <a:effectLst/>
                <a:latin typeface="+mn-lt"/>
                <a:ea typeface="+mn-ea"/>
                <a:cs typeface="+mn-cs"/>
              </a:rPr>
              <a:t>中包含：当只希望</a:t>
            </a:r>
            <a:r>
              <a:rPr lang="en-US" altLang="zh-CN" sz="1200" b="0" i="0" kern="1200" dirty="0" smtClean="0">
                <a:solidFill>
                  <a:schemeClr val="tx1"/>
                </a:solidFill>
                <a:effectLst/>
                <a:latin typeface="+mn-lt"/>
                <a:ea typeface="+mn-ea"/>
                <a:cs typeface="+mn-cs"/>
              </a:rPr>
              <a:t>@Mock</a:t>
            </a:r>
            <a:r>
              <a:rPr lang="zh-CN" altLang="en-US" sz="1200" b="0" i="0" kern="1200" dirty="0" smtClean="0">
                <a:solidFill>
                  <a:schemeClr val="tx1"/>
                </a:solidFill>
                <a:effectLst/>
                <a:latin typeface="+mn-lt"/>
                <a:ea typeface="+mn-ea"/>
                <a:cs typeface="+mn-cs"/>
              </a:rPr>
              <a:t>方法的入参数满足特定条件下才走</a:t>
            </a:r>
            <a:r>
              <a:rPr lang="en-US" altLang="zh-CN" sz="1200" b="0" i="0" kern="1200" dirty="0" smtClean="0">
                <a:solidFill>
                  <a:schemeClr val="tx1"/>
                </a:solidFill>
                <a:effectLst/>
                <a:latin typeface="+mn-lt"/>
                <a:ea typeface="+mn-ea"/>
                <a:cs typeface="+mn-cs"/>
              </a:rPr>
              <a:t>Mock</a:t>
            </a:r>
            <a:r>
              <a:rPr lang="zh-CN" altLang="en-US" sz="1200" b="0" i="0" kern="1200" dirty="0" smtClean="0">
                <a:solidFill>
                  <a:schemeClr val="tx1"/>
                </a:solidFill>
                <a:effectLst/>
                <a:latin typeface="+mn-lt"/>
                <a:ea typeface="+mn-ea"/>
                <a:cs typeface="+mn-cs"/>
              </a:rPr>
              <a:t>逻辑，其它条件走老的逻辑。</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dirty="0" smtClean="0">
              <a:solidFill>
                <a:schemeClr val="bg1">
                  <a:lumMod val="50000"/>
                </a:schemeClr>
              </a:solidFill>
            </a:endParaRPr>
          </a:p>
          <a:p>
            <a:r>
              <a:rPr lang="en-US" altLang="zh-CN" dirty="0" err="1" smtClean="0">
                <a:solidFill>
                  <a:srgbClr val="FF0000"/>
                </a:solidFill>
              </a:rPr>
              <a:t>OrderServiceMockingByMockUpTest</a:t>
            </a:r>
            <a:endParaRPr lang="en-US" altLang="zh-CN" dirty="0" smtClean="0">
              <a:solidFill>
                <a:srgbClr val="FF0000"/>
              </a:solidFill>
            </a:endParaRPr>
          </a:p>
          <a:p>
            <a:r>
              <a:rPr lang="en-US" altLang="zh-CN" dirty="0" err="1" smtClean="0">
                <a:solidFill>
                  <a:srgbClr val="FF0000"/>
                </a:solidFill>
              </a:rPr>
              <a:t>OrderServiceMockingByExpectationsTest</a:t>
            </a:r>
            <a:endParaRPr lang="en-US" altLang="zh-CN" dirty="0" smtClean="0">
              <a:solidFill>
                <a:srgbClr val="FF0000"/>
              </a:solidFill>
            </a:endParaRPr>
          </a:p>
          <a:p>
            <a:r>
              <a:rPr lang="en-US" altLang="zh-CN" dirty="0" err="1" smtClean="0">
                <a:solidFill>
                  <a:srgbClr val="FF0000"/>
                </a:solidFill>
              </a:rPr>
              <a:t>SampleControllerTest</a:t>
            </a: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err="1" smtClean="0"/>
              <a:t>RocetMQProducerMockingTest</a:t>
            </a:r>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DubboConsumerBeanMockingTest</a:t>
            </a:r>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方案</a:t>
            </a:r>
            <a:endParaRPr lang="en-US" altLang="zh-CN" dirty="0" smtClean="0"/>
          </a:p>
          <a:p>
            <a:r>
              <a:rPr lang="en-US" altLang="zh-CN" dirty="0" smtClean="0"/>
              <a:t>1</a:t>
            </a:r>
            <a:r>
              <a:rPr lang="zh-CN" altLang="en-US" dirty="0" smtClean="0"/>
              <a:t>、将该订单服务作为一个普通的</a:t>
            </a:r>
            <a:r>
              <a:rPr lang="en-US" altLang="zh-CN" dirty="0" smtClean="0"/>
              <a:t>Spring Bean</a:t>
            </a:r>
            <a:r>
              <a:rPr lang="zh-CN" altLang="en-US" dirty="0" smtClean="0"/>
              <a:t>来进行单元测试，也就是说在单元测试中不将该订单服务发布为</a:t>
            </a:r>
            <a:r>
              <a:rPr lang="en-US" altLang="zh-CN" dirty="0" err="1" smtClean="0"/>
              <a:t>dubbo</a:t>
            </a:r>
            <a:r>
              <a:rPr lang="zh-CN" altLang="en-US" dirty="0" smtClean="0"/>
              <a:t>服务，</a:t>
            </a:r>
            <a:endParaRPr lang="zh-CN" altLang="en-US" dirty="0" smtClean="0"/>
          </a:p>
          <a:p>
            <a:r>
              <a:rPr lang="en-US" altLang="zh-CN" dirty="0" smtClean="0"/>
              <a:t>2</a:t>
            </a:r>
            <a:r>
              <a:rPr lang="zh-CN" altLang="en-US" dirty="0" smtClean="0"/>
              <a:t>、对下单验证类进行</a:t>
            </a:r>
            <a:r>
              <a:rPr lang="en-US" altLang="zh-CN" dirty="0" smtClean="0"/>
              <a:t>Mock</a:t>
            </a:r>
            <a:endParaRPr lang="en-US" altLang="zh-CN" dirty="0" smtClean="0"/>
          </a:p>
          <a:p>
            <a:r>
              <a:rPr lang="en-US" altLang="zh-CN" dirty="0" smtClean="0"/>
              <a:t>3</a:t>
            </a:r>
            <a:r>
              <a:rPr lang="zh-CN" altLang="en-US" dirty="0" smtClean="0"/>
              <a:t>、对远程</a:t>
            </a:r>
            <a:r>
              <a:rPr lang="en-US" altLang="zh-CN" dirty="0" err="1" smtClean="0"/>
              <a:t>dubbo</a:t>
            </a:r>
            <a:r>
              <a:rPr lang="zh-CN" altLang="en-US" dirty="0" smtClean="0"/>
              <a:t>服务进行</a:t>
            </a:r>
            <a:r>
              <a:rPr lang="en-US" altLang="zh-CN" dirty="0" smtClean="0"/>
              <a:t>Mock</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本次培训主要结合实际案例来进行讲解</a:t>
            </a:r>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为什么不在编写完业务代码再写单元测试呢？</a:t>
            </a:r>
            <a:endParaRPr lang="zh-CN" altLang="en-US" dirty="0"/>
          </a:p>
          <a:p>
            <a:r>
              <a:rPr lang="zh-CN" altLang="en-US" dirty="0"/>
              <a:t>实践经验告诉我，事后编写的单元测试粒度都比较粗。</a:t>
            </a:r>
            <a:endParaRPr lang="zh-CN" altLang="en-US" dirty="0"/>
          </a:p>
          <a:p>
            <a:r>
              <a:rPr lang="zh-CN" altLang="en-US" dirty="0"/>
              <a:t>边写业务代码，编写单元测试，可能是用</a:t>
            </a:r>
            <a:r>
              <a:rPr lang="en-US" altLang="zh-CN" dirty="0"/>
              <a:t>10</a:t>
            </a:r>
            <a:r>
              <a:rPr lang="zh-CN" altLang="en-US" dirty="0"/>
              <a:t>个小的</a:t>
            </a:r>
            <a:r>
              <a:rPr lang="zh-CN" altLang="en-US" dirty="0">
                <a:sym typeface="+mn-ea"/>
              </a:rPr>
              <a:t>单测</a:t>
            </a:r>
            <a:r>
              <a:rPr lang="zh-CN" altLang="en-US" dirty="0"/>
              <a:t>来覆盖，每个单测都比较简单，可读性和可维护性都较好。</a:t>
            </a:r>
            <a:endParaRPr lang="zh-CN" altLang="en-US" dirty="0"/>
          </a:p>
          <a:p>
            <a:r>
              <a:rPr lang="zh-CN" altLang="en-US" dirty="0"/>
              <a:t>但是写完业务代码再写单测，往往是用</a:t>
            </a:r>
            <a:r>
              <a:rPr lang="en-US" altLang="zh-CN" dirty="0"/>
              <a:t>1</a:t>
            </a:r>
            <a:r>
              <a:rPr lang="zh-CN" altLang="en-US" dirty="0"/>
              <a:t>个大的单测来覆盖，这个单测逻辑会比较复杂，</a:t>
            </a:r>
            <a:r>
              <a:rPr lang="zh-CN" altLang="en-US" dirty="0">
                <a:sym typeface="+mn-ea"/>
              </a:rPr>
              <a:t>可读性和可维护性差。</a:t>
            </a:r>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一般的测试方法：</a:t>
            </a:r>
            <a:endParaRPr lang="en-US" altLang="zh-CN" dirty="0" smtClean="0"/>
          </a:p>
          <a:p>
            <a:r>
              <a:rPr lang="zh-CN" altLang="en-US" dirty="0" smtClean="0"/>
              <a:t>一种是直接</a:t>
            </a:r>
            <a:r>
              <a:rPr lang="en-US" altLang="zh-CN" dirty="0" smtClean="0"/>
              <a:t>main</a:t>
            </a:r>
            <a:r>
              <a:rPr lang="zh-CN" altLang="en-US" dirty="0" smtClean="0"/>
              <a:t>方法进行测试</a:t>
            </a:r>
            <a:endParaRPr lang="en-US" altLang="zh-CN" dirty="0" smtClean="0"/>
          </a:p>
          <a:p>
            <a:r>
              <a:rPr lang="zh-CN" altLang="en-US" dirty="0" smtClean="0"/>
              <a:t>一种是使用</a:t>
            </a:r>
            <a:r>
              <a:rPr lang="en-US" altLang="zh-CN" dirty="0" smtClean="0"/>
              <a:t>Junit4+SpringTest</a:t>
            </a:r>
            <a:r>
              <a:rPr lang="zh-CN" altLang="en-US" dirty="0" smtClean="0"/>
              <a:t>来进行测试</a:t>
            </a:r>
            <a:endParaRPr lang="en-US" altLang="zh-CN" dirty="0" smtClean="0"/>
          </a:p>
          <a:p>
            <a:endParaRPr lang="en-US" altLang="zh-CN" dirty="0" smtClean="0"/>
          </a:p>
          <a:p>
            <a:r>
              <a:rPr lang="zh-CN" altLang="en-US" dirty="0" smtClean="0"/>
              <a:t>在开发中，我们不可避免的要调用外部或者系统级别的接口，然而，在测试时这些接口或环境并不存在，这种情况下我们就要用到</a:t>
            </a:r>
            <a:r>
              <a:rPr lang="en-US" altLang="zh-CN" dirty="0" smtClean="0"/>
              <a:t>Mock</a:t>
            </a:r>
            <a:r>
              <a:rPr lang="zh-CN" altLang="en-US" dirty="0" smtClean="0"/>
              <a:t>了。</a:t>
            </a:r>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r>
              <a:rPr lang="zh-CN" altLang="en-US" dirty="0" smtClean="0"/>
              <a:t>通过</a:t>
            </a:r>
            <a:r>
              <a:rPr lang="en-US" altLang="zh-CN" dirty="0" smtClean="0"/>
              <a:t>ASM</a:t>
            </a:r>
            <a:r>
              <a:rPr lang="zh-CN" altLang="en-US" dirty="0" smtClean="0"/>
              <a:t>，在类的某个方法中加入某段逻辑以达到</a:t>
            </a:r>
            <a:r>
              <a:rPr lang="en-US" altLang="zh-CN" dirty="0" smtClean="0"/>
              <a:t>Mock</a:t>
            </a:r>
            <a:r>
              <a:rPr lang="zh-CN" altLang="en-US" dirty="0" smtClean="0"/>
              <a:t>的目的；生成某个类的子类以支持抽象类的</a:t>
            </a:r>
            <a:r>
              <a:rPr lang="en-US" altLang="zh-CN" dirty="0" smtClean="0"/>
              <a:t>Mock</a:t>
            </a:r>
            <a:r>
              <a:rPr lang="zh-CN" altLang="en-US" dirty="0" smtClean="0"/>
              <a:t>；生成某个接口的实例类以支持接口的</a:t>
            </a:r>
            <a:r>
              <a:rPr lang="en-US" altLang="zh-CN" dirty="0" smtClean="0"/>
              <a:t>Mock</a:t>
            </a:r>
            <a:r>
              <a:rPr lang="zh-CN" altLang="en-US" dirty="0" smtClean="0"/>
              <a:t>。</a:t>
            </a:r>
            <a:endParaRPr lang="zh-CN" altLang="en-US" dirty="0" smtClean="0"/>
          </a:p>
          <a:p>
            <a:r>
              <a:rPr lang="zh-CN" altLang="en-US" dirty="0" smtClean="0"/>
              <a:t>注：</a:t>
            </a:r>
            <a:r>
              <a:rPr lang="en-US" altLang="zh-CN" dirty="0" smtClean="0"/>
              <a:t>ASM</a:t>
            </a:r>
            <a:r>
              <a:rPr lang="zh-CN" altLang="en-US" dirty="0" smtClean="0"/>
              <a:t>是一个</a:t>
            </a:r>
            <a:r>
              <a:rPr lang="en-US" altLang="zh-CN" dirty="0" smtClean="0"/>
              <a:t>Java</a:t>
            </a:r>
            <a:r>
              <a:rPr lang="zh-CN" altLang="en-US" dirty="0" smtClean="0"/>
              <a:t>字节码操作框架，可用来动态生成类或增强既有类的功能。</a:t>
            </a:r>
            <a:r>
              <a:rPr lang="en-US" altLang="zh-CN" dirty="0" smtClean="0"/>
              <a:t>ASM </a:t>
            </a:r>
            <a:r>
              <a:rPr lang="zh-CN" altLang="en-US" dirty="0" smtClean="0"/>
              <a:t>可以直接产生二进制 </a:t>
            </a:r>
            <a:r>
              <a:rPr lang="en-US" altLang="zh-CN" dirty="0" smtClean="0"/>
              <a:t>class </a:t>
            </a:r>
            <a:r>
              <a:rPr lang="zh-CN" altLang="en-US" dirty="0" smtClean="0"/>
              <a:t>文件，也可以在类被加载入 </a:t>
            </a:r>
            <a:r>
              <a:rPr lang="en-US" altLang="zh-CN" dirty="0" smtClean="0"/>
              <a:t>Java </a:t>
            </a:r>
            <a:r>
              <a:rPr lang="zh-CN" altLang="en-US" dirty="0" smtClean="0"/>
              <a:t>虚拟机之前动态改变类行为。</a:t>
            </a:r>
            <a:r>
              <a:rPr lang="en-US" altLang="zh-CN" dirty="0" smtClean="0"/>
              <a:t>ASM </a:t>
            </a:r>
            <a:r>
              <a:rPr lang="zh-CN" altLang="en-US" dirty="0" smtClean="0"/>
              <a:t>从类文件中读入信息后，能够改变类行为，分析类信息，甚至能够根据用户要求生成新类。</a:t>
            </a:r>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JMockit</a:t>
            </a:r>
            <a:r>
              <a:rPr lang="zh-CN" altLang="en-US" dirty="0" smtClean="0"/>
              <a:t>提供</a:t>
            </a:r>
            <a:r>
              <a:rPr lang="en-US" altLang="zh-CN" dirty="0" smtClean="0"/>
              <a:t>JUnit4,JUnit5,TestNG</a:t>
            </a:r>
            <a:r>
              <a:rPr lang="zh-CN" altLang="en-US" dirty="0" smtClean="0"/>
              <a:t>的支持。</a:t>
            </a:r>
            <a:endParaRPr lang="zh-CN" altLang="en-US" dirty="0" smtClean="0"/>
          </a:p>
          <a:p>
            <a:r>
              <a:rPr lang="zh-CN" altLang="en-US" dirty="0" smtClean="0"/>
              <a:t>集成的目的是为了让测试程序在运行测试方法前，完成</a:t>
            </a:r>
            <a:r>
              <a:rPr lang="en-US" altLang="zh-CN" dirty="0" smtClean="0"/>
              <a:t>Mock </a:t>
            </a:r>
            <a:r>
              <a:rPr lang="zh-CN" altLang="en-US" dirty="0" smtClean="0"/>
              <a:t>注解</a:t>
            </a:r>
            <a:r>
              <a:rPr lang="en-US" altLang="zh-CN" dirty="0" smtClean="0"/>
              <a:t>API(@</a:t>
            </a:r>
            <a:r>
              <a:rPr lang="en-US" altLang="zh-CN" dirty="0" err="1" smtClean="0"/>
              <a:t>Mocked,@Injectable,@Capturing</a:t>
            </a:r>
            <a:r>
              <a:rPr lang="en-US" altLang="zh-CN" dirty="0" smtClean="0"/>
              <a:t>)</a:t>
            </a:r>
            <a:r>
              <a:rPr lang="zh-CN" altLang="en-US" dirty="0" smtClean="0"/>
              <a:t>修饰的测试属性</a:t>
            </a:r>
            <a:r>
              <a:rPr lang="en-US" altLang="zh-CN" dirty="0" smtClean="0"/>
              <a:t>&amp;</a:t>
            </a:r>
            <a:r>
              <a:rPr lang="zh-CN" altLang="en-US" dirty="0" smtClean="0"/>
              <a:t>测试参数的类做相关字节码的织入。</a:t>
            </a:r>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ProgramConstructureTest</a:t>
            </a:r>
            <a:endParaRPr lang="zh-CN" altLang="en-US" dirty="0"/>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给测试方法加参数，原本在</a:t>
            </a:r>
            <a:r>
              <a:rPr lang="en-US" altLang="zh-CN" sz="1200" b="0" i="0" kern="1200" dirty="0" err="1" smtClean="0">
                <a:solidFill>
                  <a:schemeClr val="tx1"/>
                </a:solidFill>
                <a:effectLst/>
                <a:latin typeface="+mn-lt"/>
                <a:ea typeface="+mn-ea"/>
                <a:cs typeface="+mn-cs"/>
              </a:rPr>
              <a:t>JUnit</a:t>
            </a:r>
            <a:r>
              <a:rPr lang="zh-CN" altLang="en-US" sz="1200" b="0" i="0" kern="1200" dirty="0" smtClean="0">
                <a:solidFill>
                  <a:schemeClr val="tx1"/>
                </a:solidFill>
                <a:effectLst/>
                <a:latin typeface="+mn-lt"/>
                <a:ea typeface="+mn-ea"/>
                <a:cs typeface="+mn-cs"/>
              </a:rPr>
              <a:t>中是不允许的，但是如果参数加了</a:t>
            </a:r>
            <a:r>
              <a:rPr lang="en-US" altLang="zh-CN" sz="1200" b="0" i="0" kern="1200" dirty="0" err="1" smtClean="0">
                <a:solidFill>
                  <a:schemeClr val="tx1"/>
                </a:solidFill>
                <a:effectLst/>
                <a:latin typeface="+mn-lt"/>
                <a:ea typeface="+mn-ea"/>
                <a:cs typeface="+mn-cs"/>
              </a:rPr>
              <a:t>JMockit</a:t>
            </a:r>
            <a:r>
              <a:rPr lang="zh-CN" altLang="en-US" sz="1200" b="0" i="0" kern="1200" dirty="0" smtClean="0">
                <a:solidFill>
                  <a:schemeClr val="tx1"/>
                </a:solidFill>
                <a:effectLst/>
                <a:latin typeface="+mn-lt"/>
                <a:ea typeface="+mn-ea"/>
                <a:cs typeface="+mn-cs"/>
              </a:rPr>
              <a:t>的注解</a:t>
            </a:r>
            <a:r>
              <a:rPr lang="en-US" altLang="zh-CN" sz="1200" b="0" i="0" kern="1200" dirty="0" smtClean="0">
                <a:solidFill>
                  <a:schemeClr val="tx1"/>
                </a:solidFill>
                <a:effectLst/>
                <a:latin typeface="+mn-lt"/>
                <a:ea typeface="+mn-ea"/>
                <a:cs typeface="+mn-cs"/>
              </a:rPr>
              <a:t>API(@Mocked, @Tested, @</a:t>
            </a:r>
            <a:r>
              <a:rPr lang="en-US" altLang="zh-CN" sz="1200" b="0" i="0" kern="1200" dirty="0" err="1" smtClean="0">
                <a:solidFill>
                  <a:schemeClr val="tx1"/>
                </a:solidFill>
                <a:effectLst/>
                <a:latin typeface="+mn-lt"/>
                <a:ea typeface="+mn-ea"/>
                <a:cs typeface="+mn-cs"/>
              </a:rPr>
              <a:t>Injectable,@Capturing</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，则是允许的。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其实，大部分的测试框架的主要结构基本都分为这三个阶段。如</a:t>
            </a:r>
            <a:r>
              <a:rPr lang="en-US" altLang="zh-CN" sz="1200" b="0" i="0" kern="1200" dirty="0" err="1" smtClean="0">
                <a:solidFill>
                  <a:schemeClr val="tx1"/>
                </a:solidFill>
                <a:effectLst/>
                <a:latin typeface="+mn-lt"/>
                <a:ea typeface="+mn-ea"/>
                <a:cs typeface="+mn-cs"/>
              </a:rPr>
              <a:t>JUnit</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AAA(Arrange-Action-Assert)</a:t>
            </a:r>
            <a:r>
              <a:rPr lang="zh-CN" altLang="en-US" sz="1200" b="0" i="0" kern="1200" dirty="0" smtClean="0">
                <a:solidFill>
                  <a:schemeClr val="tx1"/>
                </a:solidFill>
                <a:effectLst/>
                <a:latin typeface="+mn-lt"/>
                <a:ea typeface="+mn-ea"/>
                <a:cs typeface="+mn-cs"/>
              </a:rPr>
              <a:t>结构。</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D0D9B45-6748-E04B-98BA-AC54B80ED3DC}"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E28CA7CA-D197-0245-89C2-061AE345D24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6AE2893-9A0A-624A-ADE3-8F1D3AEB6763}"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28CA7CA-D197-0245-89C2-061AE345D24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6AE2893-9A0A-624A-ADE3-8F1D3AEB6763}"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28CA7CA-D197-0245-89C2-061AE345D24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6AE2893-9A0A-624A-ADE3-8F1D3AEB6763}"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28CA7CA-D197-0245-89C2-061AE345D24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6AE2893-9A0A-624A-ADE3-8F1D3AEB6763}"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E28CA7CA-D197-0245-89C2-061AE345D24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6AE2893-9A0A-624A-ADE3-8F1D3AEB6763}"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E28CA7CA-D197-0245-89C2-061AE345D242}"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6AE2893-9A0A-624A-ADE3-8F1D3AEB6763}"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E28CA7CA-D197-0245-89C2-061AE345D242}"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D6AE2893-9A0A-624A-ADE3-8F1D3AEB6763}"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28CA7CA-D197-0245-89C2-061AE345D242}"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D6AE2893-9A0A-624A-ADE3-8F1D3AEB6763}"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8CA7CA-D197-0245-89C2-061AE345D242}"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D6AE2893-9A0A-624A-ADE3-8F1D3AEB6763}"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E28CA7CA-D197-0245-89C2-061AE345D242}"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6AE2893-9A0A-624A-ADE3-8F1D3AEB6763}"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E28CA7CA-D197-0245-89C2-061AE345D242}"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6AE2893-9A0A-624A-ADE3-8F1D3AEB6763}"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CA7CA-D197-0245-89C2-061AE345D242}"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AE2893-9A0A-624A-ADE3-8F1D3AEB6763}"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82380" y="954270"/>
            <a:ext cx="2811643" cy="275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882380" y="4193176"/>
            <a:ext cx="3229653" cy="523220"/>
          </a:xfrm>
          <a:prstGeom prst="rect">
            <a:avLst/>
          </a:prstGeom>
          <a:noFill/>
        </p:spPr>
        <p:txBody>
          <a:bodyPr wrap="square" rtlCol="0">
            <a:spAutoFit/>
          </a:bodyPr>
          <a:lstStyle/>
          <a:p>
            <a:pPr algn="ctr"/>
            <a:r>
              <a:rPr lang="zh-CN" altLang="en-US" sz="2800" b="1" dirty="0" smtClean="0">
                <a:latin typeface="华文中宋" panose="02010600040101010101" pitchFamily="2" charset="-122"/>
                <a:ea typeface="华文中宋" panose="02010600040101010101" pitchFamily="2" charset="-122"/>
              </a:rPr>
              <a:t>请各位先扫描签到</a:t>
            </a:r>
            <a:endParaRPr lang="zh-CN" altLang="en-US" sz="2800" b="1" dirty="0">
              <a:latin typeface="华文中宋" panose="02010600040101010101" pitchFamily="2" charset="-122"/>
              <a:ea typeface="华文中宋" panose="02010600040101010101" pitchFamily="2" charset="-122"/>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180" y="3390900"/>
            <a:ext cx="2688771"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仿宋" panose="02010609060101010101" pitchFamily="49" charset="-122"/>
                <a:ea typeface="仿宋" panose="02010609060101010101" pitchFamily="49" charset="-122"/>
              </a:rPr>
              <a:t>JMockit</a:t>
            </a:r>
            <a:r>
              <a:rPr lang="zh-CN" altLang="en-US" dirty="0" smtClean="0">
                <a:latin typeface="仿宋" panose="02010609060101010101" pitchFamily="49" charset="-122"/>
                <a:ea typeface="仿宋" panose="02010609060101010101" pitchFamily="49" charset="-122"/>
              </a:rPr>
              <a:t>的程序</a:t>
            </a:r>
            <a:r>
              <a:rPr lang="zh-CN" altLang="en-US" dirty="0">
                <a:latin typeface="仿宋" panose="02010609060101010101" pitchFamily="49" charset="-122"/>
                <a:ea typeface="仿宋" panose="02010609060101010101" pitchFamily="49" charset="-122"/>
              </a:rPr>
              <a:t>结构</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p:txBody>
          <a:bodyPr vert="horz" lIns="91440" tIns="45720" rIns="91440" bIns="45720" rtlCol="0">
            <a:normAutofit/>
          </a:bodyPr>
          <a:lstStyle/>
          <a:p>
            <a:r>
              <a:rPr lang="zh-CN" altLang="en-US" sz="2000" dirty="0"/>
              <a:t>测试属性：即测试类的一个属性。它作用于测试类的所有测试方法。</a:t>
            </a:r>
            <a:endParaRPr lang="en-US" altLang="zh-CN" sz="2000" dirty="0"/>
          </a:p>
          <a:p>
            <a:r>
              <a:rPr lang="zh-CN" altLang="en-US" sz="2000" dirty="0"/>
              <a:t>测试参数：即测试方法的参数。它仅作用于当前测试方法。</a:t>
            </a:r>
            <a:endParaRPr lang="en-US" altLang="zh-CN" sz="2000" dirty="0"/>
          </a:p>
          <a:p>
            <a:r>
              <a:rPr lang="en-US" altLang="zh-CN" sz="2000" dirty="0"/>
              <a:t>Record-Replay-Verification </a:t>
            </a:r>
            <a:r>
              <a:rPr lang="zh-CN" altLang="en-US" sz="2000" dirty="0"/>
              <a:t>是</a:t>
            </a:r>
            <a:r>
              <a:rPr lang="en-US" altLang="zh-CN" sz="2000" dirty="0" err="1"/>
              <a:t>JMockit</a:t>
            </a:r>
            <a:r>
              <a:rPr lang="zh-CN" altLang="en-US" sz="2000" dirty="0"/>
              <a:t>测试程序的主要结构。</a:t>
            </a:r>
            <a:endParaRPr lang="zh-CN" altLang="en-US" sz="2000" dirty="0"/>
          </a:p>
          <a:p>
            <a:r>
              <a:rPr lang="en-US" altLang="zh-CN" sz="2000" dirty="0"/>
              <a:t>Record: </a:t>
            </a:r>
            <a:r>
              <a:rPr lang="zh-CN" altLang="en-US" sz="2000" dirty="0"/>
              <a:t>录制阶段：即录制某类</a:t>
            </a:r>
            <a:r>
              <a:rPr lang="en-US" altLang="zh-CN" sz="2000" dirty="0"/>
              <a:t>/</a:t>
            </a:r>
            <a:r>
              <a:rPr lang="zh-CN" altLang="en-US" sz="2000" dirty="0"/>
              <a:t>对象的某个方法调用，在当输入什么时，返回什么。</a:t>
            </a:r>
            <a:endParaRPr lang="zh-CN" altLang="en-US" sz="2000" dirty="0"/>
          </a:p>
          <a:p>
            <a:r>
              <a:rPr lang="en-US" altLang="zh-CN" sz="2000" dirty="0"/>
              <a:t>Replay: </a:t>
            </a:r>
            <a:r>
              <a:rPr lang="zh-CN" altLang="en-US" sz="2000" dirty="0"/>
              <a:t>重放阶段：即重放测试逻辑。</a:t>
            </a:r>
            <a:endParaRPr lang="zh-CN" altLang="en-US" sz="2000" dirty="0"/>
          </a:p>
          <a:p>
            <a:r>
              <a:rPr lang="en-US" altLang="zh-CN" sz="2000" dirty="0"/>
              <a:t>Verification: </a:t>
            </a:r>
            <a:r>
              <a:rPr lang="zh-CN" altLang="en-US" sz="2000" dirty="0"/>
              <a:t>验证阶段：重放后的验证。比如验证某个方法有没有被调用，调用多少次。</a:t>
            </a:r>
            <a:endParaRPr lang="zh-CN" altLang="en-US" sz="2000" dirty="0"/>
          </a:p>
          <a:p>
            <a:r>
              <a:rPr lang="zh-CN" altLang="en-US" sz="2000" dirty="0" smtClean="0">
                <a:solidFill>
                  <a:srgbClr val="FF0000"/>
                </a:solidFill>
                <a:latin typeface="仿宋" panose="02010609060101010101" pitchFamily="49" charset="-122"/>
                <a:ea typeface="仿宋" panose="02010609060101010101" pitchFamily="49" charset="-122"/>
              </a:rPr>
              <a:t>注：</a:t>
            </a:r>
            <a:r>
              <a:rPr lang="zh-CN" altLang="en-US" sz="2000" dirty="0">
                <a:solidFill>
                  <a:srgbClr val="FF0000"/>
                </a:solidFill>
              </a:rPr>
              <a:t>在实际测试程序中，我们更倾向于通过</a:t>
            </a:r>
            <a:r>
              <a:rPr lang="en-US" altLang="zh-CN" sz="2000" dirty="0" err="1" smtClean="0">
                <a:solidFill>
                  <a:srgbClr val="FF0000"/>
                </a:solidFill>
              </a:rPr>
              <a:t>JUnit</a:t>
            </a:r>
            <a:r>
              <a:rPr lang="en-US" altLang="zh-CN" sz="2000" dirty="0" smtClean="0">
                <a:solidFill>
                  <a:srgbClr val="FF0000"/>
                </a:solidFill>
              </a:rPr>
              <a:t>/</a:t>
            </a:r>
            <a:r>
              <a:rPr lang="en-US" altLang="zh-CN" sz="2000" dirty="0" err="1" smtClean="0">
                <a:solidFill>
                  <a:srgbClr val="FF0000"/>
                </a:solidFill>
              </a:rPr>
              <a:t>TestNG</a:t>
            </a:r>
            <a:r>
              <a:rPr lang="en-US" altLang="zh-CN" sz="2000" dirty="0" smtClean="0">
                <a:solidFill>
                  <a:srgbClr val="FF0000"/>
                </a:solidFill>
              </a:rPr>
              <a:t>/</a:t>
            </a:r>
            <a:r>
              <a:rPr lang="en-US" altLang="zh-CN" sz="2000" dirty="0" err="1" smtClean="0">
                <a:solidFill>
                  <a:srgbClr val="FF0000"/>
                </a:solidFill>
              </a:rPr>
              <a:t>SpringTest</a:t>
            </a:r>
            <a:r>
              <a:rPr lang="zh-CN" altLang="en-US" sz="2000" dirty="0">
                <a:solidFill>
                  <a:srgbClr val="FF0000"/>
                </a:solidFill>
              </a:rPr>
              <a:t>的</a:t>
            </a:r>
            <a:r>
              <a:rPr lang="en-US" altLang="zh-CN" sz="2000" dirty="0">
                <a:solidFill>
                  <a:srgbClr val="FF0000"/>
                </a:solidFill>
              </a:rPr>
              <a:t>Assert</a:t>
            </a:r>
            <a:r>
              <a:rPr lang="zh-CN" altLang="en-US" sz="2000" dirty="0">
                <a:solidFill>
                  <a:srgbClr val="FF0000"/>
                </a:solidFill>
              </a:rPr>
              <a:t>类对测试</a:t>
            </a:r>
            <a:r>
              <a:rPr lang="zh-CN" altLang="en-US" sz="2000" dirty="0" smtClean="0">
                <a:solidFill>
                  <a:srgbClr val="FF0000"/>
                </a:solidFill>
              </a:rPr>
              <a:t>结果进行验证。因为对</a:t>
            </a:r>
            <a:r>
              <a:rPr lang="zh-CN" altLang="en-US" sz="2000" dirty="0">
                <a:solidFill>
                  <a:srgbClr val="FF0000"/>
                </a:solidFill>
              </a:rPr>
              <a:t>类的某个方法有没调用，调用多少次的测试场景</a:t>
            </a:r>
            <a:r>
              <a:rPr lang="zh-CN" altLang="en-US" sz="2000" dirty="0" smtClean="0">
                <a:solidFill>
                  <a:srgbClr val="FF0000"/>
                </a:solidFill>
              </a:rPr>
              <a:t>并不多</a:t>
            </a:r>
            <a:r>
              <a:rPr lang="zh-CN" altLang="en-US" sz="2000" dirty="0">
                <a:solidFill>
                  <a:srgbClr val="FF0000"/>
                </a:solidFill>
              </a:rPr>
              <a:t>。</a:t>
            </a:r>
            <a:endParaRPr lang="zh-CN" altLang="en-US" sz="2000" dirty="0">
              <a:solidFill>
                <a:srgbClr val="FF0000"/>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仿宋" panose="02010609060101010101" pitchFamily="49" charset="-122"/>
                <a:ea typeface="仿宋" panose="02010609060101010101" pitchFamily="49" charset="-122"/>
              </a:rPr>
              <a:t>JMockit</a:t>
            </a:r>
            <a:r>
              <a:rPr lang="zh-CN" altLang="en-US" dirty="0" smtClean="0">
                <a:latin typeface="仿宋" panose="02010609060101010101" pitchFamily="49" charset="-122"/>
                <a:ea typeface="仿宋" panose="02010609060101010101" pitchFamily="49" charset="-122"/>
              </a:rPr>
              <a:t>注解</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p:txBody>
          <a:bodyPr vert="horz" lIns="91440" tIns="45720" rIns="91440" bIns="45720" rtlCol="0">
            <a:normAutofit/>
          </a:bodyPr>
          <a:lstStyle/>
          <a:p>
            <a:endParaRPr lang="zh-CN" altLang="en-US" sz="2000" dirty="0">
              <a:latin typeface="仿宋" panose="02010609060101010101" pitchFamily="49" charset="-122"/>
              <a:ea typeface="仿宋" panose="02010609060101010101" pitchFamily="49" charset="-122"/>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1825624"/>
            <a:ext cx="9401175" cy="2512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anose="02010609060101010101" pitchFamily="49" charset="-122"/>
                <a:ea typeface="仿宋" panose="02010609060101010101" pitchFamily="49" charset="-122"/>
              </a:rPr>
              <a:t>案例一：</a:t>
            </a:r>
            <a:r>
              <a:rPr lang="en-US" altLang="zh-CN" dirty="0" smtClean="0">
                <a:latin typeface="仿宋" panose="02010609060101010101" pitchFamily="49" charset="-122"/>
                <a:ea typeface="仿宋" panose="02010609060101010101" pitchFamily="49" charset="-122"/>
              </a:rPr>
              <a:t>Mock</a:t>
            </a:r>
            <a:r>
              <a:rPr lang="zh-CN" altLang="en-US" dirty="0">
                <a:latin typeface="仿宋" panose="02010609060101010101" pitchFamily="49" charset="-122"/>
                <a:ea typeface="仿宋" panose="02010609060101010101" pitchFamily="49" charset="-122"/>
              </a:rPr>
              <a:t>类</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p:txBody>
          <a:bodyPr vert="horz" lIns="91440" tIns="45720" rIns="91440" bIns="45720" rtlCol="0">
            <a:normAutofit/>
          </a:bodyPr>
          <a:lstStyle/>
          <a:p>
            <a:r>
              <a:rPr lang="zh-CN" altLang="en-US" sz="2000" dirty="0" smtClean="0">
                <a:latin typeface="仿宋" panose="02010609060101010101" pitchFamily="49" charset="-122"/>
                <a:ea typeface="仿宋" panose="02010609060101010101" pitchFamily="49" charset="-122"/>
              </a:rPr>
              <a:t>方式一：</a:t>
            </a:r>
            <a:endParaRPr lang="en-US" altLang="zh-CN" sz="2000" dirty="0" smtClean="0">
              <a:latin typeface="仿宋" panose="02010609060101010101" pitchFamily="49" charset="-122"/>
              <a:ea typeface="仿宋" panose="02010609060101010101" pitchFamily="49" charset="-122"/>
            </a:endParaRPr>
          </a:p>
          <a:p>
            <a:r>
              <a:rPr lang="zh-CN" altLang="en-US" sz="2000" dirty="0"/>
              <a:t>用</a:t>
            </a:r>
            <a:r>
              <a:rPr lang="en-US" altLang="zh-CN" sz="2000" dirty="0"/>
              <a:t>Expectations</a:t>
            </a:r>
            <a:r>
              <a:rPr lang="zh-CN" altLang="en-US" sz="2000" dirty="0"/>
              <a:t>来</a:t>
            </a:r>
            <a:r>
              <a:rPr lang="en-US" altLang="zh-CN" sz="2000" dirty="0"/>
              <a:t>mock</a:t>
            </a:r>
            <a:r>
              <a:rPr lang="zh-CN" altLang="en-US" sz="2000" dirty="0" smtClean="0"/>
              <a:t>类</a:t>
            </a:r>
            <a:endParaRPr lang="en-US" altLang="zh-CN" sz="2000" dirty="0" smtClean="0"/>
          </a:p>
          <a:p>
            <a:r>
              <a:rPr lang="en-US" altLang="zh-CN" sz="2000" dirty="0" smtClean="0">
                <a:solidFill>
                  <a:schemeClr val="bg1">
                    <a:lumMod val="50000"/>
                  </a:schemeClr>
                </a:solidFill>
              </a:rPr>
              <a:t>demo</a:t>
            </a:r>
            <a:r>
              <a:rPr lang="zh-CN" altLang="en-US" sz="2000" dirty="0" smtClean="0">
                <a:solidFill>
                  <a:schemeClr val="bg1">
                    <a:lumMod val="50000"/>
                  </a:schemeClr>
                </a:solidFill>
              </a:rPr>
              <a:t>见 </a:t>
            </a:r>
            <a:r>
              <a:rPr lang="en-US" altLang="zh-CN" sz="2000" dirty="0" err="1" smtClean="0">
                <a:solidFill>
                  <a:schemeClr val="bg1">
                    <a:lumMod val="50000"/>
                  </a:schemeClr>
                </a:solidFill>
              </a:rPr>
              <a:t>ClassMockingByExpectationsTest</a:t>
            </a:r>
            <a:endParaRPr lang="en-US" altLang="zh-CN" sz="2000" dirty="0" smtClean="0">
              <a:solidFill>
                <a:schemeClr val="bg1">
                  <a:lumMod val="50000"/>
                </a:schemeClr>
              </a:solidFill>
            </a:endParaRPr>
          </a:p>
          <a:p>
            <a:endParaRPr lang="en-US" altLang="zh-CN" sz="2000" dirty="0" smtClean="0">
              <a:solidFill>
                <a:schemeClr val="bg1">
                  <a:lumMod val="50000"/>
                </a:schemeClr>
              </a:solidFill>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方式</a:t>
            </a:r>
            <a:r>
              <a:rPr lang="zh-CN" altLang="en-US" sz="2000" dirty="0" smtClean="0">
                <a:latin typeface="仿宋" panose="02010609060101010101" pitchFamily="49" charset="-122"/>
                <a:ea typeface="仿宋" panose="02010609060101010101" pitchFamily="49" charset="-122"/>
              </a:rPr>
              <a:t>二：</a:t>
            </a:r>
            <a:endParaRPr lang="en-US" altLang="zh-CN" sz="2000" dirty="0" smtClean="0">
              <a:latin typeface="仿宋" panose="02010609060101010101" pitchFamily="49" charset="-122"/>
              <a:ea typeface="仿宋" panose="02010609060101010101" pitchFamily="49" charset="-122"/>
            </a:endParaRPr>
          </a:p>
          <a:p>
            <a:r>
              <a:rPr lang="zh-CN" altLang="en-US" sz="2000" dirty="0"/>
              <a:t>用</a:t>
            </a:r>
            <a:r>
              <a:rPr lang="en-US" altLang="zh-CN" sz="2000" dirty="0" err="1" smtClean="0"/>
              <a:t>MockUp</a:t>
            </a:r>
            <a:r>
              <a:rPr lang="en-US" altLang="zh-CN" sz="2000" dirty="0" smtClean="0"/>
              <a:t> &amp; @Mock</a:t>
            </a:r>
            <a:r>
              <a:rPr lang="zh-CN" altLang="en-US" sz="2000" dirty="0" smtClean="0"/>
              <a:t>来</a:t>
            </a:r>
            <a:r>
              <a:rPr lang="en-US" altLang="zh-CN" sz="2000" dirty="0"/>
              <a:t>mock</a:t>
            </a:r>
            <a:r>
              <a:rPr lang="zh-CN" altLang="en-US" sz="2000" dirty="0" smtClean="0"/>
              <a:t>类</a:t>
            </a:r>
            <a:endParaRPr lang="en-US" altLang="zh-CN" sz="2000" dirty="0" smtClean="0"/>
          </a:p>
          <a:p>
            <a:r>
              <a:rPr lang="en-US" altLang="zh-CN" sz="2000" dirty="0">
                <a:solidFill>
                  <a:schemeClr val="bg1">
                    <a:lumMod val="50000"/>
                  </a:schemeClr>
                </a:solidFill>
              </a:rPr>
              <a:t>demo</a:t>
            </a:r>
            <a:r>
              <a:rPr lang="zh-CN" altLang="en-US" sz="2000" dirty="0" smtClean="0">
                <a:solidFill>
                  <a:schemeClr val="bg1">
                    <a:lumMod val="50000"/>
                  </a:schemeClr>
                </a:solidFill>
              </a:rPr>
              <a:t>见 </a:t>
            </a:r>
            <a:r>
              <a:rPr lang="en-US" altLang="zh-CN" sz="2000" dirty="0" err="1" smtClean="0">
                <a:solidFill>
                  <a:schemeClr val="bg1">
                    <a:lumMod val="50000"/>
                  </a:schemeClr>
                </a:solidFill>
              </a:rPr>
              <a:t>ClassMockingByMockUpTest</a:t>
            </a:r>
            <a:endParaRPr lang="en-US" altLang="zh-CN" sz="2000" dirty="0" smtClean="0">
              <a:solidFill>
                <a:schemeClr val="bg1">
                  <a:lumMod val="50000"/>
                </a:schemeClr>
              </a:solidFill>
            </a:endParaRPr>
          </a:p>
          <a:p>
            <a:endParaRPr lang="en-US" altLang="zh-CN" sz="2000" dirty="0">
              <a:solidFill>
                <a:schemeClr val="bg1">
                  <a:lumMod val="50000"/>
                </a:schemeClr>
              </a:solidFill>
            </a:endParaRPr>
          </a:p>
          <a:p>
            <a:r>
              <a:rPr lang="zh-CN" altLang="en-US" sz="2000" dirty="0" smtClean="0">
                <a:latin typeface="仿宋" panose="02010609060101010101" pitchFamily="49" charset="-122"/>
                <a:ea typeface="仿宋" panose="02010609060101010101" pitchFamily="49" charset="-122"/>
              </a:rPr>
              <a:t>注：上面两种方式也是</a:t>
            </a:r>
            <a:r>
              <a:rPr lang="en-US" altLang="zh-CN" sz="2000" dirty="0" err="1" smtClean="0">
                <a:latin typeface="仿宋" panose="02010609060101010101" pitchFamily="49" charset="-122"/>
                <a:ea typeface="仿宋" panose="02010609060101010101" pitchFamily="49" charset="-122"/>
              </a:rPr>
              <a:t>JMockit</a:t>
            </a:r>
            <a:r>
              <a:rPr lang="zh-CN" altLang="en-US" sz="2000" dirty="0" smtClean="0">
                <a:latin typeface="仿宋" panose="02010609060101010101" pitchFamily="49" charset="-122"/>
                <a:ea typeface="仿宋" panose="02010609060101010101" pitchFamily="49" charset="-122"/>
              </a:rPr>
              <a:t>中支持的两种录制方式。</a:t>
            </a:r>
            <a:endParaRPr lang="zh-CN" altLang="en-US" sz="2000"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anose="02010609060101010101" pitchFamily="49" charset="-122"/>
                <a:ea typeface="仿宋" panose="02010609060101010101" pitchFamily="49" charset="-122"/>
              </a:rPr>
              <a:t>案例二：</a:t>
            </a:r>
            <a:r>
              <a:rPr lang="en-US" altLang="zh-CN" dirty="0" smtClean="0">
                <a:latin typeface="仿宋" panose="02010609060101010101" pitchFamily="49" charset="-122"/>
                <a:ea typeface="仿宋" panose="02010609060101010101" pitchFamily="49" charset="-122"/>
              </a:rPr>
              <a:t>Mock</a:t>
            </a:r>
            <a:r>
              <a:rPr lang="zh-CN" altLang="en-US" dirty="0">
                <a:latin typeface="仿宋" panose="02010609060101010101" pitchFamily="49" charset="-122"/>
                <a:ea typeface="仿宋" panose="02010609060101010101" pitchFamily="49" charset="-122"/>
              </a:rPr>
              <a:t>实例</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838200" y="1483360"/>
            <a:ext cx="10515600" cy="4693603"/>
          </a:xfrm>
        </p:spPr>
        <p:txBody>
          <a:bodyPr vert="horz" lIns="91440" tIns="45720" rIns="91440" bIns="45720" rtlCol="0">
            <a:normAutofit/>
          </a:bodyPr>
          <a:lstStyle/>
          <a:p>
            <a:r>
              <a:rPr lang="zh-CN" altLang="en-US" sz="2000" dirty="0"/>
              <a:t>用</a:t>
            </a:r>
            <a:r>
              <a:rPr lang="en-US" altLang="zh-CN" sz="2000" dirty="0"/>
              <a:t>Expectations</a:t>
            </a:r>
            <a:r>
              <a:rPr lang="zh-CN" altLang="en-US" sz="2000" dirty="0"/>
              <a:t>来</a:t>
            </a:r>
            <a:r>
              <a:rPr lang="en-US" altLang="zh-CN" sz="2000" dirty="0" smtClean="0"/>
              <a:t>mock</a:t>
            </a:r>
            <a:r>
              <a:rPr lang="zh-CN" altLang="en-US" sz="2000" dirty="0" smtClean="0"/>
              <a:t>实例（</a:t>
            </a:r>
            <a:r>
              <a:rPr lang="zh-CN" altLang="en-US" sz="2000" dirty="0"/>
              <a:t>注意：</a:t>
            </a:r>
            <a:r>
              <a:rPr lang="en-US" altLang="zh-CN" sz="2000" dirty="0" err="1"/>
              <a:t>MockUp</a:t>
            </a:r>
            <a:r>
              <a:rPr lang="en-US" altLang="zh-CN" sz="2000" dirty="0"/>
              <a:t> &amp; @Mock</a:t>
            </a:r>
            <a:r>
              <a:rPr lang="zh-CN" altLang="en-US" sz="2000" dirty="0"/>
              <a:t>不支持</a:t>
            </a:r>
            <a:r>
              <a:rPr lang="en-US" altLang="zh-CN" sz="2000" dirty="0"/>
              <a:t>Mock</a:t>
            </a:r>
            <a:r>
              <a:rPr lang="zh-CN" altLang="en-US" sz="2000" dirty="0" smtClean="0"/>
              <a:t>实例）</a:t>
            </a:r>
            <a:endParaRPr lang="en-US" altLang="zh-CN" sz="2000" dirty="0"/>
          </a:p>
          <a:p>
            <a:endParaRPr lang="zh-CN" altLang="en-US" sz="2000" dirty="0">
              <a:latin typeface="仿宋" panose="02010609060101010101" pitchFamily="49" charset="-122"/>
              <a:ea typeface="仿宋" panose="02010609060101010101" pitchFamily="49" charset="-122"/>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3640" y="1883729"/>
            <a:ext cx="7564121" cy="4852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anose="02010609060101010101" pitchFamily="49" charset="-122"/>
                <a:ea typeface="仿宋" panose="02010609060101010101" pitchFamily="49" charset="-122"/>
              </a:rPr>
              <a:t>案例三：</a:t>
            </a:r>
            <a:r>
              <a:rPr lang="en-US" altLang="zh-CN" dirty="0" smtClean="0">
                <a:latin typeface="仿宋" panose="02010609060101010101" pitchFamily="49" charset="-122"/>
                <a:ea typeface="仿宋" panose="02010609060101010101" pitchFamily="49" charset="-122"/>
              </a:rPr>
              <a:t>Mock</a:t>
            </a:r>
            <a:r>
              <a:rPr lang="zh-CN" altLang="en-US" dirty="0">
                <a:latin typeface="仿宋" panose="02010609060101010101" pitchFamily="49" charset="-122"/>
                <a:ea typeface="仿宋" panose="02010609060101010101" pitchFamily="49" charset="-122"/>
              </a:rPr>
              <a:t>接口</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p:txBody>
          <a:bodyPr vert="horz" lIns="91440" tIns="45720" rIns="91440" bIns="45720" rtlCol="0">
            <a:normAutofit/>
          </a:bodyPr>
          <a:lstStyle/>
          <a:p>
            <a:r>
              <a:rPr lang="zh-CN" altLang="en-US" sz="2000" dirty="0">
                <a:latin typeface="仿宋" panose="02010609060101010101" pitchFamily="49" charset="-122"/>
                <a:ea typeface="仿宋" panose="02010609060101010101" pitchFamily="49" charset="-122"/>
              </a:rPr>
              <a:t>方式一：</a:t>
            </a:r>
            <a:endParaRPr lang="en-US" altLang="zh-CN" sz="2000" dirty="0">
              <a:latin typeface="仿宋" panose="02010609060101010101" pitchFamily="49" charset="-122"/>
              <a:ea typeface="仿宋" panose="02010609060101010101" pitchFamily="49" charset="-122"/>
            </a:endParaRPr>
          </a:p>
          <a:p>
            <a:r>
              <a:rPr lang="zh-CN" altLang="en-US" sz="2000" dirty="0"/>
              <a:t>用</a:t>
            </a:r>
            <a:r>
              <a:rPr lang="en-US" altLang="zh-CN" sz="2000" dirty="0"/>
              <a:t>Expectations</a:t>
            </a:r>
            <a:r>
              <a:rPr lang="zh-CN" altLang="en-US" sz="2000" dirty="0"/>
              <a:t>来</a:t>
            </a:r>
            <a:r>
              <a:rPr lang="en-US" altLang="zh-CN" sz="2000" dirty="0" smtClean="0"/>
              <a:t>mock</a:t>
            </a:r>
            <a:r>
              <a:rPr lang="zh-CN" altLang="en-US" sz="2000" dirty="0" smtClean="0"/>
              <a:t>接口</a:t>
            </a:r>
            <a:endParaRPr lang="en-US" altLang="zh-CN" sz="2000" dirty="0"/>
          </a:p>
          <a:p>
            <a:r>
              <a:rPr lang="en-US" altLang="zh-CN" sz="2000" dirty="0">
                <a:solidFill>
                  <a:schemeClr val="bg1">
                    <a:lumMod val="50000"/>
                  </a:schemeClr>
                </a:solidFill>
              </a:rPr>
              <a:t>demo</a:t>
            </a:r>
            <a:r>
              <a:rPr lang="zh-CN" altLang="en-US" sz="2000" dirty="0" smtClean="0">
                <a:solidFill>
                  <a:schemeClr val="bg1">
                    <a:lumMod val="50000"/>
                  </a:schemeClr>
                </a:solidFill>
              </a:rPr>
              <a:t>见 </a:t>
            </a:r>
            <a:r>
              <a:rPr lang="en-US" altLang="zh-CN" sz="2000" dirty="0" err="1" smtClean="0">
                <a:solidFill>
                  <a:schemeClr val="bg1">
                    <a:lumMod val="50000"/>
                  </a:schemeClr>
                </a:solidFill>
              </a:rPr>
              <a:t>InterfaceMockingByExpectationsTest</a:t>
            </a:r>
            <a:endParaRPr lang="en-US" altLang="zh-CN" sz="2000" dirty="0">
              <a:solidFill>
                <a:schemeClr val="bg1">
                  <a:lumMod val="50000"/>
                </a:schemeClr>
              </a:solidFill>
            </a:endParaRPr>
          </a:p>
          <a:p>
            <a:endParaRPr lang="en-US" altLang="zh-CN" sz="2000" dirty="0">
              <a:solidFill>
                <a:schemeClr val="bg1">
                  <a:lumMod val="50000"/>
                </a:schemeClr>
              </a:solidFill>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方式二：</a:t>
            </a:r>
            <a:endParaRPr lang="en-US" altLang="zh-CN" sz="2000" dirty="0">
              <a:latin typeface="仿宋" panose="02010609060101010101" pitchFamily="49" charset="-122"/>
              <a:ea typeface="仿宋" panose="02010609060101010101" pitchFamily="49" charset="-122"/>
            </a:endParaRPr>
          </a:p>
          <a:p>
            <a:r>
              <a:rPr lang="zh-CN" altLang="en-US" sz="2000" dirty="0"/>
              <a:t>用</a:t>
            </a:r>
            <a:r>
              <a:rPr lang="en-US" altLang="zh-CN" sz="2000" dirty="0" err="1"/>
              <a:t>MockUp</a:t>
            </a:r>
            <a:r>
              <a:rPr lang="en-US" altLang="zh-CN" sz="2000" dirty="0"/>
              <a:t> &amp; @Mock</a:t>
            </a:r>
            <a:r>
              <a:rPr lang="zh-CN" altLang="en-US" sz="2000" dirty="0"/>
              <a:t>来</a:t>
            </a:r>
            <a:r>
              <a:rPr lang="en-US" altLang="zh-CN" sz="2000" dirty="0" smtClean="0"/>
              <a:t>mock</a:t>
            </a:r>
            <a:r>
              <a:rPr lang="zh-CN" altLang="en-US" sz="2000" dirty="0" smtClean="0"/>
              <a:t>接口</a:t>
            </a:r>
            <a:endParaRPr lang="en-US" altLang="zh-CN" sz="2000" dirty="0"/>
          </a:p>
          <a:p>
            <a:r>
              <a:rPr lang="en-US" altLang="zh-CN" sz="2000" dirty="0">
                <a:solidFill>
                  <a:schemeClr val="bg1">
                    <a:lumMod val="50000"/>
                  </a:schemeClr>
                </a:solidFill>
              </a:rPr>
              <a:t>demo</a:t>
            </a:r>
            <a:r>
              <a:rPr lang="zh-CN" altLang="en-US" sz="2000" dirty="0" smtClean="0">
                <a:solidFill>
                  <a:schemeClr val="bg1">
                    <a:lumMod val="50000"/>
                  </a:schemeClr>
                </a:solidFill>
              </a:rPr>
              <a:t>见 </a:t>
            </a:r>
            <a:r>
              <a:rPr lang="en-US" altLang="zh-CN" sz="2000" dirty="0" err="1" smtClean="0">
                <a:solidFill>
                  <a:schemeClr val="bg1">
                    <a:lumMod val="50000"/>
                  </a:schemeClr>
                </a:solidFill>
              </a:rPr>
              <a:t>InterfaceMockingByMockUpTest</a:t>
            </a:r>
            <a:endParaRPr lang="en-US" altLang="zh-CN" sz="2000" dirty="0" smtClean="0">
              <a:solidFill>
                <a:schemeClr val="bg1">
                  <a:lumMod val="50000"/>
                </a:schemeClr>
              </a:solidFill>
            </a:endParaRPr>
          </a:p>
          <a:p>
            <a:endParaRPr lang="en-US" altLang="zh-CN" sz="2000" dirty="0">
              <a:solidFill>
                <a:schemeClr val="bg1">
                  <a:lumMod val="50000"/>
                </a:schemeClr>
              </a:solidFill>
            </a:endParaRPr>
          </a:p>
          <a:p>
            <a:r>
              <a:rPr lang="zh-CN" altLang="en-US" sz="2000" dirty="0" smtClean="0"/>
              <a:t>注：在</a:t>
            </a:r>
            <a:r>
              <a:rPr lang="en-US" altLang="zh-CN" sz="2000" dirty="0"/>
              <a:t>Mock</a:t>
            </a:r>
            <a:r>
              <a:rPr lang="zh-CN" altLang="en-US" sz="2000" dirty="0"/>
              <a:t>接口时，</a:t>
            </a:r>
            <a:r>
              <a:rPr lang="zh-CN" altLang="en-US" sz="2000" dirty="0" smtClean="0"/>
              <a:t>使用</a:t>
            </a:r>
            <a:r>
              <a:rPr lang="en-US" altLang="zh-CN" sz="2000" dirty="0" smtClean="0"/>
              <a:t>@Test</a:t>
            </a:r>
            <a:r>
              <a:rPr lang="zh-CN" altLang="en-US" sz="2000" dirty="0" smtClean="0"/>
              <a:t>和</a:t>
            </a:r>
            <a:r>
              <a:rPr lang="en-US" altLang="zh-CN" sz="2000" dirty="0" smtClean="0"/>
              <a:t>@Injectable</a:t>
            </a:r>
            <a:r>
              <a:rPr lang="zh-CN" altLang="en-US" sz="2000" dirty="0"/>
              <a:t>注解</a:t>
            </a:r>
            <a:r>
              <a:rPr lang="en-US" altLang="zh-CN" sz="2000" dirty="0"/>
              <a:t>API</a:t>
            </a:r>
            <a:r>
              <a:rPr lang="zh-CN" altLang="en-US" sz="2000" dirty="0"/>
              <a:t>，比使用</a:t>
            </a:r>
            <a:r>
              <a:rPr lang="en-US" altLang="zh-CN" sz="2000" dirty="0" err="1"/>
              <a:t>MockUp</a:t>
            </a:r>
            <a:r>
              <a:rPr lang="zh-CN" altLang="en-US" sz="2000" dirty="0"/>
              <a:t>更方便</a:t>
            </a:r>
            <a:r>
              <a:rPr lang="zh-CN" altLang="en-US" sz="2000" dirty="0" smtClean="0"/>
              <a:t>。因为其可以充分</a:t>
            </a:r>
            <a:r>
              <a:rPr lang="zh-CN" altLang="en-US" sz="2000" dirty="0"/>
              <a:t>利用</a:t>
            </a:r>
            <a:r>
              <a:rPr lang="en-US" altLang="zh-CN" sz="2000" dirty="0" err="1"/>
              <a:t>JMockit</a:t>
            </a:r>
            <a:r>
              <a:rPr lang="zh-CN" altLang="en-US" sz="2000" dirty="0"/>
              <a:t>的依赖注入功能。</a:t>
            </a:r>
            <a:endParaRPr lang="zh-CN" altLang="en-US" sz="20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anose="02010609060101010101" pitchFamily="49" charset="-122"/>
                <a:ea typeface="仿宋" panose="02010609060101010101" pitchFamily="49" charset="-122"/>
              </a:rPr>
              <a:t>案例四：</a:t>
            </a:r>
            <a:r>
              <a:rPr lang="en-US" altLang="zh-CN" dirty="0" smtClean="0">
                <a:latin typeface="仿宋" panose="02010609060101010101" pitchFamily="49" charset="-122"/>
                <a:ea typeface="仿宋" panose="02010609060101010101" pitchFamily="49" charset="-122"/>
              </a:rPr>
              <a:t>Mock Spring Bean</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p:txBody>
          <a:bodyPr vert="horz" lIns="91440" tIns="45720" rIns="91440" bIns="45720" rtlCol="0">
            <a:normAutofit fontScale="92500" lnSpcReduction="10000"/>
          </a:bodyPr>
          <a:lstStyle/>
          <a:p>
            <a:r>
              <a:rPr lang="zh-CN" altLang="en-US" sz="2000" dirty="0">
                <a:latin typeface="仿宋" panose="02010609060101010101" pitchFamily="49" charset="-122"/>
                <a:ea typeface="仿宋" panose="02010609060101010101" pitchFamily="49" charset="-122"/>
              </a:rPr>
              <a:t>方式一：</a:t>
            </a:r>
            <a:endParaRPr lang="en-US" altLang="zh-CN" sz="2000" dirty="0">
              <a:latin typeface="仿宋" panose="02010609060101010101" pitchFamily="49" charset="-122"/>
              <a:ea typeface="仿宋" panose="02010609060101010101" pitchFamily="49" charset="-122"/>
            </a:endParaRPr>
          </a:p>
          <a:p>
            <a:r>
              <a:rPr lang="zh-CN" altLang="en-US" sz="2000" dirty="0"/>
              <a:t>用</a:t>
            </a:r>
            <a:r>
              <a:rPr lang="en-US" altLang="zh-CN" sz="2000" dirty="0"/>
              <a:t>Expectations</a:t>
            </a:r>
            <a:r>
              <a:rPr lang="zh-CN" altLang="en-US" sz="2000" dirty="0"/>
              <a:t>来</a:t>
            </a:r>
            <a:r>
              <a:rPr lang="en-US" altLang="zh-CN" sz="2000" dirty="0" smtClean="0"/>
              <a:t>mock</a:t>
            </a:r>
            <a:endParaRPr lang="en-US" altLang="zh-CN" sz="2000" dirty="0"/>
          </a:p>
          <a:p>
            <a:r>
              <a:rPr lang="en-US" altLang="zh-CN" sz="2000" dirty="0">
                <a:solidFill>
                  <a:schemeClr val="bg1">
                    <a:lumMod val="50000"/>
                  </a:schemeClr>
                </a:solidFill>
              </a:rPr>
              <a:t>demo</a:t>
            </a:r>
            <a:r>
              <a:rPr lang="zh-CN" altLang="en-US" sz="2000" dirty="0" smtClean="0">
                <a:solidFill>
                  <a:schemeClr val="bg1">
                    <a:lumMod val="50000"/>
                  </a:schemeClr>
                </a:solidFill>
              </a:rPr>
              <a:t>见 </a:t>
            </a:r>
            <a:r>
              <a:rPr lang="en-US" altLang="zh-CN" sz="2000" dirty="0" err="1" smtClean="0">
                <a:solidFill>
                  <a:schemeClr val="bg1">
                    <a:lumMod val="50000"/>
                  </a:schemeClr>
                </a:solidFill>
              </a:rPr>
              <a:t>SpringBeanMockingByExpectationsTest</a:t>
            </a:r>
            <a:endParaRPr lang="en-US" altLang="zh-CN" sz="2000" dirty="0">
              <a:solidFill>
                <a:schemeClr val="bg1">
                  <a:lumMod val="50000"/>
                </a:schemeClr>
              </a:solidFill>
            </a:endParaRPr>
          </a:p>
          <a:p>
            <a:endParaRPr lang="en-US" altLang="zh-CN" sz="2000" dirty="0">
              <a:solidFill>
                <a:schemeClr val="bg1">
                  <a:lumMod val="50000"/>
                </a:schemeClr>
              </a:solidFill>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方式二：</a:t>
            </a:r>
            <a:endParaRPr lang="en-US" altLang="zh-CN" sz="2000" dirty="0">
              <a:latin typeface="仿宋" panose="02010609060101010101" pitchFamily="49" charset="-122"/>
              <a:ea typeface="仿宋" panose="02010609060101010101" pitchFamily="49" charset="-122"/>
            </a:endParaRPr>
          </a:p>
          <a:p>
            <a:r>
              <a:rPr lang="zh-CN" altLang="en-US" sz="2000" dirty="0"/>
              <a:t>用</a:t>
            </a:r>
            <a:r>
              <a:rPr lang="en-US" altLang="zh-CN" sz="2000" dirty="0" err="1"/>
              <a:t>MockUp</a:t>
            </a:r>
            <a:r>
              <a:rPr lang="en-US" altLang="zh-CN" sz="2000" dirty="0"/>
              <a:t> &amp; @Mock</a:t>
            </a:r>
            <a:r>
              <a:rPr lang="zh-CN" altLang="en-US" sz="2000" dirty="0"/>
              <a:t>来</a:t>
            </a:r>
            <a:r>
              <a:rPr lang="en-US" altLang="zh-CN" sz="2000" dirty="0" smtClean="0"/>
              <a:t>mock</a:t>
            </a:r>
            <a:endParaRPr lang="en-US" altLang="zh-CN" sz="2000" dirty="0"/>
          </a:p>
          <a:p>
            <a:r>
              <a:rPr lang="en-US" altLang="zh-CN" sz="2000" dirty="0">
                <a:solidFill>
                  <a:schemeClr val="bg1">
                    <a:lumMod val="50000"/>
                  </a:schemeClr>
                </a:solidFill>
              </a:rPr>
              <a:t>demo</a:t>
            </a:r>
            <a:r>
              <a:rPr lang="zh-CN" altLang="en-US" sz="2000" dirty="0" smtClean="0">
                <a:solidFill>
                  <a:schemeClr val="bg1">
                    <a:lumMod val="50000"/>
                  </a:schemeClr>
                </a:solidFill>
              </a:rPr>
              <a:t>见 </a:t>
            </a:r>
            <a:r>
              <a:rPr lang="en-US" altLang="zh-CN" sz="2000" dirty="0" err="1" smtClean="0">
                <a:solidFill>
                  <a:schemeClr val="bg1">
                    <a:lumMod val="50000"/>
                  </a:schemeClr>
                </a:solidFill>
              </a:rPr>
              <a:t>SpringBeanMockingByMockUpTest</a:t>
            </a:r>
            <a:endParaRPr lang="en-US" altLang="zh-CN" sz="2000" dirty="0" smtClean="0">
              <a:latin typeface="仿宋" panose="02010609060101010101" pitchFamily="49" charset="-122"/>
              <a:ea typeface="仿宋" panose="02010609060101010101" pitchFamily="49" charset="-122"/>
            </a:endParaRPr>
          </a:p>
          <a:p>
            <a:pPr marL="0" indent="0">
              <a:buNone/>
            </a:pPr>
            <a:r>
              <a:rPr lang="zh-CN" altLang="en-US" sz="2000" dirty="0" smtClean="0">
                <a:latin typeface="仿宋" panose="02010609060101010101" pitchFamily="49" charset="-122"/>
                <a:ea typeface="仿宋" panose="02010609060101010101" pitchFamily="49" charset="-122"/>
              </a:rPr>
              <a:t>注：</a:t>
            </a:r>
            <a:endParaRPr lang="en-US" altLang="zh-CN" sz="2000" dirty="0" smtClean="0">
              <a:latin typeface="仿宋" panose="02010609060101010101" pitchFamily="49" charset="-122"/>
              <a:ea typeface="仿宋" panose="02010609060101010101" pitchFamily="49" charset="-122"/>
            </a:endParaRPr>
          </a:p>
          <a:p>
            <a:pPr marL="0" indent="0">
              <a:buNone/>
            </a:pPr>
            <a:r>
              <a:rPr lang="zh-CN" altLang="en-US" sz="2000" dirty="0" smtClean="0">
                <a:latin typeface="仿宋" panose="02010609060101010101" pitchFamily="49" charset="-122"/>
                <a:ea typeface="仿宋" panose="02010609060101010101" pitchFamily="49" charset="-122"/>
              </a:rPr>
              <a:t>方式</a:t>
            </a:r>
            <a:r>
              <a:rPr lang="zh-CN" altLang="en-US" sz="2000" dirty="0">
                <a:latin typeface="仿宋" panose="02010609060101010101" pitchFamily="49" charset="-122"/>
                <a:ea typeface="仿宋" panose="02010609060101010101" pitchFamily="49" charset="-122"/>
              </a:rPr>
              <a:t>二对接口进行</a:t>
            </a:r>
            <a:r>
              <a:rPr lang="en-US" altLang="zh-CN" sz="2000" dirty="0">
                <a:latin typeface="仿宋" panose="02010609060101010101" pitchFamily="49" charset="-122"/>
                <a:ea typeface="仿宋" panose="02010609060101010101" pitchFamily="49" charset="-122"/>
              </a:rPr>
              <a:t>mock</a:t>
            </a:r>
            <a:r>
              <a:rPr lang="zh-CN" altLang="en-US" sz="2000" dirty="0">
                <a:latin typeface="仿宋" panose="02010609060101010101" pitchFamily="49" charset="-122"/>
                <a:ea typeface="仿宋" panose="02010609060101010101" pitchFamily="49" charset="-122"/>
              </a:rPr>
              <a:t>时，需要采用</a:t>
            </a:r>
            <a:r>
              <a:rPr lang="en-US" altLang="zh-CN" sz="2000" dirty="0" err="1">
                <a:latin typeface="仿宋" panose="02010609060101010101" pitchFamily="49" charset="-122"/>
                <a:ea typeface="仿宋" panose="02010609060101010101" pitchFamily="49" charset="-122"/>
              </a:rPr>
              <a:t>MockUp</a:t>
            </a:r>
            <a:r>
              <a:rPr lang="zh-CN" altLang="en-US" sz="2000" dirty="0">
                <a:latin typeface="仿宋" panose="02010609060101010101" pitchFamily="49" charset="-122"/>
                <a:ea typeface="仿宋" panose="02010609060101010101" pitchFamily="49" charset="-122"/>
              </a:rPr>
              <a:t>泛型的方式来实现。</a:t>
            </a:r>
            <a:endParaRPr lang="zh-CN" altLang="en-US" sz="2000" dirty="0">
              <a:latin typeface="仿宋" panose="02010609060101010101" pitchFamily="49" charset="-122"/>
              <a:ea typeface="仿宋" panose="02010609060101010101" pitchFamily="49" charset="-122"/>
            </a:endParaRPr>
          </a:p>
          <a:p>
            <a:pPr marL="0" indent="0">
              <a:buNone/>
            </a:pPr>
            <a:r>
              <a:rPr lang="zh-CN" altLang="en-US" sz="2000" dirty="0" smtClean="0">
                <a:latin typeface="仿宋" panose="02010609060101010101" pitchFamily="49" charset="-122"/>
                <a:ea typeface="仿宋" panose="02010609060101010101" pitchFamily="49" charset="-122"/>
              </a:rPr>
              <a:t>方式二对</a:t>
            </a:r>
            <a:r>
              <a:rPr lang="en-US" altLang="zh-CN" sz="2000" dirty="0" smtClean="0">
                <a:latin typeface="仿宋" panose="02010609060101010101" pitchFamily="49" charset="-122"/>
                <a:ea typeface="仿宋" panose="02010609060101010101" pitchFamily="49" charset="-122"/>
              </a:rPr>
              <a:t>bean</a:t>
            </a:r>
            <a:r>
              <a:rPr lang="zh-CN" altLang="en-US" sz="2000" dirty="0" smtClean="0">
                <a:latin typeface="仿宋" panose="02010609060101010101" pitchFamily="49" charset="-122"/>
                <a:ea typeface="仿宋" panose="02010609060101010101" pitchFamily="49" charset="-122"/>
              </a:rPr>
              <a:t>进行</a:t>
            </a:r>
            <a:r>
              <a:rPr lang="en-US" altLang="zh-CN" sz="2000" dirty="0" smtClean="0">
                <a:latin typeface="仿宋" panose="02010609060101010101" pitchFamily="49" charset="-122"/>
                <a:ea typeface="仿宋" panose="02010609060101010101" pitchFamily="49" charset="-122"/>
              </a:rPr>
              <a:t>mock</a:t>
            </a:r>
            <a:r>
              <a:rPr lang="zh-CN" altLang="en-US" sz="2000" dirty="0" smtClean="0">
                <a:latin typeface="仿宋" panose="02010609060101010101" pitchFamily="49" charset="-122"/>
                <a:ea typeface="仿宋" panose="02010609060101010101" pitchFamily="49" charset="-122"/>
              </a:rPr>
              <a:t>时，需要</a:t>
            </a:r>
            <a:r>
              <a:rPr lang="en-US" altLang="zh-CN" sz="2000" dirty="0">
                <a:latin typeface="仿宋" panose="02010609060101010101" pitchFamily="49" charset="-122"/>
                <a:ea typeface="仿宋" panose="02010609060101010101" pitchFamily="49" charset="-122"/>
              </a:rPr>
              <a:t>mock</a:t>
            </a:r>
            <a:r>
              <a:rPr lang="zh-CN" altLang="en-US" sz="2000" dirty="0" smtClean="0">
                <a:latin typeface="仿宋" panose="02010609060101010101" pitchFamily="49" charset="-122"/>
                <a:ea typeface="仿宋" panose="02010609060101010101" pitchFamily="49" charset="-122"/>
              </a:rPr>
              <a:t>接口实现类，直接对接口进行</a:t>
            </a:r>
            <a:r>
              <a:rPr lang="en-US" altLang="zh-CN" sz="2000" dirty="0" smtClean="0">
                <a:latin typeface="仿宋" panose="02010609060101010101" pitchFamily="49" charset="-122"/>
                <a:ea typeface="仿宋" panose="02010609060101010101" pitchFamily="49" charset="-122"/>
              </a:rPr>
              <a:t>mock</a:t>
            </a:r>
            <a:r>
              <a:rPr lang="zh-CN" altLang="en-US" sz="2000" dirty="0" smtClean="0">
                <a:latin typeface="仿宋" panose="02010609060101010101" pitchFamily="49" charset="-122"/>
                <a:ea typeface="仿宋" panose="02010609060101010101" pitchFamily="49" charset="-122"/>
              </a:rPr>
              <a:t>会不起作用。</a:t>
            </a:r>
            <a:endParaRPr lang="en-US" altLang="zh-CN" sz="2000" dirty="0" smtClean="0">
              <a:latin typeface="仿宋" panose="02010609060101010101" pitchFamily="49" charset="-122"/>
              <a:ea typeface="仿宋" panose="02010609060101010101" pitchFamily="49" charset="-122"/>
            </a:endParaRPr>
          </a:p>
          <a:p>
            <a:pPr marL="0" indent="0">
              <a:buNone/>
            </a:pPr>
            <a:r>
              <a:rPr lang="zh-CN" altLang="en-US" sz="2000" dirty="0" smtClean="0">
                <a:solidFill>
                  <a:srgbClr val="FF0000"/>
                </a:solidFill>
                <a:latin typeface="仿宋" panose="02010609060101010101" pitchFamily="49" charset="-122"/>
                <a:ea typeface="仿宋" panose="02010609060101010101" pitchFamily="49" charset="-122"/>
              </a:rPr>
              <a:t>另外，对于</a:t>
            </a:r>
            <a:r>
              <a:rPr lang="en-US" altLang="zh-CN" sz="2000" dirty="0" smtClean="0">
                <a:solidFill>
                  <a:srgbClr val="FF0000"/>
                </a:solidFill>
                <a:latin typeface="仿宋" panose="02010609060101010101" pitchFamily="49" charset="-122"/>
                <a:ea typeface="仿宋" panose="02010609060101010101" pitchFamily="49" charset="-122"/>
              </a:rPr>
              <a:t>Spring Boot</a:t>
            </a:r>
            <a:r>
              <a:rPr lang="zh-CN" altLang="en-US" sz="2000" dirty="0" smtClean="0">
                <a:solidFill>
                  <a:srgbClr val="FF0000"/>
                </a:solidFill>
                <a:latin typeface="仿宋" panose="02010609060101010101" pitchFamily="49" charset="-122"/>
                <a:ea typeface="仿宋" panose="02010609060101010101" pitchFamily="49" charset="-122"/>
              </a:rPr>
              <a:t>程序的</a:t>
            </a:r>
            <a:r>
              <a:rPr lang="en-US" altLang="zh-CN" sz="2000" dirty="0" smtClean="0">
                <a:solidFill>
                  <a:srgbClr val="FF0000"/>
                </a:solidFill>
                <a:latin typeface="仿宋" panose="02010609060101010101" pitchFamily="49" charset="-122"/>
                <a:ea typeface="仿宋" panose="02010609060101010101" pitchFamily="49" charset="-122"/>
              </a:rPr>
              <a:t>Mock</a:t>
            </a:r>
            <a:r>
              <a:rPr lang="zh-CN" altLang="en-US" sz="2000" dirty="0" smtClean="0">
                <a:solidFill>
                  <a:srgbClr val="FF0000"/>
                </a:solidFill>
                <a:latin typeface="仿宋" panose="02010609060101010101" pitchFamily="49" charset="-122"/>
                <a:ea typeface="仿宋" panose="02010609060101010101" pitchFamily="49" charset="-122"/>
              </a:rPr>
              <a:t>，与</a:t>
            </a:r>
            <a:r>
              <a:rPr lang="en-US" altLang="zh-CN" sz="2000" dirty="0" smtClean="0">
                <a:solidFill>
                  <a:srgbClr val="FF0000"/>
                </a:solidFill>
                <a:latin typeface="仿宋" panose="02010609060101010101" pitchFamily="49" charset="-122"/>
                <a:ea typeface="仿宋" panose="02010609060101010101" pitchFamily="49" charset="-122"/>
              </a:rPr>
              <a:t>Mock Spring Bean</a:t>
            </a:r>
            <a:r>
              <a:rPr lang="zh-CN" altLang="en-US" sz="2000" dirty="0" smtClean="0">
                <a:solidFill>
                  <a:srgbClr val="FF0000"/>
                </a:solidFill>
                <a:latin typeface="仿宋" panose="02010609060101010101" pitchFamily="49" charset="-122"/>
                <a:ea typeface="仿宋" panose="02010609060101010101" pitchFamily="49" charset="-122"/>
              </a:rPr>
              <a:t>的方式一致。</a:t>
            </a:r>
            <a:endParaRPr lang="en-US" altLang="zh-CN" sz="2000" dirty="0" smtClean="0">
              <a:solidFill>
                <a:srgbClr val="FF0000"/>
              </a:solidFill>
              <a:latin typeface="仿宋" panose="02010609060101010101" pitchFamily="49" charset="-122"/>
              <a:ea typeface="仿宋" panose="02010609060101010101" pitchFamily="49" charset="-122"/>
            </a:endParaRPr>
          </a:p>
          <a:p>
            <a:pPr marL="0" indent="0">
              <a:buNone/>
            </a:pPr>
            <a:r>
              <a:rPr lang="en-US" altLang="zh-CN" sz="2100" dirty="0">
                <a:solidFill>
                  <a:schemeClr val="bg1">
                    <a:lumMod val="50000"/>
                  </a:schemeClr>
                </a:solidFill>
              </a:rPr>
              <a:t>demo</a:t>
            </a:r>
            <a:r>
              <a:rPr lang="zh-CN" altLang="en-US" sz="2100" dirty="0">
                <a:solidFill>
                  <a:schemeClr val="bg1">
                    <a:lumMod val="50000"/>
                  </a:schemeClr>
                </a:solidFill>
              </a:rPr>
              <a:t>见 </a:t>
            </a:r>
            <a:r>
              <a:rPr lang="en-US" altLang="zh-CN" sz="2100" dirty="0" smtClean="0">
                <a:solidFill>
                  <a:schemeClr val="bg1">
                    <a:lumMod val="50000"/>
                  </a:schemeClr>
                </a:solidFill>
              </a:rPr>
              <a:t>unit-test-demo-</a:t>
            </a:r>
            <a:r>
              <a:rPr lang="en-US" altLang="zh-CN" sz="2100" dirty="0" err="1" smtClean="0">
                <a:solidFill>
                  <a:schemeClr val="bg1">
                    <a:lumMod val="50000"/>
                  </a:schemeClr>
                </a:solidFill>
              </a:rPr>
              <a:t>springboot</a:t>
            </a:r>
            <a:r>
              <a:rPr lang="zh-CN" altLang="en-US" sz="2100" dirty="0" smtClean="0">
                <a:solidFill>
                  <a:schemeClr val="bg1">
                    <a:lumMod val="50000"/>
                  </a:schemeClr>
                </a:solidFill>
              </a:rPr>
              <a:t>应用</a:t>
            </a:r>
            <a:endParaRPr lang="en-US" altLang="zh-CN" sz="2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anose="02010609060101010101" pitchFamily="49" charset="-122"/>
                <a:ea typeface="仿宋" panose="02010609060101010101" pitchFamily="49" charset="-122"/>
              </a:rPr>
              <a:t>案例五：</a:t>
            </a:r>
            <a:r>
              <a:rPr lang="en-US" altLang="zh-CN" dirty="0" smtClean="0">
                <a:latin typeface="仿宋" panose="02010609060101010101" pitchFamily="49" charset="-122"/>
                <a:ea typeface="仿宋" panose="02010609060101010101" pitchFamily="49" charset="-122"/>
              </a:rPr>
              <a:t>Mock MQ</a:t>
            </a:r>
            <a:r>
              <a:rPr lang="zh-CN" altLang="en-US" dirty="0">
                <a:latin typeface="仿宋" panose="02010609060101010101" pitchFamily="49" charset="-122"/>
                <a:ea typeface="仿宋" panose="02010609060101010101" pitchFamily="49" charset="-122"/>
              </a:rPr>
              <a:t>消息生产者</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838200" y="1605280"/>
            <a:ext cx="10515600" cy="4571683"/>
          </a:xfrm>
        </p:spPr>
        <p:txBody>
          <a:bodyPr vert="horz" lIns="91440" tIns="45720" rIns="91440" bIns="45720" rtlCol="0">
            <a:normAutofit/>
          </a:bodyPr>
          <a:lstStyle/>
          <a:p>
            <a:r>
              <a:rPr lang="zh-CN" altLang="en-US" sz="2000" dirty="0"/>
              <a:t>用</a:t>
            </a:r>
            <a:r>
              <a:rPr lang="en-US" altLang="zh-CN" sz="2000" dirty="0" err="1"/>
              <a:t>MockUp</a:t>
            </a:r>
            <a:r>
              <a:rPr lang="en-US" altLang="zh-CN" sz="2000" dirty="0"/>
              <a:t> &amp; @Mock</a:t>
            </a:r>
            <a:r>
              <a:rPr lang="zh-CN" altLang="en-US" sz="2000" dirty="0"/>
              <a:t>来</a:t>
            </a:r>
            <a:r>
              <a:rPr lang="en-US" altLang="zh-CN" sz="2000" dirty="0"/>
              <a:t>mock</a:t>
            </a:r>
            <a:endParaRPr lang="en-US" altLang="zh-CN" sz="2000" dirty="0"/>
          </a:p>
          <a:p>
            <a:endParaRPr lang="zh-CN" altLang="en-US" sz="2000" dirty="0">
              <a:latin typeface="仿宋" panose="02010609060101010101" pitchFamily="49" charset="-122"/>
              <a:ea typeface="仿宋" panose="02010609060101010101" pitchFamily="49" charset="-122"/>
            </a:endParaRPr>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375" y="2079624"/>
            <a:ext cx="6036945"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1880" y="2101568"/>
            <a:ext cx="6019800" cy="4632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anose="02010609060101010101" pitchFamily="49" charset="-122"/>
                <a:ea typeface="仿宋" panose="02010609060101010101" pitchFamily="49" charset="-122"/>
              </a:rPr>
              <a:t>案例六：</a:t>
            </a:r>
            <a:r>
              <a:rPr lang="en-US" altLang="zh-CN" dirty="0">
                <a:latin typeface="仿宋" panose="02010609060101010101" pitchFamily="49" charset="-122"/>
                <a:ea typeface="仿宋" panose="02010609060101010101" pitchFamily="49" charset="-122"/>
              </a:rPr>
              <a:t>Mock </a:t>
            </a:r>
            <a:r>
              <a:rPr lang="en-US" altLang="zh-CN" dirty="0" err="1">
                <a:latin typeface="仿宋" panose="02010609060101010101" pitchFamily="49" charset="-122"/>
                <a:ea typeface="仿宋" panose="02010609060101010101" pitchFamily="49" charset="-122"/>
              </a:rPr>
              <a:t>Dubbo</a:t>
            </a:r>
            <a:r>
              <a:rPr lang="zh-CN" altLang="en-US" dirty="0">
                <a:latin typeface="仿宋" panose="02010609060101010101" pitchFamily="49" charset="-122"/>
                <a:ea typeface="仿宋" panose="02010609060101010101" pitchFamily="49" charset="-122"/>
              </a:rPr>
              <a:t>消费</a:t>
            </a:r>
            <a:r>
              <a:rPr lang="en-US" altLang="zh-CN" dirty="0">
                <a:latin typeface="仿宋" panose="02010609060101010101" pitchFamily="49" charset="-122"/>
                <a:ea typeface="仿宋" panose="02010609060101010101" pitchFamily="49" charset="-122"/>
              </a:rPr>
              <a:t>Bean</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p:txBody>
          <a:bodyPr vert="horz" lIns="91440" tIns="45720" rIns="91440" bIns="45720" rtlCol="0">
            <a:normAutofit/>
          </a:bodyPr>
          <a:lstStyle/>
          <a:p>
            <a:r>
              <a:rPr lang="zh-CN" altLang="en-US" sz="2000" b="1" dirty="0" smtClean="0">
                <a:latin typeface="仿宋" panose="02010609060101010101" pitchFamily="49" charset="-122"/>
                <a:ea typeface="仿宋" panose="02010609060101010101" pitchFamily="49" charset="-122"/>
              </a:rPr>
              <a:t>方案</a:t>
            </a:r>
            <a:endParaRPr lang="en-US" altLang="zh-CN" sz="2000" b="1" dirty="0" smtClean="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1</a:t>
            </a:r>
            <a:r>
              <a:rPr lang="zh-CN" altLang="en-US" sz="2000" dirty="0" smtClean="0">
                <a:latin typeface="仿宋" panose="02010609060101010101" pitchFamily="49" charset="-122"/>
                <a:ea typeface="仿宋" panose="02010609060101010101" pitchFamily="49" charset="-122"/>
              </a:rPr>
              <a:t>、在</a:t>
            </a:r>
            <a:r>
              <a:rPr lang="en-US" altLang="zh-CN" sz="2000" dirty="0">
                <a:latin typeface="仿宋" panose="02010609060101010101" pitchFamily="49" charset="-122"/>
                <a:ea typeface="仿宋" panose="02010609060101010101" pitchFamily="49" charset="-122"/>
              </a:rPr>
              <a:t>spring</a:t>
            </a:r>
            <a:r>
              <a:rPr lang="zh-CN" altLang="en-US" sz="2000" dirty="0">
                <a:latin typeface="仿宋" panose="02010609060101010101" pitchFamily="49" charset="-122"/>
                <a:ea typeface="仿宋" panose="02010609060101010101" pitchFamily="49" charset="-122"/>
              </a:rPr>
              <a:t>初始化前，对所有</a:t>
            </a:r>
            <a:r>
              <a:rPr lang="en-US" altLang="zh-CN" sz="2000" dirty="0" err="1">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消费</a:t>
            </a:r>
            <a:r>
              <a:rPr lang="en-US" altLang="zh-CN" sz="2000" dirty="0">
                <a:latin typeface="仿宋" panose="02010609060101010101" pitchFamily="49" charset="-122"/>
                <a:ea typeface="仿宋" panose="02010609060101010101" pitchFamily="49" charset="-122"/>
              </a:rPr>
              <a:t>Bean</a:t>
            </a:r>
            <a:r>
              <a:rPr lang="zh-CN" altLang="en-US" sz="2000" dirty="0">
                <a:latin typeface="仿宋" panose="02010609060101010101" pitchFamily="49" charset="-122"/>
                <a:ea typeface="仿宋" panose="02010609060101010101" pitchFamily="49" charset="-122"/>
              </a:rPr>
              <a:t>的进行</a:t>
            </a:r>
            <a:r>
              <a:rPr lang="en-US" altLang="zh-CN" sz="2000" dirty="0">
                <a:latin typeface="仿宋" panose="02010609060101010101" pitchFamily="49" charset="-122"/>
                <a:ea typeface="仿宋" panose="02010609060101010101" pitchFamily="49" charset="-122"/>
              </a:rPr>
              <a:t>Mock</a:t>
            </a:r>
            <a:r>
              <a:rPr lang="zh-CN" altLang="en-US" sz="2000" dirty="0">
                <a:latin typeface="仿宋" panose="02010609060101010101" pitchFamily="49" charset="-122"/>
                <a:ea typeface="仿宋" panose="02010609060101010101" pitchFamily="49" charset="-122"/>
              </a:rPr>
              <a:t>，即</a:t>
            </a:r>
            <a:r>
              <a:rPr lang="en-US" altLang="zh-CN" sz="2000" dirty="0">
                <a:latin typeface="仿宋" panose="02010609060101010101" pitchFamily="49" charset="-122"/>
                <a:ea typeface="仿宋" panose="02010609060101010101" pitchFamily="49" charset="-122"/>
              </a:rPr>
              <a:t>&lt;</a:t>
            </a:r>
            <a:r>
              <a:rPr lang="en-US" altLang="zh-CN" sz="2000" dirty="0" err="1">
                <a:latin typeface="仿宋" panose="02010609060101010101" pitchFamily="49" charset="-122"/>
                <a:ea typeface="仿宋" panose="02010609060101010101" pitchFamily="49" charset="-122"/>
              </a:rPr>
              <a:t>dubbo</a:t>
            </a:r>
            <a:r>
              <a:rPr lang="en-US" altLang="zh-CN" sz="2000" dirty="0">
                <a:latin typeface="仿宋" panose="02010609060101010101" pitchFamily="49" charset="-122"/>
                <a:ea typeface="仿宋" panose="02010609060101010101" pitchFamily="49" charset="-122"/>
              </a:rPr>
              <a:t>&gt;</a:t>
            </a:r>
            <a:r>
              <a:rPr lang="zh-CN" altLang="en-US" sz="2000" dirty="0">
                <a:latin typeface="仿宋" panose="02010609060101010101" pitchFamily="49" charset="-122"/>
                <a:ea typeface="仿宋" panose="02010609060101010101" pitchFamily="49" charset="-122"/>
              </a:rPr>
              <a:t>标签里的</a:t>
            </a:r>
            <a:r>
              <a:rPr lang="en-US" altLang="zh-CN" sz="2000" dirty="0">
                <a:latin typeface="仿宋" panose="02010609060101010101" pitchFamily="49" charset="-122"/>
                <a:ea typeface="仿宋" panose="02010609060101010101" pitchFamily="49" charset="-122"/>
              </a:rPr>
              <a:t>interface</a:t>
            </a:r>
            <a:r>
              <a:rPr lang="zh-CN" altLang="en-US" sz="2000" dirty="0">
                <a:latin typeface="仿宋" panose="02010609060101010101" pitchFamily="49" charset="-122"/>
                <a:ea typeface="仿宋" panose="02010609060101010101" pitchFamily="49" charset="-122"/>
              </a:rPr>
              <a:t>都返回本地默认实现。</a:t>
            </a:r>
            <a:endParaRPr lang="zh-CN" altLang="en-US" sz="2000" dirty="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2</a:t>
            </a:r>
            <a:r>
              <a:rPr lang="zh-CN" altLang="en-US" sz="2000" dirty="0" smtClean="0">
                <a:latin typeface="仿宋" panose="02010609060101010101" pitchFamily="49" charset="-122"/>
                <a:ea typeface="仿宋" panose="02010609060101010101" pitchFamily="49" charset="-122"/>
              </a:rPr>
              <a:t>、如果</a:t>
            </a:r>
            <a:r>
              <a:rPr lang="zh-CN" altLang="en-US" sz="2000" dirty="0">
                <a:latin typeface="仿宋" panose="02010609060101010101" pitchFamily="49" charset="-122"/>
                <a:ea typeface="仿宋" panose="02010609060101010101" pitchFamily="49" charset="-122"/>
              </a:rPr>
              <a:t>想对某几个</a:t>
            </a:r>
            <a:r>
              <a:rPr lang="en-US" altLang="zh-CN" sz="2000" dirty="0" err="1">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消费</a:t>
            </a:r>
            <a:r>
              <a:rPr lang="en-US" altLang="zh-CN" sz="2000" dirty="0">
                <a:latin typeface="仿宋" panose="02010609060101010101" pitchFamily="49" charset="-122"/>
                <a:ea typeface="仿宋" panose="02010609060101010101" pitchFamily="49" charset="-122"/>
              </a:rPr>
              <a:t>Bean</a:t>
            </a:r>
            <a:r>
              <a:rPr lang="zh-CN" altLang="en-US" sz="2000" dirty="0">
                <a:latin typeface="仿宋" panose="02010609060101010101" pitchFamily="49" charset="-122"/>
                <a:ea typeface="仿宋" panose="02010609060101010101" pitchFamily="49" charset="-122"/>
              </a:rPr>
              <a:t>进行</a:t>
            </a:r>
            <a:r>
              <a:rPr lang="en-US" altLang="zh-CN" sz="2000" dirty="0">
                <a:latin typeface="仿宋" panose="02010609060101010101" pitchFamily="49" charset="-122"/>
                <a:ea typeface="仿宋" panose="02010609060101010101" pitchFamily="49" charset="-122"/>
              </a:rPr>
              <a:t>Mock</a:t>
            </a:r>
            <a:r>
              <a:rPr lang="zh-CN" altLang="en-US" sz="2000" dirty="0">
                <a:latin typeface="仿宋" panose="02010609060101010101" pitchFamily="49" charset="-122"/>
                <a:ea typeface="仿宋" panose="02010609060101010101" pitchFamily="49" charset="-122"/>
              </a:rPr>
              <a:t>，则自定义</a:t>
            </a:r>
            <a:r>
              <a:rPr lang="en-US" altLang="zh-CN" sz="2000" dirty="0" err="1">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消费</a:t>
            </a:r>
            <a:r>
              <a:rPr lang="en-US" altLang="zh-CN" sz="2000" dirty="0">
                <a:latin typeface="仿宋" panose="02010609060101010101" pitchFamily="49" charset="-122"/>
                <a:ea typeface="仿宋" panose="02010609060101010101" pitchFamily="49" charset="-122"/>
              </a:rPr>
              <a:t>Bean</a:t>
            </a:r>
            <a:r>
              <a:rPr lang="zh-CN" altLang="en-US" sz="2000" dirty="0">
                <a:latin typeface="仿宋" panose="02010609060101010101" pitchFamily="49" charset="-122"/>
                <a:ea typeface="仿宋" panose="02010609060101010101" pitchFamily="49" charset="-122"/>
              </a:rPr>
              <a:t>的实现即可。</a:t>
            </a:r>
            <a:endParaRPr lang="zh-CN" altLang="en-US" sz="2000" dirty="0">
              <a:latin typeface="仿宋" panose="02010609060101010101" pitchFamily="49" charset="-122"/>
              <a:ea typeface="仿宋" panose="02010609060101010101" pitchFamily="49" charset="-122"/>
            </a:endParaRPr>
          </a:p>
          <a:p>
            <a:r>
              <a:rPr lang="en-US" altLang="zh-CN" sz="2000" dirty="0">
                <a:solidFill>
                  <a:schemeClr val="bg1">
                    <a:lumMod val="50000"/>
                  </a:schemeClr>
                </a:solidFill>
                <a:latin typeface="仿宋" panose="02010609060101010101" pitchFamily="49" charset="-122"/>
                <a:ea typeface="仿宋" panose="02010609060101010101" pitchFamily="49" charset="-122"/>
              </a:rPr>
              <a:t>d</a:t>
            </a:r>
            <a:r>
              <a:rPr lang="en-US" altLang="zh-CN" sz="2000" dirty="0" smtClean="0">
                <a:solidFill>
                  <a:schemeClr val="bg1">
                    <a:lumMod val="50000"/>
                  </a:schemeClr>
                </a:solidFill>
                <a:latin typeface="仿宋" panose="02010609060101010101" pitchFamily="49" charset="-122"/>
                <a:ea typeface="仿宋" panose="02010609060101010101" pitchFamily="49" charset="-122"/>
              </a:rPr>
              <a:t>emo</a:t>
            </a:r>
            <a:r>
              <a:rPr lang="zh-CN" altLang="en-US" sz="2000" dirty="0" smtClean="0">
                <a:solidFill>
                  <a:schemeClr val="bg1">
                    <a:lumMod val="50000"/>
                  </a:schemeClr>
                </a:solidFill>
                <a:latin typeface="仿宋" panose="02010609060101010101" pitchFamily="49" charset="-122"/>
                <a:ea typeface="仿宋" panose="02010609060101010101" pitchFamily="49" charset="-122"/>
              </a:rPr>
              <a:t>见</a:t>
            </a:r>
            <a:r>
              <a:rPr lang="en-US" altLang="zh-CN" sz="2000" dirty="0" err="1" smtClean="0">
                <a:solidFill>
                  <a:schemeClr val="bg1">
                    <a:lumMod val="50000"/>
                  </a:schemeClr>
                </a:solidFill>
              </a:rPr>
              <a:t>DubboConsumerBeanMockingTest</a:t>
            </a:r>
            <a:endParaRPr lang="en-US" altLang="zh-CN" sz="2000" dirty="0" smtClean="0">
              <a:solidFill>
                <a:schemeClr val="bg1">
                  <a:lumMod val="50000"/>
                </a:schemeClr>
              </a:solidFill>
            </a:endParaRPr>
          </a:p>
          <a:p>
            <a:endParaRPr lang="en-US" altLang="zh-CN" sz="2000" dirty="0">
              <a:solidFill>
                <a:schemeClr val="bg1">
                  <a:lumMod val="50000"/>
                </a:schemeClr>
              </a:solidFill>
              <a:latin typeface="仿宋" panose="02010609060101010101" pitchFamily="49" charset="-122"/>
              <a:ea typeface="仿宋" panose="02010609060101010101" pitchFamily="49" charset="-122"/>
            </a:endParaRPr>
          </a:p>
          <a:p>
            <a:r>
              <a:rPr lang="zh-CN" altLang="en-US" sz="2000" dirty="0" smtClean="0">
                <a:solidFill>
                  <a:schemeClr val="bg1">
                    <a:lumMod val="50000"/>
                  </a:schemeClr>
                </a:solidFill>
                <a:latin typeface="仿宋" panose="02010609060101010101" pitchFamily="49" charset="-122"/>
                <a:ea typeface="仿宋" panose="02010609060101010101" pitchFamily="49" charset="-122"/>
              </a:rPr>
              <a:t>注：该</a:t>
            </a:r>
            <a:r>
              <a:rPr lang="en-US" altLang="zh-CN" sz="2000" dirty="0" smtClean="0">
                <a:solidFill>
                  <a:schemeClr val="bg1">
                    <a:lumMod val="50000"/>
                  </a:schemeClr>
                </a:solidFill>
                <a:latin typeface="仿宋" panose="02010609060101010101" pitchFamily="49" charset="-122"/>
                <a:ea typeface="仿宋" panose="02010609060101010101" pitchFamily="49" charset="-122"/>
              </a:rPr>
              <a:t>demo</a:t>
            </a:r>
            <a:r>
              <a:rPr lang="zh-CN" altLang="en-US" sz="2000" dirty="0" smtClean="0">
                <a:solidFill>
                  <a:schemeClr val="bg1">
                    <a:lumMod val="50000"/>
                  </a:schemeClr>
                </a:solidFill>
                <a:latin typeface="仿宋" panose="02010609060101010101" pitchFamily="49" charset="-122"/>
                <a:ea typeface="仿宋" panose="02010609060101010101" pitchFamily="49" charset="-122"/>
              </a:rPr>
              <a:t>为一个综合的</a:t>
            </a:r>
            <a:r>
              <a:rPr lang="en-US" altLang="zh-CN" sz="2000" dirty="0" smtClean="0">
                <a:solidFill>
                  <a:schemeClr val="bg1">
                    <a:lumMod val="50000"/>
                  </a:schemeClr>
                </a:solidFill>
                <a:latin typeface="仿宋" panose="02010609060101010101" pitchFamily="49" charset="-122"/>
                <a:ea typeface="仿宋" panose="02010609060101010101" pitchFamily="49" charset="-122"/>
              </a:rPr>
              <a:t>demo</a:t>
            </a:r>
            <a:r>
              <a:rPr lang="zh-CN" altLang="en-US" sz="2000" dirty="0" smtClean="0">
                <a:solidFill>
                  <a:schemeClr val="bg1">
                    <a:lumMod val="50000"/>
                  </a:schemeClr>
                </a:solidFill>
                <a:latin typeface="仿宋" panose="02010609060101010101" pitchFamily="49" charset="-122"/>
                <a:ea typeface="仿宋" panose="02010609060101010101" pitchFamily="49" charset="-122"/>
              </a:rPr>
              <a:t>，其中包含有对</a:t>
            </a:r>
            <a:r>
              <a:rPr lang="en-US" altLang="zh-CN" sz="2000" dirty="0" err="1" smtClean="0">
                <a:solidFill>
                  <a:schemeClr val="bg1">
                    <a:lumMod val="50000"/>
                  </a:schemeClr>
                </a:solidFill>
                <a:latin typeface="仿宋" panose="02010609060101010101" pitchFamily="49" charset="-122"/>
                <a:ea typeface="仿宋" panose="02010609060101010101" pitchFamily="49" charset="-122"/>
              </a:rPr>
              <a:t>dubbo</a:t>
            </a:r>
            <a:r>
              <a:rPr lang="zh-CN" altLang="en-US" sz="2000" dirty="0" smtClean="0">
                <a:solidFill>
                  <a:schemeClr val="bg1">
                    <a:lumMod val="50000"/>
                  </a:schemeClr>
                </a:solidFill>
                <a:latin typeface="仿宋" panose="02010609060101010101" pitchFamily="49" charset="-122"/>
                <a:ea typeface="仿宋" panose="02010609060101010101" pitchFamily="49" charset="-122"/>
              </a:rPr>
              <a:t>消费</a:t>
            </a:r>
            <a:r>
              <a:rPr lang="en-US" altLang="zh-CN" sz="2000" dirty="0" smtClean="0">
                <a:solidFill>
                  <a:schemeClr val="bg1">
                    <a:lumMod val="50000"/>
                  </a:schemeClr>
                </a:solidFill>
                <a:latin typeface="仿宋" panose="02010609060101010101" pitchFamily="49" charset="-122"/>
                <a:ea typeface="仿宋" panose="02010609060101010101" pitchFamily="49" charset="-122"/>
              </a:rPr>
              <a:t>bean</a:t>
            </a:r>
            <a:r>
              <a:rPr lang="zh-CN" altLang="en-US" sz="2000" dirty="0" smtClean="0">
                <a:solidFill>
                  <a:schemeClr val="bg1">
                    <a:lumMod val="50000"/>
                  </a:schemeClr>
                </a:solidFill>
                <a:latin typeface="仿宋" panose="02010609060101010101" pitchFamily="49" charset="-122"/>
                <a:ea typeface="仿宋" panose="02010609060101010101" pitchFamily="49" charset="-122"/>
              </a:rPr>
              <a:t>、本地</a:t>
            </a:r>
            <a:r>
              <a:rPr lang="en-US" altLang="zh-CN" sz="2000" dirty="0" smtClean="0">
                <a:solidFill>
                  <a:schemeClr val="bg1">
                    <a:lumMod val="50000"/>
                  </a:schemeClr>
                </a:solidFill>
                <a:latin typeface="仿宋" panose="02010609060101010101" pitchFamily="49" charset="-122"/>
                <a:ea typeface="仿宋" panose="02010609060101010101" pitchFamily="49" charset="-122"/>
              </a:rPr>
              <a:t>Service</a:t>
            </a:r>
            <a:r>
              <a:rPr lang="zh-CN" altLang="en-US" sz="2000" dirty="0" smtClean="0">
                <a:solidFill>
                  <a:schemeClr val="bg1">
                    <a:lumMod val="50000"/>
                  </a:schemeClr>
                </a:solidFill>
                <a:latin typeface="仿宋" panose="02010609060101010101" pitchFamily="49" charset="-122"/>
                <a:ea typeface="仿宋" panose="02010609060101010101" pitchFamily="49" charset="-122"/>
              </a:rPr>
              <a:t>、</a:t>
            </a:r>
            <a:r>
              <a:rPr lang="en-US" altLang="zh-CN" sz="2000" dirty="0" smtClean="0">
                <a:solidFill>
                  <a:schemeClr val="bg1">
                    <a:lumMod val="50000"/>
                  </a:schemeClr>
                </a:solidFill>
                <a:latin typeface="仿宋" panose="02010609060101010101" pitchFamily="49" charset="-122"/>
                <a:ea typeface="仿宋" panose="02010609060101010101" pitchFamily="49" charset="-122"/>
              </a:rPr>
              <a:t>MQ</a:t>
            </a:r>
            <a:r>
              <a:rPr lang="zh-CN" altLang="en-US" sz="2000" dirty="0" smtClean="0">
                <a:solidFill>
                  <a:schemeClr val="bg1">
                    <a:lumMod val="50000"/>
                  </a:schemeClr>
                </a:solidFill>
                <a:latin typeface="仿宋" panose="02010609060101010101" pitchFamily="49" charset="-122"/>
                <a:ea typeface="仿宋" panose="02010609060101010101" pitchFamily="49" charset="-122"/>
              </a:rPr>
              <a:t>生产者的</a:t>
            </a:r>
            <a:r>
              <a:rPr lang="en-US" altLang="zh-CN" sz="2000" dirty="0" smtClean="0">
                <a:solidFill>
                  <a:schemeClr val="bg1">
                    <a:lumMod val="50000"/>
                  </a:schemeClr>
                </a:solidFill>
                <a:latin typeface="仿宋" panose="02010609060101010101" pitchFamily="49" charset="-122"/>
                <a:ea typeface="仿宋" panose="02010609060101010101" pitchFamily="49" charset="-122"/>
              </a:rPr>
              <a:t>Mock</a:t>
            </a:r>
            <a:r>
              <a:rPr lang="zh-CN" altLang="en-US" sz="2000" dirty="0" smtClean="0">
                <a:solidFill>
                  <a:schemeClr val="bg1">
                    <a:lumMod val="50000"/>
                  </a:schemeClr>
                </a:solidFill>
                <a:latin typeface="仿宋" panose="02010609060101010101" pitchFamily="49" charset="-122"/>
                <a:ea typeface="仿宋" panose="02010609060101010101" pitchFamily="49" charset="-122"/>
              </a:rPr>
              <a:t>，以及定制返回结果的</a:t>
            </a:r>
            <a:r>
              <a:rPr lang="en-US" altLang="zh-CN" sz="2000" dirty="0" smtClean="0">
                <a:solidFill>
                  <a:schemeClr val="bg1">
                    <a:lumMod val="50000"/>
                  </a:schemeClr>
                </a:solidFill>
                <a:latin typeface="仿宋" panose="02010609060101010101" pitchFamily="49" charset="-122"/>
                <a:ea typeface="仿宋" panose="02010609060101010101" pitchFamily="49" charset="-122"/>
              </a:rPr>
              <a:t>Mock</a:t>
            </a:r>
            <a:r>
              <a:rPr lang="zh-CN" altLang="en-US" sz="2000" dirty="0" smtClean="0">
                <a:solidFill>
                  <a:schemeClr val="bg1">
                    <a:lumMod val="50000"/>
                  </a:schemeClr>
                </a:solidFill>
                <a:latin typeface="仿宋" panose="02010609060101010101" pitchFamily="49" charset="-122"/>
                <a:ea typeface="仿宋" panose="02010609060101010101" pitchFamily="49" charset="-122"/>
              </a:rPr>
              <a:t>。</a:t>
            </a:r>
            <a:endParaRPr lang="zh-CN" altLang="en-US" sz="2000" dirty="0">
              <a:solidFill>
                <a:schemeClr val="bg1">
                  <a:lumMod val="50000"/>
                </a:schemeClr>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anose="02010609060101010101" pitchFamily="49" charset="-122"/>
                <a:ea typeface="仿宋" panose="02010609060101010101" pitchFamily="49" charset="-122"/>
              </a:rPr>
              <a:t>回顾：一个实际的开发测试场景</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838200" y="1690689"/>
            <a:ext cx="10515600" cy="4608512"/>
          </a:xfrm>
        </p:spPr>
        <p:txBody>
          <a:bodyPr>
            <a:normAutofit/>
          </a:bodyPr>
          <a:lstStyle/>
          <a:p>
            <a:r>
              <a:rPr lang="zh-CN" altLang="en-US" sz="2000" b="1" dirty="0">
                <a:latin typeface="仿宋" panose="02010609060101010101" pitchFamily="49" charset="-122"/>
                <a:ea typeface="仿宋" panose="02010609060101010101" pitchFamily="49" charset="-122"/>
              </a:rPr>
              <a:t>场景：</a:t>
            </a:r>
            <a:r>
              <a:rPr lang="zh-CN" altLang="en-US" sz="2000" dirty="0">
                <a:latin typeface="仿宋" panose="02010609060101010101" pitchFamily="49" charset="-122"/>
                <a:ea typeface="仿宋" panose="02010609060101010101" pitchFamily="49" charset="-122"/>
              </a:rPr>
              <a:t>假设订单服务</a:t>
            </a:r>
            <a:r>
              <a:rPr lang="en-US" altLang="zh-CN" sz="2000" dirty="0" err="1">
                <a:latin typeface="仿宋" panose="02010609060101010101" pitchFamily="49" charset="-122"/>
                <a:ea typeface="仿宋" panose="02010609060101010101" pitchFamily="49" charset="-122"/>
              </a:rPr>
              <a:t>OrderFacade</a:t>
            </a:r>
            <a:r>
              <a:rPr lang="zh-CN" altLang="en-US" sz="2000" dirty="0">
                <a:latin typeface="仿宋" panose="02010609060101010101" pitchFamily="49" charset="-122"/>
                <a:ea typeface="仿宋" panose="02010609060101010101" pitchFamily="49" charset="-122"/>
              </a:rPr>
              <a:t>中有一个下单方法</a:t>
            </a:r>
            <a:r>
              <a:rPr lang="en-US" altLang="zh-CN" sz="2000" dirty="0" err="1">
                <a:latin typeface="仿宋" panose="02010609060101010101" pitchFamily="49" charset="-122"/>
                <a:ea typeface="仿宋" panose="02010609060101010101" pitchFamily="49" charset="-122"/>
              </a:rPr>
              <a:t>submitOrder</a:t>
            </a:r>
            <a:r>
              <a:rPr lang="zh-CN" altLang="en-US" sz="2000" dirty="0">
                <a:latin typeface="仿宋" panose="02010609060101010101" pitchFamily="49" charset="-122"/>
                <a:ea typeface="仿宋" panose="02010609060101010101" pitchFamily="49" charset="-122"/>
              </a:rPr>
              <a:t>（</a:t>
            </a:r>
            <a:r>
              <a:rPr lang="en-US" altLang="zh-CN" sz="2000" dirty="0" err="1">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服务提供者）</a:t>
            </a:r>
            <a:endParaRPr lang="en-US" altLang="zh-CN" sz="2000" dirty="0">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业务逻辑</a:t>
            </a:r>
            <a:endParaRPr lang="en-US" altLang="zh-CN" sz="2000" b="1" dirty="0">
              <a:latin typeface="仿宋" panose="02010609060101010101" pitchFamily="49" charset="-122"/>
              <a:ea typeface="仿宋" panose="02010609060101010101" pitchFamily="49" charset="-122"/>
            </a:endParaRPr>
          </a:p>
          <a:p>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、调用本地的用户验证类来进行下单前的验证。</a:t>
            </a:r>
            <a:endParaRPr lang="en-US" altLang="zh-CN" sz="2000" dirty="0">
              <a:latin typeface="仿宋" panose="02010609060101010101" pitchFamily="49" charset="-122"/>
              <a:ea typeface="仿宋" panose="02010609060101010101" pitchFamily="49" charset="-122"/>
            </a:endParaRPr>
          </a:p>
          <a:p>
            <a:r>
              <a:rPr lang="en-US" altLang="zh-CN" sz="2000" dirty="0">
                <a:latin typeface="仿宋" panose="02010609060101010101" pitchFamily="49" charset="-122"/>
                <a:ea typeface="仿宋" panose="02010609060101010101" pitchFamily="49" charset="-122"/>
              </a:rPr>
              <a:t>2</a:t>
            </a:r>
            <a:r>
              <a:rPr lang="zh-CN" altLang="en-US" sz="2000" dirty="0">
                <a:latin typeface="仿宋" panose="02010609060101010101" pitchFamily="49" charset="-122"/>
                <a:ea typeface="仿宋" panose="02010609060101010101" pitchFamily="49" charset="-122"/>
              </a:rPr>
              <a:t>、调用多个依赖的</a:t>
            </a:r>
            <a:r>
              <a:rPr lang="en-US" altLang="zh-CN" sz="2000" dirty="0" err="1">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服务来进行业务处理。</a:t>
            </a:r>
            <a:endParaRPr lang="en-US" altLang="zh-CN" sz="2000" dirty="0">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怎样测试？？</a:t>
            </a:r>
            <a:endParaRPr lang="en-US" altLang="zh-CN" sz="2000" b="1" dirty="0">
              <a:latin typeface="仿宋" panose="02010609060101010101" pitchFamily="49" charset="-122"/>
              <a:ea typeface="仿宋" panose="02010609060101010101" pitchFamily="49" charset="-122"/>
            </a:endParaRPr>
          </a:p>
          <a:p>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、该订单服务（</a:t>
            </a:r>
            <a:r>
              <a:rPr lang="en-US" altLang="zh-CN" sz="2000" dirty="0" err="1">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服务）该怎么进行单元测试？</a:t>
            </a:r>
            <a:endParaRPr lang="en-US" altLang="zh-CN" sz="2000" dirty="0">
              <a:latin typeface="仿宋" panose="02010609060101010101" pitchFamily="49" charset="-122"/>
              <a:ea typeface="仿宋" panose="02010609060101010101" pitchFamily="49" charset="-122"/>
            </a:endParaRPr>
          </a:p>
          <a:p>
            <a:r>
              <a:rPr lang="en-US" altLang="zh-CN" sz="2000" dirty="0">
                <a:latin typeface="仿宋" panose="02010609060101010101" pitchFamily="49" charset="-122"/>
                <a:ea typeface="仿宋" panose="02010609060101010101" pitchFamily="49" charset="-122"/>
              </a:rPr>
              <a:t>2</a:t>
            </a:r>
            <a:r>
              <a:rPr lang="zh-CN" altLang="en-US" sz="2000" dirty="0">
                <a:latin typeface="仿宋" panose="02010609060101010101" pitchFamily="49" charset="-122"/>
                <a:ea typeface="仿宋" panose="02010609060101010101" pitchFamily="49" charset="-122"/>
              </a:rPr>
              <a:t>、当用户验证结果不是我想要的结果时，该怎样进行单元测试？</a:t>
            </a:r>
            <a:endParaRPr lang="en-US" altLang="zh-CN" sz="2000" dirty="0">
              <a:latin typeface="仿宋" panose="02010609060101010101" pitchFamily="49" charset="-122"/>
              <a:ea typeface="仿宋" panose="02010609060101010101" pitchFamily="49" charset="-122"/>
            </a:endParaRPr>
          </a:p>
          <a:p>
            <a:r>
              <a:rPr lang="en-US" altLang="zh-CN" sz="2000" dirty="0">
                <a:latin typeface="仿宋" panose="02010609060101010101" pitchFamily="49" charset="-122"/>
                <a:ea typeface="仿宋" panose="02010609060101010101" pitchFamily="49" charset="-122"/>
              </a:rPr>
              <a:t>3</a:t>
            </a:r>
            <a:r>
              <a:rPr lang="zh-CN" altLang="en-US" sz="2000" dirty="0">
                <a:latin typeface="仿宋" panose="02010609060101010101" pitchFamily="49" charset="-122"/>
                <a:ea typeface="仿宋" panose="02010609060101010101" pitchFamily="49" charset="-122"/>
              </a:rPr>
              <a:t>、当依赖的</a:t>
            </a:r>
            <a:r>
              <a:rPr lang="en-US" altLang="zh-CN" sz="2000" dirty="0" err="1">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服务未开发完成，或者依赖的</a:t>
            </a:r>
            <a:r>
              <a:rPr lang="en-US" altLang="zh-CN" sz="2000" dirty="0" err="1">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服务的结果不是我想要的结果时，该怎样进行单元测试？</a:t>
            </a:r>
            <a:endParaRPr lang="en-US" altLang="zh-CN" sz="2000" dirty="0">
              <a:latin typeface="仿宋" panose="02010609060101010101" pitchFamily="49" charset="-122"/>
              <a:ea typeface="仿宋" panose="02010609060101010101" pitchFamily="49" charset="-122"/>
            </a:endParaRPr>
          </a:p>
          <a:p>
            <a:endParaRPr lang="en-US" altLang="zh-CN" sz="2000" dirty="0">
              <a:latin typeface="仿宋" panose="02010609060101010101" pitchFamily="49" charset="-122"/>
              <a:ea typeface="仿宋" panose="02010609060101010101" pitchFamily="49" charset="-122"/>
            </a:endParaRPr>
          </a:p>
          <a:p>
            <a:r>
              <a:rPr lang="zh-CN" altLang="en-US" sz="2000" dirty="0" smtClean="0">
                <a:latin typeface="仿宋" panose="02010609060101010101" pitchFamily="49" charset="-122"/>
                <a:ea typeface="仿宋" panose="02010609060101010101" pitchFamily="49" charset="-122"/>
              </a:rPr>
              <a:t>上述几个测试场景均可在案例六中找到对应的实现代码。</a:t>
            </a:r>
            <a:endParaRPr lang="zh-CN" altLang="en-US" sz="2000"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868779" y="2273112"/>
            <a:ext cx="1733167" cy="830997"/>
          </a:xfrm>
          <a:prstGeom prst="rect">
            <a:avLst/>
          </a:prstGeom>
          <a:noFill/>
        </p:spPr>
        <p:txBody>
          <a:bodyPr wrap="none" rtlCol="0" anchor="t">
            <a:spAutoFit/>
          </a:bodyPr>
          <a:lstStyle/>
          <a:p>
            <a:pPr algn="l" eaLnBrk="1" fontAlgn="auto" hangingPunct="1">
              <a:spcBef>
                <a:spcPts val="0"/>
              </a:spcBef>
              <a:spcAft>
                <a:spcPts val="0"/>
              </a:spcAft>
              <a:defRPr/>
            </a:pPr>
            <a:r>
              <a:rPr lang="zh-CN" altLang="en-US" sz="4800" b="1" dirty="0" smtClean="0">
                <a:solidFill>
                  <a:schemeClr val="accent1">
                    <a:lumMod val="75000"/>
                  </a:schemeClr>
                </a:solidFill>
                <a:latin typeface="仿宋" panose="02010609060101010101" pitchFamily="49" charset="-122"/>
                <a:ea typeface="仿宋" panose="02010609060101010101" pitchFamily="49" charset="-122"/>
                <a:sym typeface="+mn-ea"/>
              </a:rPr>
              <a:t>谢谢</a:t>
            </a:r>
            <a:r>
              <a:rPr lang="en-US" altLang="zh-CN" sz="4800" b="1" dirty="0" smtClean="0">
                <a:solidFill>
                  <a:schemeClr val="accent1">
                    <a:lumMod val="75000"/>
                  </a:schemeClr>
                </a:solidFill>
                <a:latin typeface="仿宋" panose="02010609060101010101" pitchFamily="49" charset="-122"/>
                <a:ea typeface="仿宋" panose="02010609060101010101" pitchFamily="49" charset="-122"/>
                <a:sym typeface="+mn-ea"/>
              </a:rPr>
              <a:t>!</a:t>
            </a:r>
            <a:endParaRPr lang="zh-CN" altLang="en-US" sz="4800" dirty="0">
              <a:latin typeface="仿宋" panose="02010609060101010101" pitchFamily="49" charset="-122"/>
              <a:ea typeface="仿宋" panose="02010609060101010101" pitchFamily="49" charset="-122"/>
            </a:endParaRPr>
          </a:p>
        </p:txBody>
      </p:sp>
      <p:sp>
        <p:nvSpPr>
          <p:cNvPr id="2" name="文本框 1"/>
          <p:cNvSpPr txBox="1"/>
          <p:nvPr/>
        </p:nvSpPr>
        <p:spPr>
          <a:xfrm>
            <a:off x="4211955" y="4194810"/>
            <a:ext cx="4357370" cy="368300"/>
          </a:xfrm>
          <a:prstGeom prst="rect">
            <a:avLst/>
          </a:prstGeom>
          <a:noFill/>
        </p:spPr>
        <p:txBody>
          <a:bodyPr wrap="square" rtlCol="0">
            <a:spAutoFit/>
          </a:bodyPr>
          <a:lstStyle/>
          <a:p>
            <a:r>
              <a:rPr lang="en-US" altLang="zh-CN"/>
              <a:t>JMockit</a:t>
            </a:r>
            <a:r>
              <a:rPr lang="zh-CN" altLang="en-US"/>
              <a:t>中文网：http://jmockit.cn/</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609819" y="2206578"/>
            <a:ext cx="4836580" cy="830997"/>
          </a:xfrm>
          <a:prstGeom prst="rect">
            <a:avLst/>
          </a:prstGeom>
          <a:noFill/>
        </p:spPr>
        <p:txBody>
          <a:bodyPr wrap="none" rtlCol="0" anchor="t">
            <a:spAutoFit/>
          </a:bodyPr>
          <a:lstStyle/>
          <a:p>
            <a:pPr algn="l" eaLnBrk="1" fontAlgn="auto" hangingPunct="1">
              <a:spcBef>
                <a:spcPts val="0"/>
              </a:spcBef>
              <a:spcAft>
                <a:spcPts val="0"/>
              </a:spcAft>
              <a:defRPr/>
            </a:pPr>
            <a:r>
              <a:rPr lang="en-US" altLang="zh-CN" sz="4800" b="1" dirty="0" err="1" smtClean="0">
                <a:solidFill>
                  <a:schemeClr val="accent1">
                    <a:lumMod val="75000"/>
                  </a:schemeClr>
                </a:solidFill>
                <a:latin typeface="仿宋" panose="02010609060101010101" pitchFamily="49" charset="-122"/>
                <a:ea typeface="仿宋" panose="02010609060101010101" pitchFamily="49" charset="-122"/>
                <a:sym typeface="+mn-ea"/>
              </a:rPr>
              <a:t>JMockit</a:t>
            </a:r>
            <a:r>
              <a:rPr lang="zh-CN" altLang="en-US" sz="4800" b="1" dirty="0" smtClean="0">
                <a:solidFill>
                  <a:schemeClr val="accent1">
                    <a:lumMod val="75000"/>
                  </a:schemeClr>
                </a:solidFill>
                <a:latin typeface="仿宋" panose="02010609060101010101" pitchFamily="49" charset="-122"/>
                <a:ea typeface="仿宋" panose="02010609060101010101" pitchFamily="49" charset="-122"/>
                <a:sym typeface="+mn-ea"/>
              </a:rPr>
              <a:t>单元测试</a:t>
            </a:r>
            <a:endParaRPr lang="zh-CN" altLang="en-US" sz="4800" dirty="0">
              <a:latin typeface="仿宋" panose="02010609060101010101" pitchFamily="49" charset="-122"/>
              <a:ea typeface="仿宋" panose="02010609060101010101" pitchFamily="49" charset="-122"/>
            </a:endParaRPr>
          </a:p>
        </p:txBody>
      </p:sp>
      <p:sp>
        <p:nvSpPr>
          <p:cNvPr id="2" name="TextBox 1"/>
          <p:cNvSpPr txBox="1"/>
          <p:nvPr/>
        </p:nvSpPr>
        <p:spPr>
          <a:xfrm>
            <a:off x="8798560" y="4561840"/>
            <a:ext cx="2458720" cy="923330"/>
          </a:xfrm>
          <a:prstGeom prst="rect">
            <a:avLst/>
          </a:prstGeom>
          <a:noFill/>
        </p:spPr>
        <p:txBody>
          <a:bodyPr wrap="square" rtlCol="0">
            <a:spAutoFit/>
          </a:bodyPr>
          <a:lstStyle/>
          <a:p>
            <a:r>
              <a:rPr lang="zh-CN" altLang="en-US" dirty="0" smtClean="0">
                <a:latin typeface="仿宋" panose="02010609060101010101" pitchFamily="49" charset="-122"/>
                <a:ea typeface="仿宋" panose="02010609060101010101" pitchFamily="49" charset="-122"/>
              </a:rPr>
              <a:t>消费金融部 </a:t>
            </a:r>
            <a:endParaRPr lang="en-US" altLang="zh-CN" dirty="0" smtClean="0">
              <a:latin typeface="仿宋" panose="02010609060101010101" pitchFamily="49" charset="-122"/>
              <a:ea typeface="仿宋" panose="02010609060101010101" pitchFamily="49" charset="-122"/>
            </a:endParaRPr>
          </a:p>
          <a:p>
            <a:r>
              <a:rPr lang="zh-CN" altLang="en-US" dirty="0" smtClean="0">
                <a:latin typeface="仿宋" panose="02010609060101010101" pitchFamily="49" charset="-122"/>
                <a:ea typeface="仿宋" panose="02010609060101010101" pitchFamily="49" charset="-122"/>
              </a:rPr>
              <a:t>陈创坤</a:t>
            </a:r>
            <a:endParaRPr lang="en-US" altLang="zh-CN" dirty="0" smtClean="0">
              <a:latin typeface="仿宋" panose="02010609060101010101" pitchFamily="49" charset="-122"/>
              <a:ea typeface="仿宋" panose="02010609060101010101" pitchFamily="49" charset="-122"/>
            </a:endParaRPr>
          </a:p>
          <a:p>
            <a:r>
              <a:rPr lang="en-US" altLang="zh-CN" dirty="0" smtClean="0">
                <a:latin typeface="仿宋" panose="02010609060101010101" pitchFamily="49" charset="-122"/>
                <a:ea typeface="仿宋" panose="02010609060101010101" pitchFamily="49" charset="-122"/>
              </a:rPr>
              <a:t>2018-12-13</a:t>
            </a:r>
            <a:endParaRPr lang="zh-CN" altLang="en-US"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0" y="665798"/>
            <a:ext cx="4572000"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10000" y="5094923"/>
            <a:ext cx="5085806" cy="461665"/>
          </a:xfrm>
          <a:prstGeom prst="rect">
            <a:avLst/>
          </a:prstGeom>
          <a:noFill/>
        </p:spPr>
        <p:txBody>
          <a:bodyPr wrap="square" rtlCol="0">
            <a:spAutoFit/>
          </a:bodyPr>
          <a:lstStyle/>
          <a:p>
            <a:r>
              <a:rPr lang="zh-CN" altLang="en-US" sz="2400" b="1" dirty="0" smtClean="0">
                <a:latin typeface="华文中宋" panose="02010600040101010101" pitchFamily="2" charset="-122"/>
                <a:ea typeface="华文中宋" panose="02010600040101010101" pitchFamily="2" charset="-122"/>
              </a:rPr>
              <a:t>请大家扫描填写培训评估表，谢谢</a:t>
            </a:r>
            <a:endParaRPr lang="zh-CN" altLang="en-US" sz="2400" b="1" dirty="0">
              <a:latin typeface="华文中宋" panose="02010600040101010101" pitchFamily="2" charset="-122"/>
              <a:ea typeface="华文中宋" panose="02010600040101010101" pitchFamily="2" charset="-122"/>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3875702"/>
            <a:ext cx="2422066" cy="2900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anose="02010609060101010101" pitchFamily="49" charset="-122"/>
                <a:ea typeface="仿宋" panose="02010609060101010101" pitchFamily="49" charset="-122"/>
              </a:rPr>
              <a:t>目录</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838200" y="1690689"/>
            <a:ext cx="10515600" cy="4608512"/>
          </a:xfrm>
        </p:spPr>
        <p:txBody>
          <a:bodyPr>
            <a:normAutofit fontScale="97500" lnSpcReduction="10000"/>
          </a:bodyPr>
          <a:lstStyle/>
          <a:p>
            <a:r>
              <a:rPr lang="zh-CN" altLang="en-US" sz="2000" dirty="0">
                <a:latin typeface="仿宋" panose="02010609060101010101" pitchFamily="49" charset="-122"/>
                <a:ea typeface="仿宋" panose="02010609060101010101" pitchFamily="49" charset="-122"/>
              </a:rPr>
              <a:t>单元测试简介</a:t>
            </a:r>
            <a:endParaRPr lang="zh-CN" altLang="en-US"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一个实际的开发测试</a:t>
            </a:r>
            <a:r>
              <a:rPr lang="zh-CN" altLang="en-US" sz="2000" dirty="0" smtClean="0">
                <a:latin typeface="仿宋" panose="02010609060101010101" pitchFamily="49" charset="-122"/>
                <a:ea typeface="仿宋" panose="02010609060101010101" pitchFamily="49" charset="-122"/>
              </a:rPr>
              <a:t>场景</a:t>
            </a:r>
            <a:endParaRPr lang="en-US" altLang="zh-CN" sz="2000" dirty="0" smtClean="0">
              <a:latin typeface="仿宋" panose="02010609060101010101" pitchFamily="49" charset="-122"/>
              <a:ea typeface="仿宋" panose="02010609060101010101" pitchFamily="49" charset="-122"/>
            </a:endParaRPr>
          </a:p>
          <a:p>
            <a:r>
              <a:rPr lang="en-US" altLang="zh-CN" sz="2000" dirty="0" err="1">
                <a:latin typeface="仿宋" panose="02010609060101010101" pitchFamily="49" charset="-122"/>
                <a:ea typeface="仿宋" panose="02010609060101010101" pitchFamily="49" charset="-122"/>
              </a:rPr>
              <a:t>JMockit</a:t>
            </a:r>
            <a:r>
              <a:rPr lang="zh-CN" altLang="en-US" sz="2000" dirty="0" smtClean="0">
                <a:latin typeface="仿宋" panose="02010609060101010101" pitchFamily="49" charset="-122"/>
                <a:ea typeface="仿宋" panose="02010609060101010101" pitchFamily="49" charset="-122"/>
              </a:rPr>
              <a:t>简介</a:t>
            </a:r>
            <a:endParaRPr lang="en-US" altLang="zh-CN" sz="2000" dirty="0" smtClean="0">
              <a:latin typeface="仿宋" panose="02010609060101010101" pitchFamily="49" charset="-122"/>
              <a:ea typeface="仿宋" panose="02010609060101010101" pitchFamily="49" charset="-122"/>
            </a:endParaRPr>
          </a:p>
          <a:p>
            <a:r>
              <a:rPr lang="en-US" altLang="zh-CN" sz="2000" dirty="0" err="1">
                <a:latin typeface="仿宋" panose="02010609060101010101" pitchFamily="49" charset="-122"/>
                <a:ea typeface="仿宋" panose="02010609060101010101" pitchFamily="49" charset="-122"/>
              </a:rPr>
              <a:t>JMockit</a:t>
            </a:r>
            <a:r>
              <a:rPr lang="zh-CN" altLang="en-US" sz="2000" dirty="0" smtClean="0">
                <a:latin typeface="仿宋" panose="02010609060101010101" pitchFamily="49" charset="-122"/>
                <a:ea typeface="仿宋" panose="02010609060101010101" pitchFamily="49" charset="-122"/>
              </a:rPr>
              <a:t>配置</a:t>
            </a:r>
            <a:endParaRPr lang="en-US" altLang="zh-CN" sz="2000" dirty="0" smtClean="0">
              <a:latin typeface="仿宋" panose="02010609060101010101" pitchFamily="49" charset="-122"/>
              <a:ea typeface="仿宋" panose="02010609060101010101" pitchFamily="49" charset="-122"/>
            </a:endParaRPr>
          </a:p>
          <a:p>
            <a:r>
              <a:rPr lang="en-US" altLang="zh-CN" sz="2000" dirty="0" err="1">
                <a:latin typeface="仿宋" panose="02010609060101010101" pitchFamily="49" charset="-122"/>
                <a:ea typeface="仿宋" panose="02010609060101010101" pitchFamily="49" charset="-122"/>
              </a:rPr>
              <a:t>JMockit</a:t>
            </a:r>
            <a:r>
              <a:rPr lang="zh-CN" altLang="en-US" sz="2000" dirty="0">
                <a:latin typeface="仿宋" panose="02010609060101010101" pitchFamily="49" charset="-122"/>
                <a:ea typeface="仿宋" panose="02010609060101010101" pitchFamily="49" charset="-122"/>
              </a:rPr>
              <a:t>的程序</a:t>
            </a:r>
            <a:r>
              <a:rPr lang="zh-CN" altLang="en-US" sz="2000" dirty="0" smtClean="0">
                <a:latin typeface="仿宋" panose="02010609060101010101" pitchFamily="49" charset="-122"/>
                <a:ea typeface="仿宋" panose="02010609060101010101" pitchFamily="49" charset="-122"/>
              </a:rPr>
              <a:t>结构</a:t>
            </a:r>
            <a:endParaRPr lang="en-US" altLang="zh-CN" sz="2000" dirty="0" smtClean="0">
              <a:latin typeface="仿宋" panose="02010609060101010101" pitchFamily="49" charset="-122"/>
              <a:ea typeface="仿宋" panose="02010609060101010101" pitchFamily="49" charset="-122"/>
            </a:endParaRPr>
          </a:p>
          <a:p>
            <a:r>
              <a:rPr lang="en-US" altLang="zh-CN" sz="2000" dirty="0" err="1">
                <a:latin typeface="仿宋" panose="02010609060101010101" pitchFamily="49" charset="-122"/>
                <a:ea typeface="仿宋" panose="02010609060101010101" pitchFamily="49" charset="-122"/>
              </a:rPr>
              <a:t>JMockit</a:t>
            </a:r>
            <a:r>
              <a:rPr lang="zh-CN" altLang="en-US" sz="2000" dirty="0">
                <a:latin typeface="仿宋" panose="02010609060101010101" pitchFamily="49" charset="-122"/>
                <a:ea typeface="仿宋" panose="02010609060101010101" pitchFamily="49" charset="-122"/>
              </a:rPr>
              <a:t>注解</a:t>
            </a:r>
            <a:endParaRPr lang="en-US" altLang="zh-CN" sz="2000" dirty="0" smtClean="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案例一：</a:t>
            </a:r>
            <a:r>
              <a:rPr lang="en-US" altLang="zh-CN" sz="2000" dirty="0">
                <a:latin typeface="仿宋" panose="02010609060101010101" pitchFamily="49" charset="-122"/>
                <a:ea typeface="仿宋" panose="02010609060101010101" pitchFamily="49" charset="-122"/>
              </a:rPr>
              <a:t>Mock</a:t>
            </a:r>
            <a:r>
              <a:rPr lang="zh-CN" altLang="en-US" sz="2000" dirty="0" smtClean="0">
                <a:latin typeface="仿宋" panose="02010609060101010101" pitchFamily="49" charset="-122"/>
                <a:ea typeface="仿宋" panose="02010609060101010101" pitchFamily="49" charset="-122"/>
              </a:rPr>
              <a:t>类</a:t>
            </a:r>
            <a:endParaRPr lang="en-US" altLang="zh-CN" sz="2000" dirty="0" smtClean="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案例二：</a:t>
            </a:r>
            <a:r>
              <a:rPr lang="en-US" altLang="zh-CN" sz="2000" dirty="0">
                <a:latin typeface="仿宋" panose="02010609060101010101" pitchFamily="49" charset="-122"/>
                <a:ea typeface="仿宋" panose="02010609060101010101" pitchFamily="49" charset="-122"/>
              </a:rPr>
              <a:t>Mock</a:t>
            </a:r>
            <a:r>
              <a:rPr lang="zh-CN" altLang="en-US" sz="2000" dirty="0">
                <a:latin typeface="仿宋" panose="02010609060101010101" pitchFamily="49" charset="-122"/>
                <a:ea typeface="仿宋" panose="02010609060101010101" pitchFamily="49" charset="-122"/>
              </a:rPr>
              <a:t>实例</a:t>
            </a:r>
            <a:endParaRPr lang="en-US" altLang="zh-CN"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案例三：</a:t>
            </a:r>
            <a:r>
              <a:rPr lang="en-US" altLang="zh-CN" sz="2000" dirty="0">
                <a:latin typeface="仿宋" panose="02010609060101010101" pitchFamily="49" charset="-122"/>
                <a:ea typeface="仿宋" panose="02010609060101010101" pitchFamily="49" charset="-122"/>
              </a:rPr>
              <a:t>Mock</a:t>
            </a:r>
            <a:r>
              <a:rPr lang="zh-CN" altLang="en-US" sz="2000" dirty="0" smtClean="0">
                <a:latin typeface="仿宋" panose="02010609060101010101" pitchFamily="49" charset="-122"/>
                <a:ea typeface="仿宋" panose="02010609060101010101" pitchFamily="49" charset="-122"/>
              </a:rPr>
              <a:t>接口</a:t>
            </a:r>
            <a:endParaRPr lang="en-US" altLang="zh-CN" sz="2000" dirty="0" smtClean="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案例</a:t>
            </a:r>
            <a:r>
              <a:rPr lang="zh-CN" altLang="en-US" sz="2000" dirty="0" smtClean="0">
                <a:latin typeface="仿宋" panose="02010609060101010101" pitchFamily="49" charset="-122"/>
                <a:ea typeface="仿宋" panose="02010609060101010101" pitchFamily="49" charset="-122"/>
              </a:rPr>
              <a:t>四：</a:t>
            </a:r>
            <a:r>
              <a:rPr lang="en-US" altLang="zh-CN" sz="2000" dirty="0">
                <a:latin typeface="仿宋" panose="02010609060101010101" pitchFamily="49" charset="-122"/>
                <a:ea typeface="仿宋" panose="02010609060101010101" pitchFamily="49" charset="-122"/>
                <a:sym typeface="+mn-ea"/>
              </a:rPr>
              <a:t>Mock Spring </a:t>
            </a:r>
            <a:r>
              <a:rPr lang="en-US" altLang="zh-CN" sz="2000" dirty="0" smtClean="0">
                <a:latin typeface="仿宋" panose="02010609060101010101" pitchFamily="49" charset="-122"/>
                <a:ea typeface="仿宋" panose="02010609060101010101" pitchFamily="49" charset="-122"/>
                <a:sym typeface="+mn-ea"/>
              </a:rPr>
              <a:t>Bean</a:t>
            </a:r>
            <a:endParaRPr lang="zh-CN" altLang="en-US" sz="2000" dirty="0" smtClean="0">
              <a:latin typeface="仿宋" panose="02010609060101010101" pitchFamily="49" charset="-122"/>
              <a:ea typeface="仿宋" panose="02010609060101010101" pitchFamily="49" charset="-122"/>
            </a:endParaRPr>
          </a:p>
          <a:p>
            <a:r>
              <a:rPr lang="zh-CN" altLang="en-US" sz="2000" dirty="0" smtClean="0">
                <a:latin typeface="仿宋" panose="02010609060101010101" pitchFamily="49" charset="-122"/>
                <a:ea typeface="仿宋" panose="02010609060101010101" pitchFamily="49" charset="-122"/>
              </a:rPr>
              <a:t>案例五：</a:t>
            </a:r>
            <a:r>
              <a:rPr lang="en-US" altLang="zh-CN" sz="2000" dirty="0">
                <a:latin typeface="仿宋" panose="02010609060101010101" pitchFamily="49" charset="-122"/>
                <a:ea typeface="仿宋" panose="02010609060101010101" pitchFamily="49" charset="-122"/>
                <a:sym typeface="+mn-ea"/>
              </a:rPr>
              <a:t>Mock MQ</a:t>
            </a:r>
            <a:r>
              <a:rPr lang="zh-CN" altLang="en-US" sz="2000" dirty="0">
                <a:latin typeface="仿宋" panose="02010609060101010101" pitchFamily="49" charset="-122"/>
                <a:ea typeface="仿宋" panose="02010609060101010101" pitchFamily="49" charset="-122"/>
                <a:sym typeface="+mn-ea"/>
              </a:rPr>
              <a:t>消息生产者</a:t>
            </a:r>
            <a:endParaRPr lang="en-US" altLang="zh-CN" sz="2000" dirty="0" smtClean="0">
              <a:latin typeface="仿宋" panose="02010609060101010101" pitchFamily="49" charset="-122"/>
              <a:ea typeface="仿宋" panose="02010609060101010101" pitchFamily="49" charset="-122"/>
            </a:endParaRPr>
          </a:p>
          <a:p>
            <a:r>
              <a:rPr lang="zh-CN" altLang="en-US" sz="2000" dirty="0" smtClean="0">
                <a:latin typeface="仿宋" panose="02010609060101010101" pitchFamily="49" charset="-122"/>
                <a:ea typeface="仿宋" panose="02010609060101010101" pitchFamily="49" charset="-122"/>
              </a:rPr>
              <a:t>案例</a:t>
            </a:r>
            <a:r>
              <a:rPr lang="zh-CN" altLang="en-US" sz="2000" dirty="0">
                <a:latin typeface="仿宋" panose="02010609060101010101" pitchFamily="49" charset="-122"/>
                <a:ea typeface="仿宋" panose="02010609060101010101" pitchFamily="49" charset="-122"/>
                <a:sym typeface="+mn-ea"/>
              </a:rPr>
              <a:t>六</a:t>
            </a:r>
            <a:r>
              <a:rPr lang="zh-CN" altLang="en-US" sz="2000" dirty="0" smtClean="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Mock </a:t>
            </a:r>
            <a:r>
              <a:rPr lang="en-US" altLang="zh-CN" sz="2000" dirty="0" err="1">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消费</a:t>
            </a:r>
            <a:r>
              <a:rPr lang="en-US" altLang="zh-CN" sz="2000" dirty="0">
                <a:latin typeface="仿宋" panose="02010609060101010101" pitchFamily="49" charset="-122"/>
                <a:ea typeface="仿宋" panose="02010609060101010101" pitchFamily="49" charset="-122"/>
              </a:rPr>
              <a:t>Bean</a:t>
            </a:r>
            <a:endParaRPr lang="zh-CN" altLang="en-US" sz="2000"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anose="02010609060101010101" pitchFamily="49" charset="-122"/>
                <a:ea typeface="仿宋" panose="02010609060101010101" pitchFamily="49" charset="-122"/>
              </a:rPr>
              <a:t>单元测试简介</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838200" y="1690689"/>
            <a:ext cx="10515600" cy="4608512"/>
          </a:xfrm>
        </p:spPr>
        <p:txBody>
          <a:bodyPr>
            <a:normAutofit/>
          </a:bodyPr>
          <a:lstStyle/>
          <a:p>
            <a:r>
              <a:rPr lang="zh-CN" altLang="en-US" sz="2000" b="1" dirty="0">
                <a:latin typeface="仿宋" panose="02010609060101010101" pitchFamily="49" charset="-122"/>
                <a:ea typeface="仿宋" panose="02010609060101010101" pitchFamily="49" charset="-122"/>
              </a:rPr>
              <a:t>什么是单元测试</a:t>
            </a:r>
            <a:endParaRPr lang="zh-CN" altLang="en-US"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sym typeface="+mn-ea"/>
              </a:rPr>
              <a:t>单元测试是测试应用程序的功能是否能够按需要正常运行。</a:t>
            </a:r>
            <a:endParaRPr lang="zh-CN" altLang="en-US" sz="2000" dirty="0">
              <a:latin typeface="仿宋" panose="02010609060101010101" pitchFamily="49" charset="-122"/>
              <a:ea typeface="仿宋" panose="02010609060101010101" pitchFamily="49" charset="-122"/>
              <a:sym typeface="+mn-ea"/>
            </a:endParaRPr>
          </a:p>
          <a:p>
            <a:r>
              <a:rPr lang="zh-CN" altLang="en-US" sz="2000" dirty="0">
                <a:latin typeface="仿宋" panose="02010609060101010101" pitchFamily="49" charset="-122"/>
                <a:ea typeface="仿宋" panose="02010609060101010101" pitchFamily="49" charset="-122"/>
                <a:sym typeface="+mn-ea"/>
              </a:rPr>
              <a:t>注：通俗一点将就是用</a:t>
            </a:r>
            <a:r>
              <a:rPr lang="zh-CN" altLang="en-US" sz="2000" dirty="0">
                <a:latin typeface="仿宋" panose="02010609060101010101" pitchFamily="49" charset="-122"/>
                <a:ea typeface="仿宋" panose="02010609060101010101" pitchFamily="49" charset="-122"/>
              </a:rPr>
              <a:t>来验证某段代码的行为是否与我们期望的一致。</a:t>
            </a:r>
            <a:endParaRPr lang="zh-CN" altLang="en-US" sz="2000" dirty="0">
              <a:latin typeface="仿宋" panose="02010609060101010101" pitchFamily="49" charset="-122"/>
              <a:ea typeface="仿宋" panose="02010609060101010101" pitchFamily="49" charset="-122"/>
            </a:endParaRPr>
          </a:p>
          <a:p>
            <a:endParaRPr lang="zh-CN" altLang="en-US" sz="2000" b="1" dirty="0">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单元测试的目的</a:t>
            </a:r>
            <a:endParaRPr lang="zh-CN" altLang="en-US"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保证产品质量。</a:t>
            </a:r>
            <a:endParaRPr lang="zh-CN" altLang="en-US"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注：通俗一点讲就是减少</a:t>
            </a:r>
            <a:r>
              <a:rPr lang="en-US" altLang="zh-CN" sz="2000" dirty="0">
                <a:latin typeface="仿宋" panose="02010609060101010101" pitchFamily="49" charset="-122"/>
                <a:ea typeface="仿宋" panose="02010609060101010101" pitchFamily="49" charset="-122"/>
              </a:rPr>
              <a:t>bug</a:t>
            </a:r>
            <a:r>
              <a:rPr lang="zh-CN" altLang="en-US" sz="2000" dirty="0">
                <a:latin typeface="仿宋" panose="02010609060101010101" pitchFamily="49" charset="-122"/>
                <a:ea typeface="仿宋" panose="02010609060101010101" pitchFamily="49" charset="-122"/>
              </a:rPr>
              <a:t>，提高代码质量。</a:t>
            </a:r>
            <a:endParaRPr lang="zh-CN" altLang="en-US" sz="2000" dirty="0">
              <a:latin typeface="仿宋" panose="02010609060101010101" pitchFamily="49" charset="-122"/>
              <a:ea typeface="仿宋" panose="02010609060101010101" pitchFamily="49" charset="-122"/>
            </a:endParaRPr>
          </a:p>
          <a:p>
            <a:pPr marL="0" indent="0">
              <a:buNone/>
            </a:pPr>
            <a:endParaRPr lang="zh-CN" altLang="en-US" sz="2000" dirty="0">
              <a:latin typeface="仿宋" panose="02010609060101010101" pitchFamily="49" charset="-122"/>
              <a:ea typeface="仿宋" panose="02010609060101010101" pitchFamily="49" charset="-122"/>
            </a:endParaRPr>
          </a:p>
          <a:p>
            <a:endParaRPr lang="zh-CN" altLang="en-US" sz="2000"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anose="02010609060101010101" pitchFamily="49" charset="-122"/>
                <a:ea typeface="仿宋" panose="02010609060101010101" pitchFamily="49" charset="-122"/>
              </a:rPr>
              <a:t>单元测试简介</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838200" y="1690689"/>
            <a:ext cx="10515600" cy="4608512"/>
          </a:xfrm>
        </p:spPr>
        <p:txBody>
          <a:bodyPr>
            <a:normAutofit fontScale="92500"/>
          </a:bodyPr>
          <a:lstStyle/>
          <a:p>
            <a:r>
              <a:rPr lang="zh-CN" altLang="en-US" sz="2000" b="1" dirty="0">
                <a:latin typeface="仿宋" panose="02010609060101010101" pitchFamily="49" charset="-122"/>
                <a:ea typeface="仿宋" panose="02010609060101010101" pitchFamily="49" charset="-122"/>
              </a:rPr>
              <a:t>单元测试要写多细</a:t>
            </a:r>
            <a:endParaRPr lang="zh-CN" altLang="en-US" sz="2000" dirty="0">
              <a:latin typeface="仿宋" panose="02010609060101010101" pitchFamily="49" charset="-122"/>
              <a:ea typeface="仿宋" panose="02010609060101010101" pitchFamily="49" charset="-122"/>
            </a:endParaRPr>
          </a:p>
          <a:p>
            <a:r>
              <a:rPr lang="zh-CN" altLang="en-US" sz="2000" dirty="0">
                <a:solidFill>
                  <a:srgbClr val="FF0000"/>
                </a:solidFill>
                <a:latin typeface="仿宋" panose="02010609060101010101" pitchFamily="49" charset="-122"/>
                <a:ea typeface="仿宋" panose="02010609060101010101" pitchFamily="49" charset="-122"/>
              </a:rPr>
              <a:t>单元测试不是越多越好，而是越有效越好！</a:t>
            </a:r>
            <a:endParaRPr lang="zh-CN" altLang="en-US" sz="2000" dirty="0">
              <a:solidFill>
                <a:srgbClr val="FF0000"/>
              </a:solidFill>
              <a:latin typeface="仿宋" panose="02010609060101010101" pitchFamily="49" charset="-122"/>
              <a:ea typeface="仿宋" panose="02010609060101010101" pitchFamily="49" charset="-122"/>
            </a:endParaRPr>
          </a:p>
          <a:p>
            <a:endParaRPr lang="zh-CN" altLang="en-US" sz="2000" dirty="0">
              <a:solidFill>
                <a:srgbClr val="FF0000"/>
              </a:solidFill>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哪些代码需要有单元测试覆盖</a:t>
            </a:r>
            <a:endParaRPr lang="zh-CN" altLang="en-US" sz="2000" dirty="0">
              <a:solidFill>
                <a:srgbClr val="FF0000"/>
              </a:solidFill>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1. 逻辑复杂的 </a:t>
            </a:r>
            <a:endParaRPr lang="zh-CN" altLang="en-US"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2. 容易出错的 </a:t>
            </a:r>
            <a:endParaRPr lang="zh-CN" altLang="en-US"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3. 不易理解的，即使是自己过段时间也会遗忘的，看不懂自己的代码，单元测试代码有助于理解代码的功能和需求。</a:t>
            </a:r>
            <a:endParaRPr lang="zh-CN" altLang="en-US"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4. 公共代码。比如自定义的拦截器；工具类等。 </a:t>
            </a:r>
            <a:endParaRPr lang="zh-CN" altLang="en-US"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5. 核心业务代码。一个产品里最核心最有业务价值的代码应该要有较高的单元测试覆盖率。</a:t>
            </a:r>
            <a:endParaRPr lang="zh-CN" altLang="en-US" sz="2000" dirty="0">
              <a:latin typeface="仿宋" panose="02010609060101010101" pitchFamily="49" charset="-122"/>
              <a:ea typeface="仿宋" panose="02010609060101010101" pitchFamily="49" charset="-122"/>
            </a:endParaRPr>
          </a:p>
          <a:p>
            <a:endParaRPr lang="zh-CN" altLang="en-US" sz="2000" dirty="0">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何时写单元测试</a:t>
            </a:r>
            <a:endParaRPr lang="zh-CN" altLang="en-US"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边写业务代码，边写单元测试。因为只有对需求有一定的理解后才能知道什么是代码是正确的。</a:t>
            </a:r>
            <a:endParaRPr lang="zh-CN" altLang="en-US" sz="2000"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仿宋" panose="02010609060101010101" pitchFamily="49" charset="-122"/>
                <a:ea typeface="仿宋" panose="02010609060101010101" pitchFamily="49" charset="-122"/>
              </a:rPr>
              <a:t>一个实际的开发测试场景</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838200" y="1690689"/>
            <a:ext cx="10515600" cy="4608512"/>
          </a:xfrm>
        </p:spPr>
        <p:txBody>
          <a:bodyPr>
            <a:normAutofit/>
          </a:bodyPr>
          <a:lstStyle/>
          <a:p>
            <a:r>
              <a:rPr lang="zh-CN" altLang="en-US" sz="2000" b="1" dirty="0">
                <a:latin typeface="仿宋" panose="02010609060101010101" pitchFamily="49" charset="-122"/>
                <a:ea typeface="仿宋" panose="02010609060101010101" pitchFamily="49" charset="-122"/>
              </a:rPr>
              <a:t>场景</a:t>
            </a:r>
            <a:r>
              <a:rPr lang="zh-CN" altLang="en-US" sz="2000" b="1" dirty="0" smtClean="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假设订单</a:t>
            </a:r>
            <a:r>
              <a:rPr lang="zh-CN" altLang="en-US" sz="2000" dirty="0" smtClean="0">
                <a:latin typeface="仿宋" panose="02010609060101010101" pitchFamily="49" charset="-122"/>
                <a:ea typeface="仿宋" panose="02010609060101010101" pitchFamily="49" charset="-122"/>
              </a:rPr>
              <a:t>服务</a:t>
            </a:r>
            <a:r>
              <a:rPr lang="en-US" altLang="zh-CN" sz="2000" dirty="0" err="1" smtClean="0">
                <a:latin typeface="仿宋" panose="02010609060101010101" pitchFamily="49" charset="-122"/>
                <a:ea typeface="仿宋" panose="02010609060101010101" pitchFamily="49" charset="-122"/>
              </a:rPr>
              <a:t>OrderFacade</a:t>
            </a:r>
            <a:r>
              <a:rPr lang="zh-CN" altLang="en-US" sz="2000" dirty="0" smtClean="0">
                <a:latin typeface="仿宋" panose="02010609060101010101" pitchFamily="49" charset="-122"/>
                <a:ea typeface="仿宋" panose="02010609060101010101" pitchFamily="49" charset="-122"/>
              </a:rPr>
              <a:t>中</a:t>
            </a:r>
            <a:r>
              <a:rPr lang="zh-CN" altLang="en-US" sz="2000" dirty="0">
                <a:latin typeface="仿宋" panose="02010609060101010101" pitchFamily="49" charset="-122"/>
                <a:ea typeface="仿宋" panose="02010609060101010101" pitchFamily="49" charset="-122"/>
              </a:rPr>
              <a:t>有一个下单方</a:t>
            </a:r>
            <a:r>
              <a:rPr lang="zh-CN" altLang="en-US" sz="2000" dirty="0" smtClean="0">
                <a:latin typeface="仿宋" panose="02010609060101010101" pitchFamily="49" charset="-122"/>
                <a:ea typeface="仿宋" panose="02010609060101010101" pitchFamily="49" charset="-122"/>
              </a:rPr>
              <a:t>法</a:t>
            </a:r>
            <a:r>
              <a:rPr lang="en-US" altLang="zh-CN" sz="2000" dirty="0" err="1" smtClean="0">
                <a:latin typeface="仿宋" panose="02010609060101010101" pitchFamily="49" charset="-122"/>
                <a:ea typeface="仿宋" panose="02010609060101010101" pitchFamily="49" charset="-122"/>
              </a:rPr>
              <a:t>submitOrder</a:t>
            </a:r>
            <a:r>
              <a:rPr lang="zh-CN" altLang="en-US" sz="2000" dirty="0" smtClean="0">
                <a:latin typeface="仿宋" panose="02010609060101010101" pitchFamily="49" charset="-122"/>
                <a:ea typeface="仿宋" panose="02010609060101010101" pitchFamily="49" charset="-122"/>
              </a:rPr>
              <a:t>（</a:t>
            </a:r>
            <a:r>
              <a:rPr lang="en-US" altLang="zh-CN" sz="2000" dirty="0" err="1">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服务提供者）</a:t>
            </a:r>
            <a:endParaRPr lang="en-US" altLang="zh-CN" sz="2000" dirty="0">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业务逻辑</a:t>
            </a:r>
            <a:endParaRPr lang="en-US" altLang="zh-CN" sz="2000" b="1" dirty="0">
              <a:latin typeface="仿宋" panose="02010609060101010101" pitchFamily="49" charset="-122"/>
              <a:ea typeface="仿宋" panose="02010609060101010101" pitchFamily="49" charset="-122"/>
            </a:endParaRPr>
          </a:p>
          <a:p>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、调用本地的用户验证类来进行下单前的</a:t>
            </a:r>
            <a:r>
              <a:rPr lang="zh-CN" altLang="en-US" sz="2000" dirty="0" smtClean="0">
                <a:latin typeface="仿宋" panose="02010609060101010101" pitchFamily="49" charset="-122"/>
                <a:ea typeface="仿宋" panose="02010609060101010101" pitchFamily="49" charset="-122"/>
              </a:rPr>
              <a:t>验证。</a:t>
            </a:r>
            <a:endParaRPr lang="en-US" altLang="zh-CN" sz="2000" dirty="0">
              <a:latin typeface="仿宋" panose="02010609060101010101" pitchFamily="49" charset="-122"/>
              <a:ea typeface="仿宋" panose="02010609060101010101" pitchFamily="49" charset="-122"/>
            </a:endParaRPr>
          </a:p>
          <a:p>
            <a:r>
              <a:rPr lang="en-US" altLang="zh-CN" sz="2000" dirty="0">
                <a:latin typeface="仿宋" panose="02010609060101010101" pitchFamily="49" charset="-122"/>
                <a:ea typeface="仿宋" panose="02010609060101010101" pitchFamily="49" charset="-122"/>
              </a:rPr>
              <a:t>2</a:t>
            </a:r>
            <a:r>
              <a:rPr lang="zh-CN" altLang="en-US" sz="2000" dirty="0" smtClean="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调用多个依赖的</a:t>
            </a:r>
            <a:r>
              <a:rPr lang="en-US" altLang="zh-CN" sz="2000" dirty="0" err="1" smtClean="0">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服务来进行业务处理</a:t>
            </a:r>
            <a:r>
              <a:rPr lang="zh-CN" altLang="en-US" sz="2000" dirty="0" smtClean="0">
                <a:latin typeface="仿宋" panose="02010609060101010101" pitchFamily="49" charset="-122"/>
                <a:ea typeface="仿宋" panose="02010609060101010101" pitchFamily="49" charset="-122"/>
              </a:rPr>
              <a:t>。</a:t>
            </a:r>
            <a:endParaRPr lang="en-US" altLang="zh-CN" sz="2000" dirty="0">
              <a:latin typeface="仿宋" panose="02010609060101010101" pitchFamily="49" charset="-122"/>
              <a:ea typeface="仿宋" panose="02010609060101010101" pitchFamily="49" charset="-122"/>
            </a:endParaRPr>
          </a:p>
          <a:p>
            <a:r>
              <a:rPr lang="zh-CN" altLang="en-US" sz="2000" b="1" dirty="0" smtClean="0">
                <a:latin typeface="仿宋" panose="02010609060101010101" pitchFamily="49" charset="-122"/>
                <a:ea typeface="仿宋" panose="02010609060101010101" pitchFamily="49" charset="-122"/>
              </a:rPr>
              <a:t>怎样测试？？</a:t>
            </a:r>
            <a:endParaRPr lang="en-US" altLang="zh-CN" sz="2000" b="1" dirty="0">
              <a:latin typeface="仿宋" panose="02010609060101010101" pitchFamily="49" charset="-122"/>
              <a:ea typeface="仿宋" panose="02010609060101010101" pitchFamily="49" charset="-122"/>
            </a:endParaRPr>
          </a:p>
          <a:p>
            <a:r>
              <a:rPr lang="en-US" altLang="zh-CN" sz="2000" dirty="0">
                <a:latin typeface="仿宋" panose="02010609060101010101" pitchFamily="49" charset="-122"/>
                <a:ea typeface="仿宋" panose="02010609060101010101" pitchFamily="49" charset="-122"/>
              </a:rPr>
              <a:t>1</a:t>
            </a:r>
            <a:r>
              <a:rPr lang="zh-CN" altLang="en-US" sz="2000" dirty="0" smtClean="0">
                <a:latin typeface="仿宋" panose="02010609060101010101" pitchFamily="49" charset="-122"/>
                <a:ea typeface="仿宋" panose="02010609060101010101" pitchFamily="49" charset="-122"/>
              </a:rPr>
              <a:t>、该订单服务（</a:t>
            </a:r>
            <a:r>
              <a:rPr lang="en-US" altLang="zh-CN" sz="2000" dirty="0" err="1" smtClean="0">
                <a:latin typeface="仿宋" panose="02010609060101010101" pitchFamily="49" charset="-122"/>
                <a:ea typeface="仿宋" panose="02010609060101010101" pitchFamily="49" charset="-122"/>
              </a:rPr>
              <a:t>dubbo</a:t>
            </a:r>
            <a:r>
              <a:rPr lang="zh-CN" altLang="en-US" sz="2000" dirty="0" smtClean="0">
                <a:latin typeface="仿宋" panose="02010609060101010101" pitchFamily="49" charset="-122"/>
                <a:ea typeface="仿宋" panose="02010609060101010101" pitchFamily="49" charset="-122"/>
              </a:rPr>
              <a:t>服务）该怎么进行单元测试？</a:t>
            </a:r>
            <a:endParaRPr lang="en-US" altLang="zh-CN" sz="2000" dirty="0" smtClean="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2</a:t>
            </a:r>
            <a:r>
              <a:rPr lang="zh-CN" altLang="en-US" sz="2000" dirty="0" smtClean="0">
                <a:latin typeface="仿宋" panose="02010609060101010101" pitchFamily="49" charset="-122"/>
                <a:ea typeface="仿宋" panose="02010609060101010101" pitchFamily="49" charset="-122"/>
              </a:rPr>
              <a:t>、当</a:t>
            </a:r>
            <a:r>
              <a:rPr lang="zh-CN" altLang="en-US" sz="2000" dirty="0">
                <a:latin typeface="仿宋" panose="02010609060101010101" pitchFamily="49" charset="-122"/>
                <a:ea typeface="仿宋" panose="02010609060101010101" pitchFamily="49" charset="-122"/>
              </a:rPr>
              <a:t>用户验证结果不是我想要的结果时，该怎样</a:t>
            </a:r>
            <a:r>
              <a:rPr lang="zh-CN" altLang="en-US" sz="2000" dirty="0" smtClean="0">
                <a:latin typeface="仿宋" panose="02010609060101010101" pitchFamily="49" charset="-122"/>
                <a:ea typeface="仿宋" panose="02010609060101010101" pitchFamily="49" charset="-122"/>
              </a:rPr>
              <a:t>进行单元测试</a:t>
            </a:r>
            <a:r>
              <a:rPr lang="zh-CN" altLang="en-US" sz="2000" dirty="0">
                <a:latin typeface="仿宋" panose="02010609060101010101" pitchFamily="49" charset="-122"/>
                <a:ea typeface="仿宋" panose="02010609060101010101" pitchFamily="49" charset="-122"/>
              </a:rPr>
              <a:t>？</a:t>
            </a:r>
            <a:endParaRPr lang="en-US" altLang="zh-CN" sz="2000" dirty="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3</a:t>
            </a:r>
            <a:r>
              <a:rPr lang="zh-CN" altLang="en-US" sz="2000" dirty="0" smtClean="0">
                <a:latin typeface="仿宋" panose="02010609060101010101" pitchFamily="49" charset="-122"/>
                <a:ea typeface="仿宋" panose="02010609060101010101" pitchFamily="49" charset="-122"/>
              </a:rPr>
              <a:t>、当依赖</a:t>
            </a:r>
            <a:r>
              <a:rPr lang="zh-CN" altLang="en-US" sz="2000" dirty="0">
                <a:latin typeface="仿宋" panose="02010609060101010101" pitchFamily="49" charset="-122"/>
                <a:ea typeface="仿宋" panose="02010609060101010101" pitchFamily="49" charset="-122"/>
              </a:rPr>
              <a:t>的</a:t>
            </a:r>
            <a:r>
              <a:rPr lang="en-US" altLang="zh-CN" sz="2000" dirty="0" err="1">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服务未开发</a:t>
            </a:r>
            <a:r>
              <a:rPr lang="zh-CN" altLang="en-US" sz="2000" dirty="0" smtClean="0">
                <a:latin typeface="仿宋" panose="02010609060101010101" pitchFamily="49" charset="-122"/>
                <a:ea typeface="仿宋" panose="02010609060101010101" pitchFamily="49" charset="-122"/>
              </a:rPr>
              <a:t>完成，或者依赖</a:t>
            </a:r>
            <a:r>
              <a:rPr lang="zh-CN" altLang="en-US" sz="2000" dirty="0">
                <a:latin typeface="仿宋" panose="02010609060101010101" pitchFamily="49" charset="-122"/>
                <a:ea typeface="仿宋" panose="02010609060101010101" pitchFamily="49" charset="-122"/>
              </a:rPr>
              <a:t>的</a:t>
            </a:r>
            <a:r>
              <a:rPr lang="en-US" altLang="zh-CN" sz="2000" dirty="0" err="1" smtClean="0">
                <a:latin typeface="仿宋" panose="02010609060101010101" pitchFamily="49" charset="-122"/>
                <a:ea typeface="仿宋" panose="02010609060101010101" pitchFamily="49" charset="-122"/>
              </a:rPr>
              <a:t>dubbo</a:t>
            </a:r>
            <a:r>
              <a:rPr lang="zh-CN" altLang="en-US" sz="2000" dirty="0">
                <a:latin typeface="仿宋" panose="02010609060101010101" pitchFamily="49" charset="-122"/>
                <a:ea typeface="仿宋" panose="02010609060101010101" pitchFamily="49" charset="-122"/>
              </a:rPr>
              <a:t>服务的结果不是我想要的</a:t>
            </a:r>
            <a:r>
              <a:rPr lang="zh-CN" altLang="en-US" sz="2000" dirty="0" smtClean="0">
                <a:latin typeface="仿宋" panose="02010609060101010101" pitchFamily="49" charset="-122"/>
                <a:ea typeface="仿宋" panose="02010609060101010101" pitchFamily="49" charset="-122"/>
              </a:rPr>
              <a:t>结果时</a:t>
            </a:r>
            <a:r>
              <a:rPr lang="zh-CN" altLang="en-US" sz="2000" dirty="0">
                <a:latin typeface="仿宋" panose="02010609060101010101" pitchFamily="49" charset="-122"/>
                <a:ea typeface="仿宋" panose="02010609060101010101" pitchFamily="49" charset="-122"/>
              </a:rPr>
              <a:t>，该怎样进行单元测试</a:t>
            </a:r>
            <a:r>
              <a:rPr lang="zh-CN" altLang="en-US" sz="2000" dirty="0" smtClean="0">
                <a:latin typeface="仿宋" panose="02010609060101010101" pitchFamily="49" charset="-122"/>
                <a:ea typeface="仿宋" panose="02010609060101010101" pitchFamily="49" charset="-122"/>
              </a:rPr>
              <a:t>？</a:t>
            </a:r>
            <a:endParaRPr lang="zh-CN" altLang="en-US" sz="2000" dirty="0" smtClean="0">
              <a:latin typeface="仿宋" panose="02010609060101010101" pitchFamily="49" charset="-122"/>
              <a:ea typeface="仿宋" panose="02010609060101010101" pitchFamily="49" charset="-122"/>
            </a:endParaRPr>
          </a:p>
          <a:p>
            <a:r>
              <a:rPr lang="zh-CN" altLang="en-US" sz="2000" b="1" dirty="0" smtClean="0">
                <a:latin typeface="仿宋" panose="02010609060101010101" pitchFamily="49" charset="-122"/>
                <a:ea typeface="仿宋" panose="02010609060101010101" pitchFamily="49" charset="-122"/>
              </a:rPr>
              <a:t>思路</a:t>
            </a:r>
            <a:endParaRPr lang="en-US" altLang="zh-CN" sz="2000" b="1" dirty="0" smtClean="0">
              <a:latin typeface="仿宋" panose="02010609060101010101" pitchFamily="49" charset="-122"/>
              <a:ea typeface="仿宋" panose="02010609060101010101" pitchFamily="49" charset="-122"/>
            </a:endParaRPr>
          </a:p>
          <a:p>
            <a:r>
              <a:rPr lang="zh-CN" altLang="en-US" sz="2000" dirty="0" smtClean="0">
                <a:solidFill>
                  <a:srgbClr val="FF0000"/>
                </a:solidFill>
                <a:latin typeface="仿宋" panose="02010609060101010101" pitchFamily="49" charset="-122"/>
                <a:ea typeface="仿宋" panose="02010609060101010101" pitchFamily="49" charset="-122"/>
              </a:rPr>
              <a:t>模拟验证结果、模拟</a:t>
            </a:r>
            <a:r>
              <a:rPr lang="en-US" altLang="zh-CN" sz="2000" dirty="0" err="1" smtClean="0">
                <a:solidFill>
                  <a:srgbClr val="FF0000"/>
                </a:solidFill>
                <a:latin typeface="仿宋" panose="02010609060101010101" pitchFamily="49" charset="-122"/>
                <a:ea typeface="仿宋" panose="02010609060101010101" pitchFamily="49" charset="-122"/>
              </a:rPr>
              <a:t>dubbo</a:t>
            </a:r>
            <a:r>
              <a:rPr lang="zh-CN" altLang="en-US" sz="2000" dirty="0" smtClean="0">
                <a:solidFill>
                  <a:srgbClr val="FF0000"/>
                </a:solidFill>
                <a:latin typeface="仿宋" panose="02010609060101010101" pitchFamily="49" charset="-122"/>
                <a:ea typeface="仿宋" panose="02010609060101010101" pitchFamily="49" charset="-122"/>
              </a:rPr>
              <a:t>服务（各种模拟</a:t>
            </a:r>
            <a:r>
              <a:rPr lang="zh-CN" altLang="en-US" sz="2000" dirty="0" smtClean="0">
                <a:solidFill>
                  <a:srgbClr val="FF0000"/>
                </a:solidFill>
                <a:latin typeface="仿宋" panose="02010609060101010101" pitchFamily="49" charset="-122"/>
                <a:ea typeface="仿宋" panose="02010609060101010101" pitchFamily="49" charset="-122"/>
                <a:sym typeface="+mn-ea"/>
              </a:rPr>
              <a:t>）</a:t>
            </a:r>
            <a:r>
              <a:rPr lang="zh-CN" altLang="en-US" sz="2000" dirty="0" smtClean="0">
                <a:solidFill>
                  <a:srgbClr val="FF0000"/>
                </a:solidFill>
                <a:latin typeface="仿宋" panose="02010609060101010101" pitchFamily="49" charset="-122"/>
                <a:ea typeface="仿宋" panose="02010609060101010101" pitchFamily="49" charset="-122"/>
              </a:rPr>
              <a:t>。也就是所谓的</a:t>
            </a:r>
            <a:r>
              <a:rPr lang="en-US" altLang="zh-CN" sz="2000" dirty="0" smtClean="0">
                <a:solidFill>
                  <a:srgbClr val="FF0000"/>
                </a:solidFill>
                <a:latin typeface="仿宋" panose="02010609060101010101" pitchFamily="49" charset="-122"/>
                <a:ea typeface="仿宋" panose="02010609060101010101" pitchFamily="49" charset="-122"/>
              </a:rPr>
              <a:t>Mock</a:t>
            </a:r>
            <a:r>
              <a:rPr lang="zh-CN" altLang="en-US" sz="2000" dirty="0" smtClean="0">
                <a:solidFill>
                  <a:srgbClr val="FF0000"/>
                </a:solidFill>
                <a:latin typeface="仿宋" panose="02010609060101010101" pitchFamily="49" charset="-122"/>
                <a:ea typeface="仿宋" panose="02010609060101010101" pitchFamily="49" charset="-122"/>
              </a:rPr>
              <a:t>。</a:t>
            </a:r>
            <a:endParaRPr lang="en-US" altLang="zh-CN" sz="2000" dirty="0" smtClean="0">
              <a:solidFill>
                <a:srgbClr val="FF0000"/>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仿宋" panose="02010609060101010101" pitchFamily="49" charset="-122"/>
                <a:ea typeface="仿宋" panose="02010609060101010101" pitchFamily="49" charset="-122"/>
              </a:rPr>
              <a:t>JMockit</a:t>
            </a:r>
            <a:r>
              <a:rPr lang="zh-CN" altLang="en-US" dirty="0">
                <a:latin typeface="仿宋" panose="02010609060101010101" pitchFamily="49" charset="-122"/>
                <a:ea typeface="仿宋" panose="02010609060101010101" pitchFamily="49" charset="-122"/>
              </a:rPr>
              <a:t>简介</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p:txBody>
          <a:bodyPr>
            <a:normAutofit/>
          </a:bodyPr>
          <a:lstStyle/>
          <a:p>
            <a:r>
              <a:rPr lang="en-US" altLang="zh-CN" sz="2000" b="1" dirty="0" err="1" smtClean="0">
                <a:latin typeface="仿宋" panose="02010609060101010101" pitchFamily="49" charset="-122"/>
                <a:ea typeface="仿宋" panose="02010609060101010101" pitchFamily="49" charset="-122"/>
              </a:rPr>
              <a:t>JMockit</a:t>
            </a:r>
            <a:r>
              <a:rPr lang="zh-CN" altLang="en-US" sz="2000" b="1" dirty="0" smtClean="0">
                <a:latin typeface="仿宋" panose="02010609060101010101" pitchFamily="49" charset="-122"/>
                <a:ea typeface="仿宋" panose="02010609060101010101" pitchFamily="49" charset="-122"/>
              </a:rPr>
              <a:t>是什么</a:t>
            </a:r>
            <a:endParaRPr lang="en-US" altLang="zh-CN" sz="2000" b="1" dirty="0" smtClean="0">
              <a:latin typeface="仿宋" panose="02010609060101010101" pitchFamily="49" charset="-122"/>
              <a:ea typeface="仿宋" panose="02010609060101010101" pitchFamily="49" charset="-122"/>
            </a:endParaRPr>
          </a:p>
          <a:p>
            <a:r>
              <a:rPr lang="en-US" altLang="zh-CN" sz="2000" dirty="0" err="1" smtClean="0">
                <a:latin typeface="仿宋" panose="02010609060101010101" pitchFamily="49" charset="-122"/>
                <a:ea typeface="仿宋" panose="02010609060101010101" pitchFamily="49" charset="-122"/>
              </a:rPr>
              <a:t>JMockit</a:t>
            </a:r>
            <a:r>
              <a:rPr lang="zh-CN" altLang="en-US" sz="2000" dirty="0">
                <a:latin typeface="仿宋" panose="02010609060101010101" pitchFamily="49" charset="-122"/>
                <a:ea typeface="仿宋" panose="02010609060101010101" pitchFamily="49" charset="-122"/>
              </a:rPr>
              <a:t>是一款</a:t>
            </a:r>
            <a:r>
              <a:rPr lang="en-US" altLang="zh-CN" sz="2000" dirty="0">
                <a:latin typeface="仿宋" panose="02010609060101010101" pitchFamily="49" charset="-122"/>
                <a:ea typeface="仿宋" panose="02010609060101010101" pitchFamily="49" charset="-122"/>
              </a:rPr>
              <a:t>Java</a:t>
            </a:r>
            <a:r>
              <a:rPr lang="zh-CN" altLang="en-US" sz="2000" dirty="0">
                <a:latin typeface="仿宋" panose="02010609060101010101" pitchFamily="49" charset="-122"/>
                <a:ea typeface="仿宋" panose="02010609060101010101" pitchFamily="49" charset="-122"/>
              </a:rPr>
              <a:t>类</a:t>
            </a:r>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接口</a:t>
            </a:r>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对象的</a:t>
            </a:r>
            <a:r>
              <a:rPr lang="en-US" altLang="zh-CN" sz="2000" dirty="0">
                <a:latin typeface="仿宋" panose="02010609060101010101" pitchFamily="49" charset="-122"/>
                <a:ea typeface="仿宋" panose="02010609060101010101" pitchFamily="49" charset="-122"/>
              </a:rPr>
              <a:t>Mock</a:t>
            </a:r>
            <a:r>
              <a:rPr lang="zh-CN" altLang="en-US" sz="2000" dirty="0">
                <a:latin typeface="仿宋" panose="02010609060101010101" pitchFamily="49" charset="-122"/>
                <a:ea typeface="仿宋" panose="02010609060101010101" pitchFamily="49" charset="-122"/>
              </a:rPr>
              <a:t>工具，目前广泛应用于</a:t>
            </a:r>
            <a:r>
              <a:rPr lang="en-US" altLang="zh-CN" sz="2000" dirty="0">
                <a:latin typeface="仿宋" panose="02010609060101010101" pitchFamily="49" charset="-122"/>
                <a:ea typeface="仿宋" panose="02010609060101010101" pitchFamily="49" charset="-122"/>
              </a:rPr>
              <a:t>Java</a:t>
            </a:r>
            <a:r>
              <a:rPr lang="zh-CN" altLang="en-US" sz="2000" dirty="0">
                <a:latin typeface="仿宋" panose="02010609060101010101" pitchFamily="49" charset="-122"/>
                <a:ea typeface="仿宋" panose="02010609060101010101" pitchFamily="49" charset="-122"/>
              </a:rPr>
              <a:t>应用程序的单元测试中</a:t>
            </a:r>
            <a:r>
              <a:rPr lang="zh-CN" altLang="en-US" sz="2000" dirty="0" smtClean="0">
                <a:latin typeface="仿宋" panose="02010609060101010101" pitchFamily="49" charset="-122"/>
                <a:ea typeface="仿宋" panose="02010609060101010101" pitchFamily="49" charset="-122"/>
              </a:rPr>
              <a:t>。</a:t>
            </a:r>
            <a:endParaRPr lang="en-US" altLang="zh-CN" sz="2000" dirty="0" smtClean="0">
              <a:latin typeface="仿宋" panose="02010609060101010101" pitchFamily="49" charset="-122"/>
              <a:ea typeface="仿宋" panose="02010609060101010101" pitchFamily="49" charset="-122"/>
            </a:endParaRPr>
          </a:p>
          <a:p>
            <a:endParaRPr lang="en-US" altLang="zh-CN" sz="2000" b="1" dirty="0" smtClean="0">
              <a:latin typeface="仿宋" panose="02010609060101010101" pitchFamily="49" charset="-122"/>
              <a:ea typeface="仿宋" panose="02010609060101010101" pitchFamily="49" charset="-122"/>
            </a:endParaRPr>
          </a:p>
          <a:p>
            <a:r>
              <a:rPr lang="en-US" altLang="zh-CN" sz="2000" b="1" dirty="0" err="1" smtClean="0">
                <a:latin typeface="仿宋" panose="02010609060101010101" pitchFamily="49" charset="-122"/>
                <a:ea typeface="仿宋" panose="02010609060101010101" pitchFamily="49" charset="-122"/>
              </a:rPr>
              <a:t>JMockit</a:t>
            </a:r>
            <a:r>
              <a:rPr lang="zh-CN" altLang="en-US" sz="2000" b="1" dirty="0" smtClean="0">
                <a:latin typeface="仿宋" panose="02010609060101010101" pitchFamily="49" charset="-122"/>
                <a:ea typeface="仿宋" panose="02010609060101010101" pitchFamily="49" charset="-122"/>
              </a:rPr>
              <a:t>的特点</a:t>
            </a:r>
            <a:endParaRPr lang="en-US" altLang="zh-CN" sz="2000" b="1" dirty="0" smtClean="0">
              <a:latin typeface="仿宋" panose="02010609060101010101" pitchFamily="49" charset="-122"/>
              <a:ea typeface="仿宋" panose="02010609060101010101" pitchFamily="49" charset="-122"/>
            </a:endParaRPr>
          </a:p>
          <a:p>
            <a:r>
              <a:rPr lang="en-US" altLang="zh-CN" sz="2000" dirty="0" err="1" smtClean="0">
                <a:latin typeface="仿宋" panose="02010609060101010101" pitchFamily="49" charset="-122"/>
                <a:ea typeface="仿宋" panose="02010609060101010101" pitchFamily="49" charset="-122"/>
              </a:rPr>
              <a:t>JMockit</a:t>
            </a:r>
            <a:r>
              <a:rPr lang="zh-CN" altLang="en-US" sz="2000" dirty="0">
                <a:latin typeface="仿宋" panose="02010609060101010101" pitchFamily="49" charset="-122"/>
                <a:ea typeface="仿宋" panose="02010609060101010101" pitchFamily="49" charset="-122"/>
              </a:rPr>
              <a:t>的</a:t>
            </a:r>
            <a:r>
              <a:rPr lang="en-US" altLang="zh-CN" sz="2000" dirty="0">
                <a:latin typeface="仿宋" panose="02010609060101010101" pitchFamily="49" charset="-122"/>
                <a:ea typeface="仿宋" panose="02010609060101010101" pitchFamily="49" charset="-122"/>
              </a:rPr>
              <a:t>API</a:t>
            </a:r>
            <a:r>
              <a:rPr lang="zh-CN" altLang="en-US" sz="2000" dirty="0">
                <a:latin typeface="仿宋" panose="02010609060101010101" pitchFamily="49" charset="-122"/>
                <a:ea typeface="仿宋" panose="02010609060101010101" pitchFamily="49" charset="-122"/>
              </a:rPr>
              <a:t>易用，丰富！</a:t>
            </a:r>
            <a:endParaRPr lang="zh-CN" altLang="en-US" sz="2000" dirty="0">
              <a:latin typeface="仿宋" panose="02010609060101010101" pitchFamily="49" charset="-122"/>
              <a:ea typeface="仿宋" panose="02010609060101010101" pitchFamily="49" charset="-122"/>
            </a:endParaRPr>
          </a:p>
          <a:p>
            <a:r>
              <a:rPr lang="en-US" altLang="zh-CN" sz="2000" dirty="0" err="1">
                <a:latin typeface="仿宋" panose="02010609060101010101" pitchFamily="49" charset="-122"/>
                <a:ea typeface="仿宋" panose="02010609060101010101" pitchFamily="49" charset="-122"/>
              </a:rPr>
              <a:t>JMockit</a:t>
            </a:r>
            <a:r>
              <a:rPr lang="zh-CN" altLang="en-US" sz="2000" dirty="0">
                <a:latin typeface="仿宋" panose="02010609060101010101" pitchFamily="49" charset="-122"/>
                <a:ea typeface="仿宋" panose="02010609060101010101" pitchFamily="49" charset="-122"/>
              </a:rPr>
              <a:t>提供了注解，并支持对类</a:t>
            </a:r>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对象的属性，</a:t>
            </a:r>
            <a:r>
              <a:rPr lang="zh-CN" altLang="en-US" sz="2000" dirty="0" smtClean="0">
                <a:latin typeface="仿宋" panose="02010609060101010101" pitchFamily="49" charset="-122"/>
                <a:ea typeface="仿宋" panose="02010609060101010101" pitchFamily="49" charset="-122"/>
              </a:rPr>
              <a:t>方法，</a:t>
            </a:r>
            <a:r>
              <a:rPr lang="zh-CN" altLang="en-US" sz="2000" dirty="0">
                <a:latin typeface="仿宋" panose="02010609060101010101" pitchFamily="49" charset="-122"/>
                <a:ea typeface="仿宋" panose="02010609060101010101" pitchFamily="49" charset="-122"/>
              </a:rPr>
              <a:t>构造函数，初始代码块</a:t>
            </a:r>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含静态初始代码块</a:t>
            </a:r>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进行灵活</a:t>
            </a:r>
            <a:r>
              <a:rPr lang="en-US" altLang="zh-CN" sz="2000" dirty="0" smtClean="0">
                <a:latin typeface="仿宋" panose="02010609060101010101" pitchFamily="49" charset="-122"/>
                <a:ea typeface="仿宋" panose="02010609060101010101" pitchFamily="49" charset="-122"/>
              </a:rPr>
              <a:t>Mock</a:t>
            </a:r>
            <a:r>
              <a:rPr lang="zh-CN" altLang="en-US" sz="2000" dirty="0" smtClean="0">
                <a:latin typeface="仿宋" panose="02010609060101010101" pitchFamily="49" charset="-122"/>
                <a:ea typeface="仿宋" panose="02010609060101010101" pitchFamily="49" charset="-122"/>
              </a:rPr>
              <a:t>。</a:t>
            </a:r>
            <a:r>
              <a:rPr lang="en-US" altLang="zh-CN" sz="2000" dirty="0" smtClean="0">
                <a:latin typeface="仿宋" panose="02010609060101010101" pitchFamily="49" charset="-122"/>
                <a:ea typeface="仿宋" panose="02010609060101010101" pitchFamily="49" charset="-122"/>
              </a:rPr>
              <a:t>(</a:t>
            </a:r>
            <a:r>
              <a:rPr lang="zh-CN" altLang="en-US" sz="2000" dirty="0" smtClean="0">
                <a:latin typeface="仿宋" panose="02010609060101010101" pitchFamily="49" charset="-122"/>
                <a:ea typeface="仿宋" panose="02010609060101010101" pitchFamily="49" charset="-122"/>
              </a:rPr>
              <a:t>注：支持</a:t>
            </a:r>
            <a:r>
              <a:rPr lang="en-US" altLang="zh-CN" sz="2000" dirty="0" err="1" smtClean="0">
                <a:latin typeface="仿宋" panose="02010609060101010101" pitchFamily="49" charset="-122"/>
                <a:ea typeface="仿宋" panose="02010609060101010101" pitchFamily="49" charset="-122"/>
              </a:rPr>
              <a:t>static,private,public,final,native</a:t>
            </a:r>
            <a:r>
              <a:rPr lang="zh-CN" altLang="en-US" sz="2000" dirty="0" smtClean="0">
                <a:latin typeface="仿宋" panose="02010609060101010101" pitchFamily="49" charset="-122"/>
                <a:ea typeface="仿宋" panose="02010609060101010101" pitchFamily="49" charset="-122"/>
              </a:rPr>
              <a:t>方法的</a:t>
            </a:r>
            <a:r>
              <a:rPr lang="en-US" altLang="zh-CN" sz="2000" dirty="0" smtClean="0">
                <a:latin typeface="仿宋" panose="02010609060101010101" pitchFamily="49" charset="-122"/>
                <a:ea typeface="仿宋" panose="02010609060101010101" pitchFamily="49" charset="-122"/>
              </a:rPr>
              <a:t>Mock)</a:t>
            </a:r>
            <a:endParaRPr lang="en-US" altLang="zh-CN"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注：JMockit的本质是对java字节码的修改。通俗一点的讲就是在类的某个方法中加入某段逻辑达到Mock的目的。</a:t>
            </a:r>
            <a:endParaRPr lang="zh-CN" altLang="en-US" sz="2000" dirty="0">
              <a:latin typeface="仿宋" panose="02010609060101010101" pitchFamily="49" charset="-122"/>
              <a:ea typeface="仿宋" panose="02010609060101010101" pitchFamily="49" charset="-122"/>
            </a:endParaRPr>
          </a:p>
          <a:p>
            <a:endParaRPr lang="zh-CN" altLang="en-US" sz="2000" dirty="0">
              <a:latin typeface="仿宋" panose="02010609060101010101" pitchFamily="49" charset="-122"/>
              <a:ea typeface="仿宋" panose="02010609060101010101" pitchFamily="49" charset="-122"/>
            </a:endParaRPr>
          </a:p>
          <a:p>
            <a:endParaRPr lang="en-US" altLang="zh-CN" sz="2000" dirty="0" smtClean="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仿宋" panose="02010609060101010101" pitchFamily="49" charset="-122"/>
                <a:ea typeface="仿宋" panose="02010609060101010101" pitchFamily="49" charset="-122"/>
              </a:rPr>
              <a:t>JMockit</a:t>
            </a:r>
            <a:r>
              <a:rPr lang="zh-CN" altLang="en-US" dirty="0">
                <a:latin typeface="仿宋" panose="02010609060101010101" pitchFamily="49" charset="-122"/>
                <a:ea typeface="仿宋" panose="02010609060101010101" pitchFamily="49" charset="-122"/>
              </a:rPr>
              <a:t>配置</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p:txBody>
          <a:bodyPr>
            <a:normAutofit fontScale="47500" lnSpcReduction="20000"/>
          </a:bodyPr>
          <a:lstStyle/>
          <a:p>
            <a:r>
              <a:rPr lang="en-US" altLang="zh-CN" dirty="0">
                <a:latin typeface="仿宋" panose="02010609060101010101" pitchFamily="49" charset="-122"/>
                <a:ea typeface="仿宋" panose="02010609060101010101" pitchFamily="49" charset="-122"/>
              </a:rPr>
              <a:t>&lt;!-- </a:t>
            </a:r>
            <a:r>
              <a:rPr lang="zh-CN" altLang="en-US" dirty="0">
                <a:latin typeface="仿宋" panose="02010609060101010101" pitchFamily="49" charset="-122"/>
                <a:ea typeface="仿宋" panose="02010609060101010101" pitchFamily="49" charset="-122"/>
              </a:rPr>
              <a:t>先声明</a:t>
            </a:r>
            <a:r>
              <a:rPr lang="en-US" altLang="zh-CN" dirty="0" err="1">
                <a:latin typeface="仿宋" panose="02010609060101010101" pitchFamily="49" charset="-122"/>
                <a:ea typeface="仿宋" panose="02010609060101010101" pitchFamily="49" charset="-122"/>
              </a:rPr>
              <a:t>jmockit</a:t>
            </a:r>
            <a:r>
              <a:rPr lang="zh-CN" altLang="en-US" dirty="0">
                <a:latin typeface="仿宋" panose="02010609060101010101" pitchFamily="49" charset="-122"/>
                <a:ea typeface="仿宋" panose="02010609060101010101" pitchFamily="49" charset="-122"/>
              </a:rPr>
              <a:t>的依赖 </a:t>
            </a:r>
            <a:r>
              <a:rPr lang="en-US" altLang="zh-CN" dirty="0">
                <a:latin typeface="仿宋" panose="02010609060101010101" pitchFamily="49" charset="-122"/>
                <a:ea typeface="仿宋" panose="02010609060101010101" pitchFamily="49" charset="-122"/>
              </a:rPr>
              <a:t>--&gt;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&lt;dependency&gt;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	&lt;</a:t>
            </a:r>
            <a:r>
              <a:rPr lang="en-US" altLang="zh-CN" dirty="0" err="1">
                <a:latin typeface="仿宋" panose="02010609060101010101" pitchFamily="49" charset="-122"/>
                <a:ea typeface="仿宋" panose="02010609060101010101" pitchFamily="49" charset="-122"/>
              </a:rPr>
              <a:t>groupId</a:t>
            </a:r>
            <a:r>
              <a:rPr lang="en-US" altLang="zh-CN" dirty="0">
                <a:latin typeface="仿宋" panose="02010609060101010101" pitchFamily="49" charset="-122"/>
                <a:ea typeface="仿宋" panose="02010609060101010101" pitchFamily="49" charset="-122"/>
              </a:rPr>
              <a:t>&gt;</a:t>
            </a:r>
            <a:r>
              <a:rPr lang="en-US" altLang="zh-CN" dirty="0" err="1">
                <a:latin typeface="仿宋" panose="02010609060101010101" pitchFamily="49" charset="-122"/>
                <a:ea typeface="仿宋" panose="02010609060101010101" pitchFamily="49" charset="-122"/>
              </a:rPr>
              <a:t>org.jmockit</a:t>
            </a:r>
            <a:r>
              <a:rPr lang="en-US" altLang="zh-CN" dirty="0">
                <a:latin typeface="仿宋" panose="02010609060101010101" pitchFamily="49" charset="-122"/>
                <a:ea typeface="仿宋" panose="02010609060101010101" pitchFamily="49" charset="-122"/>
              </a:rPr>
              <a:t>&lt;/</a:t>
            </a:r>
            <a:r>
              <a:rPr lang="en-US" altLang="zh-CN" dirty="0" err="1">
                <a:latin typeface="仿宋" panose="02010609060101010101" pitchFamily="49" charset="-122"/>
                <a:ea typeface="仿宋" panose="02010609060101010101" pitchFamily="49" charset="-122"/>
              </a:rPr>
              <a:t>groupId</a:t>
            </a:r>
            <a:r>
              <a:rPr lang="en-US" altLang="zh-CN" dirty="0">
                <a:latin typeface="仿宋" panose="02010609060101010101" pitchFamily="49" charset="-122"/>
                <a:ea typeface="仿宋" panose="02010609060101010101" pitchFamily="49" charset="-122"/>
              </a:rPr>
              <a:t>&gt;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	&lt;</a:t>
            </a:r>
            <a:r>
              <a:rPr lang="en-US" altLang="zh-CN" dirty="0" err="1">
                <a:latin typeface="仿宋" panose="02010609060101010101" pitchFamily="49" charset="-122"/>
                <a:ea typeface="仿宋" panose="02010609060101010101" pitchFamily="49" charset="-122"/>
              </a:rPr>
              <a:t>artifactId</a:t>
            </a:r>
            <a:r>
              <a:rPr lang="en-US" altLang="zh-CN" dirty="0">
                <a:latin typeface="仿宋" panose="02010609060101010101" pitchFamily="49" charset="-122"/>
                <a:ea typeface="仿宋" panose="02010609060101010101" pitchFamily="49" charset="-122"/>
              </a:rPr>
              <a:t>&gt;</a:t>
            </a:r>
            <a:r>
              <a:rPr lang="en-US" altLang="zh-CN" dirty="0" err="1">
                <a:latin typeface="仿宋" panose="02010609060101010101" pitchFamily="49" charset="-122"/>
                <a:ea typeface="仿宋" panose="02010609060101010101" pitchFamily="49" charset="-122"/>
              </a:rPr>
              <a:t>jmockit</a:t>
            </a:r>
            <a:r>
              <a:rPr lang="en-US" altLang="zh-CN" dirty="0">
                <a:latin typeface="仿宋" panose="02010609060101010101" pitchFamily="49" charset="-122"/>
                <a:ea typeface="仿宋" panose="02010609060101010101" pitchFamily="49" charset="-122"/>
              </a:rPr>
              <a:t>&lt;/</a:t>
            </a:r>
            <a:r>
              <a:rPr lang="en-US" altLang="zh-CN" dirty="0" err="1">
                <a:latin typeface="仿宋" panose="02010609060101010101" pitchFamily="49" charset="-122"/>
                <a:ea typeface="仿宋" panose="02010609060101010101" pitchFamily="49" charset="-122"/>
              </a:rPr>
              <a:t>artifactId</a:t>
            </a:r>
            <a:r>
              <a:rPr lang="en-US" altLang="zh-CN" dirty="0">
                <a:latin typeface="仿宋" panose="02010609060101010101" pitchFamily="49" charset="-122"/>
                <a:ea typeface="仿宋" panose="02010609060101010101" pitchFamily="49" charset="-122"/>
              </a:rPr>
              <a:t>&gt;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	&lt;version&gt;1.36&lt;/version&gt;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	&lt;scope&gt;test&lt;/scope&gt;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&lt;/dependency&gt;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&lt;!-- </a:t>
            </a:r>
            <a:r>
              <a:rPr lang="zh-CN" altLang="en-US" dirty="0">
                <a:latin typeface="仿宋" panose="02010609060101010101" pitchFamily="49" charset="-122"/>
                <a:ea typeface="仿宋" panose="02010609060101010101" pitchFamily="49" charset="-122"/>
              </a:rPr>
              <a:t>再声明</a:t>
            </a:r>
            <a:r>
              <a:rPr lang="en-US" altLang="zh-CN" dirty="0" err="1">
                <a:latin typeface="仿宋" panose="02010609060101010101" pitchFamily="49" charset="-122"/>
                <a:ea typeface="仿宋" panose="02010609060101010101" pitchFamily="49" charset="-122"/>
              </a:rPr>
              <a:t>junit</a:t>
            </a:r>
            <a:r>
              <a:rPr lang="zh-CN" altLang="en-US" dirty="0">
                <a:latin typeface="仿宋" panose="02010609060101010101" pitchFamily="49" charset="-122"/>
                <a:ea typeface="仿宋" panose="02010609060101010101" pitchFamily="49" charset="-122"/>
              </a:rPr>
              <a:t>的依赖 </a:t>
            </a:r>
            <a:r>
              <a:rPr lang="en-US" altLang="zh-CN" dirty="0">
                <a:latin typeface="仿宋" panose="02010609060101010101" pitchFamily="49" charset="-122"/>
                <a:ea typeface="仿宋" panose="02010609060101010101" pitchFamily="49" charset="-122"/>
              </a:rPr>
              <a:t>--&gt;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&lt;dependency&gt;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	&lt;</a:t>
            </a:r>
            <a:r>
              <a:rPr lang="en-US" altLang="zh-CN" dirty="0" err="1">
                <a:latin typeface="仿宋" panose="02010609060101010101" pitchFamily="49" charset="-122"/>
                <a:ea typeface="仿宋" panose="02010609060101010101" pitchFamily="49" charset="-122"/>
              </a:rPr>
              <a:t>groupId</a:t>
            </a:r>
            <a:r>
              <a:rPr lang="en-US" altLang="zh-CN" dirty="0">
                <a:latin typeface="仿宋" panose="02010609060101010101" pitchFamily="49" charset="-122"/>
                <a:ea typeface="仿宋" panose="02010609060101010101" pitchFamily="49" charset="-122"/>
              </a:rPr>
              <a:t>&gt;</a:t>
            </a:r>
            <a:r>
              <a:rPr lang="en-US" altLang="zh-CN" dirty="0" err="1">
                <a:latin typeface="仿宋" panose="02010609060101010101" pitchFamily="49" charset="-122"/>
                <a:ea typeface="仿宋" panose="02010609060101010101" pitchFamily="49" charset="-122"/>
              </a:rPr>
              <a:t>junit</a:t>
            </a:r>
            <a:r>
              <a:rPr lang="en-US" altLang="zh-CN" dirty="0">
                <a:latin typeface="仿宋" panose="02010609060101010101" pitchFamily="49" charset="-122"/>
                <a:ea typeface="仿宋" panose="02010609060101010101" pitchFamily="49" charset="-122"/>
              </a:rPr>
              <a:t>&lt;/</a:t>
            </a:r>
            <a:r>
              <a:rPr lang="en-US" altLang="zh-CN" dirty="0" err="1">
                <a:latin typeface="仿宋" panose="02010609060101010101" pitchFamily="49" charset="-122"/>
                <a:ea typeface="仿宋" panose="02010609060101010101" pitchFamily="49" charset="-122"/>
              </a:rPr>
              <a:t>groupId</a:t>
            </a:r>
            <a:r>
              <a:rPr lang="en-US" altLang="zh-CN" dirty="0">
                <a:latin typeface="仿宋" panose="02010609060101010101" pitchFamily="49" charset="-122"/>
                <a:ea typeface="仿宋" panose="02010609060101010101" pitchFamily="49" charset="-122"/>
              </a:rPr>
              <a:t>&gt;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	&lt;</a:t>
            </a:r>
            <a:r>
              <a:rPr lang="en-US" altLang="zh-CN" dirty="0" err="1">
                <a:latin typeface="仿宋" panose="02010609060101010101" pitchFamily="49" charset="-122"/>
                <a:ea typeface="仿宋" panose="02010609060101010101" pitchFamily="49" charset="-122"/>
              </a:rPr>
              <a:t>artifactId</a:t>
            </a:r>
            <a:r>
              <a:rPr lang="en-US" altLang="zh-CN" dirty="0">
                <a:latin typeface="仿宋" panose="02010609060101010101" pitchFamily="49" charset="-122"/>
                <a:ea typeface="仿宋" panose="02010609060101010101" pitchFamily="49" charset="-122"/>
              </a:rPr>
              <a:t>&gt;</a:t>
            </a:r>
            <a:r>
              <a:rPr lang="en-US" altLang="zh-CN" dirty="0" err="1">
                <a:latin typeface="仿宋" panose="02010609060101010101" pitchFamily="49" charset="-122"/>
                <a:ea typeface="仿宋" panose="02010609060101010101" pitchFamily="49" charset="-122"/>
              </a:rPr>
              <a:t>junit</a:t>
            </a:r>
            <a:r>
              <a:rPr lang="en-US" altLang="zh-CN" dirty="0">
                <a:latin typeface="仿宋" panose="02010609060101010101" pitchFamily="49" charset="-122"/>
                <a:ea typeface="仿宋" panose="02010609060101010101" pitchFamily="49" charset="-122"/>
              </a:rPr>
              <a:t>&lt;/</a:t>
            </a:r>
            <a:r>
              <a:rPr lang="en-US" altLang="zh-CN" dirty="0" err="1">
                <a:latin typeface="仿宋" panose="02010609060101010101" pitchFamily="49" charset="-122"/>
                <a:ea typeface="仿宋" panose="02010609060101010101" pitchFamily="49" charset="-122"/>
              </a:rPr>
              <a:t>artifactId</a:t>
            </a:r>
            <a:r>
              <a:rPr lang="en-US" altLang="zh-CN" dirty="0">
                <a:latin typeface="仿宋" panose="02010609060101010101" pitchFamily="49" charset="-122"/>
                <a:ea typeface="仿宋" panose="02010609060101010101" pitchFamily="49" charset="-122"/>
              </a:rPr>
              <a:t>&gt;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	&lt;version&gt;4.12&lt;/version&gt;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	&lt;scope&gt;test&lt;/scope&gt;</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&lt;/</a:t>
            </a:r>
            <a:r>
              <a:rPr lang="en-US" altLang="zh-CN" dirty="0" smtClean="0">
                <a:latin typeface="仿宋" panose="02010609060101010101" pitchFamily="49" charset="-122"/>
                <a:ea typeface="仿宋" panose="02010609060101010101" pitchFamily="49" charset="-122"/>
              </a:rPr>
              <a:t>dependency&gt;</a:t>
            </a:r>
            <a:br>
              <a:rPr lang="en-US" altLang="zh-CN" dirty="0" smtClean="0">
                <a:latin typeface="仿宋" panose="02010609060101010101" pitchFamily="49" charset="-122"/>
                <a:ea typeface="仿宋" panose="02010609060101010101" pitchFamily="49" charset="-122"/>
              </a:rPr>
            </a:br>
            <a:endParaRPr lang="en-US" altLang="zh-CN" dirty="0" smtClean="0">
              <a:latin typeface="仿宋" panose="02010609060101010101" pitchFamily="49" charset="-122"/>
              <a:ea typeface="仿宋" panose="02010609060101010101" pitchFamily="49" charset="-122"/>
            </a:endParaRPr>
          </a:p>
          <a:p>
            <a:r>
              <a:rPr lang="zh-CN" altLang="en-US" sz="2700" dirty="0">
                <a:solidFill>
                  <a:srgbClr val="FF0000"/>
                </a:solidFill>
                <a:latin typeface="仿宋" panose="02010609060101010101" pitchFamily="49" charset="-122"/>
                <a:ea typeface="仿宋" panose="02010609060101010101" pitchFamily="49" charset="-122"/>
              </a:rPr>
              <a:t>注：如果你是通过</a:t>
            </a:r>
            <a:r>
              <a:rPr lang="en-US" altLang="zh-CN" sz="2700" dirty="0" err="1">
                <a:solidFill>
                  <a:srgbClr val="FF0000"/>
                </a:solidFill>
                <a:latin typeface="仿宋" panose="02010609060101010101" pitchFamily="49" charset="-122"/>
                <a:ea typeface="仿宋" panose="02010609060101010101" pitchFamily="49" charset="-122"/>
              </a:rPr>
              <a:t>mvn</a:t>
            </a:r>
            <a:r>
              <a:rPr lang="en-US" altLang="zh-CN" sz="2700" dirty="0">
                <a:solidFill>
                  <a:srgbClr val="FF0000"/>
                </a:solidFill>
                <a:latin typeface="仿宋" panose="02010609060101010101" pitchFamily="49" charset="-122"/>
                <a:ea typeface="仿宋" panose="02010609060101010101" pitchFamily="49" charset="-122"/>
              </a:rPr>
              <a:t> test</a:t>
            </a:r>
            <a:r>
              <a:rPr lang="zh-CN" altLang="en-US" sz="2700" dirty="0">
                <a:solidFill>
                  <a:srgbClr val="FF0000"/>
                </a:solidFill>
                <a:latin typeface="仿宋" panose="02010609060101010101" pitchFamily="49" charset="-122"/>
                <a:ea typeface="仿宋" panose="02010609060101010101" pitchFamily="49" charset="-122"/>
              </a:rPr>
              <a:t>来运行你的测试程序 </a:t>
            </a:r>
            <a:r>
              <a:rPr lang="en-US" altLang="zh-CN" sz="2700" dirty="0">
                <a:solidFill>
                  <a:srgbClr val="FF0000"/>
                </a:solidFill>
                <a:latin typeface="仿宋" panose="02010609060101010101" pitchFamily="49" charset="-122"/>
                <a:ea typeface="仿宋" panose="02010609060101010101" pitchFamily="49" charset="-122"/>
              </a:rPr>
              <a:t>, </a:t>
            </a:r>
            <a:r>
              <a:rPr lang="zh-CN" altLang="en-US" sz="2700" dirty="0">
                <a:solidFill>
                  <a:srgbClr val="FF0000"/>
                </a:solidFill>
                <a:latin typeface="仿宋" panose="02010609060101010101" pitchFamily="49" charset="-122"/>
                <a:ea typeface="仿宋" panose="02010609060101010101" pitchFamily="49" charset="-122"/>
              </a:rPr>
              <a:t>请确保</a:t>
            </a:r>
            <a:r>
              <a:rPr lang="en-US" altLang="zh-CN" sz="2700" dirty="0" err="1">
                <a:solidFill>
                  <a:srgbClr val="FF0000"/>
                </a:solidFill>
                <a:latin typeface="仿宋" panose="02010609060101010101" pitchFamily="49" charset="-122"/>
                <a:ea typeface="仿宋" panose="02010609060101010101" pitchFamily="49" charset="-122"/>
              </a:rPr>
              <a:t>JMockit</a:t>
            </a:r>
            <a:r>
              <a:rPr lang="zh-CN" altLang="en-US" sz="2700" dirty="0">
                <a:solidFill>
                  <a:srgbClr val="FF0000"/>
                </a:solidFill>
                <a:latin typeface="仿宋" panose="02010609060101010101" pitchFamily="49" charset="-122"/>
                <a:ea typeface="仿宋" panose="02010609060101010101" pitchFamily="49" charset="-122"/>
              </a:rPr>
              <a:t>的依赖定义出现在</a:t>
            </a:r>
            <a:r>
              <a:rPr lang="en-US" altLang="zh-CN" sz="2700" dirty="0" err="1">
                <a:solidFill>
                  <a:srgbClr val="FF0000"/>
                </a:solidFill>
                <a:latin typeface="仿宋" panose="02010609060101010101" pitchFamily="49" charset="-122"/>
                <a:ea typeface="仿宋" panose="02010609060101010101" pitchFamily="49" charset="-122"/>
              </a:rPr>
              <a:t>JUnit</a:t>
            </a:r>
            <a:r>
              <a:rPr lang="zh-CN" altLang="en-US" sz="2700" dirty="0">
                <a:solidFill>
                  <a:srgbClr val="FF0000"/>
                </a:solidFill>
                <a:latin typeface="仿宋" panose="02010609060101010101" pitchFamily="49" charset="-122"/>
                <a:ea typeface="仿宋" panose="02010609060101010101" pitchFamily="49" charset="-122"/>
              </a:rPr>
              <a:t>的依赖之前。</a:t>
            </a:r>
            <a:endParaRPr lang="zh-CN" altLang="en-US" sz="2700" dirty="0">
              <a:solidFill>
                <a:srgbClr val="FF0000"/>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仿宋" panose="02010609060101010101" pitchFamily="49" charset="-122"/>
                <a:ea typeface="仿宋" panose="02010609060101010101" pitchFamily="49" charset="-122"/>
              </a:rPr>
              <a:t>JMockit</a:t>
            </a:r>
            <a:r>
              <a:rPr lang="zh-CN" altLang="en-US" dirty="0" smtClean="0">
                <a:latin typeface="仿宋" panose="02010609060101010101" pitchFamily="49" charset="-122"/>
                <a:ea typeface="仿宋" panose="02010609060101010101" pitchFamily="49" charset="-122"/>
              </a:rPr>
              <a:t>的程序</a:t>
            </a:r>
            <a:r>
              <a:rPr lang="zh-CN" altLang="en-US" dirty="0">
                <a:latin typeface="仿宋" panose="02010609060101010101" pitchFamily="49" charset="-122"/>
                <a:ea typeface="仿宋" panose="02010609060101010101" pitchFamily="49" charset="-122"/>
              </a:rPr>
              <a:t>结构</a:t>
            </a:r>
            <a:endParaRPr lang="zh-CN" altLang="en-US"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p:txBody>
          <a:bodyPr vert="horz" lIns="91440" tIns="45720" rIns="91440" bIns="45720" rtlCol="0">
            <a:normAutofit/>
          </a:bodyPr>
          <a:lstStyle/>
          <a:p>
            <a:endParaRPr lang="zh-CN" altLang="en-US" sz="2000" dirty="0">
              <a:latin typeface="仿宋" panose="02010609060101010101" pitchFamily="49" charset="-122"/>
              <a:ea typeface="仿宋" panose="02010609060101010101" pitchFamily="49" charset="-122"/>
            </a:endParaRPr>
          </a:p>
        </p:txBody>
      </p:sp>
      <p:pic>
        <p:nvPicPr>
          <p:cNvPr id="3081"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1275" y="1825625"/>
            <a:ext cx="5254625"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80" y="1825625"/>
            <a:ext cx="5608320"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3036</Words>
  <Application>WPS 演示</Application>
  <PresentationFormat>自定义</PresentationFormat>
  <Paragraphs>184</Paragraphs>
  <Slides>20</Slides>
  <Notes>16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宋体</vt:lpstr>
      <vt:lpstr>Wingdings</vt:lpstr>
      <vt:lpstr>Arial</vt:lpstr>
      <vt:lpstr>华文中宋</vt:lpstr>
      <vt:lpstr>仿宋</vt:lpstr>
      <vt:lpstr>微软雅黑</vt:lpstr>
      <vt:lpstr>Arial Unicode MS</vt:lpstr>
      <vt:lpstr>等线 Light</vt:lpstr>
      <vt:lpstr>等线</vt:lpstr>
      <vt:lpstr>Office 主题</vt:lpstr>
      <vt:lpstr>PowerPoint 演示文稿</vt:lpstr>
      <vt:lpstr>PowerPoint 演示文稿</vt:lpstr>
      <vt:lpstr>目录</vt:lpstr>
      <vt:lpstr>单元测试简介</vt:lpstr>
      <vt:lpstr>单元测试简介</vt:lpstr>
      <vt:lpstr>一个实际的开发测试场景</vt:lpstr>
      <vt:lpstr>JMockit简介</vt:lpstr>
      <vt:lpstr>JMockit配置</vt:lpstr>
      <vt:lpstr>JMockit的程序结构</vt:lpstr>
      <vt:lpstr>JMockit的程序结构</vt:lpstr>
      <vt:lpstr>JMockit注解</vt:lpstr>
      <vt:lpstr>案例一：Mock类</vt:lpstr>
      <vt:lpstr>案例二：Mock实例</vt:lpstr>
      <vt:lpstr>案例三：Mock接口</vt:lpstr>
      <vt:lpstr>案例四：Mock Spring Bean</vt:lpstr>
      <vt:lpstr>案例五：Mock MQ消息生产者</vt:lpstr>
      <vt:lpstr>案例六：Mock Dubbo消费Bean</vt:lpstr>
      <vt:lpstr>回顾：一个实际的开发测试场景</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chaojian</dc:creator>
  <cp:lastModifiedBy>❤熊胖子</cp:lastModifiedBy>
  <cp:revision>399</cp:revision>
  <dcterms:created xsi:type="dcterms:W3CDTF">2018-11-23T06:04:00Z</dcterms:created>
  <dcterms:modified xsi:type="dcterms:W3CDTF">2018-12-14T07:13:35Z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