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7" r:id="rId2"/>
    <p:sldId id="256" r:id="rId3"/>
    <p:sldId id="315" r:id="rId4"/>
    <p:sldId id="316" r:id="rId5"/>
    <p:sldId id="306" r:id="rId6"/>
    <p:sldId id="307" r:id="rId7"/>
    <p:sldId id="337" r:id="rId8"/>
    <p:sldId id="333" r:id="rId9"/>
    <p:sldId id="334" r:id="rId10"/>
    <p:sldId id="336" r:id="rId11"/>
    <p:sldId id="338" r:id="rId12"/>
    <p:sldId id="332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8" r:id="rId21"/>
    <p:sldId id="324" r:id="rId22"/>
    <p:sldId id="321" r:id="rId23"/>
    <p:sldId id="327" r:id="rId24"/>
    <p:sldId id="325" r:id="rId25"/>
    <p:sldId id="328" r:id="rId26"/>
    <p:sldId id="322" r:id="rId27"/>
    <p:sldId id="326" r:id="rId28"/>
    <p:sldId id="329" r:id="rId29"/>
    <p:sldId id="339" r:id="rId30"/>
    <p:sldId id="330" r:id="rId31"/>
    <p:sldId id="331" r:id="rId32"/>
    <p:sldId id="262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7"/>
    <p:restoredTop sz="93464"/>
  </p:normalViewPr>
  <p:slideViewPr>
    <p:cSldViewPr snapToGrid="0" snapToObjects="1">
      <p:cViewPr varScale="1">
        <p:scale>
          <a:sx n="128" d="100"/>
          <a:sy n="128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8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0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08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7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7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70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0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92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02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20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A7C0-C1F5-D54A-BFDF-273067E333C4}" type="datetimeFigureOut">
              <a:rPr kumimoji="1" lang="zh-TW" altLang="en-US" smtClean="0"/>
              <a:t>2021/8/20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F805-F49F-9040-AEE6-A5495371CD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29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1001099-Teaching/cpp_course_2021summe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polymorphis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下載範例檔案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https://github.com/ck1001099-Teaching/cpp_course_2021summer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lesson8 -&gt; Lecture -&gt; </a:t>
            </a:r>
            <a:r>
              <a:rPr kumimoji="1" lang="en-US" altLang="zh-TW" dirty="0" err="1"/>
              <a:t>Object_template.cpp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66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遊戲場景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59" y="2283492"/>
            <a:ext cx="2920641" cy="3468261"/>
          </a:xfrm>
          <a:prstGeom prst="rect">
            <a:avLst/>
          </a:prstGeom>
        </p:spPr>
      </p:pic>
      <p:pic>
        <p:nvPicPr>
          <p:cNvPr id="5" name="Picture 2" descr="oll-a-ball - Unity 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7257"/>
            <a:ext cx="7290186" cy="41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1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遊戲場景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一個場景</a:t>
            </a:r>
            <a:r>
              <a:rPr kumimoji="1" lang="en-US" altLang="zh-TW" dirty="0"/>
              <a:t> (scene)</a:t>
            </a:r>
            <a:r>
              <a:rPr kumimoji="1" lang="zh-TW" altLang="en-US" dirty="0"/>
              <a:t> 中會有許多的物體。</a:t>
            </a:r>
            <a:endParaRPr kumimoji="1" lang="en-US" altLang="zh-TW" dirty="0"/>
          </a:p>
          <a:p>
            <a:r>
              <a:rPr kumimoji="1" lang="zh-TW" altLang="en-US" dirty="0"/>
              <a:t>使用者可以在場景中新增物體及刪除物體。</a:t>
            </a:r>
            <a:endParaRPr kumimoji="1" lang="en-US" altLang="zh-TW" dirty="0"/>
          </a:p>
          <a:p>
            <a:r>
              <a:rPr kumimoji="1" lang="zh-TW" altLang="en-US" dirty="0"/>
              <a:t>每個物體</a:t>
            </a:r>
            <a:r>
              <a:rPr kumimoji="1" lang="en-US" altLang="zh-TW" dirty="0"/>
              <a:t> (object)</a:t>
            </a:r>
            <a:r>
              <a:rPr kumimoji="1" lang="zh-TW" altLang="en-US" dirty="0"/>
              <a:t> 都會有自己的名稱與編號。</a:t>
            </a:r>
            <a:endParaRPr kumimoji="1" lang="en-US" altLang="zh-TW" dirty="0"/>
          </a:p>
          <a:p>
            <a:r>
              <a:rPr kumimoji="1" lang="zh-TW" altLang="en-US" dirty="0"/>
              <a:t>場景會記錄現在有多少個物體。</a:t>
            </a:r>
            <a:endParaRPr kumimoji="1" lang="en-US" altLang="zh-TW" dirty="0"/>
          </a:p>
          <a:p>
            <a:r>
              <a:rPr kumimoji="1" lang="zh-TW" altLang="en-US" dirty="0"/>
              <a:t>使用者可以查看場景中個別物體的資訊，或是查看整體的資訊。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210363-AC72-0243-B641-D6E2A78E75E3}"/>
              </a:ext>
            </a:extLst>
          </p:cNvPr>
          <p:cNvSpPr txBox="1"/>
          <p:nvPr/>
        </p:nvSpPr>
        <p:spPr>
          <a:xfrm>
            <a:off x="7802217" y="1043609"/>
            <a:ext cx="2875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class Scene{</a:t>
            </a:r>
          </a:p>
          <a:p>
            <a:r>
              <a:rPr kumimoji="1" lang="en-US" altLang="zh-TW" dirty="0"/>
              <a:t>  static vector&lt;</a:t>
            </a:r>
            <a:r>
              <a:rPr kumimoji="1" lang="en-US" altLang="zh-TW" dirty="0" err="1"/>
              <a:t>Ojbects</a:t>
            </a:r>
            <a:r>
              <a:rPr kumimoji="1" lang="en-US" altLang="zh-TW" dirty="0"/>
              <a:t>&gt; </a:t>
            </a:r>
            <a:r>
              <a:rPr kumimoji="1" lang="en-US" altLang="zh-TW" dirty="0" err="1"/>
              <a:t>objs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17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遊戲場景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一個</a:t>
            </a:r>
            <a:r>
              <a:rPr kumimoji="1" lang="zh-TW" altLang="en-US" dirty="0">
                <a:solidFill>
                  <a:srgbClr val="FF0000"/>
                </a:solidFill>
              </a:rPr>
              <a:t>場景</a:t>
            </a:r>
            <a:r>
              <a:rPr kumimoji="1" lang="en-US" altLang="zh-TW" dirty="0">
                <a:solidFill>
                  <a:srgbClr val="FF0000"/>
                </a:solidFill>
              </a:rPr>
              <a:t> (scene)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zh-TW" altLang="en-US" dirty="0"/>
              <a:t>中會有許多的</a:t>
            </a:r>
            <a:r>
              <a:rPr kumimoji="1" lang="zh-TW" altLang="en-US" dirty="0">
                <a:solidFill>
                  <a:srgbClr val="FF0000"/>
                </a:solidFill>
              </a:rPr>
              <a:t>物體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使用者</a:t>
            </a:r>
            <a:r>
              <a:rPr kumimoji="1" lang="zh-TW" altLang="en-US" dirty="0"/>
              <a:t>可以在</a:t>
            </a:r>
            <a:r>
              <a:rPr kumimoji="1" lang="zh-TW" altLang="en-US" dirty="0">
                <a:solidFill>
                  <a:srgbClr val="FF0000"/>
                </a:solidFill>
              </a:rPr>
              <a:t>場景</a:t>
            </a:r>
            <a:r>
              <a:rPr kumimoji="1" lang="zh-TW" altLang="en-US" dirty="0"/>
              <a:t>中</a:t>
            </a:r>
            <a:r>
              <a:rPr kumimoji="1" lang="zh-TW" altLang="en-US" dirty="0">
                <a:solidFill>
                  <a:srgbClr val="00B050"/>
                </a:solidFill>
              </a:rPr>
              <a:t>新增物體</a:t>
            </a:r>
            <a:r>
              <a:rPr kumimoji="1" lang="zh-TW" altLang="en-US" dirty="0"/>
              <a:t>及</a:t>
            </a:r>
            <a:r>
              <a:rPr kumimoji="1" lang="zh-TW" altLang="en-US" dirty="0">
                <a:solidFill>
                  <a:srgbClr val="00B050"/>
                </a:solidFill>
              </a:rPr>
              <a:t>刪除物體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每個</a:t>
            </a:r>
            <a:r>
              <a:rPr kumimoji="1" lang="zh-TW" altLang="en-US" dirty="0">
                <a:solidFill>
                  <a:srgbClr val="FF0000"/>
                </a:solidFill>
              </a:rPr>
              <a:t>物體</a:t>
            </a:r>
            <a:r>
              <a:rPr kumimoji="1" lang="en-US" altLang="zh-TW" dirty="0">
                <a:solidFill>
                  <a:srgbClr val="FF0000"/>
                </a:solidFill>
              </a:rPr>
              <a:t> (object)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zh-TW" altLang="en-US" dirty="0"/>
              <a:t>都會有自己的</a:t>
            </a:r>
            <a:r>
              <a:rPr kumimoji="1" lang="zh-TW" altLang="en-US" dirty="0">
                <a:solidFill>
                  <a:srgbClr val="FF0000"/>
                </a:solidFill>
              </a:rPr>
              <a:t>名稱</a:t>
            </a:r>
            <a:r>
              <a:rPr kumimoji="1" lang="zh-TW" altLang="en-US" dirty="0"/>
              <a:t>與</a:t>
            </a:r>
            <a:r>
              <a:rPr kumimoji="1" lang="zh-TW" altLang="en-US" dirty="0">
                <a:solidFill>
                  <a:srgbClr val="FF0000"/>
                </a:solidFill>
              </a:rPr>
              <a:t>編號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場景</a:t>
            </a:r>
            <a:r>
              <a:rPr kumimoji="1" lang="zh-TW" altLang="en-US" dirty="0"/>
              <a:t>會記錄現在有多少個</a:t>
            </a:r>
            <a:r>
              <a:rPr kumimoji="1" lang="zh-TW" altLang="en-US" dirty="0">
                <a:solidFill>
                  <a:srgbClr val="FF0000"/>
                </a:solidFill>
              </a:rPr>
              <a:t>物體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使用者</a:t>
            </a:r>
            <a:r>
              <a:rPr kumimoji="1" lang="zh-TW" altLang="en-US" dirty="0"/>
              <a:t>可以</a:t>
            </a:r>
            <a:r>
              <a:rPr kumimoji="1" lang="zh-TW" altLang="en-US" dirty="0">
                <a:solidFill>
                  <a:srgbClr val="00B050"/>
                </a:solidFill>
              </a:rPr>
              <a:t>查看場景中個別物體的資訊</a:t>
            </a:r>
            <a:r>
              <a:rPr kumimoji="1" lang="zh-TW" altLang="en-US" dirty="0"/>
              <a:t>，或是</a:t>
            </a:r>
            <a:r>
              <a:rPr kumimoji="1" lang="zh-TW" altLang="en-US" dirty="0">
                <a:solidFill>
                  <a:srgbClr val="00B050"/>
                </a:solidFill>
              </a:rPr>
              <a:t>查看整體的資訊</a:t>
            </a:r>
            <a:r>
              <a:rPr kumimoji="1"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273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4626" cy="4351338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定義一個物體</a:t>
            </a:r>
            <a:r>
              <a:rPr kumimoji="1" lang="en-US" altLang="zh-TW" dirty="0"/>
              <a:t>(Object)</a:t>
            </a:r>
            <a:r>
              <a:rPr kumimoji="1" lang="zh-TW" altLang="en-US" dirty="0"/>
              <a:t>類別， 其資料成員與成員函數如下：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定義一個</a:t>
            </a:r>
            <a:r>
              <a:rPr kumimoji="1" lang="en-US" altLang="zh-TW" dirty="0"/>
              <a:t>private</a:t>
            </a:r>
            <a:r>
              <a:rPr kumimoji="1" lang="zh-TW" altLang="en-US" dirty="0"/>
              <a:t>資料成員</a:t>
            </a:r>
            <a:r>
              <a:rPr kumimoji="1" lang="en-US" altLang="zh-TW" dirty="0"/>
              <a:t>name</a:t>
            </a:r>
            <a:r>
              <a:rPr kumimoji="1" lang="zh-TW" altLang="en-US" dirty="0"/>
              <a:t>，儲存該物體名稱。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定義一個</a:t>
            </a:r>
            <a:r>
              <a:rPr kumimoji="1" lang="en-US" altLang="zh-TW" dirty="0"/>
              <a:t>private</a:t>
            </a:r>
            <a:r>
              <a:rPr kumimoji="1" lang="zh-TW" altLang="en-US" dirty="0"/>
              <a:t>資料成員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，儲存該物體編號。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定義一個</a:t>
            </a:r>
            <a:r>
              <a:rPr kumimoji="1" lang="en-US" altLang="zh-TW" dirty="0"/>
              <a:t>static private</a:t>
            </a:r>
            <a:r>
              <a:rPr kumimoji="1" lang="zh-TW" altLang="en-US" dirty="0"/>
              <a:t>資料成員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，記錄已經建立多少個物體。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定義一個</a:t>
            </a:r>
            <a:r>
              <a:rPr kumimoji="1" lang="en-US" altLang="zh-TW" dirty="0"/>
              <a:t>static private</a:t>
            </a:r>
            <a:r>
              <a:rPr kumimoji="1" lang="zh-TW" altLang="en-US" dirty="0"/>
              <a:t>資料成員</a:t>
            </a:r>
            <a:r>
              <a:rPr kumimoji="1" lang="en-US" altLang="zh-TW" dirty="0" err="1"/>
              <a:t>objList</a:t>
            </a:r>
            <a:r>
              <a:rPr kumimoji="1" lang="zh-TW" altLang="en-US" dirty="0"/>
              <a:t>，用於儲存被建立的物體的指標。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定義建立者</a:t>
            </a:r>
            <a:r>
              <a:rPr kumimoji="1" lang="en-US" altLang="zh-TW" dirty="0"/>
              <a:t>(constructor)</a:t>
            </a:r>
            <a:r>
              <a:rPr kumimoji="1" lang="zh-TW" altLang="en-US" dirty="0"/>
              <a:t>函數，初始化</a:t>
            </a:r>
            <a:r>
              <a:rPr kumimoji="1" lang="en-US" altLang="zh-TW" dirty="0"/>
              <a:t>name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值加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，並將指標存入</a:t>
            </a:r>
            <a:r>
              <a:rPr kumimoji="1" lang="en-US" altLang="zh-TW" dirty="0" err="1"/>
              <a:t>objList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定義破壞者</a:t>
            </a:r>
            <a:r>
              <a:rPr kumimoji="1" lang="en-US" altLang="zh-TW" dirty="0"/>
              <a:t>(destructor)</a:t>
            </a:r>
            <a:r>
              <a:rPr kumimoji="1" lang="zh-TW" altLang="en-US" dirty="0"/>
              <a:t>函數，將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值減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，並根據編號從</a:t>
            </a:r>
            <a:r>
              <a:rPr kumimoji="1" lang="en-US" altLang="zh-TW" dirty="0" err="1"/>
              <a:t>objList</a:t>
            </a:r>
            <a:r>
              <a:rPr kumimoji="1" lang="zh-TW" altLang="en-US" dirty="0"/>
              <a:t>中移除指標。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定義一個</a:t>
            </a:r>
            <a:r>
              <a:rPr kumimoji="1" lang="en-US" altLang="zh-TW" dirty="0"/>
              <a:t>static public</a:t>
            </a:r>
            <a:r>
              <a:rPr kumimoji="1" lang="zh-TW" altLang="en-US" dirty="0"/>
              <a:t>成員函數</a:t>
            </a:r>
            <a:r>
              <a:rPr kumimoji="1" lang="en-US" altLang="zh-TW" dirty="0"/>
              <a:t>info</a:t>
            </a:r>
            <a:r>
              <a:rPr kumimoji="1" lang="zh-TW" altLang="en-US" dirty="0"/>
              <a:t>，輸出總物體數目以及各物體編號及名稱。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76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多載函數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72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zh-TW" altLang="en-US" b="1" dirty="0"/>
              <a:t>多載</a:t>
            </a:r>
            <a:r>
              <a:rPr kumimoji="1" lang="en-US" altLang="zh-TW" b="1" dirty="0"/>
              <a:t>(overloading)</a:t>
            </a:r>
            <a:r>
              <a:rPr kumimoji="1" lang="zh-TW" altLang="en-US" dirty="0"/>
              <a:t>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四則運算也是函數的一種。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3+5</a:t>
            </a:r>
            <a:r>
              <a:rPr kumimoji="1" lang="zh-TW" altLang="en-US" dirty="0"/>
              <a:t>，實際上就是</a:t>
            </a:r>
            <a:r>
              <a:rPr kumimoji="1" lang="en-US" altLang="zh-TW" dirty="0"/>
              <a:t> </a:t>
            </a:r>
            <a:r>
              <a:rPr kumimoji="1" lang="en-US" altLang="zh-TW" i="1" dirty="0" err="1"/>
              <a:t>int</a:t>
            </a:r>
            <a:r>
              <a:rPr kumimoji="1" lang="en-US" altLang="zh-TW" i="1" dirty="0"/>
              <a:t> operator+ (3, 5)</a:t>
            </a:r>
          </a:p>
          <a:p>
            <a:r>
              <a:rPr kumimoji="1" lang="en-US" altLang="zh-TW" dirty="0"/>
              <a:t>6.3-1.8</a:t>
            </a:r>
            <a:r>
              <a:rPr kumimoji="1" lang="zh-TW" altLang="en-US" dirty="0"/>
              <a:t>，實際上就是</a:t>
            </a:r>
            <a:r>
              <a:rPr kumimoji="1" lang="en-US" altLang="zh-TW" i="1" dirty="0"/>
              <a:t>double operator- (6.3, 1.8)</a:t>
            </a:r>
          </a:p>
          <a:p>
            <a:endParaRPr kumimoji="1" lang="en-US" altLang="zh-TW" i="1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8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zh-TW" altLang="en-US" b="1" dirty="0"/>
              <a:t>多載</a:t>
            </a:r>
            <a:r>
              <a:rPr kumimoji="1" lang="en-US" altLang="zh-TW" b="1" dirty="0"/>
              <a:t>(overloading)</a:t>
            </a:r>
            <a:r>
              <a:rPr kumimoji="1" lang="zh-TW" altLang="en-US" dirty="0"/>
              <a:t>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關於加法，加數與被加數有很多種組合。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整數</a:t>
            </a:r>
            <a:r>
              <a:rPr kumimoji="1" lang="en-US" altLang="zh-TW" dirty="0"/>
              <a:t> + </a:t>
            </a:r>
            <a:r>
              <a:rPr kumimoji="1" lang="zh-TW" altLang="en-US" dirty="0"/>
              <a:t>整數：</a:t>
            </a:r>
            <a:r>
              <a:rPr kumimoji="1" lang="en-US" altLang="zh-TW" dirty="0"/>
              <a:t>3+5, 62+10, </a:t>
            </a:r>
            <a:r>
              <a:rPr kumimoji="1" lang="mr-IN" altLang="zh-TW" dirty="0"/>
              <a:t>…</a:t>
            </a:r>
            <a:endParaRPr kumimoji="1" lang="en-US" altLang="zh-TW" dirty="0"/>
          </a:p>
          <a:p>
            <a:r>
              <a:rPr kumimoji="1" lang="zh-TW" altLang="en-US" dirty="0"/>
              <a:t>整數 </a:t>
            </a:r>
            <a:r>
              <a:rPr kumimoji="1" lang="en-US" altLang="zh-TW" dirty="0"/>
              <a:t>+ </a:t>
            </a:r>
            <a:r>
              <a:rPr kumimoji="1" lang="zh-TW" altLang="en-US" dirty="0"/>
              <a:t>小數：</a:t>
            </a:r>
            <a:r>
              <a:rPr kumimoji="1" lang="en-US" altLang="zh-TW" dirty="0"/>
              <a:t>7+1.3, 6+3.14, </a:t>
            </a:r>
            <a:r>
              <a:rPr kumimoji="1" lang="mr-IN" altLang="zh-TW" dirty="0"/>
              <a:t>…</a:t>
            </a:r>
            <a:endParaRPr kumimoji="1" lang="en-US" altLang="zh-TW" dirty="0"/>
          </a:p>
          <a:p>
            <a:r>
              <a:rPr kumimoji="1" lang="zh-TW" altLang="en-US" dirty="0"/>
              <a:t>小數</a:t>
            </a:r>
            <a:r>
              <a:rPr kumimoji="1" lang="en-US" altLang="zh-TW" dirty="0"/>
              <a:t> + </a:t>
            </a:r>
            <a:r>
              <a:rPr kumimoji="1" lang="zh-TW" altLang="en-US" dirty="0"/>
              <a:t>整數：</a:t>
            </a:r>
            <a:r>
              <a:rPr kumimoji="1" lang="en-US" altLang="zh-TW" dirty="0"/>
              <a:t>5.32+13, 872.24+524, </a:t>
            </a:r>
            <a:r>
              <a:rPr kumimoji="1" lang="mr-IN" altLang="zh-TW" dirty="0"/>
              <a:t>…</a:t>
            </a:r>
            <a:endParaRPr kumimoji="1" lang="en-US" altLang="zh-TW" dirty="0"/>
          </a:p>
          <a:p>
            <a:r>
              <a:rPr kumimoji="1" lang="zh-TW" altLang="en-US" dirty="0"/>
              <a:t>小數</a:t>
            </a:r>
            <a:r>
              <a:rPr kumimoji="1" lang="en-US" altLang="zh-TW" dirty="0"/>
              <a:t> + </a:t>
            </a:r>
            <a:r>
              <a:rPr kumimoji="1" lang="zh-TW" altLang="en-US" dirty="0"/>
              <a:t>小數：</a:t>
            </a:r>
            <a:r>
              <a:rPr kumimoji="1" lang="en-US" altLang="zh-TW" dirty="0"/>
              <a:t>34.43+235.73, 1.548+745.231, </a:t>
            </a:r>
            <a:r>
              <a:rPr kumimoji="1" lang="mr-IN" altLang="zh-TW" dirty="0"/>
              <a:t>…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那加法的函數雛形到底長什麼樣子呢？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335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zh-TW" altLang="en-US" b="1" dirty="0"/>
              <a:t>多載</a:t>
            </a:r>
            <a:r>
              <a:rPr kumimoji="1" lang="en-US" altLang="zh-TW" b="1" dirty="0"/>
              <a:t>(overloading)</a:t>
            </a:r>
            <a:r>
              <a:rPr kumimoji="1"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Ans</a:t>
            </a:r>
            <a:r>
              <a:rPr kumimoji="1" lang="zh-TW" altLang="en-US" dirty="0"/>
              <a:t>：加法的</a:t>
            </a:r>
            <a:r>
              <a:rPr kumimoji="1" lang="zh-TW" altLang="en-US" b="1" u="sng" dirty="0"/>
              <a:t>函數雛形其實有很多個</a:t>
            </a:r>
            <a:r>
              <a:rPr kumimoji="1" lang="zh-TW" altLang="en-US" dirty="0"/>
              <a:t>！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整數</a:t>
            </a:r>
            <a:r>
              <a:rPr kumimoji="1" lang="en-US" altLang="zh-TW" dirty="0"/>
              <a:t> + </a:t>
            </a:r>
            <a:r>
              <a:rPr kumimoji="1" lang="zh-TW" altLang="en-US" dirty="0"/>
              <a:t>整數：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operator+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整數 </a:t>
            </a:r>
            <a:r>
              <a:rPr kumimoji="1" lang="en-US" altLang="zh-TW" dirty="0"/>
              <a:t>+ </a:t>
            </a:r>
            <a:r>
              <a:rPr kumimoji="1" lang="zh-TW" altLang="en-US" dirty="0"/>
              <a:t>小數：</a:t>
            </a:r>
            <a:r>
              <a:rPr kumimoji="1" lang="en-US" altLang="zh-TW" dirty="0"/>
              <a:t>double operator+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, double)</a:t>
            </a:r>
          </a:p>
          <a:p>
            <a:r>
              <a:rPr kumimoji="1" lang="zh-TW" altLang="en-US" dirty="0"/>
              <a:t>小數</a:t>
            </a:r>
            <a:r>
              <a:rPr kumimoji="1" lang="en-US" altLang="zh-TW" dirty="0"/>
              <a:t> + </a:t>
            </a:r>
            <a:r>
              <a:rPr kumimoji="1" lang="zh-TW" altLang="en-US" dirty="0"/>
              <a:t>整數：</a:t>
            </a:r>
            <a:r>
              <a:rPr kumimoji="1" lang="en-US" altLang="zh-TW" dirty="0"/>
              <a:t>double operator+ (double,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小數</a:t>
            </a:r>
            <a:r>
              <a:rPr kumimoji="1" lang="en-US" altLang="zh-TW" dirty="0"/>
              <a:t> + </a:t>
            </a:r>
            <a:r>
              <a:rPr kumimoji="1" lang="zh-TW" altLang="en-US" dirty="0"/>
              <a:t>小數：</a:t>
            </a:r>
            <a:r>
              <a:rPr kumimoji="1" lang="en-US" altLang="zh-TW" dirty="0"/>
              <a:t>double operator+ (double, double)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同個函數名稱卻有不同的定義及功能</a:t>
            </a:r>
            <a:r>
              <a:rPr kumimoji="1" lang="zh-TW" altLang="en-US" dirty="0"/>
              <a:t>，這就稱作</a:t>
            </a:r>
            <a:r>
              <a:rPr kumimoji="1" lang="zh-TW" altLang="en-US" b="1" dirty="0"/>
              <a:t>多載</a:t>
            </a:r>
            <a:r>
              <a:rPr kumimoji="1" lang="en-US" altLang="zh-TW" b="1" dirty="0"/>
              <a:t>(overloading)</a:t>
            </a:r>
            <a:r>
              <a:rPr kumimoji="1"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58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想要計算一個三角形的面積有很多不同的算法，例如：</a:t>
            </a:r>
            <a:endParaRPr kumimoji="1" lang="en-US" altLang="zh-TW" dirty="0"/>
          </a:p>
        </p:txBody>
      </p:sp>
      <p:pic>
        <p:nvPicPr>
          <p:cNvPr id="2054" name="Picture 6" descr="https://www.wikihow.com/images_en/thumb/4/43/Calculate-the-Area-of-a-Triangle-Step-1-Version-5.jpg/v4-900px-Calculate-the-Area-of-a-Triangle-Step-1-Version-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9" b="15257"/>
          <a:stretch/>
        </p:blipFill>
        <p:spPr bwMode="auto">
          <a:xfrm>
            <a:off x="745671" y="4324412"/>
            <a:ext cx="3363191" cy="18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wikihow.com/images_en/thumb/d/d2/Calculate-the-Area-of-a-Triangle-Step-6-Version-5.jpg/v4-900px-Calculate-the-Area-of-a-Triangle-Step-6-Version-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9" b="43059"/>
          <a:stretch/>
        </p:blipFill>
        <p:spPr bwMode="auto">
          <a:xfrm>
            <a:off x="3230460" y="2765160"/>
            <a:ext cx="4021728" cy="103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www.wikihow.com/images_en/thumb/1/12/Calculate-the-Area-of-a-Triangle-Step-10-Version-5.jpg/v4-900px-Calculate-the-Area-of-a-Triangle-Step-10-Version-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7" t="8134" r="21248" b="14461"/>
          <a:stretch/>
        </p:blipFill>
        <p:spPr bwMode="auto">
          <a:xfrm>
            <a:off x="8904020" y="2550510"/>
            <a:ext cx="2449780" cy="23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www.wikihow.com/images_en/thumb/b/b6/Calculate-the-Area-of-a-Triangle-Step-16-Version-5.jpg/v4-900px-Calculate-the-Area-of-a-Triangle-Step-16-Version-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22534" r="10372" b="35907"/>
          <a:stretch/>
        </p:blipFill>
        <p:spPr bwMode="auto">
          <a:xfrm>
            <a:off x="4837958" y="4492412"/>
            <a:ext cx="3336966" cy="12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844211" y="3833812"/>
            <a:ext cx="27942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000" b="1" dirty="0"/>
              <a:t>double area(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, 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, 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);</a:t>
            </a:r>
            <a:endParaRPr kumimoji="1"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34984" y="6242109"/>
            <a:ext cx="23845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000" b="1" dirty="0"/>
              <a:t>double area(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, 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);</a:t>
            </a:r>
            <a:endParaRPr kumimoji="1" lang="zh-TW" altLang="en-US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124826" y="5014800"/>
            <a:ext cx="20081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/>
              <a:t>double area(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);</a:t>
            </a:r>
            <a:endParaRPr kumimoji="1" lang="zh-TW" altLang="en-US" sz="20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51693" y="5841999"/>
            <a:ext cx="33094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000" b="1" dirty="0"/>
              <a:t>double area(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, </a:t>
            </a:r>
            <a:r>
              <a:rPr kumimoji="1" lang="en-US" altLang="zh-TW" sz="2000" b="1" dirty="0" err="1"/>
              <a:t>int</a:t>
            </a:r>
            <a:r>
              <a:rPr kumimoji="1" lang="en-US" altLang="zh-TW" sz="2000" b="1" dirty="0"/>
              <a:t>, double);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73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多載函數還能做到的事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若你定義了一個類別用來儲存複數，那要怎麼做複數四則運算呢？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可自己定義屬於自己的四則運算</a:t>
            </a:r>
            <a:r>
              <a:rPr kumimoji="1" lang="en-US" altLang="zh-TW" dirty="0"/>
              <a:t>(</a:t>
            </a:r>
            <a:r>
              <a:rPr kumimoji="1" lang="en-US" altLang="zh-TW" b="1" dirty="0"/>
              <a:t>+</a:t>
            </a:r>
            <a:r>
              <a:rPr kumimoji="1" lang="en-US" altLang="zh-TW" dirty="0"/>
              <a:t>, </a:t>
            </a:r>
            <a:r>
              <a:rPr kumimoji="1" lang="en-US" altLang="zh-TW" b="1" dirty="0"/>
              <a:t>-</a:t>
            </a:r>
            <a:r>
              <a:rPr kumimoji="1" lang="en-US" altLang="zh-TW" dirty="0"/>
              <a:t>, </a:t>
            </a:r>
            <a:r>
              <a:rPr kumimoji="1" lang="en-US" altLang="zh-TW" b="1" dirty="0"/>
              <a:t>*</a:t>
            </a:r>
            <a:r>
              <a:rPr kumimoji="1" lang="en-US" altLang="zh-TW" dirty="0"/>
              <a:t>, </a:t>
            </a:r>
            <a:r>
              <a:rPr kumimoji="1" lang="en-US" altLang="zh-TW" b="1" dirty="0"/>
              <a:t>/</a:t>
            </a:r>
            <a:r>
              <a:rPr kumimoji="1" lang="en-US" altLang="zh-TW" dirty="0"/>
              <a:t>)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17" y="2734663"/>
            <a:ext cx="6553365" cy="403212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465414" y="63119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8-3.cpp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28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C++</a:t>
            </a:r>
            <a:r>
              <a:rPr kumimoji="1" lang="zh-TW" altLang="en-US" dirty="0"/>
              <a:t>程式設計基礎</a:t>
            </a:r>
            <a:br>
              <a:rPr kumimoji="1" lang="en-US" altLang="zh-TW" dirty="0"/>
            </a:br>
            <a:r>
              <a:rPr kumimoji="1" lang="en-US" altLang="zh-TW" dirty="0"/>
              <a:t>lesson 8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陳毅</a:t>
            </a:r>
          </a:p>
        </p:txBody>
      </p:sp>
    </p:spTree>
    <p:extLst>
      <p:ext uri="{BB962C8B-B14F-4D97-AF65-F5344CB8AC3E}">
        <p14:creationId xmlns:p14="http://schemas.microsoft.com/office/powerpoint/2010/main" val="4461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繼承</a:t>
            </a:r>
            <a:endParaRPr kumimoji="1"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185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關於可愛的小動物們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pic>
        <p:nvPicPr>
          <p:cNvPr id="2050" name="Picture 2" descr="狗 動漫」的圖片搜尋結果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貓 卡通」的圖片搜尋結果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55" y="1825625"/>
            <a:ext cx="43658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6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關於可愛的小動物們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369344"/>
            <a:ext cx="9652000" cy="3263900"/>
          </a:xfrm>
        </p:spPr>
      </p:pic>
    </p:spTree>
    <p:extLst>
      <p:ext uri="{BB962C8B-B14F-4D97-AF65-F5344CB8AC3E}">
        <p14:creationId xmlns:p14="http://schemas.microsoft.com/office/powerpoint/2010/main" val="69582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關於可愛的小動物們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0" y="2519265"/>
            <a:ext cx="5878030" cy="3217348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19266"/>
            <a:ext cx="5926289" cy="3196830"/>
          </a:xfrm>
        </p:spPr>
      </p:pic>
    </p:spTree>
    <p:extLst>
      <p:ext uri="{BB962C8B-B14F-4D97-AF65-F5344CB8AC3E}">
        <p14:creationId xmlns:p14="http://schemas.microsoft.com/office/powerpoint/2010/main" val="109576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關於可愛的小動物們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369344"/>
            <a:ext cx="9652000" cy="3263900"/>
          </a:xfrm>
        </p:spPr>
      </p:pic>
      <p:sp>
        <p:nvSpPr>
          <p:cNvPr id="2" name="矩形 1"/>
          <p:cNvSpPr/>
          <p:nvPr/>
        </p:nvSpPr>
        <p:spPr>
          <a:xfrm>
            <a:off x="1082351" y="3303037"/>
            <a:ext cx="9983755" cy="1231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91338" y="5819457"/>
            <a:ext cx="4609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600" b="1" u="sng" dirty="0">
                <a:solidFill>
                  <a:srgbClr val="FF0000"/>
                </a:solidFill>
              </a:rPr>
              <a:t>只要是動物，都有這些特徵</a:t>
            </a:r>
          </a:p>
        </p:txBody>
      </p:sp>
    </p:spTree>
    <p:extLst>
      <p:ext uri="{BB962C8B-B14F-4D97-AF65-F5344CB8AC3E}">
        <p14:creationId xmlns:p14="http://schemas.microsoft.com/office/powerpoint/2010/main" val="214657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可愛小動物的特徵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712244"/>
            <a:ext cx="4445000" cy="2578100"/>
          </a:xfrm>
        </p:spPr>
      </p:pic>
    </p:spTree>
    <p:extLst>
      <p:ext uri="{BB962C8B-B14F-4D97-AF65-F5344CB8AC3E}">
        <p14:creationId xmlns:p14="http://schemas.microsoft.com/office/powerpoint/2010/main" val="679701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把「動物」這個共同特徵抽離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15" y="1825625"/>
            <a:ext cx="7744770" cy="4351338"/>
          </a:xfrm>
        </p:spPr>
      </p:pic>
      <p:sp>
        <p:nvSpPr>
          <p:cNvPr id="6" name="文字方塊 5"/>
          <p:cNvSpPr txBox="1"/>
          <p:nvPr/>
        </p:nvSpPr>
        <p:spPr>
          <a:xfrm>
            <a:off x="8029392" y="3416519"/>
            <a:ext cx="387798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3200" dirty="0"/>
              <a:t>我們稱之為</a:t>
            </a:r>
            <a:r>
              <a:rPr kumimoji="1" lang="zh-TW" altLang="en-US" sz="3200" b="1" dirty="0">
                <a:solidFill>
                  <a:srgbClr val="FF0000"/>
                </a:solidFill>
              </a:rPr>
              <a:t>「繼承」</a:t>
            </a:r>
          </a:p>
        </p:txBody>
      </p:sp>
    </p:spTree>
    <p:extLst>
      <p:ext uri="{BB962C8B-B14F-4D97-AF65-F5344CB8AC3E}">
        <p14:creationId xmlns:p14="http://schemas.microsoft.com/office/powerpoint/2010/main" val="985214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673343"/>
            <a:ext cx="7937500" cy="3530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6" y="4759326"/>
            <a:ext cx="5105400" cy="1625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1" y="4759326"/>
            <a:ext cx="516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繼承的用法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2" y="2929811"/>
            <a:ext cx="5459779" cy="2207873"/>
          </a:xfrm>
        </p:spPr>
      </p:pic>
      <p:pic>
        <p:nvPicPr>
          <p:cNvPr id="5" name="Picture 2" descr="1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139" y="1175944"/>
            <a:ext cx="5270241" cy="53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3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A091-EBE1-5941-9173-CDB09F7C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A6188-0B9E-F94B-8631-025F6216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00B050"/>
                </a:solidFill>
              </a:rPr>
              <a:t>動物園</a:t>
            </a:r>
            <a:r>
              <a:rPr kumimoji="1" lang="zh-TW" altLang="en-US" dirty="0"/>
              <a:t>裡面有很多</a:t>
            </a:r>
            <a:r>
              <a:rPr kumimoji="1" lang="zh-TW" altLang="en-US" dirty="0">
                <a:solidFill>
                  <a:srgbClr val="00B050"/>
                </a:solidFill>
              </a:rPr>
              <a:t>動物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r>
              <a:rPr kumimoji="1" lang="zh-TW" altLang="en-US" dirty="0">
                <a:solidFill>
                  <a:srgbClr val="00B050"/>
                </a:solidFill>
              </a:rPr>
              <a:t>動物</a:t>
            </a:r>
            <a:r>
              <a:rPr kumimoji="1" lang="zh-TW" altLang="en-US" dirty="0"/>
              <a:t>有</a:t>
            </a:r>
            <a:r>
              <a:rPr kumimoji="1" lang="zh-TW" altLang="en-US" dirty="0">
                <a:solidFill>
                  <a:srgbClr val="00B050"/>
                </a:solidFill>
              </a:rPr>
              <a:t>貓</a:t>
            </a:r>
            <a:r>
              <a:rPr kumimoji="1" lang="zh-TW" altLang="en-US" dirty="0"/>
              <a:t>、</a:t>
            </a:r>
            <a:r>
              <a:rPr kumimoji="1" lang="zh-TW" altLang="en-US" dirty="0">
                <a:solidFill>
                  <a:srgbClr val="00B050"/>
                </a:solidFill>
              </a:rPr>
              <a:t>狗</a:t>
            </a:r>
            <a:r>
              <a:rPr kumimoji="1" lang="zh-TW" altLang="en-US" dirty="0"/>
              <a:t>、</a:t>
            </a:r>
            <a:r>
              <a:rPr kumimoji="1" lang="zh-TW" altLang="en-US" dirty="0">
                <a:solidFill>
                  <a:srgbClr val="00B050"/>
                </a:solidFill>
              </a:rPr>
              <a:t>獅子</a:t>
            </a:r>
            <a:r>
              <a:rPr kumimoji="1" lang="zh-TW" altLang="en-US" dirty="0"/>
              <a:t>、</a:t>
            </a:r>
            <a:r>
              <a:rPr kumimoji="1" lang="zh-TW" altLang="en-US" dirty="0">
                <a:solidFill>
                  <a:srgbClr val="00B050"/>
                </a:solidFill>
              </a:rPr>
              <a:t>大象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r>
              <a:rPr kumimoji="1" lang="zh-TW" altLang="en-US" dirty="0">
                <a:solidFill>
                  <a:srgbClr val="00B050"/>
                </a:solidFill>
              </a:rPr>
              <a:t>動物</a:t>
            </a:r>
            <a:r>
              <a:rPr kumimoji="1" lang="zh-TW" altLang="en-US" dirty="0"/>
              <a:t>會</a:t>
            </a:r>
            <a:r>
              <a:rPr kumimoji="1" lang="zh-TW" altLang="en-US" dirty="0">
                <a:solidFill>
                  <a:srgbClr val="FF0000"/>
                </a:solidFill>
              </a:rPr>
              <a:t>睡覺、叫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00B050"/>
                </a:solidFill>
              </a:rPr>
              <a:t>貓</a:t>
            </a:r>
            <a:r>
              <a:rPr kumimoji="1" lang="zh-TW" altLang="en-US" dirty="0"/>
              <a:t>會</a:t>
            </a:r>
            <a:r>
              <a:rPr kumimoji="1" lang="zh-TW" altLang="en-US" dirty="0">
                <a:solidFill>
                  <a:srgbClr val="FF0000"/>
                </a:solidFill>
              </a:rPr>
              <a:t>喵喵叫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00B050"/>
                </a:solidFill>
              </a:rPr>
              <a:t>狗</a:t>
            </a:r>
            <a:r>
              <a:rPr kumimoji="1" lang="zh-TW" altLang="en-US" dirty="0"/>
              <a:t>會</a:t>
            </a:r>
            <a:r>
              <a:rPr kumimoji="1" lang="zh-TW" altLang="en-US" dirty="0">
                <a:solidFill>
                  <a:srgbClr val="FF0000"/>
                </a:solidFill>
              </a:rPr>
              <a:t>旺旺叫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00B050"/>
                </a:solidFill>
              </a:rPr>
              <a:t>獅子</a:t>
            </a:r>
            <a:r>
              <a:rPr kumimoji="1" lang="zh-TW" altLang="en-US" dirty="0"/>
              <a:t>會</a:t>
            </a:r>
            <a:r>
              <a:rPr kumimoji="1" lang="zh-TW" altLang="en-US" dirty="0">
                <a:solidFill>
                  <a:srgbClr val="FF0000"/>
                </a:solidFill>
              </a:rPr>
              <a:t>吼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>
                <a:solidFill>
                  <a:srgbClr val="00B050"/>
                </a:solidFill>
              </a:rPr>
              <a:t>大象</a:t>
            </a:r>
            <a:r>
              <a:rPr kumimoji="1" lang="zh-TW" altLang="en-US" dirty="0"/>
              <a:t>也會</a:t>
            </a:r>
            <a:r>
              <a:rPr kumimoji="1" lang="zh-TW" altLang="en-US" dirty="0">
                <a:solidFill>
                  <a:srgbClr val="FF0000"/>
                </a:solidFill>
              </a:rPr>
              <a:t>出聲音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3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本週概要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34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TW" altLang="en-US" dirty="0"/>
              <a:t>物件導向程式設計基本概念</a:t>
            </a:r>
            <a:r>
              <a:rPr lang="en-US" altLang="zh-TW" dirty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Part 3</a:t>
            </a:r>
          </a:p>
          <a:p>
            <a:pPr marL="800100" lvl="1" indent="-342900">
              <a:buFont typeface="Arial" charset="0"/>
              <a:buChar char="•"/>
            </a:pPr>
            <a:r>
              <a:rPr lang="zh-TW" altLang="en-US" sz="2800" dirty="0"/>
              <a:t>靜態成員</a:t>
            </a:r>
            <a:endParaRPr lang="en-US" altLang="zh-TW" sz="2800" dirty="0"/>
          </a:p>
          <a:p>
            <a:pPr marL="342900" indent="-342900">
              <a:buFont typeface="Arial" charset="0"/>
              <a:buChar char="•"/>
            </a:pPr>
            <a:r>
              <a:rPr lang="zh-TW" altLang="en-US" dirty="0"/>
              <a:t>多載函數</a:t>
            </a:r>
            <a:endParaRPr lang="en-US" altLang="zh-TW" dirty="0"/>
          </a:p>
          <a:p>
            <a:pPr marL="342900" indent="-342900">
              <a:buFont typeface="Arial" charset="0"/>
              <a:buChar char="•"/>
            </a:pPr>
            <a:r>
              <a:rPr lang="zh-TW" altLang="en-US" dirty="0"/>
              <a:t>物件導向程式設計基本概念</a:t>
            </a:r>
            <a:r>
              <a:rPr lang="en-US" altLang="zh-TW" dirty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Part 3</a:t>
            </a:r>
          </a:p>
          <a:p>
            <a:pPr marL="800100" lvl="1" indent="-342900">
              <a:buFont typeface="Arial" charset="0"/>
              <a:buChar char="•"/>
            </a:pPr>
            <a:r>
              <a:rPr lang="zh-TW" altLang="en-US" sz="2800" dirty="0"/>
              <a:t>繼承概念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60426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Polymorphism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C++ reference: </a:t>
            </a:r>
            <a:r>
              <a:rPr lang="en-US" altLang="zh-TW" dirty="0">
                <a:hlinkClick r:id="rId2"/>
              </a:rPr>
              <a:t>http://www.cplusplus.com/doc/tutorial/polymorphism/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41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下週預告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物件導向程式設計基本概念</a:t>
            </a:r>
            <a:r>
              <a:rPr lang="en-US" altLang="zh-TW" dirty="0"/>
              <a:t> </a:t>
            </a:r>
            <a:r>
              <a:rPr lang="mr-IN" altLang="zh-TW" dirty="0"/>
              <a:t>–</a:t>
            </a:r>
            <a:r>
              <a:rPr lang="en-US" altLang="zh-TW" dirty="0"/>
              <a:t> Part 4</a:t>
            </a:r>
          </a:p>
          <a:p>
            <a:pPr lvl="1"/>
            <a:r>
              <a:rPr lang="zh-TW" altLang="en-US" sz="2800" dirty="0"/>
              <a:t>更多的練習與範例</a:t>
            </a:r>
            <a:endParaRPr lang="en-US" altLang="zh-TW" sz="2800" dirty="0"/>
          </a:p>
          <a:p>
            <a:r>
              <a:rPr lang="zh-TW" altLang="en-US" dirty="0"/>
              <a:t>其他程式語言簡介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0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Zerojudge</a:t>
            </a:r>
            <a:endParaRPr lang="en-US" altLang="zh-TW" dirty="0"/>
          </a:p>
          <a:p>
            <a:pPr lvl="1"/>
            <a:r>
              <a:rPr kumimoji="1" lang="en-US" altLang="zh-TW" dirty="0">
                <a:solidFill>
                  <a:srgbClr val="00B050"/>
                </a:solidFill>
              </a:rPr>
              <a:t>c665</a:t>
            </a:r>
            <a:r>
              <a:rPr kumimoji="1" lang="zh-TW" altLang="en-US" dirty="0">
                <a:solidFill>
                  <a:srgbClr val="00B050"/>
                </a:solidFill>
              </a:rPr>
              <a:t>：進制轉換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lvl="1"/>
            <a:r>
              <a:rPr kumimoji="1" lang="en-US" altLang="zh-TW" dirty="0">
                <a:solidFill>
                  <a:srgbClr val="00B050"/>
                </a:solidFill>
              </a:rPr>
              <a:t>d092</a:t>
            </a:r>
            <a:r>
              <a:rPr kumimoji="1" lang="zh-TW" altLang="en-US" dirty="0">
                <a:solidFill>
                  <a:srgbClr val="00B050"/>
                </a:solidFill>
              </a:rPr>
              <a:t>：算式也可以比大小！？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lvl="1"/>
            <a:r>
              <a:rPr kumimoji="1" lang="en-US" altLang="zh-TW" dirty="0">
                <a:solidFill>
                  <a:srgbClr val="00B050"/>
                </a:solidFill>
              </a:rPr>
              <a:t>d625</a:t>
            </a:r>
            <a:r>
              <a:rPr kumimoji="1" lang="zh-TW" altLang="en-US" dirty="0">
                <a:solidFill>
                  <a:srgbClr val="00B050"/>
                </a:solidFill>
              </a:rPr>
              <a:t>：踩地雷真好玩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lvl="1"/>
            <a:r>
              <a:rPr kumimoji="1" lang="en-US" altLang="zh-TW" dirty="0">
                <a:solidFill>
                  <a:srgbClr val="00B050"/>
                </a:solidFill>
              </a:rPr>
              <a:t>a218</a:t>
            </a:r>
            <a:r>
              <a:rPr kumimoji="1" lang="zh-TW" altLang="en-US" dirty="0">
                <a:solidFill>
                  <a:srgbClr val="00B050"/>
                </a:solidFill>
              </a:rPr>
              <a:t>：連猴子都會的小</a:t>
            </a:r>
            <a:r>
              <a:rPr kumimoji="1" lang="en-US" altLang="zh-TW" dirty="0">
                <a:solidFill>
                  <a:srgbClr val="00B050"/>
                </a:solidFill>
              </a:rPr>
              <a:t>case</a:t>
            </a:r>
          </a:p>
          <a:p>
            <a:pPr lvl="1"/>
            <a:r>
              <a:rPr kumimoji="1" lang="is-IS" altLang="zh-TW" dirty="0">
                <a:solidFill>
                  <a:srgbClr val="00B050"/>
                </a:solidFill>
              </a:rPr>
              <a:t>c638</a:t>
            </a:r>
            <a:r>
              <a:rPr kumimoji="1" lang="zh-TW" altLang="en-US" dirty="0">
                <a:solidFill>
                  <a:srgbClr val="00B050"/>
                </a:solidFill>
              </a:rPr>
              <a:t>：</a:t>
            </a:r>
            <a:r>
              <a:rPr kumimoji="1" lang="zh-TW" altLang="is-IS" dirty="0">
                <a:solidFill>
                  <a:srgbClr val="00B050"/>
                </a:solidFill>
              </a:rPr>
              <a:t>天干地支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d098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Stringstream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運用練習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(C++)</a:t>
            </a:r>
          </a:p>
          <a:p>
            <a:pPr lvl="1"/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a982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ja-JP" altLang="en-US" dirty="0">
                <a:solidFill>
                  <a:schemeClr val="accent4">
                    <a:lumMod val="75000"/>
                  </a:schemeClr>
                </a:solidFill>
              </a:rPr>
              <a:t>迷宮問題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#1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Reading: </a:t>
            </a:r>
            <a:r>
              <a:rPr kumimoji="1" lang="zh-TW" altLang="en-US" dirty="0"/>
              <a:t>課本</a:t>
            </a:r>
            <a:r>
              <a:rPr kumimoji="1" lang="en-US" altLang="zh-TW" dirty="0"/>
              <a:t> </a:t>
            </a:r>
            <a:r>
              <a:rPr lang="nb-NO" altLang="zh-TW" dirty="0"/>
              <a:t>Ch11.5.3</a:t>
            </a:r>
            <a:r>
              <a:rPr lang="nb-NO" altLang="zh-TW"/>
              <a:t>, Ch12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332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物件導向程式設計基本概念</a:t>
            </a:r>
            <a:r>
              <a:rPr lang="en-US" altLang="zh-TW" sz="4800" dirty="0"/>
              <a:t> </a:t>
            </a:r>
            <a:r>
              <a:rPr lang="mr-IN" altLang="zh-TW" sz="4800" dirty="0"/>
              <a:t>–</a:t>
            </a:r>
            <a:r>
              <a:rPr lang="en-US" altLang="zh-TW" sz="4800" dirty="0"/>
              <a:t> Part 3</a:t>
            </a:r>
            <a:endParaRPr kumimoji="1"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10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靜態成員</a:t>
            </a:r>
            <a:r>
              <a:rPr kumimoji="1" lang="en-US" altLang="zh-TW" dirty="0"/>
              <a:t>(static member)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若某個資料成員被宣告為</a:t>
            </a:r>
            <a:r>
              <a:rPr kumimoji="1" lang="en-US" altLang="zh-TW" dirty="0"/>
              <a:t>static</a:t>
            </a:r>
            <a:r>
              <a:rPr kumimoji="1" lang="zh-TW" altLang="en-US" dirty="0"/>
              <a:t>，則</a:t>
            </a:r>
            <a:r>
              <a:rPr kumimoji="1" lang="zh-TW" altLang="en-US" b="1" dirty="0">
                <a:solidFill>
                  <a:srgbClr val="FF0000"/>
                </a:solidFill>
              </a:rPr>
              <a:t>其他同類別的物件</a:t>
            </a:r>
            <a:r>
              <a:rPr kumimoji="1" lang="zh-TW" altLang="en-US" dirty="0"/>
              <a:t>皆可</a:t>
            </a:r>
            <a:r>
              <a:rPr kumimoji="1" lang="zh-TW" altLang="en-US" dirty="0">
                <a:solidFill>
                  <a:srgbClr val="FF0000"/>
                </a:solidFill>
              </a:rPr>
              <a:t>共享</a:t>
            </a:r>
            <a:r>
              <a:rPr kumimoji="1" lang="zh-TW" altLang="en-US" dirty="0"/>
              <a:t>該靜態成員的資料。</a:t>
            </a:r>
            <a:endParaRPr kumimoji="1" lang="en-US" altLang="zh-TW" dirty="0"/>
          </a:p>
          <a:p>
            <a:r>
              <a:rPr kumimoji="1" lang="zh-TW" altLang="en-US" dirty="0"/>
              <a:t>若某個成員函數被宣告為</a:t>
            </a:r>
            <a:r>
              <a:rPr kumimoji="1" lang="en-US" altLang="zh-TW" dirty="0"/>
              <a:t>static</a:t>
            </a:r>
            <a:r>
              <a:rPr kumimoji="1" lang="zh-TW" altLang="en-US" dirty="0"/>
              <a:t>，則該</a:t>
            </a:r>
            <a:r>
              <a:rPr kumimoji="1" lang="en-US" altLang="zh-TW" dirty="0"/>
              <a:t>static</a:t>
            </a:r>
            <a:r>
              <a:rPr kumimoji="1" lang="zh-TW" altLang="en-US" dirty="0"/>
              <a:t>成員函數，不可呼叫非</a:t>
            </a:r>
            <a:r>
              <a:rPr kumimoji="1" lang="en-US" altLang="zh-TW" dirty="0"/>
              <a:t>static</a:t>
            </a:r>
            <a:r>
              <a:rPr kumimoji="1" lang="zh-TW" altLang="en-US" dirty="0"/>
              <a:t>的成員函數。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使用方法：宣告的型態前，加上「</a:t>
            </a:r>
            <a:r>
              <a:rPr kumimoji="1" lang="en-US" altLang="zh-TW" dirty="0"/>
              <a:t>static</a:t>
            </a:r>
            <a:r>
              <a:rPr kumimoji="1" lang="zh-TW" altLang="en-US" dirty="0"/>
              <a:t>」。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0"/>
          <a:stretch/>
        </p:blipFill>
        <p:spPr>
          <a:xfrm>
            <a:off x="2743200" y="4757686"/>
            <a:ext cx="6705600" cy="71977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BC76EBD-807C-014F-95D1-54B5E7543D3A}"/>
              </a:ext>
            </a:extLst>
          </p:cNvPr>
          <p:cNvSpPr txBox="1"/>
          <p:nvPr/>
        </p:nvSpPr>
        <p:spPr>
          <a:xfrm>
            <a:off x="675861" y="555721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物件導向程式設計中的一個重要模板</a:t>
            </a:r>
            <a:endParaRPr kumimoji="1" lang="en-US" altLang="zh-TW" dirty="0"/>
          </a:p>
          <a:p>
            <a:r>
              <a:rPr kumimoji="1" lang="zh-TW" altLang="en-US" dirty="0"/>
              <a:t>設計模式</a:t>
            </a:r>
            <a:r>
              <a:rPr kumimoji="1" lang="en-US" altLang="zh-TW" dirty="0"/>
              <a:t> (design pattern)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302487-DB48-C143-AA08-AB8AF3DF3466}"/>
              </a:ext>
            </a:extLst>
          </p:cNvPr>
          <p:cNvSpPr txBox="1"/>
          <p:nvPr/>
        </p:nvSpPr>
        <p:spPr>
          <a:xfrm>
            <a:off x="5449669" y="5612400"/>
            <a:ext cx="512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</a:t>
            </a:r>
            <a:endParaRPr kumimoji="1" lang="en-US" altLang="zh-TW" dirty="0"/>
          </a:p>
          <a:p>
            <a:r>
              <a:rPr kumimoji="1" lang="en-US" altLang="zh-TW" dirty="0"/>
              <a:t>interface</a:t>
            </a:r>
            <a:r>
              <a:rPr kumimoji="1" lang="zh-TW" altLang="en-US" dirty="0"/>
              <a:t>：定義</a:t>
            </a:r>
            <a:r>
              <a:rPr kumimoji="1" lang="en-US" altLang="zh-TW" dirty="0"/>
              <a:t> API</a:t>
            </a:r>
            <a:r>
              <a:rPr kumimoji="1" lang="zh-TW" altLang="en-US" dirty="0"/>
              <a:t> （有哪些函數以及輸入輸出）</a:t>
            </a:r>
          </a:p>
        </p:txBody>
      </p:sp>
    </p:spTree>
    <p:extLst>
      <p:ext uri="{BB962C8B-B14F-4D97-AF65-F5344CB8AC3E}">
        <p14:creationId xmlns:p14="http://schemas.microsoft.com/office/powerpoint/2010/main" val="110965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靜態成員</a:t>
            </a:r>
            <a:r>
              <a:rPr kumimoji="1" lang="en-US" altLang="zh-TW" dirty="0"/>
              <a:t>(static member)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rgbClr val="FF0000"/>
                </a:solidFill>
              </a:rPr>
              <a:t>靜態的資料成員，必須要進行初始化</a:t>
            </a:r>
            <a:r>
              <a:rPr kumimoji="1" lang="zh-TW" altLang="en-US" dirty="0"/>
              <a:t>，而且也只能被初始化一次。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92" y="2398327"/>
            <a:ext cx="6513616" cy="36396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651090" y="63119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8-1.cpp, 8-2.cpp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08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60555" y="446265"/>
            <a:ext cx="5260731" cy="29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dirty="0"/>
              <a:t>Class</a:t>
            </a:r>
          </a:p>
          <a:p>
            <a:pPr algn="ctr"/>
            <a:r>
              <a:rPr kumimoji="1" lang="en-US" altLang="zh-TW" sz="4800" dirty="0"/>
              <a:t>static </a:t>
            </a:r>
            <a:r>
              <a:rPr kumimoji="1" lang="en-US" altLang="zh-TW" sz="4800" dirty="0" err="1"/>
              <a:t>int</a:t>
            </a:r>
            <a:r>
              <a:rPr kumimoji="1" lang="en-US" altLang="zh-TW" sz="4800" dirty="0"/>
              <a:t> number;</a:t>
            </a:r>
          </a:p>
          <a:p>
            <a:pPr algn="ctr"/>
            <a:r>
              <a:rPr kumimoji="1" lang="en-US" altLang="zh-TW" sz="4800" dirty="0" err="1"/>
              <a:t>int</a:t>
            </a:r>
            <a:r>
              <a:rPr kumimoji="1" lang="en-US" altLang="zh-TW" sz="4800" dirty="0"/>
              <a:t> k;</a:t>
            </a:r>
          </a:p>
          <a:p>
            <a:pPr algn="ctr"/>
            <a:r>
              <a:rPr kumimoji="1" lang="en-US" altLang="zh-TW" sz="4800" dirty="0"/>
              <a:t>static </a:t>
            </a:r>
            <a:r>
              <a:rPr kumimoji="1" lang="en-US" altLang="zh-TW" sz="4800" dirty="0" err="1"/>
              <a:t>int</a:t>
            </a:r>
            <a:r>
              <a:rPr kumimoji="1" lang="en-US" altLang="zh-TW" sz="4800" dirty="0"/>
              <a:t> Get();</a:t>
            </a:r>
            <a:endParaRPr kumimoji="1" lang="zh-TW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536330" y="3937123"/>
            <a:ext cx="332422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dirty="0"/>
              <a:t>Object1</a:t>
            </a:r>
          </a:p>
          <a:p>
            <a:pPr algn="ctr"/>
            <a:r>
              <a:rPr kumimoji="1" lang="en-US" altLang="zh-TW" sz="4800" dirty="0" err="1"/>
              <a:t>int</a:t>
            </a:r>
            <a:r>
              <a:rPr kumimoji="1" lang="en-US" altLang="zh-TW" sz="4800" dirty="0"/>
              <a:t> k;</a:t>
            </a:r>
            <a:endParaRPr kumimoji="1" lang="zh-TW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4419600" y="3937123"/>
            <a:ext cx="332422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dirty="0"/>
              <a:t>Object2</a:t>
            </a:r>
          </a:p>
          <a:p>
            <a:pPr algn="ctr"/>
            <a:r>
              <a:rPr kumimoji="1" lang="en-US" altLang="zh-TW" sz="4800" dirty="0" err="1"/>
              <a:t>int</a:t>
            </a:r>
            <a:r>
              <a:rPr kumimoji="1" lang="en-US" altLang="zh-TW" sz="4800" dirty="0"/>
              <a:t> k;</a:t>
            </a:r>
            <a:endParaRPr kumimoji="1" lang="zh-TW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8302870" y="3937123"/>
            <a:ext cx="332422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800" dirty="0"/>
              <a:t>Object3</a:t>
            </a:r>
          </a:p>
          <a:p>
            <a:pPr algn="ctr"/>
            <a:r>
              <a:rPr kumimoji="1" lang="en-US" altLang="zh-TW" sz="4800" dirty="0" err="1"/>
              <a:t>int</a:t>
            </a:r>
            <a:r>
              <a:rPr kumimoji="1" lang="en-US" altLang="zh-TW" sz="4800" dirty="0"/>
              <a:t> k;</a:t>
            </a:r>
            <a:endParaRPr kumimoji="1" lang="zh-TW" altLang="en-US" sz="4800" dirty="0"/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2646485" y="1943100"/>
            <a:ext cx="2576146" cy="2180493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5468815" y="1943100"/>
            <a:ext cx="149470" cy="2180493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/>
          <p:nvPr/>
        </p:nvCxnSpPr>
        <p:spPr>
          <a:xfrm flipH="1" flipV="1">
            <a:off x="8302870" y="1784838"/>
            <a:ext cx="1229089" cy="2338755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3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遊戲場景</a:t>
            </a:r>
          </a:p>
        </p:txBody>
      </p:sp>
      <p:pic>
        <p:nvPicPr>
          <p:cNvPr id="1026" name="Picture 2" descr="oll-a-ball - Unity 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43" y="1569400"/>
            <a:ext cx="9151513" cy="5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遊戲場景</a:t>
            </a:r>
          </a:p>
        </p:txBody>
      </p:sp>
      <p:pic>
        <p:nvPicPr>
          <p:cNvPr id="1026" name="Picture 2" descr="oll-a-ball - Unity 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43" y="1569400"/>
            <a:ext cx="9151513" cy="5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/>
          <p:cNvSpPr/>
          <p:nvPr/>
        </p:nvSpPr>
        <p:spPr>
          <a:xfrm>
            <a:off x="4353059" y="2527915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5162282" y="2251019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990823" y="2126523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911125" y="2216039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758984" y="2480056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639040" y="2956574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9186393" y="3706254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319788" y="3030191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06156" y="3754704"/>
            <a:ext cx="528034" cy="528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39238" y="4481847"/>
            <a:ext cx="623431" cy="62343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11531" y="4867039"/>
            <a:ext cx="825422" cy="82542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01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1023</Words>
  <Application>Microsoft Macintosh PowerPoint</Application>
  <PresentationFormat>寬螢幕</PresentationFormat>
  <Paragraphs>129</Paragraphs>
  <Slides>32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佈景主題</vt:lpstr>
      <vt:lpstr>下載範例檔案</vt:lpstr>
      <vt:lpstr>C++程式設計基礎 lesson 8</vt:lpstr>
      <vt:lpstr>本週概要</vt:lpstr>
      <vt:lpstr>物件導向程式設計基本概念 – Part 3</vt:lpstr>
      <vt:lpstr>靜態成員(static member)</vt:lpstr>
      <vt:lpstr>靜態成員(static member)</vt:lpstr>
      <vt:lpstr>PowerPoint 簡報</vt:lpstr>
      <vt:lpstr>遊戲場景</vt:lpstr>
      <vt:lpstr>遊戲場景</vt:lpstr>
      <vt:lpstr>遊戲場景</vt:lpstr>
      <vt:lpstr>遊戲場景</vt:lpstr>
      <vt:lpstr>遊戲場景</vt:lpstr>
      <vt:lpstr>練習</vt:lpstr>
      <vt:lpstr>多載函數</vt:lpstr>
      <vt:lpstr>什麼是多載(overloading)？</vt:lpstr>
      <vt:lpstr>什麼是多載(overloading)？</vt:lpstr>
      <vt:lpstr>什麼是多載(overloading)？</vt:lpstr>
      <vt:lpstr>練習</vt:lpstr>
      <vt:lpstr>多載函數還能做到的事</vt:lpstr>
      <vt:lpstr>繼承</vt:lpstr>
      <vt:lpstr>關於可愛的小動物們…</vt:lpstr>
      <vt:lpstr>關於可愛的小動物們…</vt:lpstr>
      <vt:lpstr>關於可愛的小動物們…</vt:lpstr>
      <vt:lpstr>關於可愛的小動物們…</vt:lpstr>
      <vt:lpstr>可愛小動物的特徵</vt:lpstr>
      <vt:lpstr>把「動物」這個共同特徵抽離…</vt:lpstr>
      <vt:lpstr>PowerPoint 簡報</vt:lpstr>
      <vt:lpstr>繼承的用法</vt:lpstr>
      <vt:lpstr>PowerPoint 簡報</vt:lpstr>
      <vt:lpstr>補充資料</vt:lpstr>
      <vt:lpstr>下週預告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C++程式設計基礎 week 9</dc:title>
  <dc:creator>Microsoft Office 使用者</dc:creator>
  <cp:lastModifiedBy>Microsoft Office User</cp:lastModifiedBy>
  <cp:revision>117</cp:revision>
  <cp:lastPrinted>2018-11-28T08:53:19Z</cp:lastPrinted>
  <dcterms:created xsi:type="dcterms:W3CDTF">2018-11-24T04:21:42Z</dcterms:created>
  <dcterms:modified xsi:type="dcterms:W3CDTF">2021-08-21T02:21:03Z</dcterms:modified>
</cp:coreProperties>
</file>