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86" r:id="rId1"/>
    <p:sldMasterId id="2147483888" r:id="rId2"/>
  </p:sldMasterIdLst>
  <p:notesMasterIdLst>
    <p:notesMasterId r:id="rId4"/>
  </p:notesMasterIdLst>
  <p:sldIdLst>
    <p:sldId id="491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33CCFF"/>
    <a:srgbClr val="CCFFCC"/>
    <a:srgbClr val="A50021"/>
    <a:srgbClr val="99FFCC"/>
    <a:srgbClr val="009999"/>
    <a:srgbClr val="99CC00"/>
    <a:srgbClr val="FF3300"/>
    <a:srgbClr val="0000CC"/>
    <a:srgbClr val="FF0000"/>
    <a:srgbClr val="7402CA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729" autoAdjust="0"/>
    <p:restoredTop sz="95775" autoAdjust="0"/>
  </p:normalViewPr>
  <p:slideViewPr>
    <p:cSldViewPr snapToGrid="0">
      <p:cViewPr>
        <p:scale>
          <a:sx n="150" d="100"/>
          <a:sy n="150" d="100"/>
        </p:scale>
        <p:origin x="-264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10DA0B-4C8E-4584-9D36-0644AA93B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703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16784778-C285-411E-B554-E655B9D4B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84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5A82-B780-4E4D-8DEF-6780C083D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83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FD128-BC4C-442D-92AD-57D71B09B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726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2E2A-A582-4381-AA96-2F5CDB2E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429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73 w 2880"/>
                <a:gd name="T5" fmla="*/ 288 h 288"/>
                <a:gd name="T6" fmla="*/ 2733 w 2880"/>
                <a:gd name="T7" fmla="*/ 256 h 288"/>
                <a:gd name="T8" fmla="*/ 2562 w 2880"/>
                <a:gd name="T9" fmla="*/ 134 h 288"/>
                <a:gd name="T10" fmla="*/ 2340 w 2880"/>
                <a:gd name="T11" fmla="*/ 46 h 288"/>
                <a:gd name="T12" fmla="*/ 2147 w 2880"/>
                <a:gd name="T13" fmla="*/ 10 h 288"/>
                <a:gd name="T14" fmla="*/ 203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4 h 290"/>
                <a:gd name="T4" fmla="*/ 3076 w 3194"/>
                <a:gd name="T5" fmla="*/ 296 h 290"/>
                <a:gd name="T6" fmla="*/ 3070 w 3194"/>
                <a:gd name="T7" fmla="*/ 262 h 290"/>
                <a:gd name="T8" fmla="*/ 3043 w 3194"/>
                <a:gd name="T9" fmla="*/ 152 h 290"/>
                <a:gd name="T10" fmla="*/ 3003 w 3194"/>
                <a:gd name="T11" fmla="*/ 34 h 290"/>
                <a:gd name="T12" fmla="*/ 2988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 w 3194"/>
                <a:gd name="T5" fmla="*/ 0 h 290"/>
                <a:gd name="T6" fmla="*/ 2 w 3194"/>
                <a:gd name="T7" fmla="*/ 156 h 290"/>
                <a:gd name="T8" fmla="*/ 2 w 3194"/>
                <a:gd name="T9" fmla="*/ 254 h 290"/>
                <a:gd name="T10" fmla="*/ 2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003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D48-842F-4A90-A41C-FC4D69167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267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22B3-D158-4C56-B61E-69B453D43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026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83C5-6D77-4758-8029-339E686E6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672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9535-9EAC-4CD6-8EFB-97ECE18D6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5395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1F72F-6E00-47B7-9371-50F78A3B1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3629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2C025-39BF-4D6E-BD8A-601008C87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61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0FE5-19EB-49FA-BA6E-DF1AFCD41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1122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DCB09-878B-4EBA-BCA9-4D72130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6100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6D37-AE30-46C6-9BA3-654CBEBA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457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F5ED-6F7A-463F-A8EF-109429058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0285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774A-D82C-41C6-B44E-017751CA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18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82718-ED7A-45A5-B261-A67A761BB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0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AB96-678B-4C73-AC62-DD997D881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40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31E7B-7228-4A9D-9C73-E261DA25F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62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DEDA8-6792-437B-BF53-B0B538A1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87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89469-1163-4949-84E7-25C0EEB8B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6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B3DEC-B7A4-4C16-96B0-98A48964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8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C813-0438-4876-896A-40A4481F0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6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D8F31599-9F9A-480D-A0BB-397C48334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Spring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15CD72-9858-4716-AD61-DC7A23A7B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smtClean="0">
                <a:solidFill>
                  <a:schemeClr val="bg1"/>
                </a:solidFill>
                <a:latin typeface="Arial" charset="0"/>
              </a:rPr>
              <a:t>Realtime and 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Courant Institute of Mathematical Sciences - </a:t>
            </a:r>
            <a:r>
              <a:rPr lang="en-US" sz="800" smtClean="0">
                <a:solidFill>
                  <a:schemeClr val="bg1"/>
                </a:solidFill>
                <a:latin typeface="Arial" charset="0"/>
              </a:rPr>
              <a:t>Spring 2014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0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" TargetMode="External"/><Relationship Id="rId4" Type="http://schemas.openxmlformats.org/officeDocument/2006/relationships/hyperlink" Target="https://nycopendata.socrata.com/data?cat=health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aws.amazon.com/datasets/Economics/22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85BBC0-0B15-40EC-BAC6-58D4FC367C6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>
                <a:latin typeface="Verdana" pitchFamily="34" charset="0"/>
              </a:rPr>
              <a:t>Realtime and Big Data Analytics</a:t>
            </a:r>
          </a:p>
        </p:txBody>
      </p:sp>
      <p:graphicFrame>
        <p:nvGraphicFramePr>
          <p:cNvPr id="415817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1106991"/>
              </p:ext>
            </p:extLst>
          </p:nvPr>
        </p:nvGraphicFramePr>
        <p:xfrm>
          <a:off x="313267" y="1113938"/>
          <a:ext cx="8444753" cy="6631754"/>
        </p:xfrm>
        <a:graphic>
          <a:graphicData uri="http://schemas.openxmlformats.org/drawingml/2006/table">
            <a:tbl>
              <a:tblPr/>
              <a:tblGrid>
                <a:gridCol w="1568824"/>
                <a:gridCol w="726412"/>
                <a:gridCol w="3863517"/>
                <a:gridCol w="2286000"/>
              </a:tblGrid>
              <a:tr h="429486">
                <a:tc gridSpan="4">
                  <a:txBody>
                    <a:bodyPr/>
                    <a:lstStyle/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endParaRPr lang="en-US" altLang="en-US" sz="7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Realtime and</a:t>
                      </a:r>
                      <a:r>
                        <a:rPr lang="en-US" altLang="en-US" sz="1400" b="1" i="1" baseline="0" dirty="0" smtClean="0">
                          <a:solidFill>
                            <a:schemeClr val="tx1"/>
                          </a:solidFill>
                        </a:rPr>
                        <a:t> Big Data Analytics </a:t>
                      </a: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740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1.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General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5467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Name (optional):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Members: Chris Keitel, George </a:t>
                      </a:r>
                      <a:r>
                        <a:rPr lang="en-US" altLang="en-US" sz="900" dirty="0" err="1" smtClean="0">
                          <a:solidFill>
                            <a:schemeClr val="tx1"/>
                          </a:solidFill>
                        </a:rPr>
                        <a:t>Dagher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en-US" sz="900" dirty="0" err="1" smtClean="0">
                          <a:solidFill>
                            <a:schemeClr val="tx1"/>
                          </a:solidFill>
                        </a:rPr>
                        <a:t>Khen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Title: Is working healthy?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Description: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Using national employment statistics, public health data, and health care utilization metrics, we intend to explore whether there is a correlation between occupation and disease, and more importantly between unemployment, use of health care services and health outcomes by region.  We are attempting to answer the question: Do people get sicker when they have a job or not?  Is there a community or social impact that can be discerned from (or predicted by) specific economic trends?</a:t>
                      </a: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82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2. General 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1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Description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Size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48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National Labor Statistics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http://aws.amazon.com/datasets/Economics/2287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15GB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7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dirty="0" smtClean="0"/>
                        <a:t>Center for Urban Science and Progress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Anonymized public </a:t>
                      </a:r>
                      <a:r>
                        <a:rPr lang="en-US" sz="900" dirty="0" smtClean="0"/>
                        <a:t>health metrics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Unknown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 Census Data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hlinkClick r:id="rId3"/>
                        </a:rPr>
                        <a:t>http://www2.census.gov/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~1GB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6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NYC Open Data –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Health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hlinkClick r:id="rId4"/>
                        </a:rPr>
                        <a:t>https://nycopendata.socrata.com/data?cat=health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100MB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6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NY state health statistics links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https://health.data.ny.gov/Health/Hospital-Inpatient-Discharges-SPARCS-De-Identified/q6hk-esrj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&gt;1GB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6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BLS – unemployment rates by county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http://</a:t>
                      </a:r>
                      <a:r>
                        <a:rPr lang="en-US" sz="900" dirty="0" err="1" smtClean="0"/>
                        <a:t>www.bls.gov/lau/#cntyaa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&lt;10 MB</a:t>
                      </a:r>
                      <a:endParaRPr lang="en-US" sz="900" dirty="0" smtClean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95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3. Detailed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Health Data 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Bureau of Labor statistics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</a:t>
                      </a: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Hospital inpatient discharges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Employment / Unemployment rates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data source a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source?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it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and stored (e.g. a  log)?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it statically loaded data (e.g. historic)?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Frequency</a:t>
                      </a: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Annual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Annual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If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data, what is the frequency?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1..n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31626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4. Technologies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Describe technologies. Will your project make use of MapReduce? Pig? Twitter? HDFS? Flume? HBase? Hive? Impala? Other?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264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5. References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References – Please add references to all papers/articles read by the team.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2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387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Level</vt:lpstr>
      <vt:lpstr>10 September 2009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Chen Price</cp:lastModifiedBy>
  <cp:revision>1069</cp:revision>
  <dcterms:created xsi:type="dcterms:W3CDTF">2014-03-25T16:03:54Z</dcterms:created>
  <dcterms:modified xsi:type="dcterms:W3CDTF">2014-03-25T23:32:18Z</dcterms:modified>
</cp:coreProperties>
</file>