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5"/>
  </p:notesMasterIdLst>
  <p:sldIdLst>
    <p:sldId id="491" r:id="rId3"/>
    <p:sldId id="492" r:id="rId4"/>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FFCC"/>
    <a:srgbClr val="A50021"/>
    <a:srgbClr val="99FFCC"/>
    <a:srgbClr val="009999"/>
    <a:srgbClr val="99CC00"/>
    <a:srgbClr val="FF3300"/>
    <a:srgbClr val="0000CC"/>
    <a:srgbClr val="FF0000"/>
    <a:srgbClr val="740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29" autoAdjust="0"/>
    <p:restoredTop sz="95775" autoAdjust="0"/>
  </p:normalViewPr>
  <p:slideViewPr>
    <p:cSldViewPr snapToGrid="0">
      <p:cViewPr varScale="1">
        <p:scale>
          <a:sx n="110" d="100"/>
          <a:sy n="110" d="100"/>
        </p:scale>
        <p:origin x="-11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10DA0B-4C8E-4584-9D36-0644AA93BF7D}" type="slidenum">
              <a:rPr lang="en-US"/>
              <a:pPr>
                <a:defRPr/>
              </a:pPr>
              <a:t>‹#›</a:t>
            </a:fld>
            <a:endParaRPr lang="en-US"/>
          </a:p>
        </p:txBody>
      </p:sp>
    </p:spTree>
    <p:extLst>
      <p:ext uri="{BB962C8B-B14F-4D97-AF65-F5344CB8AC3E}">
        <p14:creationId xmlns:p14="http://schemas.microsoft.com/office/powerpoint/2010/main" val="1219703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t>Page </a:t>
            </a:r>
            <a:fld id="{16784778-C285-411E-B554-E655B9D4B483}" type="slidenum">
              <a:rPr lang="en-US"/>
              <a:pPr>
                <a:defRPr/>
              </a:pPr>
              <a:t>‹#›</a:t>
            </a:fld>
            <a:endParaRPr lang="en-US"/>
          </a:p>
        </p:txBody>
      </p:sp>
    </p:spTree>
    <p:extLst>
      <p:ext uri="{BB962C8B-B14F-4D97-AF65-F5344CB8AC3E}">
        <p14:creationId xmlns:p14="http://schemas.microsoft.com/office/powerpoint/2010/main" val="69845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93F5A82-B780-4E4D-8DEF-6780C083D862}"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71830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FDFD128-BC4C-442D-92AD-57D71B09B0C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194726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25B2E2A-A582-4381-AA96-2F5CDB2E41B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73429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773 w 2880"/>
                <a:gd name="T5" fmla="*/ 288 h 288"/>
                <a:gd name="T6" fmla="*/ 2733 w 2880"/>
                <a:gd name="T7" fmla="*/ 256 h 288"/>
                <a:gd name="T8" fmla="*/ 2562 w 2880"/>
                <a:gd name="T9" fmla="*/ 134 h 288"/>
                <a:gd name="T10" fmla="*/ 2340 w 2880"/>
                <a:gd name="T11" fmla="*/ 46 h 288"/>
                <a:gd name="T12" fmla="*/ 2147 w 2880"/>
                <a:gd name="T13" fmla="*/ 10 h 288"/>
                <a:gd name="T14" fmla="*/ 2034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4 h 290"/>
                <a:gd name="T4" fmla="*/ 3076 w 3194"/>
                <a:gd name="T5" fmla="*/ 296 h 290"/>
                <a:gd name="T6" fmla="*/ 3070 w 3194"/>
                <a:gd name="T7" fmla="*/ 262 h 290"/>
                <a:gd name="T8" fmla="*/ 3043 w 3194"/>
                <a:gd name="T9" fmla="*/ 152 h 290"/>
                <a:gd name="T10" fmla="*/ 3003 w 3194"/>
                <a:gd name="T11" fmla="*/ 34 h 290"/>
                <a:gd name="T12" fmla="*/ 298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2 w 3194"/>
                <a:gd name="T5" fmla="*/ 0 h 290"/>
                <a:gd name="T6" fmla="*/ 2 w 3194"/>
                <a:gd name="T7" fmla="*/ 156 h 290"/>
                <a:gd name="T8" fmla="*/ 2 w 3194"/>
                <a:gd name="T9" fmla="*/ 254 h 290"/>
                <a:gd name="T10" fmla="*/ 2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noProof="0" smtClean="0"/>
          </a:p>
        </p:txBody>
      </p:sp>
    </p:spTree>
    <p:extLst>
      <p:ext uri="{BB962C8B-B14F-4D97-AF65-F5344CB8AC3E}">
        <p14:creationId xmlns:p14="http://schemas.microsoft.com/office/powerpoint/2010/main" val="76003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DC65D48-842F-4A90-A41C-FC4D691676BF}" type="slidenum">
              <a:rPr lang="en-US"/>
              <a:pPr>
                <a:defRPr/>
              </a:pPr>
              <a:t>‹#›</a:t>
            </a:fld>
            <a:endParaRPr lang="en-US"/>
          </a:p>
        </p:txBody>
      </p:sp>
    </p:spTree>
    <p:extLst>
      <p:ext uri="{BB962C8B-B14F-4D97-AF65-F5344CB8AC3E}">
        <p14:creationId xmlns:p14="http://schemas.microsoft.com/office/powerpoint/2010/main" val="1632672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C0422B3-D158-4C56-B61E-69B453D43E94}" type="slidenum">
              <a:rPr lang="en-US"/>
              <a:pPr>
                <a:defRPr/>
              </a:pPr>
              <a:t>‹#›</a:t>
            </a:fld>
            <a:endParaRPr lang="en-US"/>
          </a:p>
        </p:txBody>
      </p:sp>
    </p:spTree>
    <p:extLst>
      <p:ext uri="{BB962C8B-B14F-4D97-AF65-F5344CB8AC3E}">
        <p14:creationId xmlns:p14="http://schemas.microsoft.com/office/powerpoint/2010/main" val="299026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6F783C5-6D77-4758-8029-339E686E6CF9}" type="slidenum">
              <a:rPr lang="en-US"/>
              <a:pPr>
                <a:defRPr/>
              </a:pPr>
              <a:t>‹#›</a:t>
            </a:fld>
            <a:endParaRPr lang="en-US"/>
          </a:p>
        </p:txBody>
      </p:sp>
    </p:spTree>
    <p:extLst>
      <p:ext uri="{BB962C8B-B14F-4D97-AF65-F5344CB8AC3E}">
        <p14:creationId xmlns:p14="http://schemas.microsoft.com/office/powerpoint/2010/main" val="2536726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61E9535-9EAC-4CD6-8EFB-97ECE18D6CC8}" type="slidenum">
              <a:rPr lang="en-US"/>
              <a:pPr>
                <a:defRPr/>
              </a:pPr>
              <a:t>‹#›</a:t>
            </a:fld>
            <a:endParaRPr lang="en-US"/>
          </a:p>
        </p:txBody>
      </p:sp>
    </p:spTree>
    <p:extLst>
      <p:ext uri="{BB962C8B-B14F-4D97-AF65-F5344CB8AC3E}">
        <p14:creationId xmlns:p14="http://schemas.microsoft.com/office/powerpoint/2010/main" val="3085395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4EB1F72F-6E00-47B7-9371-50F78A3B1C16}" type="slidenum">
              <a:rPr lang="en-US"/>
              <a:pPr>
                <a:defRPr/>
              </a:pPr>
              <a:t>‹#›</a:t>
            </a:fld>
            <a:endParaRPr lang="en-US"/>
          </a:p>
        </p:txBody>
      </p:sp>
    </p:spTree>
    <p:extLst>
      <p:ext uri="{BB962C8B-B14F-4D97-AF65-F5344CB8AC3E}">
        <p14:creationId xmlns:p14="http://schemas.microsoft.com/office/powerpoint/2010/main" val="3683629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E02C025-39BF-4D6E-BD8A-601008C87874}" type="slidenum">
              <a:rPr lang="en-US"/>
              <a:pPr>
                <a:defRPr/>
              </a:pPr>
              <a:t>‹#›</a:t>
            </a:fld>
            <a:endParaRPr lang="en-US"/>
          </a:p>
        </p:txBody>
      </p:sp>
    </p:spTree>
    <p:extLst>
      <p:ext uri="{BB962C8B-B14F-4D97-AF65-F5344CB8AC3E}">
        <p14:creationId xmlns:p14="http://schemas.microsoft.com/office/powerpoint/2010/main" val="366161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18A0FE5-19EB-49FA-BA6E-DF1AFCD410AE}"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3131122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D3DCB09-878B-4EBA-BCA9-4D72130BC3A9}" type="slidenum">
              <a:rPr lang="en-US"/>
              <a:pPr>
                <a:defRPr/>
              </a:pPr>
              <a:t>‹#›</a:t>
            </a:fld>
            <a:endParaRPr lang="en-US"/>
          </a:p>
        </p:txBody>
      </p:sp>
    </p:spTree>
    <p:extLst>
      <p:ext uri="{BB962C8B-B14F-4D97-AF65-F5344CB8AC3E}">
        <p14:creationId xmlns:p14="http://schemas.microsoft.com/office/powerpoint/2010/main" val="736100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9E16D37-AE30-46C6-9BA3-654CBEBA7317}" type="slidenum">
              <a:rPr lang="en-US"/>
              <a:pPr>
                <a:defRPr/>
              </a:pPr>
              <a:t>‹#›</a:t>
            </a:fld>
            <a:endParaRPr lang="en-US"/>
          </a:p>
        </p:txBody>
      </p:sp>
    </p:spTree>
    <p:extLst>
      <p:ext uri="{BB962C8B-B14F-4D97-AF65-F5344CB8AC3E}">
        <p14:creationId xmlns:p14="http://schemas.microsoft.com/office/powerpoint/2010/main" val="465457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F5BF5ED-6F7A-463F-A8EF-109429058DF1}" type="slidenum">
              <a:rPr lang="en-US"/>
              <a:pPr>
                <a:defRPr/>
              </a:pPr>
              <a:t>‹#›</a:t>
            </a:fld>
            <a:endParaRPr lang="en-US"/>
          </a:p>
        </p:txBody>
      </p:sp>
    </p:spTree>
    <p:extLst>
      <p:ext uri="{BB962C8B-B14F-4D97-AF65-F5344CB8AC3E}">
        <p14:creationId xmlns:p14="http://schemas.microsoft.com/office/powerpoint/2010/main" val="2900285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341774A-D82C-41C6-B44E-017751CACF7A}" type="slidenum">
              <a:rPr lang="en-US"/>
              <a:pPr>
                <a:defRPr/>
              </a:pPr>
              <a:t>‹#›</a:t>
            </a:fld>
            <a:endParaRPr lang="en-US"/>
          </a:p>
        </p:txBody>
      </p:sp>
    </p:spTree>
    <p:extLst>
      <p:ext uri="{BB962C8B-B14F-4D97-AF65-F5344CB8AC3E}">
        <p14:creationId xmlns:p14="http://schemas.microsoft.com/office/powerpoint/2010/main" val="345187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0182718-ED7A-45A5-B261-A67A761BBAE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4270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F25AB96-678B-4C73-AC62-DD997D88139D}"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405407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7731E7B-7228-4A9D-9C73-E261DA25FDE1}" type="slidenum">
              <a:rPr lang="en-US"/>
              <a:pPr>
                <a:defRPr/>
              </a:pPr>
              <a:t>‹#›</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59626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73DEDA8-6792-437B-BF53-B0B538A15BCE}" type="slidenum">
              <a:rPr lang="en-US"/>
              <a:pPr>
                <a:defRPr/>
              </a:pPr>
              <a:t>‹#›</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81874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4089469-1163-4949-84E7-25C0EEB8B56F}" type="slidenum">
              <a:rPr lang="en-US"/>
              <a:pPr>
                <a:defRPr/>
              </a:pPr>
              <a:t>‹#›</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16660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BCB3DEC-B7A4-4C16-96B0-98A4896468F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16814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3A4C813-0438-4876-896A-40A4481F0BD2}"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3596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D8F31599-9F9A-480D-A0BB-397C4833466C}" type="slidenum">
              <a:rPr lang="en-US"/>
              <a:pPr>
                <a:defRPr/>
              </a:pPr>
              <a:t>‹#›</a:t>
            </a:fld>
            <a:endParaRPr 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r>
              <a:rPr lang="en-US"/>
              <a:t>Realtime and Big Data Analytics</a:t>
            </a:r>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en-US" altLang="en-US" sz="900" i="1" dirty="0" smtClean="0"/>
              <a:t>Spring 2014</a:t>
            </a:r>
          </a:p>
        </p:txBody>
      </p:sp>
    </p:spTree>
  </p:cSld>
  <p:clrMap bg1="lt1" tx1="dk1" bg2="lt2" tx2="dk2" accent1="accent1" accent2="accent2" accent3="accent3" accent4="accent4" accent5="accent5" accent6="accent6" hlink="hlink" folHlink="folHlink"/>
  <p:sldLayoutIdLst>
    <p:sldLayoutId id="2147484059"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timing>
    <p:tnLst>
      <p:par>
        <p:cTn id="1" dur="indefinite" restart="never" nodeType="tmRoot"/>
      </p:par>
    </p:tnLst>
  </p:timing>
  <p:hf hd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6915CD72-9858-4716-AD61-DC7A23A7B629}" type="slidenum">
              <a:rPr lang="en-US"/>
              <a:pPr>
                <a:defRPr/>
              </a:pPr>
              <a:t>‹#›</a:t>
            </a:fld>
            <a:endParaRPr 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sz="2200" smtClean="0">
              <a:latin typeface="Arial" charset="0"/>
            </a:endParaRPr>
          </a:p>
        </p:txBody>
      </p:sp>
      <p:sp>
        <p:nvSpPr>
          <p:cNvPr id="2055" name="Text Box 7"/>
          <p:cNvSpPr txBox="1">
            <a:spLocks noChangeArrowheads="1"/>
          </p:cNvSpPr>
          <p:nvPr userDrawn="1"/>
        </p:nvSpPr>
        <p:spPr bwMode="auto">
          <a:xfrm>
            <a:off x="219075" y="257175"/>
            <a:ext cx="7648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1200" i="1" smtClean="0">
                <a:solidFill>
                  <a:schemeClr val="bg1"/>
                </a:solidFill>
                <a:latin typeface="Arial" charset="0"/>
              </a:rPr>
              <a:t>Realtime and Big Data Analytics</a:t>
            </a: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800" dirty="0" smtClean="0">
                <a:solidFill>
                  <a:schemeClr val="bg1"/>
                </a:solidFill>
                <a:latin typeface="Arial" charset="0"/>
              </a:rPr>
              <a:t>New York University, Graduate School, Courant Institute of Mathematical Sciences - </a:t>
            </a:r>
            <a:r>
              <a:rPr lang="en-US" sz="800" smtClean="0">
                <a:solidFill>
                  <a:schemeClr val="bg1"/>
                </a:solidFill>
                <a:latin typeface="Arial" charset="0"/>
              </a:rPr>
              <a:t>Spring 2014</a:t>
            </a:r>
            <a:endParaRPr lang="en-US" sz="800" dirty="0" smtClean="0">
              <a:solidFill>
                <a:schemeClr val="bg1"/>
              </a:solidFill>
              <a:latin typeface="Arial" charset="0"/>
            </a:endParaRPr>
          </a:p>
        </p:txBody>
      </p:sp>
    </p:spTree>
  </p:cSld>
  <p:clrMap bg1="dk2" tx1="lt1" bg2="dk1" tx2="lt2" accent1="accent1" accent2="accent2" accent3="accent3" accent4="accent4" accent5="accent5" accent6="accent6" hlink="hlink" folHlink="folHlink"/>
  <p:sldLayoutIdLst>
    <p:sldLayoutId id="2147484060"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xfrm>
            <a:off x="6597650" y="8528050"/>
            <a:ext cx="2133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1</a:t>
            </a:fld>
            <a:endParaRPr lang="en-US" altLang="en-US" sz="900" smtClean="0">
              <a:latin typeface="Verdana" pitchFamily="34" charset="0"/>
            </a:endParaRPr>
          </a:p>
        </p:txBody>
      </p:sp>
      <p:sp>
        <p:nvSpPr>
          <p:cNvPr id="29699" name="Footer Placeholder 5"/>
          <p:cNvSpPr>
            <a:spLocks noGrp="1"/>
          </p:cNvSpPr>
          <p:nvPr>
            <p:ph type="ftr" sz="quarter" idx="11"/>
          </p:nvPr>
        </p:nvSpPr>
        <p:spPr>
          <a:xfrm>
            <a:off x="3168650" y="8528050"/>
            <a:ext cx="2895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smtClean="0">
                <a:latin typeface="Verdana" pitchFamily="34" charset="0"/>
              </a:rPr>
              <a:t>Realtime and Big Data Analytics</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val="2504918338"/>
              </p:ext>
            </p:extLst>
          </p:nvPr>
        </p:nvGraphicFramePr>
        <p:xfrm>
          <a:off x="370417" y="148738"/>
          <a:ext cx="8444753" cy="5770424"/>
        </p:xfrm>
        <a:graphic>
          <a:graphicData uri="http://schemas.openxmlformats.org/drawingml/2006/table">
            <a:tbl>
              <a:tblPr/>
              <a:tblGrid>
                <a:gridCol w="1568824"/>
                <a:gridCol w="726412"/>
                <a:gridCol w="3863517"/>
                <a:gridCol w="2286000"/>
              </a:tblGrid>
              <a:tr h="429486">
                <a:tc gridSpan="4">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dirty="0" smtClean="0">
                          <a:solidFill>
                            <a:schemeClr val="tx1"/>
                          </a:solidFill>
                        </a:rPr>
                        <a:t>Realtime and</a:t>
                      </a:r>
                      <a:r>
                        <a:rPr lang="en-US" altLang="en-US" sz="1400" b="1" i="1" baseline="0" dirty="0" smtClean="0">
                          <a:solidFill>
                            <a:schemeClr val="tx1"/>
                          </a:solidFill>
                        </a:rPr>
                        <a:t> Big Data Analytics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18740">
                <a:tc gridSpan="4">
                  <a:txBody>
                    <a:bodyPr/>
                    <a:lstStyle/>
                    <a:p>
                      <a:pPr marL="438150" indent="-381000" eaLnBrk="1" hangingPunct="1">
                        <a:buFont typeface="Wingdings" pitchFamily="2" charset="2"/>
                        <a:buNone/>
                      </a:pPr>
                      <a:r>
                        <a:rPr lang="en-US" altLang="en-US" sz="900" b="1" i="1" dirty="0" smtClean="0">
                          <a:solidFill>
                            <a:srgbClr val="0070C0"/>
                          </a:solidFill>
                        </a:rPr>
                        <a:t>Part 1.</a:t>
                      </a:r>
                      <a:r>
                        <a:rPr lang="en-US" altLang="en-US" sz="900" b="1" i="1" baseline="0" dirty="0" smtClean="0">
                          <a:solidFill>
                            <a:srgbClr val="0070C0"/>
                          </a:solidFill>
                        </a:rPr>
                        <a:t> General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65467">
                <a:tc gridSpan="4">
                  <a:txBody>
                    <a:bodyPr/>
                    <a:lstStyle/>
                    <a:p>
                      <a:pPr marL="438150" indent="-381000" eaLnBrk="1" hangingPunct="1">
                        <a:buFont typeface="Wingdings" pitchFamily="2" charset="2"/>
                        <a:buNone/>
                      </a:pPr>
                      <a:r>
                        <a:rPr lang="en-US" altLang="en-US" sz="900" dirty="0" smtClean="0">
                          <a:solidFill>
                            <a:schemeClr val="tx1"/>
                          </a:solidFill>
                        </a:rPr>
                        <a:t>Team Name (optional): </a:t>
                      </a:r>
                    </a:p>
                    <a:p>
                      <a:pPr marL="438150" indent="-381000" eaLnBrk="1" hangingPunct="1">
                        <a:buFont typeface="Wingdings" pitchFamily="2" charset="2"/>
                        <a:buNone/>
                      </a:pPr>
                      <a:r>
                        <a:rPr lang="en-US" altLang="en-US" sz="900" dirty="0" smtClean="0">
                          <a:solidFill>
                            <a:schemeClr val="tx1"/>
                          </a:solidFill>
                        </a:rPr>
                        <a:t>Team Members: Chris Keitel, George </a:t>
                      </a:r>
                      <a:r>
                        <a:rPr lang="en-US" altLang="en-US" sz="900" dirty="0" err="1" smtClean="0">
                          <a:solidFill>
                            <a:schemeClr val="tx1"/>
                          </a:solidFill>
                        </a:rPr>
                        <a:t>Dagher</a:t>
                      </a:r>
                      <a:r>
                        <a:rPr lang="en-US" altLang="en-US" sz="900" dirty="0" smtClean="0">
                          <a:solidFill>
                            <a:schemeClr val="tx1"/>
                          </a:solidFill>
                        </a:rPr>
                        <a:t>, </a:t>
                      </a:r>
                      <a:r>
                        <a:rPr lang="en-US" altLang="en-US" sz="900" dirty="0" err="1" smtClean="0">
                          <a:solidFill>
                            <a:schemeClr val="tx1"/>
                          </a:solidFill>
                        </a:rPr>
                        <a:t>Khen</a:t>
                      </a:r>
                      <a:r>
                        <a:rPr lang="en-US" altLang="en-US" sz="900" dirty="0" smtClean="0">
                          <a:solidFill>
                            <a:schemeClr val="tx1"/>
                          </a:solidFill>
                        </a:rPr>
                        <a:t> Price</a:t>
                      </a:r>
                    </a:p>
                    <a:p>
                      <a:pPr marL="438150" indent="-381000" eaLnBrk="1" hangingPunct="1">
                        <a:buFont typeface="Wingdings" pitchFamily="2" charset="2"/>
                        <a:buNone/>
                      </a:pPr>
                      <a:r>
                        <a:rPr lang="en-US" altLang="en-US" sz="900" dirty="0" smtClean="0">
                          <a:solidFill>
                            <a:schemeClr val="tx1"/>
                          </a:solidFill>
                        </a:rPr>
                        <a:t>Project Title: Is working healthy?</a:t>
                      </a:r>
                    </a:p>
                    <a:p>
                      <a:pPr marL="438150" indent="-381000" eaLnBrk="1" hangingPunct="1">
                        <a:buFont typeface="Wingdings" pitchFamily="2" charset="2"/>
                        <a:buNone/>
                      </a:pPr>
                      <a:endParaRPr lang="en-US" altLang="en-US" sz="500" dirty="0" smtClean="0">
                        <a:solidFill>
                          <a:schemeClr val="tx1"/>
                        </a:solidFill>
                      </a:endParaRPr>
                    </a:p>
                    <a:p>
                      <a:pPr marL="438150" indent="-381000" eaLnBrk="1" hangingPunct="1">
                        <a:buFont typeface="Wingdings" pitchFamily="2" charset="2"/>
                        <a:buNone/>
                      </a:pPr>
                      <a:r>
                        <a:rPr lang="en-US" altLang="en-US" sz="900" dirty="0" smtClean="0">
                          <a:solidFill>
                            <a:schemeClr val="tx1"/>
                          </a:solidFill>
                        </a:rPr>
                        <a:t>Project Description:</a:t>
                      </a:r>
                      <a:r>
                        <a:rPr lang="en-US" altLang="en-US" sz="900" baseline="0" dirty="0" smtClean="0">
                          <a:solidFill>
                            <a:schemeClr val="tx1"/>
                          </a:solidFill>
                        </a:rPr>
                        <a:t> Using New York state employment statistics by county, </a:t>
                      </a:r>
                      <a:r>
                        <a:rPr lang="en-US" altLang="en-US" sz="900" baseline="0" dirty="0" smtClean="0">
                          <a:solidFill>
                            <a:schemeClr val="tx1"/>
                          </a:solidFill>
                        </a:rPr>
                        <a:t>and in-patient </a:t>
                      </a:r>
                      <a:r>
                        <a:rPr lang="en-US" altLang="en-US" sz="900" baseline="0" dirty="0" smtClean="0">
                          <a:solidFill>
                            <a:schemeClr val="tx1"/>
                          </a:solidFill>
                        </a:rPr>
                        <a:t>hospital data by </a:t>
                      </a:r>
                      <a:r>
                        <a:rPr lang="en-US" altLang="en-US" sz="900" baseline="0" dirty="0" err="1" smtClean="0">
                          <a:solidFill>
                            <a:schemeClr val="tx1"/>
                          </a:solidFill>
                        </a:rPr>
                        <a:t>zipcode</a:t>
                      </a:r>
                      <a:r>
                        <a:rPr lang="en-US" altLang="en-US" sz="900" baseline="0" dirty="0" smtClean="0">
                          <a:solidFill>
                            <a:schemeClr val="tx1"/>
                          </a:solidFill>
                        </a:rPr>
                        <a:t>, </a:t>
                      </a:r>
                      <a:r>
                        <a:rPr lang="en-US" altLang="en-US" sz="900" baseline="0" dirty="0" smtClean="0">
                          <a:solidFill>
                            <a:schemeClr val="tx1"/>
                          </a:solidFill>
                        </a:rPr>
                        <a:t>we intend to explore whether there is a correlation between unemployment and changes in health.  </a:t>
                      </a:r>
                      <a:r>
                        <a:rPr lang="en-US" altLang="en-US" sz="900" baseline="0" dirty="0" smtClean="0">
                          <a:solidFill>
                            <a:schemeClr val="tx1"/>
                          </a:solidFill>
                        </a:rPr>
                        <a:t>Rather than tracking individuals in a longitudinal study of direct cause and effect, this project aims to study the larger impact of unemployment as a macro-economic effect on social outcomes in geographic areas.  All data is de-identified (anonymized) so we have no way of knowing if a particular person lost their job and then spent more time in the hospital as a result, or whether they got a job, and experienced a workplace injury.  However, using comprehensive data gathered by central agencies across many years, we expect to be able to determine if the macro-economic goals of the government are aligned with the well-being of the population in aggregate.</a:t>
                      </a: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06082">
                <a:tc gridSpan="4">
                  <a:txBody>
                    <a:bodyPr/>
                    <a:lstStyle/>
                    <a:p>
                      <a:pPr marL="438150" indent="-381000" eaLnBrk="1" hangingPunct="1">
                        <a:buFont typeface="Wingdings" pitchFamily="2" charset="2"/>
                        <a:buNone/>
                      </a:pPr>
                      <a:r>
                        <a:rPr lang="en-US" altLang="en-US" sz="900" b="1" i="1" dirty="0" smtClean="0">
                          <a:solidFill>
                            <a:srgbClr val="0070C0"/>
                          </a:solidFill>
                        </a:rPr>
                        <a:t>Part 2. General 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85155">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 Description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Size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NY state health statistics links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https://health.data.ny.gov/Health/Hospital-Inpatient-Discharges-SPARCS-De-Identified/q6hk-esrj</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&gt;1GB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BLS – unemployment rates by county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r>
                        <a:rPr lang="en-US" sz="900" dirty="0" smtClean="0"/>
                        <a:t>http://</a:t>
                      </a:r>
                      <a:r>
                        <a:rPr lang="en-US" sz="900" dirty="0" err="1" smtClean="0"/>
                        <a:t>www.bls.gov/lau/#cntyaa</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&lt;10 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US Census Data</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http://lehd.ces.census.gov/applications/qwi_online/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~10MB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95">
                <a:tc gridSpan="4">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3. Detailed</a:t>
                      </a:r>
                      <a:r>
                        <a:rPr lang="en-US" altLang="en-US" sz="900" b="1" i="1" baseline="0" dirty="0" smtClean="0">
                          <a:solidFill>
                            <a:srgbClr val="0070C0"/>
                          </a:solidFill>
                        </a:rPr>
                        <a:t> </a:t>
                      </a:r>
                      <a:r>
                        <a:rPr lang="en-US" altLang="en-US" sz="900" b="1" i="1" dirty="0" smtClean="0">
                          <a:solidFill>
                            <a:srgbClr val="0070C0"/>
                          </a:solidFill>
                        </a:rPr>
                        <a:t>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0696">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 Health Data NY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Characteristics</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900" b="0" i="0" u="none" strike="noStrike" cap="none" normalizeH="0" baseline="0" dirty="0" smtClean="0">
                          <a:ln>
                            <a:noFill/>
                          </a:ln>
                          <a:solidFill>
                            <a:schemeClr val="tx1"/>
                          </a:solidFill>
                          <a:effectLst/>
                          <a:latin typeface="Arial" charset="0"/>
                          <a:cs typeface="Arial" charset="0"/>
                        </a:rPr>
                        <a:t> Historical hospital inpatient discharges for the state of NY by </a:t>
                      </a:r>
                      <a:r>
                        <a:rPr kumimoji="0" lang="en-US" altLang="en-US" sz="900" b="0" i="0" u="none" strike="noStrike" cap="none" normalizeH="0" baseline="0" dirty="0" err="1" smtClean="0">
                          <a:ln>
                            <a:noFill/>
                          </a:ln>
                          <a:solidFill>
                            <a:schemeClr val="tx1"/>
                          </a:solidFill>
                          <a:effectLst/>
                          <a:latin typeface="Arial" charset="0"/>
                          <a:cs typeface="Arial" charset="0"/>
                        </a:rPr>
                        <a:t>zipcode</a:t>
                      </a:r>
                      <a:r>
                        <a:rPr kumimoji="0" lang="en-US" altLang="en-US" sz="900" b="0" i="0" u="none" strike="noStrike" cap="none" normalizeH="0" baseline="0" dirty="0" smtClean="0">
                          <a:ln>
                            <a:noFill/>
                          </a:ln>
                          <a:solidFill>
                            <a:schemeClr val="tx1"/>
                          </a:solidFill>
                          <a:effectLst/>
                          <a:latin typeface="Arial" charset="0"/>
                          <a:cs typeface="Arial" charset="0"/>
                        </a:rPr>
                        <a:t>. (CSV)</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Frequency</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900" b="0" i="0" u="none" strike="noStrike" cap="none" normalizeH="0" baseline="0" dirty="0" smtClean="0">
                          <a:ln>
                            <a:noFill/>
                          </a:ln>
                          <a:solidFill>
                            <a:schemeClr val="tx1"/>
                          </a:solidFill>
                          <a:effectLst/>
                          <a:latin typeface="Arial" charset="0"/>
                          <a:cs typeface="Arial" charset="0"/>
                        </a:rPr>
                        <a:t> Annual (2009-2012)</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218233">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Bureau of Labor statistics/Census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Employment / Unemployment rates by county for the country.  We will focus on NY state because that overlaps with the health data we have by year and location.  We hope to use Census data to get finer-grained breakdowns of employment by job type. (TXT)</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Annual (2009-2012)</a:t>
                      </a:r>
                    </a:p>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1823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NY employment by job category (white collar/blue collar/service..)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This data comes as historical aggregate employment and net job flows by industry (CSV).  This directly gives us numbers on how many people started or stopped working in a certain type of job.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900" dirty="0" smtClean="0"/>
                        <a:t>- Quarterly (2009-2012)</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31626">
                <a:tc gridSpan="4">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4. Technologies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0696">
                <a:tc gridSpan="4">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err="1" smtClean="0">
                          <a:ln>
                            <a:noFill/>
                          </a:ln>
                          <a:solidFill>
                            <a:srgbClr val="000000"/>
                          </a:solidFill>
                          <a:effectLst/>
                          <a:uLnTx/>
                          <a:uFillTx/>
                          <a:latin typeface="Arial"/>
                          <a:cs typeface="Arial"/>
                        </a:rPr>
                        <a:t>MapReduce</a:t>
                      </a:r>
                      <a:r>
                        <a:rPr kumimoji="0" lang="en-US" altLang="en-US" sz="1100" b="0" i="0" u="none" strike="noStrike" kern="1200" cap="none" spc="0" normalizeH="0" baseline="0" noProof="0" dirty="0" smtClean="0">
                          <a:ln>
                            <a:noFill/>
                          </a:ln>
                          <a:solidFill>
                            <a:srgbClr val="000000"/>
                          </a:solidFill>
                          <a:effectLst/>
                          <a:uLnTx/>
                          <a:uFillTx/>
                          <a:latin typeface="Arial"/>
                          <a:cs typeface="Arial"/>
                        </a:rPr>
                        <a:t>, Pig</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52912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29699" name="Footer Placeholder 5"/>
          <p:cNvSpPr>
            <a:spLocks noGrp="1"/>
          </p:cNvSpPr>
          <p:nvPr>
            <p:ph type="ftr" sz="quarter" idx="11"/>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smtClean="0">
                <a:latin typeface="Verdana" pitchFamily="34" charset="0"/>
              </a:rPr>
              <a:t>Realtime and Big Data Analytics</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val="2684002353"/>
              </p:ext>
            </p:extLst>
          </p:nvPr>
        </p:nvGraphicFramePr>
        <p:xfrm>
          <a:off x="313267" y="1113938"/>
          <a:ext cx="8444753" cy="3474882"/>
        </p:xfrm>
        <a:graphic>
          <a:graphicData uri="http://schemas.openxmlformats.org/drawingml/2006/table">
            <a:tbl>
              <a:tblPr/>
              <a:tblGrid>
                <a:gridCol w="8444753"/>
              </a:tblGrid>
              <a:tr h="429486">
                <a:tc>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dirty="0" smtClean="0">
                          <a:solidFill>
                            <a:schemeClr val="tx1"/>
                          </a:solidFill>
                        </a:rPr>
                        <a:t>Realtime and</a:t>
                      </a:r>
                      <a:r>
                        <a:rPr lang="en-US" altLang="en-US" sz="1400" b="1" i="1" baseline="0" dirty="0" smtClean="0">
                          <a:solidFill>
                            <a:schemeClr val="tx1"/>
                          </a:solidFill>
                        </a:rPr>
                        <a:t> Big Data Analytics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264">
                <a:tc>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5. References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0696">
                <a:tc>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err="1" smtClean="0"/>
                        <a:t>Halleröd</a:t>
                      </a:r>
                      <a:r>
                        <a:rPr lang="en-US" sz="1100" dirty="0" smtClean="0"/>
                        <a:t>, </a:t>
                      </a:r>
                      <a:r>
                        <a:rPr lang="en-US" sz="1100" dirty="0" err="1" smtClean="0"/>
                        <a:t>Björn</a:t>
                      </a:r>
                      <a:r>
                        <a:rPr lang="en-US" sz="1100" dirty="0" smtClean="0"/>
                        <a:t>, and Jan-Eric </a:t>
                      </a:r>
                      <a:r>
                        <a:rPr lang="en-US" sz="1100" dirty="0" err="1" smtClean="0"/>
                        <a:t>Gustafsson</a:t>
                      </a:r>
                      <a:r>
                        <a:rPr lang="en-US" sz="1100" dirty="0" smtClean="0"/>
                        <a:t>. "A longitudinal analysis of the </a:t>
                      </a:r>
                      <a:r>
                        <a:rPr lang="en-US" sz="1100" b="0" dirty="0" smtClean="0"/>
                        <a:t>relationship between changes in socio-economic status and changes in health.“</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err="1" smtClean="0"/>
                        <a:t>Morefield</a:t>
                      </a:r>
                      <a:r>
                        <a:rPr lang="en-US" sz="1100" dirty="0" smtClean="0"/>
                        <a:t>, G. Brant, David C. </a:t>
                      </a:r>
                      <a:r>
                        <a:rPr lang="en-US" sz="1100" dirty="0" err="1" smtClean="0"/>
                        <a:t>Ribar</a:t>
                      </a:r>
                      <a:r>
                        <a:rPr lang="en-US" sz="1100" dirty="0" smtClean="0"/>
                        <a:t>, and Christopher J. </a:t>
                      </a:r>
                      <a:r>
                        <a:rPr lang="en-US" sz="1100" dirty="0" err="1" smtClean="0"/>
                        <a:t>Ruhm</a:t>
                      </a:r>
                      <a:r>
                        <a:rPr lang="en-US" sz="1100" dirty="0" smtClean="0"/>
                        <a:t>. </a:t>
                      </a:r>
                      <a:r>
                        <a:rPr lang="en-US" sz="1100" b="0" dirty="0" smtClean="0"/>
                        <a:t>“Occupational status and health transitions.”</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t>Nixon, Ashley E., et al. </a:t>
                      </a:r>
                      <a:r>
                        <a:rPr lang="en-US" sz="1100" b="0" dirty="0" smtClean="0"/>
                        <a:t>"Can work make you sick? A meta-analysis of the relationships between job stressors and physical symptoms.“</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baseline="0" dirty="0" smtClean="0"/>
                        <a:t>Ross, </a:t>
                      </a:r>
                      <a:r>
                        <a:rPr lang="en-US" sz="1100" dirty="0" smtClean="0"/>
                        <a:t>Catherine E</a:t>
                      </a:r>
                      <a:r>
                        <a:rPr lang="en-US" sz="1100" baseline="0" dirty="0" smtClean="0"/>
                        <a:t>, and John </a:t>
                      </a:r>
                      <a:r>
                        <a:rPr lang="en-US" sz="1100" baseline="0" dirty="0" err="1" smtClean="0"/>
                        <a:t>Mirowksky</a:t>
                      </a:r>
                      <a:r>
                        <a:rPr lang="en-US" sz="1100" baseline="0" dirty="0" smtClean="0"/>
                        <a:t>.  </a:t>
                      </a:r>
                      <a:r>
                        <a:rPr lang="en-US" sz="1100" dirty="0" smtClean="0"/>
                        <a:t>“Does Employment Affect Health?”</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t>Jin, Robert L., </a:t>
                      </a:r>
                      <a:r>
                        <a:rPr lang="en-US" sz="1100" dirty="0" err="1" smtClean="0"/>
                        <a:t>Chandrakant</a:t>
                      </a:r>
                      <a:r>
                        <a:rPr lang="en-US" sz="1100" dirty="0" smtClean="0"/>
                        <a:t> P. Shah,</a:t>
                      </a:r>
                      <a:r>
                        <a:rPr lang="en-US" sz="1100" baseline="0" dirty="0" smtClean="0"/>
                        <a:t> and </a:t>
                      </a:r>
                      <a:r>
                        <a:rPr lang="en-US" sz="1100" baseline="0" dirty="0" err="1" smtClean="0"/>
                        <a:t>Tomislav</a:t>
                      </a:r>
                      <a:r>
                        <a:rPr lang="en-US" sz="1100" baseline="0" dirty="0" smtClean="0"/>
                        <a:t> J. Svoboda.  </a:t>
                      </a:r>
                      <a:r>
                        <a:rPr lang="en-US" sz="1100" dirty="0" smtClean="0"/>
                        <a:t>“The Impact of Unemployment on Health: A Review of the Evidence”</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Bernstein AB,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Hing</a:t>
                      </a:r>
                      <a:r>
                        <a:rPr kumimoji="0" lang="en-US" altLang="en-US" sz="1100" b="0" i="0" u="none" strike="noStrike" kern="1200" cap="none" spc="0" normalizeH="0" baseline="0" noProof="0" dirty="0" smtClean="0">
                          <a:ln>
                            <a:noFill/>
                          </a:ln>
                          <a:solidFill>
                            <a:srgbClr val="000000"/>
                          </a:solidFill>
                          <a:effectLst/>
                          <a:uLnTx/>
                          <a:uFillTx/>
                          <a:latin typeface="+mn-lt"/>
                          <a:cs typeface="+mn-cs"/>
                        </a:rPr>
                        <a:t> E, Moss AJ, Allen KF,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Siller</a:t>
                      </a:r>
                      <a:r>
                        <a:rPr kumimoji="0" lang="en-US" altLang="en-US" sz="1100" b="0" i="0" u="none" strike="noStrike" kern="1200" cap="none" spc="0" normalizeH="0" baseline="0" noProof="0" dirty="0" smtClean="0">
                          <a:ln>
                            <a:noFill/>
                          </a:ln>
                          <a:solidFill>
                            <a:srgbClr val="000000"/>
                          </a:solidFill>
                          <a:effectLst/>
                          <a:uLnTx/>
                          <a:uFillTx/>
                          <a:latin typeface="+mn-lt"/>
                          <a:cs typeface="+mn-cs"/>
                        </a:rPr>
                        <a:t> AB,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Tiggle</a:t>
                      </a:r>
                      <a:r>
                        <a:rPr kumimoji="0" lang="en-US" altLang="en-US" sz="1100" b="0" i="0" u="none" strike="noStrike" kern="1200" cap="none" spc="0" normalizeH="0" baseline="0" noProof="0" dirty="0" smtClean="0">
                          <a:ln>
                            <a:noFill/>
                          </a:ln>
                          <a:solidFill>
                            <a:srgbClr val="000000"/>
                          </a:solidFill>
                          <a:effectLst/>
                          <a:uLnTx/>
                          <a:uFillTx/>
                          <a:latin typeface="+mn-lt"/>
                          <a:cs typeface="+mn-cs"/>
                        </a:rPr>
                        <a:t> RB.  “Health care in America: Trends in utilization”</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Adler, Nancy E., and Katherine Newman.  “Socioeconomic Disparities In Health: Pathways and Policies”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72881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5622</TotalTime>
  <Words>586</Words>
  <Application>Microsoft Office PowerPoint</Application>
  <PresentationFormat>On-screen Show (4:3)</PresentationFormat>
  <Paragraphs>56</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Level</vt:lpstr>
      <vt:lpstr>10 September 2009</vt:lpstr>
      <vt:lpstr>PowerPoint Presentation</vt:lpstr>
      <vt:lpstr>PowerPoint Presentation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Chris Keitel</cp:lastModifiedBy>
  <cp:revision>1086</cp:revision>
  <dcterms:created xsi:type="dcterms:W3CDTF">2014-03-30T21:18:26Z</dcterms:created>
  <dcterms:modified xsi:type="dcterms:W3CDTF">2014-04-07T01:17:16Z</dcterms:modified>
</cp:coreProperties>
</file>