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5"/>
  </p:notesMasterIdLst>
  <p:sldIdLst>
    <p:sldId id="491" r:id="rId3"/>
    <p:sldId id="492" r:id="rId4"/>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FFCC"/>
    <a:srgbClr val="A50021"/>
    <a:srgbClr val="99FFCC"/>
    <a:srgbClr val="009999"/>
    <a:srgbClr val="99CC00"/>
    <a:srgbClr val="FF3300"/>
    <a:srgbClr val="0000CC"/>
    <a:srgbClr val="FF0000"/>
    <a:srgbClr val="740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29" autoAdjust="0"/>
    <p:restoredTop sz="95775" autoAdjust="0"/>
  </p:normalViewPr>
  <p:slideViewPr>
    <p:cSldViewPr snapToGrid="0">
      <p:cViewPr varScale="1">
        <p:scale>
          <a:sx n="141" d="100"/>
          <a:sy n="141" d="100"/>
        </p:scale>
        <p:origin x="12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10DA0B-4C8E-4584-9D36-0644AA93BF7D}" type="slidenum">
              <a:rPr lang="en-US"/>
              <a:pPr>
                <a:defRPr/>
              </a:pPr>
              <a:t>‹#›</a:t>
            </a:fld>
            <a:endParaRPr lang="en-US"/>
          </a:p>
        </p:txBody>
      </p:sp>
    </p:spTree>
    <p:extLst>
      <p:ext uri="{BB962C8B-B14F-4D97-AF65-F5344CB8AC3E}">
        <p14:creationId xmlns:p14="http://schemas.microsoft.com/office/powerpoint/2010/main" val="1219703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t>Page </a:t>
            </a:r>
            <a:fld id="{16784778-C285-411E-B554-E655B9D4B483}" type="slidenum">
              <a:rPr lang="en-US"/>
              <a:pPr>
                <a:defRPr/>
              </a:pPr>
              <a:t>‹#›</a:t>
            </a:fld>
            <a:endParaRPr lang="en-US"/>
          </a:p>
        </p:txBody>
      </p:sp>
    </p:spTree>
    <p:extLst>
      <p:ext uri="{BB962C8B-B14F-4D97-AF65-F5344CB8AC3E}">
        <p14:creationId xmlns:p14="http://schemas.microsoft.com/office/powerpoint/2010/main" val="69845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93F5A82-B780-4E4D-8DEF-6780C083D862}"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71830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FDFD128-BC4C-442D-92AD-57D71B09B0C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194726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25B2E2A-A582-4381-AA96-2F5CDB2E41B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73429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773 w 2880"/>
                <a:gd name="T5" fmla="*/ 288 h 288"/>
                <a:gd name="T6" fmla="*/ 2733 w 2880"/>
                <a:gd name="T7" fmla="*/ 256 h 288"/>
                <a:gd name="T8" fmla="*/ 2562 w 2880"/>
                <a:gd name="T9" fmla="*/ 134 h 288"/>
                <a:gd name="T10" fmla="*/ 2340 w 2880"/>
                <a:gd name="T11" fmla="*/ 46 h 288"/>
                <a:gd name="T12" fmla="*/ 2147 w 2880"/>
                <a:gd name="T13" fmla="*/ 10 h 288"/>
                <a:gd name="T14" fmla="*/ 2034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4 h 290"/>
                <a:gd name="T4" fmla="*/ 3076 w 3194"/>
                <a:gd name="T5" fmla="*/ 296 h 290"/>
                <a:gd name="T6" fmla="*/ 3070 w 3194"/>
                <a:gd name="T7" fmla="*/ 262 h 290"/>
                <a:gd name="T8" fmla="*/ 3043 w 3194"/>
                <a:gd name="T9" fmla="*/ 152 h 290"/>
                <a:gd name="T10" fmla="*/ 3003 w 3194"/>
                <a:gd name="T11" fmla="*/ 34 h 290"/>
                <a:gd name="T12" fmla="*/ 298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2 w 3194"/>
                <a:gd name="T5" fmla="*/ 0 h 290"/>
                <a:gd name="T6" fmla="*/ 2 w 3194"/>
                <a:gd name="T7" fmla="*/ 156 h 290"/>
                <a:gd name="T8" fmla="*/ 2 w 3194"/>
                <a:gd name="T9" fmla="*/ 254 h 290"/>
                <a:gd name="T10" fmla="*/ 2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noProof="0" smtClean="0"/>
          </a:p>
        </p:txBody>
      </p:sp>
    </p:spTree>
    <p:extLst>
      <p:ext uri="{BB962C8B-B14F-4D97-AF65-F5344CB8AC3E}">
        <p14:creationId xmlns:p14="http://schemas.microsoft.com/office/powerpoint/2010/main" val="76003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DC65D48-842F-4A90-A41C-FC4D691676BF}" type="slidenum">
              <a:rPr lang="en-US"/>
              <a:pPr>
                <a:defRPr/>
              </a:pPr>
              <a:t>‹#›</a:t>
            </a:fld>
            <a:endParaRPr lang="en-US"/>
          </a:p>
        </p:txBody>
      </p:sp>
    </p:spTree>
    <p:extLst>
      <p:ext uri="{BB962C8B-B14F-4D97-AF65-F5344CB8AC3E}">
        <p14:creationId xmlns:p14="http://schemas.microsoft.com/office/powerpoint/2010/main" val="1632672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C0422B3-D158-4C56-B61E-69B453D43E94}" type="slidenum">
              <a:rPr lang="en-US"/>
              <a:pPr>
                <a:defRPr/>
              </a:pPr>
              <a:t>‹#›</a:t>
            </a:fld>
            <a:endParaRPr lang="en-US"/>
          </a:p>
        </p:txBody>
      </p:sp>
    </p:spTree>
    <p:extLst>
      <p:ext uri="{BB962C8B-B14F-4D97-AF65-F5344CB8AC3E}">
        <p14:creationId xmlns:p14="http://schemas.microsoft.com/office/powerpoint/2010/main" val="299026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6F783C5-6D77-4758-8029-339E686E6CF9}" type="slidenum">
              <a:rPr lang="en-US"/>
              <a:pPr>
                <a:defRPr/>
              </a:pPr>
              <a:t>‹#›</a:t>
            </a:fld>
            <a:endParaRPr lang="en-US"/>
          </a:p>
        </p:txBody>
      </p:sp>
    </p:spTree>
    <p:extLst>
      <p:ext uri="{BB962C8B-B14F-4D97-AF65-F5344CB8AC3E}">
        <p14:creationId xmlns:p14="http://schemas.microsoft.com/office/powerpoint/2010/main" val="2536726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61E9535-9EAC-4CD6-8EFB-97ECE18D6CC8}" type="slidenum">
              <a:rPr lang="en-US"/>
              <a:pPr>
                <a:defRPr/>
              </a:pPr>
              <a:t>‹#›</a:t>
            </a:fld>
            <a:endParaRPr lang="en-US"/>
          </a:p>
        </p:txBody>
      </p:sp>
    </p:spTree>
    <p:extLst>
      <p:ext uri="{BB962C8B-B14F-4D97-AF65-F5344CB8AC3E}">
        <p14:creationId xmlns:p14="http://schemas.microsoft.com/office/powerpoint/2010/main" val="3085395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4EB1F72F-6E00-47B7-9371-50F78A3B1C16}" type="slidenum">
              <a:rPr lang="en-US"/>
              <a:pPr>
                <a:defRPr/>
              </a:pPr>
              <a:t>‹#›</a:t>
            </a:fld>
            <a:endParaRPr lang="en-US"/>
          </a:p>
        </p:txBody>
      </p:sp>
    </p:spTree>
    <p:extLst>
      <p:ext uri="{BB962C8B-B14F-4D97-AF65-F5344CB8AC3E}">
        <p14:creationId xmlns:p14="http://schemas.microsoft.com/office/powerpoint/2010/main" val="3683629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E02C025-39BF-4D6E-BD8A-601008C87874}" type="slidenum">
              <a:rPr lang="en-US"/>
              <a:pPr>
                <a:defRPr/>
              </a:pPr>
              <a:t>‹#›</a:t>
            </a:fld>
            <a:endParaRPr lang="en-US"/>
          </a:p>
        </p:txBody>
      </p:sp>
    </p:spTree>
    <p:extLst>
      <p:ext uri="{BB962C8B-B14F-4D97-AF65-F5344CB8AC3E}">
        <p14:creationId xmlns:p14="http://schemas.microsoft.com/office/powerpoint/2010/main" val="366161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18A0FE5-19EB-49FA-BA6E-DF1AFCD410AE}"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3131122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CD3DCB09-878B-4EBA-BCA9-4D72130BC3A9}" type="slidenum">
              <a:rPr lang="en-US"/>
              <a:pPr>
                <a:defRPr/>
              </a:pPr>
              <a:t>‹#›</a:t>
            </a:fld>
            <a:endParaRPr lang="en-US"/>
          </a:p>
        </p:txBody>
      </p:sp>
    </p:spTree>
    <p:extLst>
      <p:ext uri="{BB962C8B-B14F-4D97-AF65-F5344CB8AC3E}">
        <p14:creationId xmlns:p14="http://schemas.microsoft.com/office/powerpoint/2010/main" val="736100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9E16D37-AE30-46C6-9BA3-654CBEBA7317}" type="slidenum">
              <a:rPr lang="en-US"/>
              <a:pPr>
                <a:defRPr/>
              </a:pPr>
              <a:t>‹#›</a:t>
            </a:fld>
            <a:endParaRPr lang="en-US"/>
          </a:p>
        </p:txBody>
      </p:sp>
    </p:spTree>
    <p:extLst>
      <p:ext uri="{BB962C8B-B14F-4D97-AF65-F5344CB8AC3E}">
        <p14:creationId xmlns:p14="http://schemas.microsoft.com/office/powerpoint/2010/main" val="465457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F5BF5ED-6F7A-463F-A8EF-109429058DF1}" type="slidenum">
              <a:rPr lang="en-US"/>
              <a:pPr>
                <a:defRPr/>
              </a:pPr>
              <a:t>‹#›</a:t>
            </a:fld>
            <a:endParaRPr lang="en-US"/>
          </a:p>
        </p:txBody>
      </p:sp>
    </p:spTree>
    <p:extLst>
      <p:ext uri="{BB962C8B-B14F-4D97-AF65-F5344CB8AC3E}">
        <p14:creationId xmlns:p14="http://schemas.microsoft.com/office/powerpoint/2010/main" val="2900285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341774A-D82C-41C6-B44E-017751CACF7A}" type="slidenum">
              <a:rPr lang="en-US"/>
              <a:pPr>
                <a:defRPr/>
              </a:pPr>
              <a:t>‹#›</a:t>
            </a:fld>
            <a:endParaRPr lang="en-US"/>
          </a:p>
        </p:txBody>
      </p:sp>
    </p:spTree>
    <p:extLst>
      <p:ext uri="{BB962C8B-B14F-4D97-AF65-F5344CB8AC3E}">
        <p14:creationId xmlns:p14="http://schemas.microsoft.com/office/powerpoint/2010/main" val="345187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0182718-ED7A-45A5-B261-A67A761BBAE4}"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4270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AF25AB96-678B-4C73-AC62-DD997D88139D}"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405407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7731E7B-7228-4A9D-9C73-E261DA25FDE1}" type="slidenum">
              <a:rPr lang="en-US"/>
              <a:pPr>
                <a:defRPr/>
              </a:pPr>
              <a:t>‹#›</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59626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73DEDA8-6792-437B-BF53-B0B538A15BCE}" type="slidenum">
              <a:rPr lang="en-US"/>
              <a:pPr>
                <a:defRPr/>
              </a:pPr>
              <a:t>‹#›</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81874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4089469-1163-4949-84E7-25C0EEB8B56F}" type="slidenum">
              <a:rPr lang="en-US"/>
              <a:pPr>
                <a:defRPr/>
              </a:pPr>
              <a:t>‹#›</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16660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BCB3DEC-B7A4-4C16-96B0-98A4896468F1}"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216814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3A4C813-0438-4876-896A-40A4481F0BD2}"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Realtime and Big Data Analytics</a:t>
            </a:r>
          </a:p>
        </p:txBody>
      </p:sp>
    </p:spTree>
    <p:extLst>
      <p:ext uri="{BB962C8B-B14F-4D97-AF65-F5344CB8AC3E}">
        <p14:creationId xmlns:p14="http://schemas.microsoft.com/office/powerpoint/2010/main" val="3596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D8F31599-9F9A-480D-A0BB-397C4833466C}" type="slidenum">
              <a:rPr lang="en-US"/>
              <a:pPr>
                <a:defRPr/>
              </a:pPr>
              <a:t>‹#›</a:t>
            </a:fld>
            <a:endParaRPr 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r>
              <a:rPr lang="en-US"/>
              <a:t>Realtime and Big Data Analytics</a:t>
            </a:r>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en-US" altLang="en-US" sz="900" i="1" dirty="0" smtClean="0"/>
              <a:t>Spring 2014</a:t>
            </a:r>
          </a:p>
        </p:txBody>
      </p:sp>
    </p:spTree>
  </p:cSld>
  <p:clrMap bg1="lt1" tx1="dk1" bg2="lt2" tx2="dk2" accent1="accent1" accent2="accent2" accent3="accent3" accent4="accent4" accent5="accent5" accent6="accent6" hlink="hlink" folHlink="folHlink"/>
  <p:sldLayoutIdLst>
    <p:sldLayoutId id="2147484059"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timing>
    <p:tnLst>
      <p:par>
        <p:cTn id="1" dur="indefinite" restart="never" nodeType="tmRoot"/>
      </p:par>
    </p:tnLst>
  </p:timing>
  <p:hf hd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6915CD72-9858-4716-AD61-DC7A23A7B629}" type="slidenum">
              <a:rPr lang="en-US"/>
              <a:pPr>
                <a:defRPr/>
              </a:pPr>
              <a:t>‹#›</a:t>
            </a:fld>
            <a:endParaRPr 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sz="2200" smtClean="0">
              <a:latin typeface="Arial" charset="0"/>
            </a:endParaRPr>
          </a:p>
        </p:txBody>
      </p:sp>
      <p:sp>
        <p:nvSpPr>
          <p:cNvPr id="2055" name="Text Box 7"/>
          <p:cNvSpPr txBox="1">
            <a:spLocks noChangeArrowheads="1"/>
          </p:cNvSpPr>
          <p:nvPr userDrawn="1"/>
        </p:nvSpPr>
        <p:spPr bwMode="auto">
          <a:xfrm>
            <a:off x="219075" y="257175"/>
            <a:ext cx="7648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1200" i="1" smtClean="0">
                <a:solidFill>
                  <a:schemeClr val="bg1"/>
                </a:solidFill>
                <a:latin typeface="Arial" charset="0"/>
              </a:rPr>
              <a:t>Realtime and Big Data Analytics</a:t>
            </a: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800" dirty="0" smtClean="0">
                <a:solidFill>
                  <a:schemeClr val="bg1"/>
                </a:solidFill>
                <a:latin typeface="Arial" charset="0"/>
              </a:rPr>
              <a:t>New York University, Graduate School, Courant Institute of Mathematical Sciences - </a:t>
            </a:r>
            <a:r>
              <a:rPr lang="en-US" sz="800" smtClean="0">
                <a:solidFill>
                  <a:schemeClr val="bg1"/>
                </a:solidFill>
                <a:latin typeface="Arial" charset="0"/>
              </a:rPr>
              <a:t>Spring 2014</a:t>
            </a:r>
            <a:endParaRPr lang="en-US" sz="800" dirty="0" smtClean="0">
              <a:solidFill>
                <a:schemeClr val="bg1"/>
              </a:solidFill>
              <a:latin typeface="Arial" charset="0"/>
            </a:endParaRPr>
          </a:p>
        </p:txBody>
      </p:sp>
    </p:spTree>
  </p:cSld>
  <p:clrMap bg1="dk2" tx1="lt1" bg2="dk1" tx2="lt2" accent1="accent1" accent2="accent2" accent3="accent3" accent4="accent4" accent5="accent5" accent6="accent6" hlink="hlink" folHlink="folHlink"/>
  <p:sldLayoutIdLst>
    <p:sldLayoutId id="2147484060"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xfrm>
            <a:off x="6597650" y="8528050"/>
            <a:ext cx="2133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1</a:t>
            </a:fld>
            <a:endParaRPr lang="en-US" altLang="en-US" sz="900" smtClean="0">
              <a:latin typeface="Verdana" pitchFamily="34" charset="0"/>
            </a:endParaRPr>
          </a:p>
        </p:txBody>
      </p:sp>
      <p:sp>
        <p:nvSpPr>
          <p:cNvPr id="29699" name="Footer Placeholder 5"/>
          <p:cNvSpPr>
            <a:spLocks noGrp="1"/>
          </p:cNvSpPr>
          <p:nvPr>
            <p:ph type="ftr" sz="quarter" idx="11"/>
          </p:nvPr>
        </p:nvSpPr>
        <p:spPr>
          <a:xfrm>
            <a:off x="3168650" y="8528050"/>
            <a:ext cx="2895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smtClean="0">
                <a:latin typeface="Verdana" pitchFamily="34" charset="0"/>
              </a:rPr>
              <a:t>Realtime and Big Data Analytics</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val="4293622027"/>
              </p:ext>
            </p:extLst>
          </p:nvPr>
        </p:nvGraphicFramePr>
        <p:xfrm>
          <a:off x="370417" y="148738"/>
          <a:ext cx="8444753" cy="5816252"/>
        </p:xfrm>
        <a:graphic>
          <a:graphicData uri="http://schemas.openxmlformats.org/drawingml/2006/table">
            <a:tbl>
              <a:tblPr/>
              <a:tblGrid>
                <a:gridCol w="1568824"/>
                <a:gridCol w="726412"/>
                <a:gridCol w="3863517"/>
                <a:gridCol w="2286000"/>
              </a:tblGrid>
              <a:tr h="429486">
                <a:tc gridSpan="4">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dirty="0" smtClean="0">
                          <a:solidFill>
                            <a:schemeClr val="tx1"/>
                          </a:solidFill>
                        </a:rPr>
                        <a:t>Realtime and</a:t>
                      </a:r>
                      <a:r>
                        <a:rPr lang="en-US" altLang="en-US" sz="1400" b="1" i="1" baseline="0" dirty="0" smtClean="0">
                          <a:solidFill>
                            <a:schemeClr val="tx1"/>
                          </a:solidFill>
                        </a:rPr>
                        <a:t> Big Data Analytics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18740">
                <a:tc gridSpan="4">
                  <a:txBody>
                    <a:bodyPr/>
                    <a:lstStyle/>
                    <a:p>
                      <a:pPr marL="438150" indent="-381000" eaLnBrk="1" hangingPunct="1">
                        <a:buFont typeface="Wingdings" pitchFamily="2" charset="2"/>
                        <a:buNone/>
                      </a:pPr>
                      <a:r>
                        <a:rPr lang="en-US" altLang="en-US" sz="900" b="1" i="1" dirty="0" smtClean="0">
                          <a:solidFill>
                            <a:srgbClr val="0070C0"/>
                          </a:solidFill>
                        </a:rPr>
                        <a:t>Part 1.</a:t>
                      </a:r>
                      <a:r>
                        <a:rPr lang="en-US" altLang="en-US" sz="900" b="1" i="1" baseline="0" dirty="0" smtClean="0">
                          <a:solidFill>
                            <a:srgbClr val="0070C0"/>
                          </a:solidFill>
                        </a:rPr>
                        <a:t> General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65467">
                <a:tc gridSpan="4">
                  <a:txBody>
                    <a:bodyPr/>
                    <a:lstStyle/>
                    <a:p>
                      <a:pPr marL="438150" indent="-381000" eaLnBrk="1" hangingPunct="1">
                        <a:buFont typeface="Wingdings" pitchFamily="2" charset="2"/>
                        <a:buNone/>
                      </a:pPr>
                      <a:r>
                        <a:rPr lang="en-US" altLang="en-US" sz="900" dirty="0" smtClean="0">
                          <a:solidFill>
                            <a:schemeClr val="tx1"/>
                          </a:solidFill>
                        </a:rPr>
                        <a:t>Team Name (optional): </a:t>
                      </a:r>
                    </a:p>
                    <a:p>
                      <a:pPr marL="438150" indent="-381000" eaLnBrk="1" hangingPunct="1">
                        <a:buFont typeface="Wingdings" pitchFamily="2" charset="2"/>
                        <a:buNone/>
                      </a:pPr>
                      <a:r>
                        <a:rPr lang="en-US" altLang="en-US" sz="900" dirty="0" smtClean="0">
                          <a:solidFill>
                            <a:schemeClr val="tx1"/>
                          </a:solidFill>
                        </a:rPr>
                        <a:t>Team Members: Chris Keitel, George </a:t>
                      </a:r>
                      <a:r>
                        <a:rPr lang="en-US" altLang="en-US" sz="900" dirty="0" err="1" smtClean="0">
                          <a:solidFill>
                            <a:schemeClr val="tx1"/>
                          </a:solidFill>
                        </a:rPr>
                        <a:t>Dagher</a:t>
                      </a:r>
                      <a:r>
                        <a:rPr lang="en-US" altLang="en-US" sz="900" dirty="0" smtClean="0">
                          <a:solidFill>
                            <a:schemeClr val="tx1"/>
                          </a:solidFill>
                        </a:rPr>
                        <a:t>, </a:t>
                      </a:r>
                      <a:r>
                        <a:rPr lang="en-US" altLang="en-US" sz="900" dirty="0" err="1" smtClean="0">
                          <a:solidFill>
                            <a:schemeClr val="tx1"/>
                          </a:solidFill>
                        </a:rPr>
                        <a:t>Khen</a:t>
                      </a:r>
                      <a:r>
                        <a:rPr lang="en-US" altLang="en-US" sz="900" dirty="0" smtClean="0">
                          <a:solidFill>
                            <a:schemeClr val="tx1"/>
                          </a:solidFill>
                        </a:rPr>
                        <a:t> Price</a:t>
                      </a:r>
                    </a:p>
                    <a:p>
                      <a:pPr marL="438150" indent="-381000" eaLnBrk="1" hangingPunct="1">
                        <a:buFont typeface="Wingdings" pitchFamily="2" charset="2"/>
                        <a:buNone/>
                      </a:pPr>
                      <a:r>
                        <a:rPr lang="en-US" altLang="en-US" sz="900" dirty="0" smtClean="0">
                          <a:solidFill>
                            <a:schemeClr val="tx1"/>
                          </a:solidFill>
                        </a:rPr>
                        <a:t>Project Title: Is working healthy?</a:t>
                      </a:r>
                    </a:p>
                    <a:p>
                      <a:pPr marL="438150" indent="-381000" eaLnBrk="1" hangingPunct="1">
                        <a:buFont typeface="Wingdings" pitchFamily="2" charset="2"/>
                        <a:buNone/>
                      </a:pPr>
                      <a:endParaRPr lang="en-US" altLang="en-US" sz="500" dirty="0" smtClean="0">
                        <a:solidFill>
                          <a:schemeClr val="tx1"/>
                        </a:solidFill>
                      </a:endParaRPr>
                    </a:p>
                    <a:p>
                      <a:pPr marL="438150" indent="-381000" eaLnBrk="1" hangingPunct="1">
                        <a:buFont typeface="Wingdings" pitchFamily="2" charset="2"/>
                        <a:buNone/>
                      </a:pPr>
                      <a:r>
                        <a:rPr lang="en-US" altLang="en-US" sz="900" dirty="0" smtClean="0">
                          <a:solidFill>
                            <a:schemeClr val="tx1"/>
                          </a:solidFill>
                        </a:rPr>
                        <a:t>Project Description:</a:t>
                      </a:r>
                      <a:r>
                        <a:rPr lang="en-US" altLang="en-US" sz="900" baseline="0" dirty="0" smtClean="0">
                          <a:solidFill>
                            <a:schemeClr val="tx1"/>
                          </a:solidFill>
                        </a:rPr>
                        <a:t> Using New York state employment statistics by county, in-patient hospital data by </a:t>
                      </a:r>
                      <a:r>
                        <a:rPr lang="en-US" altLang="en-US" sz="900" baseline="0" dirty="0" err="1" smtClean="0">
                          <a:solidFill>
                            <a:schemeClr val="tx1"/>
                          </a:solidFill>
                        </a:rPr>
                        <a:t>zipcode</a:t>
                      </a:r>
                      <a:r>
                        <a:rPr lang="en-US" altLang="en-US" sz="900" baseline="0" dirty="0" smtClean="0">
                          <a:solidFill>
                            <a:schemeClr val="tx1"/>
                          </a:solidFill>
                        </a:rPr>
                        <a:t>, and twitter updates, we intend to explore whether there is a correlation between unemployment and changes in health.  Assuming we can find a relationship between historical unemployment and hospital stays, we can than then use current twitter updates as a predictor of future declining health.</a:t>
                      </a: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06082">
                <a:tc gridSpan="4">
                  <a:txBody>
                    <a:bodyPr/>
                    <a:lstStyle/>
                    <a:p>
                      <a:pPr marL="438150" indent="-381000" eaLnBrk="1" hangingPunct="1">
                        <a:buFont typeface="Wingdings" pitchFamily="2" charset="2"/>
                        <a:buNone/>
                      </a:pPr>
                      <a:r>
                        <a:rPr lang="en-US" altLang="en-US" sz="900" b="1" i="1" dirty="0" smtClean="0">
                          <a:solidFill>
                            <a:srgbClr val="0070C0"/>
                          </a:solidFill>
                        </a:rPr>
                        <a:t>Part 2. General 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85155">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000" b="1" i="0" u="sng"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 Description</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Size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NY state health statistics links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https://health.data.ny.gov/Health/Hospital-Inpatient-Discharges-SPARCS-De-Identified/q6hk-esrj</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&gt;1GB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BLS – unemployment rates by county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r>
                        <a:rPr lang="en-US" sz="900" dirty="0" smtClean="0"/>
                        <a:t>http://</a:t>
                      </a:r>
                      <a:r>
                        <a:rPr lang="en-US" sz="900" dirty="0" err="1" smtClean="0"/>
                        <a:t>www.bls.gov/lau/#cntyaa</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900" dirty="0" smtClean="0"/>
                        <a:t>&lt;10 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900" dirty="0" smtClean="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697">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US Census Data</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http://lehd.ces.census.gov/applications/qwi_online/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~10MB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95">
                <a:tc gridSpan="4">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3. Detailed</a:t>
                      </a:r>
                      <a:r>
                        <a:rPr lang="en-US" altLang="en-US" sz="900" b="1" i="1" baseline="0" dirty="0" smtClean="0">
                          <a:solidFill>
                            <a:srgbClr val="0070C0"/>
                          </a:solidFill>
                        </a:rPr>
                        <a:t> </a:t>
                      </a:r>
                      <a:r>
                        <a:rPr lang="en-US" altLang="en-US" sz="900" b="1" i="1" dirty="0" smtClean="0">
                          <a:solidFill>
                            <a:srgbClr val="0070C0"/>
                          </a:solidFill>
                        </a:rPr>
                        <a:t>Data Source</a:t>
                      </a:r>
                      <a:r>
                        <a:rPr lang="en-US" altLang="en-US" sz="900" b="1" i="1" baseline="0" dirty="0" smtClean="0">
                          <a:solidFill>
                            <a:srgbClr val="0070C0"/>
                          </a:solidFill>
                        </a:rPr>
                        <a:t> Information</a:t>
                      </a:r>
                      <a:endParaRPr lang="en-US" altLang="en-US" sz="900" b="1" i="1" dirty="0" smtClean="0">
                        <a:solidFill>
                          <a:srgbClr val="0070C0"/>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0696">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Sources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 Health Data NY</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Characteristics</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900" b="0" i="0" u="none" strike="noStrike" cap="none" normalizeH="0" baseline="0" dirty="0" smtClean="0">
                          <a:ln>
                            <a:noFill/>
                          </a:ln>
                          <a:solidFill>
                            <a:schemeClr val="tx1"/>
                          </a:solidFill>
                          <a:effectLst/>
                          <a:latin typeface="Arial" charset="0"/>
                          <a:cs typeface="Arial" charset="0"/>
                        </a:rPr>
                        <a:t> Historical hospital inpatient discharges for the state of NY by </a:t>
                      </a:r>
                      <a:r>
                        <a:rPr kumimoji="0" lang="en-US" altLang="en-US" sz="900" b="0" i="0" u="none" strike="noStrike" cap="none" normalizeH="0" baseline="0" dirty="0" err="1" smtClean="0">
                          <a:ln>
                            <a:noFill/>
                          </a:ln>
                          <a:solidFill>
                            <a:schemeClr val="tx1"/>
                          </a:solidFill>
                          <a:effectLst/>
                          <a:latin typeface="Arial" charset="0"/>
                          <a:cs typeface="Arial" charset="0"/>
                        </a:rPr>
                        <a:t>zipcode</a:t>
                      </a:r>
                      <a:r>
                        <a:rPr kumimoji="0" lang="en-US" altLang="en-US" sz="900" b="0" i="0" u="none" strike="noStrike" cap="none" normalizeH="0" baseline="0" dirty="0" smtClean="0">
                          <a:ln>
                            <a:noFill/>
                          </a:ln>
                          <a:solidFill>
                            <a:schemeClr val="tx1"/>
                          </a:solidFill>
                          <a:effectLst/>
                          <a:latin typeface="Arial" charset="0"/>
                          <a:cs typeface="Arial" charset="0"/>
                        </a:rPr>
                        <a:t>. (CSV)</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000" b="1" i="0" u="sng" strike="noStrike" cap="none" normalizeH="0" baseline="0" dirty="0" smtClean="0">
                          <a:ln>
                            <a:noFill/>
                          </a:ln>
                          <a:solidFill>
                            <a:schemeClr val="tx1"/>
                          </a:solidFill>
                          <a:effectLst/>
                          <a:latin typeface="Arial" charset="0"/>
                          <a:cs typeface="Arial" charset="0"/>
                        </a:rPr>
                        <a:t>Data Frequency</a:t>
                      </a:r>
                    </a:p>
                    <a:p>
                      <a:pPr marL="0" marR="0" lvl="0" indent="0"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900" b="0" i="0" u="none" strike="noStrike" cap="none" normalizeH="0" baseline="0" dirty="0" smtClean="0">
                          <a:ln>
                            <a:noFill/>
                          </a:ln>
                          <a:solidFill>
                            <a:schemeClr val="tx1"/>
                          </a:solidFill>
                          <a:effectLst/>
                          <a:latin typeface="Arial" charset="0"/>
                          <a:cs typeface="Arial" charset="0"/>
                        </a:rPr>
                        <a:t> Annual (2009-2012)</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218233">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Bureau of Labor statistics/Census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Employment / Unemployment rates by county for the country.  We will focus on NY state because that overlaps with the health data we have by year and location.  We hope to use Census data to get finer-grained breakdowns of employment by job type. (TXT)</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Annual (2009-2012)</a:t>
                      </a:r>
                    </a:p>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1823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1823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900" b="0" i="0" u="none" strike="noStrike" cap="none" normalizeH="0" baseline="0" dirty="0" smtClean="0">
                          <a:ln>
                            <a:noFill/>
                          </a:ln>
                          <a:solidFill>
                            <a:schemeClr val="tx1"/>
                          </a:solidFill>
                          <a:effectLst/>
                          <a:latin typeface="Arial" charset="0"/>
                          <a:cs typeface="Arial" charset="0"/>
                        </a:rPr>
                        <a:t>- NY employment by job category (white collar/blue collar/service..)</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altLang="en-US" sz="900" b="0" i="0" u="none" strike="noStrike" cap="none" normalizeH="0" baseline="0" dirty="0" smtClean="0">
                          <a:ln>
                            <a:noFill/>
                          </a:ln>
                          <a:solidFill>
                            <a:schemeClr val="tx1"/>
                          </a:solidFill>
                          <a:effectLst/>
                          <a:latin typeface="Arial" charset="0"/>
                          <a:cs typeface="Arial" charset="0"/>
                        </a:rPr>
                        <a:t>- This data comes as historical aggregate employment and net job flows by industry (CSV).  This directly gives us numbers on how many people started or stopped working in a certain type of job.</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900" dirty="0" smtClean="0"/>
                        <a:t>- Quarterly (2009-2012)</a:t>
                      </a:r>
                      <a:endParaRPr lang="en-US" sz="900" dirty="0"/>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r>
              <a:tr h="231626">
                <a:tc gridSpan="4">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4. Technologies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0696">
                <a:tc gridSpan="4">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err="1" smtClean="0">
                          <a:ln>
                            <a:noFill/>
                          </a:ln>
                          <a:solidFill>
                            <a:srgbClr val="000000"/>
                          </a:solidFill>
                          <a:effectLst/>
                          <a:uLnTx/>
                          <a:uFillTx/>
                          <a:latin typeface="Arial"/>
                          <a:cs typeface="Arial"/>
                        </a:rPr>
                        <a:t>MapReduce</a:t>
                      </a:r>
                      <a:r>
                        <a:rPr kumimoji="0" lang="en-US" altLang="en-US" sz="1100" b="0" i="0" u="none" strike="noStrike" kern="1200" cap="none" spc="0" normalizeH="0" baseline="0" noProof="0" dirty="0" smtClean="0">
                          <a:ln>
                            <a:noFill/>
                          </a:ln>
                          <a:solidFill>
                            <a:srgbClr val="000000"/>
                          </a:solidFill>
                          <a:effectLst/>
                          <a:uLnTx/>
                          <a:uFillTx/>
                          <a:latin typeface="Arial"/>
                          <a:cs typeface="Arial"/>
                        </a:rPr>
                        <a:t>, </a:t>
                      </a:r>
                      <a:r>
                        <a:rPr kumimoji="0" lang="en-US" altLang="en-US" sz="1100" b="0" i="0" u="none" strike="noStrike" kern="1200" cap="none" spc="0" normalizeH="0" baseline="0" noProof="0" dirty="0" smtClean="0">
                          <a:ln>
                            <a:noFill/>
                          </a:ln>
                          <a:solidFill>
                            <a:srgbClr val="000000"/>
                          </a:solidFill>
                          <a:effectLst/>
                          <a:uLnTx/>
                          <a:uFillTx/>
                          <a:latin typeface="Arial"/>
                          <a:cs typeface="Arial"/>
                        </a:rPr>
                        <a:t>Pig</a:t>
                      </a:r>
                      <a:endParaRPr kumimoji="0" lang="en-US" altLang="en-US" sz="1100" b="0" i="0" u="none" strike="noStrike" kern="1200" cap="none" spc="0" normalizeH="0" baseline="0" noProof="0" dirty="0" smtClean="0">
                        <a:ln>
                          <a:noFill/>
                        </a:ln>
                        <a:solidFill>
                          <a:srgbClr val="000000"/>
                        </a:solidFill>
                        <a:effectLst/>
                        <a:uLnTx/>
                        <a:uFillTx/>
                        <a:latin typeface="Arial"/>
                        <a:cs typeface="Aria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900" b="0" i="0" u="none" strike="noStrike" cap="none" normalizeH="0" baseline="0" dirty="0" smtClean="0">
                        <a:ln>
                          <a:noFill/>
                        </a:ln>
                        <a:solidFill>
                          <a:schemeClr val="tx1"/>
                        </a:solidFill>
                        <a:effectLst/>
                        <a:latin typeface="Arial" charset="0"/>
                        <a:cs typeface="Arial"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52912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D85BBC0-0B15-40EC-BAC6-58D4FC367C62}"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29699" name="Footer Placeholder 5"/>
          <p:cNvSpPr>
            <a:spLocks noGrp="1"/>
          </p:cNvSpPr>
          <p:nvPr>
            <p:ph type="ftr" sz="quarter" idx="11"/>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smtClean="0">
                <a:latin typeface="Verdana" pitchFamily="34" charset="0"/>
              </a:rPr>
              <a:t>Realtime and Big Data Analytics</a:t>
            </a:r>
          </a:p>
        </p:txBody>
      </p:sp>
      <p:graphicFrame>
        <p:nvGraphicFramePr>
          <p:cNvPr id="415817" name="Group 73"/>
          <p:cNvGraphicFramePr>
            <a:graphicFrameLocks noGrp="1"/>
          </p:cNvGraphicFramePr>
          <p:nvPr>
            <p:ph sz="half" idx="2"/>
            <p:extLst>
              <p:ext uri="{D42A27DB-BD31-4B8C-83A1-F6EECF244321}">
                <p14:modId xmlns:p14="http://schemas.microsoft.com/office/powerpoint/2010/main" val="2684002353"/>
              </p:ext>
            </p:extLst>
          </p:nvPr>
        </p:nvGraphicFramePr>
        <p:xfrm>
          <a:off x="313267" y="1113938"/>
          <a:ext cx="8444753" cy="3474882"/>
        </p:xfrm>
        <a:graphic>
          <a:graphicData uri="http://schemas.openxmlformats.org/drawingml/2006/table">
            <a:tbl>
              <a:tblPr/>
              <a:tblGrid>
                <a:gridCol w="8444753"/>
              </a:tblGrid>
              <a:tr h="429486">
                <a:tc>
                  <a:txBody>
                    <a:bodyPr/>
                    <a:lstStyle/>
                    <a:p>
                      <a:pPr marL="438150" indent="-381000" algn="ctr" eaLnBrk="1" hangingPunct="1">
                        <a:buFont typeface="Wingdings" pitchFamily="2" charset="2"/>
                        <a:buNone/>
                      </a:pPr>
                      <a:endParaRPr lang="en-US" altLang="en-US" sz="700" b="1" i="1" dirty="0" smtClean="0">
                        <a:solidFill>
                          <a:schemeClr val="tx1"/>
                        </a:solidFill>
                      </a:endParaRPr>
                    </a:p>
                    <a:p>
                      <a:pPr marL="438150" indent="-381000" algn="ctr" eaLnBrk="1" hangingPunct="1">
                        <a:buFont typeface="Wingdings" pitchFamily="2" charset="2"/>
                        <a:buNone/>
                      </a:pPr>
                      <a:r>
                        <a:rPr lang="en-US" altLang="en-US" sz="1400" b="1" i="1" dirty="0" smtClean="0">
                          <a:solidFill>
                            <a:schemeClr val="tx1"/>
                          </a:solidFill>
                        </a:rPr>
                        <a:t>Realtime and</a:t>
                      </a:r>
                      <a:r>
                        <a:rPr lang="en-US" altLang="en-US" sz="1400" b="1" i="1" baseline="0" dirty="0" smtClean="0">
                          <a:solidFill>
                            <a:schemeClr val="tx1"/>
                          </a:solidFill>
                        </a:rPr>
                        <a:t> Big Data Analytics </a:t>
                      </a:r>
                      <a:r>
                        <a:rPr lang="en-US" altLang="en-US" sz="1400" b="1" i="1" dirty="0" smtClean="0">
                          <a:solidFill>
                            <a:schemeClr val="tx1"/>
                          </a:solidFill>
                        </a:rPr>
                        <a:t>Project Proposal</a:t>
                      </a:r>
                    </a:p>
                    <a:p>
                      <a:pPr marL="438150" indent="-381000" eaLnBrk="1" hangingPunct="1">
                        <a:buFont typeface="Wingdings" pitchFamily="2" charset="2"/>
                        <a:buNone/>
                      </a:pPr>
                      <a:endParaRPr lang="en-US" altLang="en-US" sz="400" dirty="0" smtClean="0">
                        <a:solidFill>
                          <a:schemeClr val="tx1"/>
                        </a:solidFill>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264">
                <a:tc>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en-US" sz="900" b="1" i="1" dirty="0" smtClean="0">
                          <a:solidFill>
                            <a:srgbClr val="0070C0"/>
                          </a:solidFill>
                        </a:rPr>
                        <a:t>Part 5. References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0696">
                <a:tc>
                  <a:txBody>
                    <a:bodyPr/>
                    <a:lstStyle/>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err="1" smtClean="0"/>
                        <a:t>Halleröd</a:t>
                      </a:r>
                      <a:r>
                        <a:rPr lang="en-US" sz="1100" dirty="0" smtClean="0"/>
                        <a:t>, </a:t>
                      </a:r>
                      <a:r>
                        <a:rPr lang="en-US" sz="1100" dirty="0" err="1" smtClean="0"/>
                        <a:t>Björn</a:t>
                      </a:r>
                      <a:r>
                        <a:rPr lang="en-US" sz="1100" dirty="0" smtClean="0"/>
                        <a:t>, and Jan-Eric </a:t>
                      </a:r>
                      <a:r>
                        <a:rPr lang="en-US" sz="1100" dirty="0" err="1" smtClean="0"/>
                        <a:t>Gustafsson</a:t>
                      </a:r>
                      <a:r>
                        <a:rPr lang="en-US" sz="1100" dirty="0" smtClean="0"/>
                        <a:t>. "A longitudinal analysis of the </a:t>
                      </a:r>
                      <a:r>
                        <a:rPr lang="en-US" sz="1100" b="0" dirty="0" smtClean="0"/>
                        <a:t>relationship between changes in socio-economic status and changes in health.“</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err="1" smtClean="0"/>
                        <a:t>Morefield</a:t>
                      </a:r>
                      <a:r>
                        <a:rPr lang="en-US" sz="1100" dirty="0" smtClean="0"/>
                        <a:t>, G. Brant, David C. </a:t>
                      </a:r>
                      <a:r>
                        <a:rPr lang="en-US" sz="1100" dirty="0" err="1" smtClean="0"/>
                        <a:t>Ribar</a:t>
                      </a:r>
                      <a:r>
                        <a:rPr lang="en-US" sz="1100" dirty="0" smtClean="0"/>
                        <a:t>, and Christopher J. </a:t>
                      </a:r>
                      <a:r>
                        <a:rPr lang="en-US" sz="1100" dirty="0" err="1" smtClean="0"/>
                        <a:t>Ruhm</a:t>
                      </a:r>
                      <a:r>
                        <a:rPr lang="en-US" sz="1100" dirty="0" smtClean="0"/>
                        <a:t>. </a:t>
                      </a:r>
                      <a:r>
                        <a:rPr lang="en-US" sz="1100" b="0" dirty="0" smtClean="0"/>
                        <a:t>“Occupational status and health transitions.”</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t>Nixon, Ashley E., et al. </a:t>
                      </a:r>
                      <a:r>
                        <a:rPr lang="en-US" sz="1100" b="0" dirty="0" smtClean="0"/>
                        <a:t>"Can work make you sick? A meta-analysis of the relationships between job stressors and physical symptoms.“</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baseline="0" dirty="0" smtClean="0"/>
                        <a:t>Ross, </a:t>
                      </a:r>
                      <a:r>
                        <a:rPr lang="en-US" sz="1100" dirty="0" smtClean="0"/>
                        <a:t>Catherine E</a:t>
                      </a:r>
                      <a:r>
                        <a:rPr lang="en-US" sz="1100" baseline="0" dirty="0" smtClean="0"/>
                        <a:t>, and John </a:t>
                      </a:r>
                      <a:r>
                        <a:rPr lang="en-US" sz="1100" baseline="0" dirty="0" err="1" smtClean="0"/>
                        <a:t>Mirowksky</a:t>
                      </a:r>
                      <a:r>
                        <a:rPr lang="en-US" sz="1100" baseline="0" dirty="0" smtClean="0"/>
                        <a:t>.  </a:t>
                      </a:r>
                      <a:r>
                        <a:rPr lang="en-US" sz="1100" dirty="0" smtClean="0"/>
                        <a:t>“Does Employment Affect Health?”</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t>Jin, Robert L., </a:t>
                      </a:r>
                      <a:r>
                        <a:rPr lang="en-US" sz="1100" dirty="0" err="1" smtClean="0"/>
                        <a:t>Chandrakant</a:t>
                      </a:r>
                      <a:r>
                        <a:rPr lang="en-US" sz="1100" dirty="0" smtClean="0"/>
                        <a:t> P. Shah,</a:t>
                      </a:r>
                      <a:r>
                        <a:rPr lang="en-US" sz="1100" baseline="0" dirty="0" smtClean="0"/>
                        <a:t> and </a:t>
                      </a:r>
                      <a:r>
                        <a:rPr lang="en-US" sz="1100" baseline="0" dirty="0" err="1" smtClean="0"/>
                        <a:t>Tomislav</a:t>
                      </a:r>
                      <a:r>
                        <a:rPr lang="en-US" sz="1100" baseline="0" dirty="0" smtClean="0"/>
                        <a:t> J. Svoboda.  </a:t>
                      </a:r>
                      <a:r>
                        <a:rPr lang="en-US" sz="1100" dirty="0" smtClean="0"/>
                        <a:t>“The Impact of Unemployment on Health: A Review of the Evidence”</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Bernstein AB,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Hing</a:t>
                      </a:r>
                      <a:r>
                        <a:rPr kumimoji="0" lang="en-US" altLang="en-US" sz="1100" b="0" i="0" u="none" strike="noStrike" kern="1200" cap="none" spc="0" normalizeH="0" baseline="0" noProof="0" dirty="0" smtClean="0">
                          <a:ln>
                            <a:noFill/>
                          </a:ln>
                          <a:solidFill>
                            <a:srgbClr val="000000"/>
                          </a:solidFill>
                          <a:effectLst/>
                          <a:uLnTx/>
                          <a:uFillTx/>
                          <a:latin typeface="+mn-lt"/>
                          <a:cs typeface="+mn-cs"/>
                        </a:rPr>
                        <a:t> E, Moss AJ, Allen KF,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Siller</a:t>
                      </a:r>
                      <a:r>
                        <a:rPr kumimoji="0" lang="en-US" altLang="en-US" sz="1100" b="0" i="0" u="none" strike="noStrike" kern="1200" cap="none" spc="0" normalizeH="0" baseline="0" noProof="0" dirty="0" smtClean="0">
                          <a:ln>
                            <a:noFill/>
                          </a:ln>
                          <a:solidFill>
                            <a:srgbClr val="000000"/>
                          </a:solidFill>
                          <a:effectLst/>
                          <a:uLnTx/>
                          <a:uFillTx/>
                          <a:latin typeface="+mn-lt"/>
                          <a:cs typeface="+mn-cs"/>
                        </a:rPr>
                        <a:t> AB, </a:t>
                      </a:r>
                      <a:r>
                        <a:rPr kumimoji="0" lang="en-US" altLang="en-US" sz="1100" b="0" i="0" u="none" strike="noStrike" kern="1200" cap="none" spc="0" normalizeH="0" baseline="0" noProof="0" dirty="0" err="1" smtClean="0">
                          <a:ln>
                            <a:noFill/>
                          </a:ln>
                          <a:solidFill>
                            <a:srgbClr val="000000"/>
                          </a:solidFill>
                          <a:effectLst/>
                          <a:uLnTx/>
                          <a:uFillTx/>
                          <a:latin typeface="+mn-lt"/>
                          <a:cs typeface="+mn-cs"/>
                        </a:rPr>
                        <a:t>Tiggle</a:t>
                      </a:r>
                      <a:r>
                        <a:rPr kumimoji="0" lang="en-US" altLang="en-US" sz="1100" b="0" i="0" u="none" strike="noStrike" kern="1200" cap="none" spc="0" normalizeH="0" baseline="0" noProof="0" dirty="0" smtClean="0">
                          <a:ln>
                            <a:noFill/>
                          </a:ln>
                          <a:solidFill>
                            <a:srgbClr val="000000"/>
                          </a:solidFill>
                          <a:effectLst/>
                          <a:uLnTx/>
                          <a:uFillTx/>
                          <a:latin typeface="+mn-lt"/>
                          <a:cs typeface="+mn-cs"/>
                        </a:rPr>
                        <a:t> RB.  “Health care in America: Trends in utilization”</a:t>
                      </a: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altLang="en-US" sz="1100" b="0" i="0" u="none" strike="noStrike" kern="1200" cap="none" spc="0" normalizeH="0" baseline="0" noProof="0" dirty="0" smtClean="0">
                        <a:ln>
                          <a:noFill/>
                        </a:ln>
                        <a:solidFill>
                          <a:srgbClr val="000000"/>
                        </a:solidFill>
                        <a:effectLst/>
                        <a:uLnTx/>
                        <a:uFillTx/>
                        <a:latin typeface="+mn-lt"/>
                        <a:cs typeface="+mn-cs"/>
                      </a:endParaRPr>
                    </a:p>
                    <a:p>
                      <a:pPr marL="438150" marR="0" lvl="0" indent="-38100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altLang="en-US" sz="1100" b="0" i="0" u="none" strike="noStrike" kern="1200" cap="none" spc="0" normalizeH="0" baseline="0" noProof="0" dirty="0" smtClean="0">
                          <a:ln>
                            <a:noFill/>
                          </a:ln>
                          <a:solidFill>
                            <a:srgbClr val="000000"/>
                          </a:solidFill>
                          <a:effectLst/>
                          <a:uLnTx/>
                          <a:uFillTx/>
                          <a:latin typeface="+mn-lt"/>
                          <a:cs typeface="+mn-cs"/>
                        </a:rPr>
                        <a:t>Adler, Nancy E., and Katherine Newman.  “Socioeconomic Disparities In Health: Pathways and Policies”</a:t>
                      </a: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72881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5119</TotalTime>
  <Words>499</Words>
  <Application>Microsoft Office PowerPoint</Application>
  <PresentationFormat>On-screen Show (4:3)</PresentationFormat>
  <Paragraphs>56</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Verdana</vt:lpstr>
      <vt:lpstr>Wingdings</vt:lpstr>
      <vt:lpstr>Level</vt:lpstr>
      <vt:lpstr>10 September 2009</vt:lpstr>
      <vt:lpstr>PowerPoint Presentation</vt:lpstr>
      <vt:lpstr>PowerPoint Presentation</vt:lpstr>
    </vt:vector>
  </TitlesOfParts>
  <Company>IBM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Chris Keitel</cp:lastModifiedBy>
  <cp:revision>1084</cp:revision>
  <dcterms:created xsi:type="dcterms:W3CDTF">2014-03-30T21:18:26Z</dcterms:created>
  <dcterms:modified xsi:type="dcterms:W3CDTF">2014-04-04T01:37:47Z</dcterms:modified>
</cp:coreProperties>
</file>