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5"/>
  </p:notesMasterIdLst>
  <p:sldIdLst>
    <p:sldId id="491" r:id="rId3"/>
    <p:sldId id="492" r:id="rId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FFCC"/>
    <a:srgbClr val="A50021"/>
    <a:srgbClr val="99FFCC"/>
    <a:srgbClr val="009999"/>
    <a:srgbClr val="99CC00"/>
    <a:srgbClr val="FF3300"/>
    <a:srgbClr val="0000CC"/>
    <a:srgbClr val="FF0000"/>
    <a:srgbClr val="740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9" autoAdjust="0"/>
    <p:restoredTop sz="95775" autoAdjust="0"/>
  </p:normalViewPr>
  <p:slideViewPr>
    <p:cSldViewPr snapToGrid="0">
      <p:cViewPr>
        <p:scale>
          <a:sx n="150" d="100"/>
          <a:sy n="150" d="100"/>
        </p:scale>
        <p:origin x="-240"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10DA0B-4C8E-4584-9D36-0644AA93BF7D}" type="slidenum">
              <a:rPr lang="en-US"/>
              <a:pPr>
                <a:defRPr/>
              </a:pPr>
              <a:t>‹#›</a:t>
            </a:fld>
            <a:endParaRPr lang="en-US"/>
          </a:p>
        </p:txBody>
      </p:sp>
    </p:spTree>
    <p:extLst>
      <p:ext uri="{BB962C8B-B14F-4D97-AF65-F5344CB8AC3E}">
        <p14:creationId xmlns:p14="http://schemas.microsoft.com/office/powerpoint/2010/main" val="121970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16784778-C285-411E-B554-E655B9D4B483}" type="slidenum">
              <a:rPr lang="en-US"/>
              <a:pPr>
                <a:defRPr/>
              </a:pPr>
              <a:t>‹#›</a:t>
            </a:fld>
            <a:endParaRPr lang="en-US"/>
          </a:p>
        </p:txBody>
      </p:sp>
    </p:spTree>
    <p:extLst>
      <p:ext uri="{BB962C8B-B14F-4D97-AF65-F5344CB8AC3E}">
        <p14:creationId xmlns:p14="http://schemas.microsoft.com/office/powerpoint/2010/main" val="69845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93F5A82-B780-4E4D-8DEF-6780C083D862}"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7183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FDFD128-BC4C-442D-92AD-57D71B09B0C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194726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25B2E2A-A582-4381-AA96-2F5CDB2E41B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73429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73 w 2880"/>
                <a:gd name="T5" fmla="*/ 288 h 288"/>
                <a:gd name="T6" fmla="*/ 2733 w 2880"/>
                <a:gd name="T7" fmla="*/ 256 h 288"/>
                <a:gd name="T8" fmla="*/ 2562 w 2880"/>
                <a:gd name="T9" fmla="*/ 134 h 288"/>
                <a:gd name="T10" fmla="*/ 2340 w 2880"/>
                <a:gd name="T11" fmla="*/ 46 h 288"/>
                <a:gd name="T12" fmla="*/ 2147 w 2880"/>
                <a:gd name="T13" fmla="*/ 10 h 288"/>
                <a:gd name="T14" fmla="*/ 2034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4 h 290"/>
                <a:gd name="T4" fmla="*/ 3076 w 3194"/>
                <a:gd name="T5" fmla="*/ 296 h 290"/>
                <a:gd name="T6" fmla="*/ 3070 w 3194"/>
                <a:gd name="T7" fmla="*/ 262 h 290"/>
                <a:gd name="T8" fmla="*/ 3043 w 3194"/>
                <a:gd name="T9" fmla="*/ 152 h 290"/>
                <a:gd name="T10" fmla="*/ 3003 w 3194"/>
                <a:gd name="T11" fmla="*/ 34 h 290"/>
                <a:gd name="T12" fmla="*/ 298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 w 3194"/>
                <a:gd name="T5" fmla="*/ 0 h 290"/>
                <a:gd name="T6" fmla="*/ 2 w 3194"/>
                <a:gd name="T7" fmla="*/ 156 h 290"/>
                <a:gd name="T8" fmla="*/ 2 w 3194"/>
                <a:gd name="T9" fmla="*/ 254 h 290"/>
                <a:gd name="T10" fmla="*/ 2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val="76003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DC65D48-842F-4A90-A41C-FC4D691676BF}" type="slidenum">
              <a:rPr lang="en-US"/>
              <a:pPr>
                <a:defRPr/>
              </a:pPr>
              <a:t>‹#›</a:t>
            </a:fld>
            <a:endParaRPr lang="en-US"/>
          </a:p>
        </p:txBody>
      </p:sp>
    </p:spTree>
    <p:extLst>
      <p:ext uri="{BB962C8B-B14F-4D97-AF65-F5344CB8AC3E}">
        <p14:creationId xmlns:p14="http://schemas.microsoft.com/office/powerpoint/2010/main" val="16326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C0422B3-D158-4C56-B61E-69B453D43E94}" type="slidenum">
              <a:rPr lang="en-US"/>
              <a:pPr>
                <a:defRPr/>
              </a:pPr>
              <a:t>‹#›</a:t>
            </a:fld>
            <a:endParaRPr lang="en-US"/>
          </a:p>
        </p:txBody>
      </p:sp>
    </p:spTree>
    <p:extLst>
      <p:ext uri="{BB962C8B-B14F-4D97-AF65-F5344CB8AC3E}">
        <p14:creationId xmlns:p14="http://schemas.microsoft.com/office/powerpoint/2010/main" val="299026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6F783C5-6D77-4758-8029-339E686E6CF9}" type="slidenum">
              <a:rPr lang="en-US"/>
              <a:pPr>
                <a:defRPr/>
              </a:pPr>
              <a:t>‹#›</a:t>
            </a:fld>
            <a:endParaRPr lang="en-US"/>
          </a:p>
        </p:txBody>
      </p:sp>
    </p:spTree>
    <p:extLst>
      <p:ext uri="{BB962C8B-B14F-4D97-AF65-F5344CB8AC3E}">
        <p14:creationId xmlns:p14="http://schemas.microsoft.com/office/powerpoint/2010/main" val="2536726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61E9535-9EAC-4CD6-8EFB-97ECE18D6CC8}" type="slidenum">
              <a:rPr lang="en-US"/>
              <a:pPr>
                <a:defRPr/>
              </a:pPr>
              <a:t>‹#›</a:t>
            </a:fld>
            <a:endParaRPr lang="en-US"/>
          </a:p>
        </p:txBody>
      </p:sp>
    </p:spTree>
    <p:extLst>
      <p:ext uri="{BB962C8B-B14F-4D97-AF65-F5344CB8AC3E}">
        <p14:creationId xmlns:p14="http://schemas.microsoft.com/office/powerpoint/2010/main" val="3085395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EB1F72F-6E00-47B7-9371-50F78A3B1C16}" type="slidenum">
              <a:rPr lang="en-US"/>
              <a:pPr>
                <a:defRPr/>
              </a:pPr>
              <a:t>‹#›</a:t>
            </a:fld>
            <a:endParaRPr lang="en-US"/>
          </a:p>
        </p:txBody>
      </p:sp>
    </p:spTree>
    <p:extLst>
      <p:ext uri="{BB962C8B-B14F-4D97-AF65-F5344CB8AC3E}">
        <p14:creationId xmlns:p14="http://schemas.microsoft.com/office/powerpoint/2010/main" val="3683629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E02C025-39BF-4D6E-BD8A-601008C87874}" type="slidenum">
              <a:rPr lang="en-US"/>
              <a:pPr>
                <a:defRPr/>
              </a:pPr>
              <a:t>‹#›</a:t>
            </a:fld>
            <a:endParaRPr lang="en-US"/>
          </a:p>
        </p:txBody>
      </p:sp>
    </p:spTree>
    <p:extLst>
      <p:ext uri="{BB962C8B-B14F-4D97-AF65-F5344CB8AC3E}">
        <p14:creationId xmlns:p14="http://schemas.microsoft.com/office/powerpoint/2010/main" val="36616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18A0FE5-19EB-49FA-BA6E-DF1AFCD410AE}"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313112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D3DCB09-878B-4EBA-BCA9-4D72130BC3A9}" type="slidenum">
              <a:rPr lang="en-US"/>
              <a:pPr>
                <a:defRPr/>
              </a:pPr>
              <a:t>‹#›</a:t>
            </a:fld>
            <a:endParaRPr lang="en-US"/>
          </a:p>
        </p:txBody>
      </p:sp>
    </p:spTree>
    <p:extLst>
      <p:ext uri="{BB962C8B-B14F-4D97-AF65-F5344CB8AC3E}">
        <p14:creationId xmlns:p14="http://schemas.microsoft.com/office/powerpoint/2010/main" val="73610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9E16D37-AE30-46C6-9BA3-654CBEBA7317}" type="slidenum">
              <a:rPr lang="en-US"/>
              <a:pPr>
                <a:defRPr/>
              </a:pPr>
              <a:t>‹#›</a:t>
            </a:fld>
            <a:endParaRPr lang="en-US"/>
          </a:p>
        </p:txBody>
      </p:sp>
    </p:spTree>
    <p:extLst>
      <p:ext uri="{BB962C8B-B14F-4D97-AF65-F5344CB8AC3E}">
        <p14:creationId xmlns:p14="http://schemas.microsoft.com/office/powerpoint/2010/main" val="46545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F5BF5ED-6F7A-463F-A8EF-109429058DF1}" type="slidenum">
              <a:rPr lang="en-US"/>
              <a:pPr>
                <a:defRPr/>
              </a:pPr>
              <a:t>‹#›</a:t>
            </a:fld>
            <a:endParaRPr lang="en-US"/>
          </a:p>
        </p:txBody>
      </p:sp>
    </p:spTree>
    <p:extLst>
      <p:ext uri="{BB962C8B-B14F-4D97-AF65-F5344CB8AC3E}">
        <p14:creationId xmlns:p14="http://schemas.microsoft.com/office/powerpoint/2010/main" val="290028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341774A-D82C-41C6-B44E-017751CACF7A}" type="slidenum">
              <a:rPr lang="en-US"/>
              <a:pPr>
                <a:defRPr/>
              </a:pPr>
              <a:t>‹#›</a:t>
            </a:fld>
            <a:endParaRPr lang="en-US"/>
          </a:p>
        </p:txBody>
      </p:sp>
    </p:spTree>
    <p:extLst>
      <p:ext uri="{BB962C8B-B14F-4D97-AF65-F5344CB8AC3E}">
        <p14:creationId xmlns:p14="http://schemas.microsoft.com/office/powerpoint/2010/main" val="34518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0182718-ED7A-45A5-B261-A67A761BBAE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4270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F25AB96-678B-4C73-AC62-DD997D88139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405407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7731E7B-7228-4A9D-9C73-E261DA25FDE1}"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59626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73DEDA8-6792-437B-BF53-B0B538A15BCE}"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8187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4089469-1163-4949-84E7-25C0EEB8B56F}"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16660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BCB3DEC-B7A4-4C16-96B0-98A4896468F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1681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3A4C813-0438-4876-896A-40A4481F0BD2}"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3596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D8F31599-9F9A-480D-A0BB-397C4833466C}"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r>
              <a:rPr lang="en-US"/>
              <a:t>Realtime and Big Data Analytics</a:t>
            </a:r>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Spring 2014</a:t>
            </a:r>
          </a:p>
        </p:txBody>
      </p:sp>
    </p:spTree>
  </p:cSld>
  <p:clrMap bg1="lt1" tx1="dk1" bg2="lt2" tx2="dk2" accent1="accent1" accent2="accent2" accent3="accent3" accent4="accent4" accent5="accent5" accent6="accent6" hlink="hlink" folHlink="folHlink"/>
  <p:sldLayoutIdLst>
    <p:sldLayoutId id="2147484059"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iming>
    <p:tnLst>
      <p:par>
        <p:cTn id="1" dur="indefinite" restart="never" nodeType="tmRoot"/>
      </p:par>
    </p:tnLst>
  </p:timing>
  <p:hf hd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6915CD72-9858-4716-AD61-DC7A23A7B629}"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5" name="Text Box 7"/>
          <p:cNvSpPr txBox="1">
            <a:spLocks noChangeArrowheads="1"/>
          </p:cNvSpPr>
          <p:nvPr userDrawn="1"/>
        </p:nvSpPr>
        <p:spPr bwMode="auto">
          <a:xfrm>
            <a:off x="219075" y="257175"/>
            <a:ext cx="7648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1200" i="1" smtClean="0">
                <a:solidFill>
                  <a:schemeClr val="bg1"/>
                </a:solidFill>
                <a:latin typeface="Arial" charset="0"/>
              </a:rPr>
              <a:t>Realtime and Big Data Analytics</a:t>
            </a: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 Courant Institute of Mathematical Sciences - </a:t>
            </a:r>
            <a:r>
              <a:rPr lang="en-US" sz="800" smtClean="0">
                <a:solidFill>
                  <a:schemeClr val="bg1"/>
                </a:solidFill>
                <a:latin typeface="Arial" charset="0"/>
              </a:rPr>
              <a:t>Spring 2014</a:t>
            </a:r>
            <a:endParaRPr lang="en-US" sz="800" dirty="0" smtClean="0">
              <a:solidFill>
                <a:schemeClr val="bg1"/>
              </a:solidFill>
              <a:latin typeface="Arial" charset="0"/>
            </a:endParaRPr>
          </a:p>
        </p:txBody>
      </p:sp>
    </p:spTree>
  </p:cSld>
  <p:clrMap bg1="dk2" tx1="lt1" bg2="dk1" tx2="lt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xfrm>
            <a:off x="6597650" y="852805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1</a:t>
            </a:fld>
            <a:endParaRPr lang="en-US" altLang="en-US" sz="900" smtClean="0">
              <a:latin typeface="Verdana" pitchFamily="34" charset="0"/>
            </a:endParaRPr>
          </a:p>
        </p:txBody>
      </p:sp>
      <p:sp>
        <p:nvSpPr>
          <p:cNvPr id="29699" name="Footer Placeholder 5"/>
          <p:cNvSpPr>
            <a:spLocks noGrp="1"/>
          </p:cNvSpPr>
          <p:nvPr>
            <p:ph type="ftr" sz="quarter" idx="11"/>
          </p:nvPr>
        </p:nvSpPr>
        <p:spPr>
          <a:xfrm>
            <a:off x="3168650" y="8528050"/>
            <a:ext cx="2895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3062184352"/>
              </p:ext>
            </p:extLst>
          </p:nvPr>
        </p:nvGraphicFramePr>
        <p:xfrm>
          <a:off x="370417" y="148738"/>
          <a:ext cx="8444753" cy="6364892"/>
        </p:xfrm>
        <a:graphic>
          <a:graphicData uri="http://schemas.openxmlformats.org/drawingml/2006/table">
            <a:tbl>
              <a:tblPr/>
              <a:tblGrid>
                <a:gridCol w="1568824"/>
                <a:gridCol w="726412"/>
                <a:gridCol w="3863517"/>
                <a:gridCol w="2286000"/>
              </a:tblGrid>
              <a:tr h="429486">
                <a:tc gridSpan="4">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18740">
                <a:tc gridSpan="4">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65467">
                <a:tc gridSpan="4">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Chris Keitel, George </a:t>
                      </a:r>
                      <a:r>
                        <a:rPr lang="en-US" altLang="en-US" sz="900" dirty="0" err="1" smtClean="0">
                          <a:solidFill>
                            <a:schemeClr val="tx1"/>
                          </a:solidFill>
                        </a:rPr>
                        <a:t>Dagher</a:t>
                      </a:r>
                      <a:r>
                        <a:rPr lang="en-US" altLang="en-US" sz="900" dirty="0" smtClean="0">
                          <a:solidFill>
                            <a:schemeClr val="tx1"/>
                          </a:solidFill>
                        </a:rPr>
                        <a:t>, </a:t>
                      </a:r>
                      <a:r>
                        <a:rPr lang="en-US" altLang="en-US" sz="900" dirty="0" err="1" smtClean="0">
                          <a:solidFill>
                            <a:schemeClr val="tx1"/>
                          </a:solidFill>
                        </a:rPr>
                        <a:t>Khen</a:t>
                      </a:r>
                      <a:r>
                        <a:rPr lang="en-US" altLang="en-US" sz="900" dirty="0" smtClean="0">
                          <a:solidFill>
                            <a:schemeClr val="tx1"/>
                          </a:solidFill>
                        </a:rPr>
                        <a:t> Price</a:t>
                      </a:r>
                    </a:p>
                    <a:p>
                      <a:pPr marL="438150" indent="-381000" eaLnBrk="1" hangingPunct="1">
                        <a:buFont typeface="Wingdings" pitchFamily="2" charset="2"/>
                        <a:buNone/>
                      </a:pPr>
                      <a:r>
                        <a:rPr lang="en-US" altLang="en-US" sz="900" dirty="0" smtClean="0">
                          <a:solidFill>
                            <a:schemeClr val="tx1"/>
                          </a:solidFill>
                        </a:rPr>
                        <a:t>Project Title: Is working healthy?</a:t>
                      </a:r>
                    </a:p>
                    <a:p>
                      <a:pPr marL="438150" indent="-381000" eaLnBrk="1" hangingPunct="1">
                        <a:buFont typeface="Wingdings" pitchFamily="2" charset="2"/>
                        <a:buNone/>
                      </a:pPr>
                      <a:endParaRPr lang="en-US" altLang="en-US" sz="5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Project Description:</a:t>
                      </a:r>
                      <a:r>
                        <a:rPr lang="en-US" altLang="en-US" sz="900" baseline="0" dirty="0" smtClean="0">
                          <a:solidFill>
                            <a:schemeClr val="tx1"/>
                          </a:solidFill>
                        </a:rPr>
                        <a:t> Using </a:t>
                      </a:r>
                      <a:r>
                        <a:rPr lang="en-US" altLang="en-US" sz="900" baseline="0" dirty="0" smtClean="0">
                          <a:solidFill>
                            <a:schemeClr val="tx1"/>
                          </a:solidFill>
                        </a:rPr>
                        <a:t>New York state employment statistics by county, in-patient hospital data by </a:t>
                      </a:r>
                      <a:r>
                        <a:rPr lang="en-US" altLang="en-US" sz="900" baseline="0" dirty="0" err="1" smtClean="0">
                          <a:solidFill>
                            <a:schemeClr val="tx1"/>
                          </a:solidFill>
                        </a:rPr>
                        <a:t>zipcode</a:t>
                      </a:r>
                      <a:r>
                        <a:rPr lang="en-US" altLang="en-US" sz="900" baseline="0" dirty="0" smtClean="0">
                          <a:solidFill>
                            <a:schemeClr val="tx1"/>
                          </a:solidFill>
                        </a:rPr>
                        <a:t>, and twitter updates, we intend to explore </a:t>
                      </a:r>
                      <a:r>
                        <a:rPr lang="en-US" altLang="en-US" sz="900" baseline="0" dirty="0" smtClean="0">
                          <a:solidFill>
                            <a:schemeClr val="tx1"/>
                          </a:solidFill>
                        </a:rPr>
                        <a:t>whether there is a correlation between </a:t>
                      </a:r>
                      <a:r>
                        <a:rPr lang="en-US" altLang="en-US" sz="900" baseline="0" dirty="0" smtClean="0">
                          <a:solidFill>
                            <a:schemeClr val="tx1"/>
                          </a:solidFill>
                        </a:rPr>
                        <a:t>unemployment and changes in health.  Assuming we can find a relationship between historical unemployment and hospital stays, we can than then use current twitter updates as a predictor of future declining health.</a:t>
                      </a: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06082">
                <a:tc gridSpan="4">
                  <a:txBody>
                    <a:bodyPr/>
                    <a:lstStyle/>
                    <a:p>
                      <a:pPr marL="438150" indent="-381000" eaLnBrk="1" hangingPunct="1">
                        <a:buFont typeface="Wingdings" pitchFamily="2" charset="2"/>
                        <a:buNone/>
                      </a:pPr>
                      <a:r>
                        <a:rPr lang="en-US" altLang="en-US" sz="900" b="1" i="1" dirty="0" smtClean="0">
                          <a:solidFill>
                            <a:srgbClr val="0070C0"/>
                          </a:solidFill>
                        </a:rPr>
                        <a:t>Part 2. General 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85155">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 Description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Size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NY state health statistics links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https://health.data.ny.gov/Health/Hospital-Inpatient-Discharges-SPARCS-De-Identified/q6hk-esrj</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&gt;1GB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BLS – unemployment rates by county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r>
                        <a:rPr lang="en-US" sz="900" dirty="0" smtClean="0"/>
                        <a:t>http://</a:t>
                      </a:r>
                      <a:r>
                        <a:rPr lang="en-US" sz="900" dirty="0" err="1" smtClean="0"/>
                        <a:t>www.bls.gov/lau/#cntyaa</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&lt;10 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Twitter</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r>
                        <a:rPr lang="en-US" sz="900" dirty="0" smtClean="0"/>
                        <a:t>Twitter status updates for specific days and geographic areas using a sample of keywords related to employment (“working”, ‘job”, “fired”</a:t>
                      </a:r>
                      <a:r>
                        <a:rPr lang="en-US" sz="900" baseline="0" dirty="0" smtClean="0"/>
                        <a:t> etc.)</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&gt; 100MB</a:t>
                      </a:r>
                      <a:endParaRPr lang="en-US" sz="900" dirty="0" smtClean="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US Census Data</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http://lehd.ces.census.gov/applications/qwi_online/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~10MB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95">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3. Detailed</a:t>
                      </a:r>
                      <a:r>
                        <a:rPr lang="en-US" altLang="en-US" sz="900" b="1" i="1" baseline="0" dirty="0" smtClean="0">
                          <a:solidFill>
                            <a:srgbClr val="0070C0"/>
                          </a:solidFill>
                        </a:rPr>
                        <a:t> </a:t>
                      </a:r>
                      <a:r>
                        <a:rPr lang="en-US" altLang="en-US" sz="900" b="1" i="1" dirty="0" smtClean="0">
                          <a:solidFill>
                            <a:srgbClr val="0070C0"/>
                          </a:solidFill>
                        </a:rPr>
                        <a:t>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Health Data </a:t>
                      </a:r>
                      <a:r>
                        <a:rPr kumimoji="0" lang="en-US" altLang="en-US" sz="900" b="0" i="0" u="none" strike="noStrike" cap="none" normalizeH="0" baseline="0" dirty="0" smtClean="0">
                          <a:ln>
                            <a:noFill/>
                          </a:ln>
                          <a:solidFill>
                            <a:schemeClr val="tx1"/>
                          </a:solidFill>
                          <a:effectLst/>
                          <a:latin typeface="Arial" charset="0"/>
                          <a:cs typeface="Arial" charset="0"/>
                        </a:rPr>
                        <a:t>NY</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Characteristics</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a:t>
                      </a:r>
                      <a:r>
                        <a:rPr kumimoji="0" lang="en-US" altLang="en-US" sz="900" b="0" i="0" u="none" strike="noStrike" cap="none" normalizeH="0" baseline="0" dirty="0" smtClean="0">
                          <a:ln>
                            <a:noFill/>
                          </a:ln>
                          <a:solidFill>
                            <a:schemeClr val="tx1"/>
                          </a:solidFill>
                          <a:effectLst/>
                          <a:latin typeface="Arial" charset="0"/>
                          <a:cs typeface="Arial" charset="0"/>
                        </a:rPr>
                        <a:t>Historical hospital </a:t>
                      </a:r>
                      <a:r>
                        <a:rPr kumimoji="0" lang="en-US" altLang="en-US" sz="900" b="0" i="0" u="none" strike="noStrike" cap="none" normalizeH="0" baseline="0" dirty="0" smtClean="0">
                          <a:ln>
                            <a:noFill/>
                          </a:ln>
                          <a:solidFill>
                            <a:schemeClr val="tx1"/>
                          </a:solidFill>
                          <a:effectLst/>
                          <a:latin typeface="Arial" charset="0"/>
                          <a:cs typeface="Arial" charset="0"/>
                        </a:rPr>
                        <a:t>inpatient </a:t>
                      </a:r>
                      <a:r>
                        <a:rPr kumimoji="0" lang="en-US" altLang="en-US" sz="900" b="0" i="0" u="none" strike="noStrike" cap="none" normalizeH="0" baseline="0" dirty="0" smtClean="0">
                          <a:ln>
                            <a:noFill/>
                          </a:ln>
                          <a:solidFill>
                            <a:schemeClr val="tx1"/>
                          </a:solidFill>
                          <a:effectLst/>
                          <a:latin typeface="Arial" charset="0"/>
                          <a:cs typeface="Arial" charset="0"/>
                        </a:rPr>
                        <a:t>discharges for the state of NY by </a:t>
                      </a:r>
                      <a:r>
                        <a:rPr kumimoji="0" lang="en-US" altLang="en-US" sz="900" b="0" i="0" u="none" strike="noStrike" cap="none" normalizeH="0" baseline="0" dirty="0" err="1" smtClean="0">
                          <a:ln>
                            <a:noFill/>
                          </a:ln>
                          <a:solidFill>
                            <a:schemeClr val="tx1"/>
                          </a:solidFill>
                          <a:effectLst/>
                          <a:latin typeface="Arial" charset="0"/>
                          <a:cs typeface="Arial" charset="0"/>
                        </a:rPr>
                        <a:t>zipcode</a:t>
                      </a:r>
                      <a:r>
                        <a:rPr kumimoji="0" lang="en-US" altLang="en-US" sz="900" b="0" i="0" u="none" strike="noStrike" cap="none" normalizeH="0" baseline="0" dirty="0" smtClean="0">
                          <a:ln>
                            <a:noFill/>
                          </a:ln>
                          <a:solidFill>
                            <a:schemeClr val="tx1"/>
                          </a:solidFill>
                          <a:effectLst/>
                          <a:latin typeface="Arial" charset="0"/>
                          <a:cs typeface="Arial" charset="0"/>
                        </a:rPr>
                        <a:t>. (CSV)</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Frequency</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a:t>
                      </a:r>
                      <a:r>
                        <a:rPr kumimoji="0" lang="en-US" altLang="en-US" sz="900" b="0" i="0" u="none" strike="noStrike" cap="none" normalizeH="0" baseline="0" dirty="0" smtClean="0">
                          <a:ln>
                            <a:noFill/>
                          </a:ln>
                          <a:solidFill>
                            <a:schemeClr val="tx1"/>
                          </a:solidFill>
                          <a:effectLst/>
                          <a:latin typeface="Arial" charset="0"/>
                          <a:cs typeface="Arial" charset="0"/>
                        </a:rPr>
                        <a:t>Annual (2009-2012)</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218233">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Bureau of Labor statistics/Census</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Employment / Unemployment rates by county for the country.  We will focus on NY state because that overlaps with the health data we have by year and location.  We hope to use Census data to get finer-grained breakdowns of employment by job type. (TXT)</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Status date and geo-tagged specific historical status messages for NY</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Using historic twitter status messages based on keyword, and location, we want to attempt to correlate keywords to the reported unemployment numbers.  Then, because we can get twitter messages in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 we can use that as a predictor of health statistics (API)</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- 100 per day historical (2009-2012)</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900" b="0" i="0" u="none" strike="noStrike" cap="none" normalizeH="0" baseline="0" dirty="0" smtClean="0">
                          <a:ln>
                            <a:noFill/>
                          </a:ln>
                          <a:solidFill>
                            <a:schemeClr val="tx1"/>
                          </a:solidFill>
                          <a:effectLst/>
                          <a:latin typeface="Arial" charset="0"/>
                          <a:cs typeface="Arial" charset="0"/>
                        </a:rPr>
                        <a:t>- </a:t>
                      </a:r>
                      <a:r>
                        <a:rPr kumimoji="0" lang="en-US" altLang="en-US" sz="900" b="0" i="0" u="none" strike="noStrike" cap="none" normalizeH="0" baseline="0" dirty="0" err="1" smtClean="0">
                          <a:ln>
                            <a:noFill/>
                          </a:ln>
                          <a:solidFill>
                            <a:schemeClr val="tx1"/>
                          </a:solidFill>
                          <a:effectLst/>
                          <a:latin typeface="Arial" charset="0"/>
                          <a:cs typeface="Arial" charset="0"/>
                        </a:rPr>
                        <a:t>Realtime</a:t>
                      </a:r>
                      <a:r>
                        <a:rPr kumimoji="0" lang="en-US" altLang="en-US" sz="900" b="0" i="0" u="none" strike="noStrike" cap="none" normalizeH="0" baseline="0" dirty="0" smtClean="0">
                          <a:ln>
                            <a:noFill/>
                          </a:ln>
                          <a:solidFill>
                            <a:schemeClr val="tx1"/>
                          </a:solidFill>
                          <a:effectLst/>
                          <a:latin typeface="Arial" charset="0"/>
                          <a:cs typeface="Arial" charset="0"/>
                        </a:rPr>
                        <a:t>…</a:t>
                      </a:r>
                    </a:p>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NY employment by job category (white collar/blue collar/service..)</a:t>
                      </a: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This data comes as historical aggregate employment and net job flows by industry (CSV).  This directly gives us numbers on how many people started or stopped working in a certain type of job.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900" dirty="0" smtClean="0"/>
                        <a:t>- Quarterly (2009-2012)</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31626">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4. Technologies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gridSpan="4">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err="1" smtClean="0">
                          <a:ln>
                            <a:noFill/>
                          </a:ln>
                          <a:solidFill>
                            <a:srgbClr val="000000"/>
                          </a:solidFill>
                          <a:effectLst/>
                          <a:uLnTx/>
                          <a:uFillTx/>
                          <a:latin typeface="Arial"/>
                          <a:cs typeface="Arial"/>
                        </a:rPr>
                        <a:t>MapReduce</a:t>
                      </a:r>
                      <a:r>
                        <a:rPr kumimoji="0" lang="en-US" altLang="en-US" sz="1100" b="0" i="0" u="none" strike="noStrike" kern="1200" cap="none" spc="0" normalizeH="0" baseline="0" noProof="0" dirty="0" smtClean="0">
                          <a:ln>
                            <a:noFill/>
                          </a:ln>
                          <a:solidFill>
                            <a:srgbClr val="000000"/>
                          </a:solidFill>
                          <a:effectLst/>
                          <a:uLnTx/>
                          <a:uFillTx/>
                          <a:latin typeface="Arial"/>
                          <a:cs typeface="Arial"/>
                        </a:rPr>
                        <a:t>, Pig, Other technologies: Twitter API</a:t>
                      </a:r>
                      <a:endParaRPr kumimoji="0" lang="en-US" altLang="en-US" sz="1100" b="0" i="0" u="none" strike="noStrike" kern="1200" cap="none" spc="0" normalizeH="0" baseline="0" noProof="0" dirty="0" smtClean="0">
                        <a:ln>
                          <a:noFill/>
                        </a:ln>
                        <a:solidFill>
                          <a:srgbClr val="000000"/>
                        </a:solidFill>
                        <a:effectLst/>
                        <a:uLnTx/>
                        <a:uFillTx/>
                        <a:latin typeface="Arial"/>
                        <a:cs typeface="Aria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52912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29699" name="Footer Placeholder 5"/>
          <p:cNvSpPr>
            <a:spLocks noGrp="1"/>
          </p:cNvSpPr>
          <p:nvPr>
            <p:ph type="ftr" sz="quarter" idx="11"/>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2684002353"/>
              </p:ext>
            </p:extLst>
          </p:nvPr>
        </p:nvGraphicFramePr>
        <p:xfrm>
          <a:off x="313267" y="1113938"/>
          <a:ext cx="8444753" cy="4694190"/>
        </p:xfrm>
        <a:graphic>
          <a:graphicData uri="http://schemas.openxmlformats.org/drawingml/2006/table">
            <a:tbl>
              <a:tblPr/>
              <a:tblGrid>
                <a:gridCol w="8444753"/>
              </a:tblGrid>
              <a:tr h="429486">
                <a:tc>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8740">
                <a:tc>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5467">
                <a:tc>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Chris Keitel, George </a:t>
                      </a:r>
                      <a:r>
                        <a:rPr lang="en-US" altLang="en-US" sz="900" dirty="0" err="1" smtClean="0">
                          <a:solidFill>
                            <a:schemeClr val="tx1"/>
                          </a:solidFill>
                        </a:rPr>
                        <a:t>Dagher</a:t>
                      </a:r>
                      <a:r>
                        <a:rPr lang="en-US" altLang="en-US" sz="900" dirty="0" smtClean="0">
                          <a:solidFill>
                            <a:schemeClr val="tx1"/>
                          </a:solidFill>
                        </a:rPr>
                        <a:t>, </a:t>
                      </a:r>
                      <a:r>
                        <a:rPr lang="en-US" altLang="en-US" sz="900" dirty="0" err="1" smtClean="0">
                          <a:solidFill>
                            <a:schemeClr val="tx1"/>
                          </a:solidFill>
                        </a:rPr>
                        <a:t>Khen</a:t>
                      </a:r>
                      <a:r>
                        <a:rPr lang="en-US" altLang="en-US" sz="900" dirty="0" smtClean="0">
                          <a:solidFill>
                            <a:schemeClr val="tx1"/>
                          </a:solidFill>
                        </a:rPr>
                        <a:t> Price</a:t>
                      </a:r>
                    </a:p>
                    <a:p>
                      <a:pPr marL="438150" indent="-381000" eaLnBrk="1" hangingPunct="1">
                        <a:buFont typeface="Wingdings" pitchFamily="2" charset="2"/>
                        <a:buNone/>
                      </a:pPr>
                      <a:r>
                        <a:rPr lang="en-US" altLang="en-US" sz="900" dirty="0" smtClean="0">
                          <a:solidFill>
                            <a:schemeClr val="tx1"/>
                          </a:solidFill>
                        </a:rPr>
                        <a:t>Project Title: Is working healthy?</a:t>
                      </a:r>
                    </a:p>
                    <a:p>
                      <a:pPr marL="438150" indent="-381000" eaLnBrk="1" hangingPunct="1">
                        <a:buFont typeface="Wingdings" pitchFamily="2" charset="2"/>
                        <a:buNone/>
                      </a:pPr>
                      <a:endParaRPr lang="en-US" altLang="en-US" sz="5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Project Description:</a:t>
                      </a:r>
                      <a:r>
                        <a:rPr lang="en-US" altLang="en-US" sz="900" baseline="0" dirty="0" smtClean="0">
                          <a:solidFill>
                            <a:schemeClr val="tx1"/>
                          </a:solidFill>
                        </a:rPr>
                        <a:t> Using </a:t>
                      </a:r>
                      <a:r>
                        <a:rPr lang="en-US" altLang="en-US" sz="900" baseline="0" dirty="0" smtClean="0">
                          <a:solidFill>
                            <a:schemeClr val="tx1"/>
                          </a:solidFill>
                        </a:rPr>
                        <a:t>New York state employment statistics by county, in-patient hospital data by </a:t>
                      </a:r>
                      <a:r>
                        <a:rPr lang="en-US" altLang="en-US" sz="900" baseline="0" dirty="0" err="1" smtClean="0">
                          <a:solidFill>
                            <a:schemeClr val="tx1"/>
                          </a:solidFill>
                        </a:rPr>
                        <a:t>zipcode</a:t>
                      </a:r>
                      <a:r>
                        <a:rPr lang="en-US" altLang="en-US" sz="900" baseline="0" dirty="0" smtClean="0">
                          <a:solidFill>
                            <a:schemeClr val="tx1"/>
                          </a:solidFill>
                        </a:rPr>
                        <a:t>, and twitter updates, we intend to explore </a:t>
                      </a:r>
                      <a:r>
                        <a:rPr lang="en-US" altLang="en-US" sz="900" baseline="0" dirty="0" smtClean="0">
                          <a:solidFill>
                            <a:schemeClr val="tx1"/>
                          </a:solidFill>
                        </a:rPr>
                        <a:t>whether there is a correlation between </a:t>
                      </a:r>
                      <a:r>
                        <a:rPr lang="en-US" altLang="en-US" sz="900" baseline="0" dirty="0" smtClean="0">
                          <a:solidFill>
                            <a:schemeClr val="tx1"/>
                          </a:solidFill>
                        </a:rPr>
                        <a:t>unemployment and changes in health.  Assuming we can find a relationship between historical unemployment and hospital stays, we can than then use current twitter updates as a predictor of future declining health.</a:t>
                      </a: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264">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5. References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0696">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Halleröd</a:t>
                      </a:r>
                      <a:r>
                        <a:rPr lang="en-US" sz="1100" dirty="0" smtClean="0"/>
                        <a:t>, </a:t>
                      </a:r>
                      <a:r>
                        <a:rPr lang="en-US" sz="1100" dirty="0" err="1" smtClean="0"/>
                        <a:t>Björn</a:t>
                      </a:r>
                      <a:r>
                        <a:rPr lang="en-US" sz="1100" dirty="0" smtClean="0"/>
                        <a:t>, and Jan-Eric </a:t>
                      </a:r>
                      <a:r>
                        <a:rPr lang="en-US" sz="1100" dirty="0" err="1" smtClean="0"/>
                        <a:t>Gustafsson</a:t>
                      </a:r>
                      <a:r>
                        <a:rPr lang="en-US" sz="1100" dirty="0" smtClean="0"/>
                        <a:t>. "A longitudinal analysis of the </a:t>
                      </a:r>
                      <a:r>
                        <a:rPr lang="en-US" sz="1100" b="0" dirty="0" smtClean="0"/>
                        <a:t>relationship between changes in socio-economic status and changes in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Morefield</a:t>
                      </a:r>
                      <a:r>
                        <a:rPr lang="en-US" sz="1100" dirty="0" smtClean="0"/>
                        <a:t>, G. Brant, David C. </a:t>
                      </a:r>
                      <a:r>
                        <a:rPr lang="en-US" sz="1100" dirty="0" err="1" smtClean="0"/>
                        <a:t>Ribar</a:t>
                      </a:r>
                      <a:r>
                        <a:rPr lang="en-US" sz="1100" dirty="0" smtClean="0"/>
                        <a:t>, and Christopher J. </a:t>
                      </a:r>
                      <a:r>
                        <a:rPr lang="en-US" sz="1100" dirty="0" err="1" smtClean="0"/>
                        <a:t>Ruhm</a:t>
                      </a:r>
                      <a:r>
                        <a:rPr lang="en-US" sz="1100" dirty="0" smtClean="0"/>
                        <a:t>. </a:t>
                      </a:r>
                      <a:r>
                        <a:rPr lang="en-US" sz="1100" b="0" dirty="0" smtClean="0"/>
                        <a:t>“Occupational status and health transitions.”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Nixon, Ashley E., et al. </a:t>
                      </a:r>
                      <a:r>
                        <a:rPr lang="en-US" sz="1100" b="0" dirty="0" smtClean="0"/>
                        <a:t>"Can work make you sick? A meta-analysis of the relationships between job stressors and physical symptoms.“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baseline="0" dirty="0" smtClean="0"/>
                        <a:t>Ross, </a:t>
                      </a:r>
                      <a:r>
                        <a:rPr lang="en-US" sz="1100" dirty="0" smtClean="0"/>
                        <a:t>Catherine E</a:t>
                      </a:r>
                      <a:r>
                        <a:rPr lang="en-US" sz="1100" baseline="0" dirty="0" smtClean="0"/>
                        <a:t>, and John </a:t>
                      </a:r>
                      <a:r>
                        <a:rPr lang="en-US" sz="1100" baseline="0" dirty="0" err="1" smtClean="0"/>
                        <a:t>Mirowksky</a:t>
                      </a:r>
                      <a:r>
                        <a:rPr lang="en-US" sz="1100" baseline="0" dirty="0" smtClean="0"/>
                        <a:t>.  </a:t>
                      </a:r>
                      <a:r>
                        <a:rPr lang="en-US" sz="1100" dirty="0" smtClean="0"/>
                        <a:t>“Does Employment Affect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Jin, </a:t>
                      </a:r>
                      <a:r>
                        <a:rPr lang="en-US" sz="1100" dirty="0" smtClean="0"/>
                        <a:t>Robert L.,</a:t>
                      </a:r>
                      <a:r>
                        <a:rPr lang="en-US" sz="1100" dirty="0" smtClean="0"/>
                        <a:t> </a:t>
                      </a:r>
                      <a:r>
                        <a:rPr lang="en-US" sz="1100" dirty="0" err="1" smtClean="0"/>
                        <a:t>Chandrakant</a:t>
                      </a:r>
                      <a:r>
                        <a:rPr lang="en-US" sz="1100" dirty="0" smtClean="0"/>
                        <a:t> P. Shah,</a:t>
                      </a:r>
                      <a:r>
                        <a:rPr lang="en-US" sz="1100" baseline="0" dirty="0" smtClean="0"/>
                        <a:t> and </a:t>
                      </a:r>
                      <a:r>
                        <a:rPr lang="en-US" sz="1100" baseline="0" dirty="0" err="1" smtClean="0"/>
                        <a:t>Tomislav</a:t>
                      </a:r>
                      <a:r>
                        <a:rPr lang="en-US" sz="1100" baseline="0" dirty="0" smtClean="0"/>
                        <a:t> J. Svoboda.  </a:t>
                      </a:r>
                      <a:r>
                        <a:rPr lang="en-US" sz="1100" dirty="0" smtClean="0"/>
                        <a:t>“The Impact of Unemployment on Health: A Review of the Evidence”</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Bernstein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Hing</a:t>
                      </a:r>
                      <a:r>
                        <a:rPr kumimoji="0" lang="en-US" altLang="en-US" sz="1100" b="0" i="0" u="none" strike="noStrike" kern="1200" cap="none" spc="0" normalizeH="0" baseline="0" noProof="0" dirty="0" smtClean="0">
                          <a:ln>
                            <a:noFill/>
                          </a:ln>
                          <a:solidFill>
                            <a:srgbClr val="000000"/>
                          </a:solidFill>
                          <a:effectLst/>
                          <a:uLnTx/>
                          <a:uFillTx/>
                          <a:latin typeface="+mn-lt"/>
                          <a:cs typeface="+mn-cs"/>
                        </a:rPr>
                        <a:t> E, Moss AJ, Allen KF,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Siller</a:t>
                      </a:r>
                      <a:r>
                        <a:rPr kumimoji="0" lang="en-US" altLang="en-US" sz="1100" b="0" i="0" u="none" strike="noStrike" kern="1200" cap="none" spc="0" normalizeH="0" baseline="0" noProof="0" dirty="0" smtClean="0">
                          <a:ln>
                            <a:noFill/>
                          </a:ln>
                          <a:solidFill>
                            <a:srgbClr val="000000"/>
                          </a:solidFill>
                          <a:effectLst/>
                          <a:uLnTx/>
                          <a:uFillTx/>
                          <a:latin typeface="+mn-lt"/>
                          <a:cs typeface="+mn-cs"/>
                        </a:rPr>
                        <a:t>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Tiggle</a:t>
                      </a:r>
                      <a:r>
                        <a:rPr kumimoji="0" lang="en-US" altLang="en-US" sz="1100" b="0" i="0" u="none" strike="noStrike" kern="1200" cap="none" spc="0" normalizeH="0" baseline="0" noProof="0" dirty="0" smtClean="0">
                          <a:ln>
                            <a:noFill/>
                          </a:ln>
                          <a:solidFill>
                            <a:srgbClr val="000000"/>
                          </a:solidFill>
                          <a:effectLst/>
                          <a:uLnTx/>
                          <a:uFillTx/>
                          <a:latin typeface="+mn-lt"/>
                          <a:cs typeface="+mn-cs"/>
                        </a:rPr>
                        <a:t> RB.  “Health care in America: Trends in utilization”</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Adler, Nancy E., and Katherine Newman.  “Socioeconomic Disparities In Health: Pathways and Policies”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2881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5011</TotalTime>
  <Words>703</Words>
  <Application>Microsoft Office PowerPoint</Application>
  <PresentationFormat>On-screen Show (4:3)</PresentationFormat>
  <Paragraphs>69</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Level</vt:lpstr>
      <vt:lpstr>10 September 2009</vt:lpstr>
      <vt:lpstr>PowerPoint Presentation</vt:lpstr>
      <vt:lpstr>PowerPoint Presentation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Chris Keitel</cp:lastModifiedBy>
  <cp:revision>1081</cp:revision>
  <dcterms:created xsi:type="dcterms:W3CDTF">2014-03-25T16:03:54Z</dcterms:created>
  <dcterms:modified xsi:type="dcterms:W3CDTF">2014-03-28T11:02:41Z</dcterms:modified>
</cp:coreProperties>
</file>