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1" r:id="rId5"/>
    <p:sldId id="264" r:id="rId6"/>
    <p:sldId id="260" r:id="rId7"/>
    <p:sldId id="262" r:id="rId8"/>
    <p:sldId id="258" r:id="rId9"/>
    <p:sldId id="265" r:id="rId10"/>
    <p:sldId id="268" r:id="rId11"/>
    <p:sldId id="274" r:id="rId12"/>
    <p:sldId id="272" r:id="rId13"/>
    <p:sldId id="275" r:id="rId14"/>
    <p:sldId id="276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71579-FB08-4930-81E1-2E3C67B43BD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57E4B-10B4-4FB3-BA03-CDF6DC123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78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57E4B-10B4-4FB3-BA03-CDF6DC1233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6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Asthma Treatment Step: Longitudinal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Longitudinal Data Analysis Project</a:t>
            </a:r>
          </a:p>
          <a:p>
            <a:r>
              <a:rPr lang="en-US" dirty="0" smtClean="0"/>
              <a:t>Chong Kim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238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003" y="963827"/>
            <a:ext cx="9173896" cy="570337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902942" y="1837039"/>
            <a:ext cx="667264" cy="1227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554997" y="1911178"/>
            <a:ext cx="667264" cy="11532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534401" y="1614617"/>
            <a:ext cx="667264" cy="3212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534401" y="4377792"/>
            <a:ext cx="667264" cy="3212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21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</a:t>
            </a:r>
            <a:r>
              <a:rPr lang="en-US" dirty="0" err="1" smtClean="0"/>
              <a:t>Avg</a:t>
            </a:r>
            <a:r>
              <a:rPr lang="en-US" dirty="0" smtClean="0"/>
              <a:t> vs. Subject specific Predicted Probabilities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02" y="2283197"/>
            <a:ext cx="5381214" cy="40276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816" y="2283197"/>
            <a:ext cx="5356384" cy="402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03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2b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94560"/>
                <a:ext cx="5715000" cy="4024125"/>
              </a:xfrm>
            </p:spPr>
            <p:txBody>
              <a:bodyPr/>
              <a:lstStyle/>
              <a:p>
                <a:r>
                  <a:rPr lang="en-US" dirty="0" smtClean="0"/>
                  <a:t>Age, gender, CCI, Treatment step, year, and Treatment step * year significant.</a:t>
                </a:r>
              </a:p>
              <a:p>
                <a:r>
                  <a:rPr lang="en-US" dirty="0" smtClean="0"/>
                  <a:t>Each nominal </a:t>
                </a:r>
                <a:r>
                  <a:rPr lang="en-US" dirty="0" err="1" smtClean="0"/>
                  <a:t>submodel</a:t>
                </a:r>
                <a:r>
                  <a:rPr lang="en-US" dirty="0" smtClean="0"/>
                  <a:t> has own set of model </a:t>
                </a:r>
                <a:r>
                  <a:rPr lang="en-US" dirty="0" err="1" smtClean="0"/>
                  <a:t>paramters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Logit(Y=1)=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𝑦𝑒𝑎𝑟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+…</a:t>
                </a:r>
              </a:p>
              <a:p>
                <a:pPr lvl="1"/>
                <a:r>
                  <a:rPr lang="en-US" dirty="0" smtClean="0"/>
                  <a:t>Logit(Y=2)=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𝑦𝑒𝑎𝑟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+…</a:t>
                </a:r>
              </a:p>
              <a:p>
                <a:pPr lvl="1"/>
                <a:r>
                  <a:rPr lang="en-US" dirty="0" smtClean="0"/>
                  <a:t>Logit(Y=3)=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𝑦𝑒𝑎𝑟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+…</a:t>
                </a:r>
              </a:p>
              <a:p>
                <a:pPr lvl="1"/>
                <a:r>
                  <a:rPr lang="en-US" dirty="0" smtClean="0"/>
                  <a:t>Logit(Y=4)=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𝑦𝑒𝑎𝑟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+…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94560"/>
                <a:ext cx="5715000" cy="4024125"/>
              </a:xfrm>
              <a:blipFill rotWithShape="0">
                <a:blip r:embed="rId2"/>
                <a:stretch>
                  <a:fillRect l="-1281" t="-1970" r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860" y="1900189"/>
            <a:ext cx="2894957" cy="28820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950" y="4916960"/>
            <a:ext cx="31527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25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681" y="227623"/>
            <a:ext cx="6936260" cy="643570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376987" y="6293707"/>
            <a:ext cx="667264" cy="4355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719141" y="6401719"/>
            <a:ext cx="2021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Main effect not interaction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55584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756" y="1498755"/>
            <a:ext cx="6392167" cy="2572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756" y="1755966"/>
            <a:ext cx="6354062" cy="2667372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7521842" y="1409599"/>
            <a:ext cx="667264" cy="4355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521842" y="2278731"/>
            <a:ext cx="667264" cy="4355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63792" y="4806914"/>
            <a:ext cx="4790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Odds of exacerbation event decreases over time for those in step 5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59233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 and CCI are associated with the asthma treatment step.</a:t>
            </a:r>
          </a:p>
          <a:p>
            <a:r>
              <a:rPr lang="en-US" dirty="0" smtClean="0"/>
              <a:t>The probability of subject being in treatment step 0 is pretty high (0.67) given fixed effects and random intercept </a:t>
            </a:r>
          </a:p>
          <a:p>
            <a:r>
              <a:rPr lang="en-US" dirty="0" smtClean="0"/>
              <a:t>Treatment step, gender, and CCI are strongly associated with asthma exacerbation event. </a:t>
            </a:r>
          </a:p>
          <a:p>
            <a:pPr lvl="1"/>
            <a:r>
              <a:rPr lang="en-US" dirty="0" smtClean="0"/>
              <a:t>1.17x greater odds of event for 1 unit increase in CCI</a:t>
            </a:r>
          </a:p>
          <a:p>
            <a:pPr lvl="1"/>
            <a:r>
              <a:rPr lang="en-US" dirty="0" smtClean="0"/>
              <a:t>Treatment steps 1-4 have lower odds of event compared to step 0 but step 5 has higher odd (1.97x) of event compared to step 0</a:t>
            </a:r>
          </a:p>
          <a:p>
            <a:pPr lvl="1"/>
            <a:r>
              <a:rPr lang="en-US" dirty="0" smtClean="0"/>
              <a:t>Treatment step*year indicates that each steps have lower odds of event per 1 year increase in time.</a:t>
            </a:r>
          </a:p>
          <a:p>
            <a:pPr lvl="1"/>
            <a:r>
              <a:rPr lang="en-US" dirty="0" smtClean="0"/>
              <a:t>Females have a higher odds of event (1.25x) compared to men.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84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Proportional odds assumption for Hypothesis 1.</a:t>
            </a:r>
          </a:p>
          <a:p>
            <a:pPr lvl="1"/>
            <a:r>
              <a:rPr lang="en-US" dirty="0" smtClean="0"/>
              <a:t>Fixed slopes for each predictor effects to be the same for each </a:t>
            </a:r>
            <a:r>
              <a:rPr lang="en-US" dirty="0" err="1" smtClean="0"/>
              <a:t>submodel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Nominal Mixed Model: estimating separate intercept, fixed, and random effects variances for each sub model</a:t>
            </a:r>
          </a:p>
          <a:p>
            <a:pPr lvl="1"/>
            <a:r>
              <a:rPr lang="en-US" dirty="0" smtClean="0"/>
              <a:t>Ordinal Mixed Model: Vary fixed effects but not random effects.</a:t>
            </a:r>
          </a:p>
          <a:p>
            <a:r>
              <a:rPr lang="en-US" dirty="0" smtClean="0"/>
              <a:t>Adherence to treatment not adjusted for</a:t>
            </a:r>
          </a:p>
          <a:p>
            <a:pPr lvl="1"/>
            <a:r>
              <a:rPr lang="en-US" dirty="0" smtClean="0"/>
              <a:t>Use Proportion of day covered (PDC) or Medication possession ratio (MPR)</a:t>
            </a:r>
          </a:p>
          <a:p>
            <a:r>
              <a:rPr lang="en-US" dirty="0" smtClean="0"/>
              <a:t>Only used 5k due to taking more than 24 hours to run with full cohort                (n ~55,000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Perhaps borrow Watson for a couple of days and run the total cohort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39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7" y="1626817"/>
            <a:ext cx="5267002" cy="5028028"/>
          </a:xfrm>
        </p:spPr>
      </p:pic>
      <p:pic>
        <p:nvPicPr>
          <p:cNvPr id="1026" name="Picture 2" descr="https://www.aaaai.org/Aaaai/media/MediaLibrary/Images/drugguide-red-proair-inhal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012" y="5537489"/>
            <a:ext cx="659971" cy="9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aaaai.org/Aaaai/media/MediaLibrary/Images/DrugGuide-BeclomethasonePropionateHFA-Inhal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983" y="4641119"/>
            <a:ext cx="1009691" cy="70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aaaai.org/Aaaai/media/MediaLibrary/Images/DrugGuide-Budesonide1-Inhal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216" y="3269646"/>
            <a:ext cx="510713" cy="126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aaaai.org/Aaaai/media/MediaLibrary/Images/leukotriene-montelukast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936" y="3273749"/>
            <a:ext cx="1438509" cy="108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re asthma medications addictiv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190" y="1684986"/>
            <a:ext cx="2031210" cy="140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Elbow Connector 7"/>
          <p:cNvCxnSpPr/>
          <p:nvPr/>
        </p:nvCxnSpPr>
        <p:spPr>
          <a:xfrm flipV="1">
            <a:off x="6903308" y="4641119"/>
            <a:ext cx="4366054" cy="1710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6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What are the demographic variables that are associated with treatment steps?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Hypothesize that likelihood of asthma treatment step will be different for different patient characteristics (i.e. age, cci, gender, region, and insurance)</a:t>
            </a:r>
          </a:p>
          <a:p>
            <a:pPr marL="1371600" lvl="2" indent="-457200">
              <a:buAutoNum type="arabicPeriod"/>
            </a:pPr>
            <a:r>
              <a:rPr lang="en-US" dirty="0" smtClean="0"/>
              <a:t>Probability of treatment step (ref. step 0) for 1 unit increase in cci?</a:t>
            </a:r>
          </a:p>
          <a:p>
            <a:pPr marL="1371600" lvl="2" indent="-457200">
              <a:buAutoNum type="arabicPeriod"/>
            </a:pPr>
            <a:r>
              <a:rPr lang="en-US" dirty="0" smtClean="0"/>
              <a:t>Probability of treatment step for females vs. male?</a:t>
            </a:r>
          </a:p>
          <a:p>
            <a:pPr marL="1371600" lvl="2" indent="-457200">
              <a:buAutoNum type="arabicPeriod"/>
            </a:pPr>
            <a:r>
              <a:rPr lang="en-US" dirty="0" smtClean="0"/>
              <a:t>Probability of treatment step by insurance type?</a:t>
            </a:r>
          </a:p>
          <a:p>
            <a:pPr marL="457200" indent="-457200">
              <a:buAutoNum type="arabicPeriod"/>
            </a:pPr>
            <a:r>
              <a:rPr lang="en-US" dirty="0" smtClean="0"/>
              <a:t>What are the treatment steps associated with event probability?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Hypothesize that likelihood of asthma exacerbation event will be different for different treatment steps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11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Hypothesis 1: Ordinal Outcome (Treatment Steps)</a:t>
                </a:r>
              </a:p>
              <a:p>
                <a:pPr lvl="1"/>
                <a:r>
                  <a:rPr lang="en-US" dirty="0" smtClean="0"/>
                  <a:t>Cumulative Logit Link, Multinomial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/>
                  <a:t>where c is for each level of treatment steps</a:t>
                </a:r>
              </a:p>
              <a:p>
                <a:pPr lvl="1"/>
                <a:r>
                  <a:rPr lang="en-US" dirty="0" smtClean="0"/>
                  <a:t>Covariates: year, baseline age, gender, region, chronic comorbidity index, insurance type.</a:t>
                </a:r>
              </a:p>
              <a:p>
                <a:r>
                  <a:rPr lang="en-US" dirty="0"/>
                  <a:t>Hypothesis </a:t>
                </a:r>
                <a:r>
                  <a:rPr lang="en-US" dirty="0" smtClean="0"/>
                  <a:t>2a: Binary Outcome (Exacerbation)</a:t>
                </a:r>
                <a:endParaRPr lang="en-US" dirty="0"/>
              </a:p>
              <a:p>
                <a:pPr lvl="1"/>
                <a:r>
                  <a:rPr lang="en-US" dirty="0" smtClean="0"/>
                  <a:t>Logit Link</a:t>
                </a:r>
                <a:r>
                  <a:rPr lang="en-US" dirty="0"/>
                  <a:t>, </a:t>
                </a:r>
                <a:r>
                  <a:rPr lang="en-US" dirty="0" smtClean="0"/>
                  <a:t>Binomial Distribution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</m:t>
                    </m:r>
                  </m:oMath>
                </a14:m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/>
                  <a:t>Covariates; year, baseline age, gender, region, chronic comorbidity index, insurance type, treatment step, treatment step*year. </a:t>
                </a:r>
                <a:endParaRPr lang="en-US" dirty="0"/>
              </a:p>
              <a:p>
                <a:r>
                  <a:rPr lang="en-US" dirty="0" smtClean="0">
                    <a:solidFill>
                      <a:schemeClr val="bg2">
                        <a:lumMod val="75000"/>
                      </a:schemeClr>
                    </a:solidFill>
                  </a:rPr>
                  <a:t>Hypothesis 2b: Nominal Outcome(Exacerbation types)</a:t>
                </a:r>
                <a:endParaRPr lang="en-US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bg2">
                        <a:lumMod val="75000"/>
                      </a:schemeClr>
                    </a:solidFill>
                  </a:rPr>
                  <a:t>General Logit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Link, </a:t>
                </a:r>
                <a:r>
                  <a:rPr lang="en-US" dirty="0" smtClean="0">
                    <a:solidFill>
                      <a:schemeClr val="bg2">
                        <a:lumMod val="75000"/>
                      </a:schemeClr>
                    </a:solidFill>
                  </a:rPr>
                  <a:t>Multinomial Distribution</a:t>
                </a:r>
                <a:endParaRPr lang="en-US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𝑖𝑗𝑐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b="1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0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</m:t>
                    </m:r>
                  </m:oMath>
                </a14:m>
                <a:endParaRPr 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07" t="-3030" r="-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72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58" y="2344224"/>
            <a:ext cx="10688542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68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421" y="2057401"/>
            <a:ext cx="3482547" cy="2164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175" y="2057402"/>
            <a:ext cx="3482544" cy="21646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426" y="4432774"/>
            <a:ext cx="3482542" cy="2164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179" y="4432776"/>
            <a:ext cx="3482540" cy="216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5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94560"/>
                <a:ext cx="6958914" cy="4024125"/>
              </a:xfrm>
            </p:spPr>
            <p:txBody>
              <a:bodyPr/>
              <a:lstStyle/>
              <a:p>
                <a:r>
                  <a:rPr lang="en-US" dirty="0" smtClean="0"/>
                  <a:t>Year, age, gender, CCI (p&lt;0.05)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*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ICC=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94560"/>
                <a:ext cx="6958914" cy="4024125"/>
              </a:xfrm>
              <a:blipFill rotWithShape="0">
                <a:blip r:embed="rId3"/>
                <a:stretch>
                  <a:fillRect l="-1052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078" y="2312384"/>
            <a:ext cx="3724275" cy="3419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821" y="3337093"/>
            <a:ext cx="26003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8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1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19165451"/>
                  </p:ext>
                </p:extLst>
              </p:nvPr>
            </p:nvGraphicFramePr>
            <p:xfrm>
              <a:off x="273908" y="2723773"/>
              <a:ext cx="4452939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4313"/>
                    <a:gridCol w="1484313"/>
                    <a:gridCol w="1484313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P(Y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dirty="0" smtClean="0"/>
                            <a:t>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P(Y=x)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0.006416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0.006416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0.062181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0.055765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0.13129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0.069109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0.234334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0.103044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0.396301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0.161968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0.603699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b"/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SUM</a:t>
                          </a:r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1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19165451"/>
                  </p:ext>
                </p:extLst>
              </p:nvPr>
            </p:nvGraphicFramePr>
            <p:xfrm>
              <a:off x="273908" y="2723773"/>
              <a:ext cx="4452939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4313"/>
                    <a:gridCol w="1484313"/>
                    <a:gridCol w="1484313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10" t="-8197" r="-101639" b="-7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P(Y=x)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0.006416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0.006416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0.062181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0.055765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0.13129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0.069109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0.234334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0.103044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0.396301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0.161968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0.603699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b"/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SUM</a:t>
                          </a:r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848" y="1820541"/>
            <a:ext cx="5699352" cy="491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63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7477897" cy="4024125"/>
          </a:xfrm>
        </p:spPr>
        <p:txBody>
          <a:bodyPr/>
          <a:lstStyle/>
          <a:p>
            <a:r>
              <a:rPr lang="en-US" dirty="0" smtClean="0"/>
              <a:t>Year, Treatment step, Gender, Region, and CCI are associated with event probability (p&lt;0.05).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5" y="2508163"/>
            <a:ext cx="3267075" cy="3143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680" y="3455900"/>
            <a:ext cx="26193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6980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1401</TotalTime>
  <Words>482</Words>
  <Application>Microsoft Office PowerPoint</Application>
  <PresentationFormat>Widescreen</PresentationFormat>
  <Paragraphs>84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Century Gothic</vt:lpstr>
      <vt:lpstr>Vapor Trail</vt:lpstr>
      <vt:lpstr>Asthma Treatment Step: Longitudinal Analysis</vt:lpstr>
      <vt:lpstr>Background</vt:lpstr>
      <vt:lpstr>Research Questions</vt:lpstr>
      <vt:lpstr>method</vt:lpstr>
      <vt:lpstr>Results</vt:lpstr>
      <vt:lpstr>Results</vt:lpstr>
      <vt:lpstr>Hypothesis 1</vt:lpstr>
      <vt:lpstr>Hypothesis 1</vt:lpstr>
      <vt:lpstr>Hypothesis 2</vt:lpstr>
      <vt:lpstr>PowerPoint Presentation</vt:lpstr>
      <vt:lpstr>Population Avg vs. Subject specific Predicted Probabilities</vt:lpstr>
      <vt:lpstr>Hypothesis 2b</vt:lpstr>
      <vt:lpstr>PowerPoint Presentation</vt:lpstr>
      <vt:lpstr>PowerPoint Presentation</vt:lpstr>
      <vt:lpstr>Conclusion</vt:lpstr>
      <vt:lpstr>Limitations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Asthma Treatment Step: Longitudinal Analysis</dc:title>
  <dc:creator>Kim, Chong H</dc:creator>
  <cp:lastModifiedBy>김종훈</cp:lastModifiedBy>
  <cp:revision>42</cp:revision>
  <dcterms:created xsi:type="dcterms:W3CDTF">2016-11-30T21:44:59Z</dcterms:created>
  <dcterms:modified xsi:type="dcterms:W3CDTF">2016-12-05T15:05:52Z</dcterms:modified>
</cp:coreProperties>
</file>