
<file path=[Content_Types].xml><?xml version="1.0" encoding="utf-8"?>
<Types xmlns="http://schemas.openxmlformats.org/package/2006/content-types">
  <Default Extension="png" ContentType="image/pn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93"/>
  </p:notesMasterIdLst>
  <p:sldIdLst>
    <p:sldId id="256" r:id="rId2"/>
    <p:sldId id="629" r:id="rId3"/>
    <p:sldId id="267" r:id="rId4"/>
    <p:sldId id="311" r:id="rId5"/>
    <p:sldId id="353" r:id="rId6"/>
    <p:sldId id="639" r:id="rId7"/>
    <p:sldId id="640" r:id="rId8"/>
    <p:sldId id="641" r:id="rId9"/>
    <p:sldId id="642" r:id="rId10"/>
    <p:sldId id="623" r:id="rId11"/>
    <p:sldId id="624" r:id="rId12"/>
    <p:sldId id="269" r:id="rId13"/>
    <p:sldId id="631" r:id="rId14"/>
    <p:sldId id="632" r:id="rId15"/>
    <p:sldId id="634" r:id="rId16"/>
    <p:sldId id="633" r:id="rId17"/>
    <p:sldId id="635" r:id="rId18"/>
    <p:sldId id="636" r:id="rId19"/>
    <p:sldId id="637" r:id="rId20"/>
    <p:sldId id="638" r:id="rId21"/>
    <p:sldId id="270" r:id="rId22"/>
    <p:sldId id="271" r:id="rId23"/>
    <p:sldId id="272" r:id="rId24"/>
    <p:sldId id="273" r:id="rId25"/>
    <p:sldId id="275" r:id="rId26"/>
    <p:sldId id="274" r:id="rId27"/>
    <p:sldId id="276" r:id="rId28"/>
    <p:sldId id="489" r:id="rId29"/>
    <p:sldId id="277" r:id="rId30"/>
    <p:sldId id="282" r:id="rId31"/>
    <p:sldId id="289" r:id="rId32"/>
    <p:sldId id="288" r:id="rId33"/>
    <p:sldId id="345" r:id="rId34"/>
    <p:sldId id="608" r:id="rId35"/>
    <p:sldId id="609" r:id="rId36"/>
    <p:sldId id="610" r:id="rId37"/>
    <p:sldId id="346" r:id="rId38"/>
    <p:sldId id="347" r:id="rId39"/>
    <p:sldId id="348" r:id="rId40"/>
    <p:sldId id="349" r:id="rId41"/>
    <p:sldId id="350" r:id="rId42"/>
    <p:sldId id="351" r:id="rId43"/>
    <p:sldId id="296" r:id="rId44"/>
    <p:sldId id="297" r:id="rId45"/>
    <p:sldId id="307" r:id="rId46"/>
    <p:sldId id="333" r:id="rId47"/>
    <p:sldId id="535" r:id="rId48"/>
    <p:sldId id="435" r:id="rId49"/>
    <p:sldId id="436" r:id="rId50"/>
    <p:sldId id="438" r:id="rId51"/>
    <p:sldId id="544" r:id="rId52"/>
    <p:sldId id="545" r:id="rId53"/>
    <p:sldId id="546" r:id="rId54"/>
    <p:sldId id="308" r:id="rId55"/>
    <p:sldId id="302" r:id="rId56"/>
    <p:sldId id="304" r:id="rId57"/>
    <p:sldId id="298" r:id="rId58"/>
    <p:sldId id="299" r:id="rId59"/>
    <p:sldId id="300" r:id="rId60"/>
    <p:sldId id="301" r:id="rId61"/>
    <p:sldId id="309" r:id="rId62"/>
    <p:sldId id="310" r:id="rId63"/>
    <p:sldId id="334" r:id="rId64"/>
    <p:sldId id="335" r:id="rId65"/>
    <p:sldId id="305" r:id="rId66"/>
    <p:sldId id="542" r:id="rId67"/>
    <p:sldId id="354" r:id="rId68"/>
    <p:sldId id="355" r:id="rId69"/>
    <p:sldId id="356" r:id="rId70"/>
    <p:sldId id="357" r:id="rId71"/>
    <p:sldId id="543" r:id="rId72"/>
    <p:sldId id="537" r:id="rId73"/>
    <p:sldId id="538" r:id="rId74"/>
    <p:sldId id="539" r:id="rId75"/>
    <p:sldId id="358" r:id="rId76"/>
    <p:sldId id="359" r:id="rId77"/>
    <p:sldId id="371" r:id="rId78"/>
    <p:sldId id="326" r:id="rId79"/>
    <p:sldId id="327" r:id="rId80"/>
    <p:sldId id="330" r:id="rId81"/>
    <p:sldId id="331" r:id="rId82"/>
    <p:sldId id="337" r:id="rId83"/>
    <p:sldId id="338" r:id="rId84"/>
    <p:sldId id="339" r:id="rId85"/>
    <p:sldId id="403" r:id="rId86"/>
    <p:sldId id="462" r:id="rId87"/>
    <p:sldId id="463" r:id="rId88"/>
    <p:sldId id="630" r:id="rId89"/>
    <p:sldId id="342" r:id="rId90"/>
    <p:sldId id="343" r:id="rId91"/>
    <p:sldId id="344" r:id="rId9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D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80220" autoAdjust="0"/>
  </p:normalViewPr>
  <p:slideViewPr>
    <p:cSldViewPr>
      <p:cViewPr>
        <p:scale>
          <a:sx n="90" d="100"/>
          <a:sy n="90" d="100"/>
        </p:scale>
        <p:origin x="-846" y="960"/>
      </p:cViewPr>
      <p:guideLst>
        <p:guide orient="horz" pos="2160"/>
        <p:guide pos="2880"/>
      </p:guideLst>
    </p:cSldViewPr>
  </p:slideViewPr>
  <p:notesTextViewPr>
    <p:cViewPr>
      <p:scale>
        <a:sx n="100" d="100"/>
        <a:sy n="100" d="100"/>
      </p:scale>
      <p:origin x="0" y="0"/>
    </p:cViewPr>
  </p:notesTextViewPr>
  <p:sorterViewPr>
    <p:cViewPr>
      <p:scale>
        <a:sx n="80" d="100"/>
        <a:sy n="80" d="100"/>
      </p:scale>
      <p:origin x="0" y="430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D48C5757-D5A3-4975-A1EB-9CCAF9277F90}" type="datetimeFigureOut">
              <a:rPr lang="en-US"/>
              <a:pPr>
                <a:defRPr/>
              </a:pPr>
              <a:t>12/2/2013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B8BDC1EB-2D1A-45BA-982A-64604ECAF7CD}" type="slidenum">
              <a:rPr lang="en-US"/>
              <a:pPr>
                <a:defRPr/>
              </a:pPr>
              <a:t>‹#›</a:t>
            </a:fld>
            <a:endParaRPr lang="en-US"/>
          </a:p>
        </p:txBody>
      </p:sp>
    </p:spTree>
    <p:extLst>
      <p:ext uri="{BB962C8B-B14F-4D97-AF65-F5344CB8AC3E}">
        <p14:creationId xmlns:p14="http://schemas.microsoft.com/office/powerpoint/2010/main" val="5504601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F63435-0113-4CC2-AC4E-05FA34EBDB3A}" type="slidenum">
              <a:rPr lang="en-US"/>
              <a:pPr/>
              <a:t>5</a:t>
            </a:fld>
            <a:endParaRPr lang="en-US"/>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data</a:t>
            </a:r>
            <a:r>
              <a:rPr lang="en-US" sz="1200" b="0" kern="1200" dirty="0" smtClean="0">
                <a:solidFill>
                  <a:schemeClr val="tx1"/>
                </a:solidFill>
                <a:latin typeface="+mn-lt"/>
                <a:ea typeface="+mn-ea"/>
                <a:cs typeface="+mn-cs"/>
              </a:rPr>
              <a:t> hypothermia;</a:t>
            </a:r>
          </a:p>
          <a:p>
            <a:r>
              <a:rPr lang="en-US" sz="1200" b="0" kern="1200" dirty="0" smtClean="0">
                <a:solidFill>
                  <a:schemeClr val="tx1"/>
                </a:solidFill>
                <a:latin typeface="+mn-lt"/>
                <a:ea typeface="+mn-ea"/>
                <a:cs typeface="+mn-cs"/>
              </a:rPr>
              <a:t>	label time = "Hours spent diving";</a:t>
            </a:r>
          </a:p>
          <a:p>
            <a:r>
              <a:rPr lang="en-US" sz="1200" b="0" kern="1200" dirty="0" smtClean="0">
                <a:solidFill>
                  <a:schemeClr val="tx1"/>
                </a:solidFill>
                <a:latin typeface="+mn-lt"/>
                <a:ea typeface="+mn-ea"/>
                <a:cs typeface="+mn-cs"/>
              </a:rPr>
              <a:t>	do time = </a:t>
            </a:r>
            <a:r>
              <a:rPr lang="en-US" sz="1200" b="1" kern="1200" dirty="0" smtClean="0">
                <a:solidFill>
                  <a:schemeClr val="tx1"/>
                </a:solidFill>
                <a:latin typeface="+mn-lt"/>
                <a:ea typeface="+mn-ea"/>
                <a:cs typeface="+mn-cs"/>
              </a:rPr>
              <a:t>.5</a:t>
            </a:r>
            <a:r>
              <a:rPr lang="en-US" sz="1200" b="0" kern="1200" dirty="0" smtClean="0">
                <a:solidFill>
                  <a:schemeClr val="tx1"/>
                </a:solidFill>
                <a:latin typeface="+mn-lt"/>
                <a:ea typeface="+mn-ea"/>
                <a:cs typeface="+mn-cs"/>
              </a:rPr>
              <a:t> to </a:t>
            </a:r>
            <a:r>
              <a:rPr lang="en-US" sz="1200" b="1" kern="1200" dirty="0" smtClean="0">
                <a:solidFill>
                  <a:schemeClr val="tx1"/>
                </a:solidFill>
                <a:latin typeface="+mn-lt"/>
                <a:ea typeface="+mn-ea"/>
                <a:cs typeface="+mn-cs"/>
              </a:rPr>
              <a:t>3</a:t>
            </a:r>
            <a:r>
              <a:rPr lang="en-US" sz="1200" b="0" kern="1200" dirty="0" smtClean="0">
                <a:solidFill>
                  <a:schemeClr val="tx1"/>
                </a:solidFill>
                <a:latin typeface="+mn-lt"/>
                <a:ea typeface="+mn-ea"/>
                <a:cs typeface="+mn-cs"/>
              </a:rPr>
              <a:t> by </a:t>
            </a:r>
            <a:r>
              <a:rPr lang="en-US" sz="1200" b="1" kern="1200" dirty="0" smtClean="0">
                <a:solidFill>
                  <a:schemeClr val="tx1"/>
                </a:solidFill>
                <a:latin typeface="+mn-lt"/>
                <a:ea typeface="+mn-ea"/>
                <a:cs typeface="+mn-cs"/>
              </a:rPr>
              <a:t>.001</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Ray = </a:t>
            </a:r>
            <a:r>
              <a:rPr lang="en-US" sz="1200" b="1" kern="1200" dirty="0" smtClean="0">
                <a:solidFill>
                  <a:schemeClr val="tx1"/>
                </a:solidFill>
                <a:latin typeface="+mn-lt"/>
                <a:ea typeface="+mn-ea"/>
                <a:cs typeface="+mn-cs"/>
              </a:rPr>
              <a:t>99.5</a:t>
            </a:r>
            <a:r>
              <a:rPr lang="en-US" sz="1200" b="0" kern="1200" dirty="0" smtClean="0">
                <a:solidFill>
                  <a:schemeClr val="tx1"/>
                </a:solidFill>
                <a:latin typeface="+mn-lt"/>
                <a:ea typeface="+mn-ea"/>
                <a:cs typeface="+mn-cs"/>
              </a:rPr>
              <a:t> - </a:t>
            </a:r>
            <a:r>
              <a:rPr lang="en-US" sz="1200" b="1" kern="1200" dirty="0" smtClean="0">
                <a:solidFill>
                  <a:schemeClr val="tx1"/>
                </a:solidFill>
                <a:latin typeface="+mn-lt"/>
                <a:ea typeface="+mn-ea"/>
                <a:cs typeface="+mn-cs"/>
              </a:rPr>
              <a:t>.6</a:t>
            </a:r>
            <a:r>
              <a:rPr lang="en-US" sz="1200" b="0" kern="1200" dirty="0" smtClean="0">
                <a:solidFill>
                  <a:schemeClr val="tx1"/>
                </a:solidFill>
                <a:latin typeface="+mn-lt"/>
                <a:ea typeface="+mn-ea"/>
                <a:cs typeface="+mn-cs"/>
              </a:rPr>
              <a:t> + </a:t>
            </a:r>
            <a:r>
              <a:rPr lang="en-US" sz="1200" b="1" kern="1200" dirty="0" smtClean="0">
                <a:solidFill>
                  <a:schemeClr val="tx1"/>
                </a:solidFill>
                <a:latin typeface="+mn-lt"/>
                <a:ea typeface="+mn-ea"/>
                <a:cs typeface="+mn-cs"/>
              </a:rPr>
              <a:t>1</a:t>
            </a:r>
            <a:r>
              <a:rPr lang="en-US" sz="1200" b="0" kern="1200" dirty="0" smtClean="0">
                <a:solidFill>
                  <a:schemeClr val="tx1"/>
                </a:solidFill>
                <a:latin typeface="+mn-lt"/>
                <a:ea typeface="+mn-ea"/>
                <a:cs typeface="+mn-cs"/>
              </a:rPr>
              <a:t>/time**</a:t>
            </a:r>
            <a:r>
              <a:rPr lang="en-US" sz="1200" b="1" kern="1200" dirty="0" smtClean="0">
                <a:solidFill>
                  <a:schemeClr val="tx1"/>
                </a:solidFill>
                <a:latin typeface="+mn-lt"/>
                <a:ea typeface="+mn-ea"/>
                <a:cs typeface="+mn-cs"/>
              </a:rPr>
              <a:t>2</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Mary = Ray + </a:t>
            </a:r>
            <a:r>
              <a:rPr lang="en-US" sz="1200" b="1" kern="1200" dirty="0" smtClean="0">
                <a:solidFill>
                  <a:schemeClr val="tx1"/>
                </a:solidFill>
                <a:latin typeface="+mn-lt"/>
                <a:ea typeface="+mn-ea"/>
                <a:cs typeface="+mn-cs"/>
              </a:rPr>
              <a:t>.6</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label Difference = "00"x;</a:t>
            </a:r>
          </a:p>
          <a:p>
            <a:r>
              <a:rPr lang="en-US" sz="1200" b="0" kern="1200" dirty="0" smtClean="0">
                <a:solidFill>
                  <a:schemeClr val="tx1"/>
                </a:solidFill>
                <a:latin typeface="+mn-lt"/>
                <a:ea typeface="+mn-ea"/>
                <a:cs typeface="+mn-cs"/>
              </a:rPr>
              <a:t>		Difference = Ray-Mary;</a:t>
            </a:r>
          </a:p>
          <a:p>
            <a:r>
              <a:rPr lang="en-US" sz="1200" b="0" kern="1200" dirty="0" smtClean="0">
                <a:solidFill>
                  <a:schemeClr val="tx1"/>
                </a:solidFill>
                <a:latin typeface="+mn-lt"/>
                <a:ea typeface="+mn-ea"/>
                <a:cs typeface="+mn-cs"/>
              </a:rPr>
              <a:t>		output;</a:t>
            </a:r>
          </a:p>
          <a:p>
            <a:r>
              <a:rPr lang="en-US" sz="1200" b="0" kern="1200" dirty="0" smtClean="0">
                <a:solidFill>
                  <a:schemeClr val="tx1"/>
                </a:solidFill>
                <a:latin typeface="+mn-lt"/>
                <a:ea typeface="+mn-ea"/>
                <a:cs typeface="+mn-cs"/>
              </a:rPr>
              <a:t>	end;</a:t>
            </a:r>
          </a:p>
          <a:p>
            <a:r>
              <a:rPr lang="en-US" sz="1200" b="1" kern="1200" dirty="0" smtClean="0">
                <a:solidFill>
                  <a:schemeClr val="tx1"/>
                </a:solidFill>
                <a:latin typeface="+mn-lt"/>
                <a:ea typeface="+mn-ea"/>
                <a:cs typeface="+mn-cs"/>
              </a:rPr>
              <a:t>run</a:t>
            </a:r>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r>
              <a:rPr lang="en-US" sz="1200" b="1" kern="1200" dirty="0" err="1" smtClean="0">
                <a:solidFill>
                  <a:schemeClr val="tx1"/>
                </a:solidFill>
                <a:latin typeface="+mn-lt"/>
                <a:ea typeface="+mn-ea"/>
                <a:cs typeface="+mn-cs"/>
              </a:rPr>
              <a:t>proc</a:t>
            </a:r>
            <a:r>
              <a:rPr lang="en-US" sz="1200" b="0"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sgplot</a:t>
            </a:r>
            <a:r>
              <a:rPr lang="en-US" sz="1200" b="0" kern="1200" dirty="0" smtClean="0">
                <a:solidFill>
                  <a:schemeClr val="tx1"/>
                </a:solidFill>
                <a:latin typeface="+mn-lt"/>
                <a:ea typeface="+mn-ea"/>
                <a:cs typeface="+mn-cs"/>
              </a:rPr>
              <a:t> data = hypothermia aspect=</a:t>
            </a:r>
            <a:r>
              <a:rPr lang="en-US" sz="1200" b="1" kern="1200" dirty="0" smtClean="0">
                <a:solidFill>
                  <a:schemeClr val="tx1"/>
                </a:solidFill>
                <a:latin typeface="+mn-lt"/>
                <a:ea typeface="+mn-ea"/>
                <a:cs typeface="+mn-cs"/>
              </a:rPr>
              <a:t>1</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tmplout</a:t>
            </a:r>
            <a:r>
              <a:rPr lang="en-US" sz="1200" b="0" kern="1200" dirty="0" smtClean="0">
                <a:solidFill>
                  <a:schemeClr val="tx1"/>
                </a:solidFill>
                <a:latin typeface="+mn-lt"/>
                <a:ea typeface="+mn-ea"/>
                <a:cs typeface="+mn-cs"/>
              </a:rPr>
              <a:t>="c:\blah\t1.sas";</a:t>
            </a:r>
          </a:p>
          <a:p>
            <a:r>
              <a:rPr lang="en-US" sz="1200" b="0" kern="1200" dirty="0" smtClean="0">
                <a:solidFill>
                  <a:schemeClr val="tx1"/>
                </a:solidFill>
                <a:latin typeface="+mn-lt"/>
                <a:ea typeface="+mn-ea"/>
                <a:cs typeface="+mn-cs"/>
              </a:rPr>
              <a:t>	series x=time y=Ray / name="Ray";</a:t>
            </a:r>
          </a:p>
          <a:p>
            <a:r>
              <a:rPr lang="en-US" sz="1200" b="0" kern="1200" dirty="0" smtClean="0">
                <a:solidFill>
                  <a:schemeClr val="tx1"/>
                </a:solidFill>
                <a:latin typeface="+mn-lt"/>
                <a:ea typeface="+mn-ea"/>
                <a:cs typeface="+mn-cs"/>
              </a:rPr>
              <a:t>	series x=time y=Mary / name="Mary";</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keylegend</a:t>
            </a:r>
            <a:r>
              <a:rPr lang="en-US" sz="1200" b="0" kern="1200" dirty="0" smtClean="0">
                <a:solidFill>
                  <a:schemeClr val="tx1"/>
                </a:solidFill>
                <a:latin typeface="+mn-lt"/>
                <a:ea typeface="+mn-ea"/>
                <a:cs typeface="+mn-cs"/>
              </a:rPr>
              <a:t> "Mary" "Ray" / down=</a:t>
            </a:r>
            <a:r>
              <a:rPr lang="en-US" sz="1200" b="1" kern="1200" dirty="0" smtClean="0">
                <a:solidFill>
                  <a:schemeClr val="tx1"/>
                </a:solidFill>
                <a:latin typeface="+mn-lt"/>
                <a:ea typeface="+mn-ea"/>
                <a:cs typeface="+mn-cs"/>
              </a:rPr>
              <a:t>2</a:t>
            </a:r>
            <a:r>
              <a:rPr lang="en-US" sz="1200" b="0" kern="1200" dirty="0" smtClean="0">
                <a:solidFill>
                  <a:schemeClr val="tx1"/>
                </a:solidFill>
                <a:latin typeface="+mn-lt"/>
                <a:ea typeface="+mn-ea"/>
                <a:cs typeface="+mn-cs"/>
              </a:rPr>
              <a:t> location=inside;</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yaxis</a:t>
            </a:r>
            <a:r>
              <a:rPr lang="en-US" sz="1200" b="0" kern="1200" dirty="0" smtClean="0">
                <a:solidFill>
                  <a:schemeClr val="tx1"/>
                </a:solidFill>
                <a:latin typeface="+mn-lt"/>
                <a:ea typeface="+mn-ea"/>
                <a:cs typeface="+mn-cs"/>
              </a:rPr>
              <a:t> label="Core body temperature in (*ESC*){</a:t>
            </a:r>
            <a:r>
              <a:rPr lang="en-US" sz="1200" b="0" kern="1200" dirty="0" err="1" smtClean="0">
                <a:solidFill>
                  <a:schemeClr val="tx1"/>
                </a:solidFill>
                <a:latin typeface="+mn-lt"/>
                <a:ea typeface="+mn-ea"/>
                <a:cs typeface="+mn-cs"/>
              </a:rPr>
              <a:t>unicode</a:t>
            </a:r>
            <a:r>
              <a:rPr lang="en-US" sz="1200" b="0" kern="1200" dirty="0" smtClean="0">
                <a:solidFill>
                  <a:schemeClr val="tx1"/>
                </a:solidFill>
                <a:latin typeface="+mn-lt"/>
                <a:ea typeface="+mn-ea"/>
                <a:cs typeface="+mn-cs"/>
              </a:rPr>
              <a:t> '00B0'x}F";</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xaxis</a:t>
            </a:r>
            <a:r>
              <a:rPr lang="en-US" sz="1200" b="0" kern="1200" dirty="0" smtClean="0">
                <a:solidFill>
                  <a:schemeClr val="tx1"/>
                </a:solidFill>
                <a:latin typeface="+mn-lt"/>
                <a:ea typeface="+mn-ea"/>
                <a:cs typeface="+mn-cs"/>
              </a:rPr>
              <a:t> label="Hours diving";</a:t>
            </a:r>
          </a:p>
          <a:p>
            <a:r>
              <a:rPr lang="en-US" sz="1200" b="1" kern="1200" dirty="0" smtClean="0">
                <a:solidFill>
                  <a:schemeClr val="tx1"/>
                </a:solidFill>
                <a:latin typeface="+mn-lt"/>
                <a:ea typeface="+mn-ea"/>
                <a:cs typeface="+mn-cs"/>
              </a:rPr>
              <a:t>run</a:t>
            </a:r>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r>
              <a:rPr lang="en-US" sz="1200" b="1" kern="1200" dirty="0" err="1" smtClean="0">
                <a:solidFill>
                  <a:schemeClr val="tx1"/>
                </a:solidFill>
                <a:latin typeface="+mn-lt"/>
                <a:ea typeface="+mn-ea"/>
                <a:cs typeface="+mn-cs"/>
              </a:rPr>
              <a:t>proc</a:t>
            </a:r>
            <a:r>
              <a:rPr lang="en-US" sz="1200" b="0"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sgplot</a:t>
            </a:r>
            <a:r>
              <a:rPr lang="en-US" sz="1200" b="0" kern="1200" dirty="0" smtClean="0">
                <a:solidFill>
                  <a:schemeClr val="tx1"/>
                </a:solidFill>
                <a:latin typeface="+mn-lt"/>
                <a:ea typeface="+mn-ea"/>
                <a:cs typeface="+mn-cs"/>
              </a:rPr>
              <a:t> data = hypothermia aspect=</a:t>
            </a:r>
            <a:r>
              <a:rPr lang="en-US" sz="1200" b="1" kern="1200" dirty="0" smtClean="0">
                <a:solidFill>
                  <a:schemeClr val="tx1"/>
                </a:solidFill>
                <a:latin typeface="+mn-lt"/>
                <a:ea typeface="+mn-ea"/>
                <a:cs typeface="+mn-cs"/>
              </a:rPr>
              <a:t>1</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tmplout</a:t>
            </a:r>
            <a:r>
              <a:rPr lang="en-US" sz="1200" b="0" kern="1200" dirty="0" smtClean="0">
                <a:solidFill>
                  <a:schemeClr val="tx1"/>
                </a:solidFill>
                <a:latin typeface="+mn-lt"/>
                <a:ea typeface="+mn-ea"/>
                <a:cs typeface="+mn-cs"/>
              </a:rPr>
              <a:t>="c:\blah\t2.sas";</a:t>
            </a:r>
          </a:p>
          <a:p>
            <a:r>
              <a:rPr lang="en-US" sz="1200" b="0" kern="1200" dirty="0" smtClean="0">
                <a:solidFill>
                  <a:schemeClr val="tx1"/>
                </a:solidFill>
                <a:latin typeface="+mn-lt"/>
                <a:ea typeface="+mn-ea"/>
                <a:cs typeface="+mn-cs"/>
              </a:rPr>
              <a:t>	series x=time y=Difference;</a:t>
            </a:r>
          </a:p>
          <a:p>
            <a:r>
              <a:rPr lang="en-US" sz="1200" b="0" kern="1200" dirty="0" smtClean="0">
                <a:solidFill>
                  <a:schemeClr val="tx1"/>
                </a:solidFill>
                <a:latin typeface="+mn-lt"/>
                <a:ea typeface="+mn-ea"/>
                <a:cs typeface="+mn-cs"/>
              </a:rPr>
              <a:t>	inset "Difference between Mary and Ray" /position=</a:t>
            </a:r>
            <a:r>
              <a:rPr lang="en-US" sz="1200" b="0" kern="1200" dirty="0" err="1" smtClean="0">
                <a:solidFill>
                  <a:schemeClr val="tx1"/>
                </a:solidFill>
                <a:latin typeface="+mn-lt"/>
                <a:ea typeface="+mn-ea"/>
                <a:cs typeface="+mn-cs"/>
              </a:rPr>
              <a:t>bottomleft</a:t>
            </a:r>
            <a:r>
              <a:rPr lang="en-US" sz="1200" b="0"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run</a:t>
            </a:r>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r>
              <a:rPr lang="en-US" sz="1200" b="1" kern="1200" dirty="0" err="1" smtClean="0">
                <a:solidFill>
                  <a:schemeClr val="tx1"/>
                </a:solidFill>
                <a:latin typeface="+mn-lt"/>
                <a:ea typeface="+mn-ea"/>
                <a:cs typeface="+mn-cs"/>
              </a:rPr>
              <a:t>proc</a:t>
            </a:r>
            <a:r>
              <a:rPr lang="en-US" sz="1200" b="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template</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define </a:t>
            </a:r>
            <a:r>
              <a:rPr lang="en-US" sz="1200" b="0" kern="1200" dirty="0" err="1" smtClean="0">
                <a:solidFill>
                  <a:schemeClr val="tx1"/>
                </a:solidFill>
                <a:latin typeface="+mn-lt"/>
                <a:ea typeface="+mn-ea"/>
                <a:cs typeface="+mn-cs"/>
              </a:rPr>
              <a:t>statgraph</a:t>
            </a:r>
            <a:r>
              <a:rPr lang="en-US" sz="1200" b="0" kern="1200" dirty="0" smtClean="0">
                <a:solidFill>
                  <a:schemeClr val="tx1"/>
                </a:solidFill>
                <a:latin typeface="+mn-lt"/>
                <a:ea typeface="+mn-ea"/>
                <a:cs typeface="+mn-cs"/>
              </a:rPr>
              <a:t> paired;</a:t>
            </a:r>
          </a:p>
          <a:p>
            <a:r>
              <a:rPr lang="en-US" sz="1200" b="0" kern="1200" dirty="0" err="1" smtClean="0">
                <a:solidFill>
                  <a:schemeClr val="tx1"/>
                </a:solidFill>
                <a:latin typeface="+mn-lt"/>
                <a:ea typeface="+mn-ea"/>
                <a:cs typeface="+mn-cs"/>
              </a:rPr>
              <a:t>begingraph</a:t>
            </a:r>
            <a:r>
              <a:rPr lang="en-US" sz="1200" b="0" kern="1200" dirty="0" smtClean="0">
                <a:solidFill>
                  <a:schemeClr val="tx1"/>
                </a:solidFill>
                <a:latin typeface="+mn-lt"/>
                <a:ea typeface="+mn-ea"/>
                <a:cs typeface="+mn-cs"/>
              </a:rPr>
              <a:t> / </a:t>
            </a:r>
            <a:r>
              <a:rPr lang="en-US" sz="1200" b="0" kern="1200" dirty="0" err="1" smtClean="0">
                <a:solidFill>
                  <a:schemeClr val="tx1"/>
                </a:solidFill>
                <a:latin typeface="+mn-lt"/>
                <a:ea typeface="+mn-ea"/>
                <a:cs typeface="+mn-cs"/>
              </a:rPr>
              <a:t>subpixel</a:t>
            </a:r>
            <a:r>
              <a:rPr lang="en-US" sz="1200" b="0" kern="1200" dirty="0" smtClean="0">
                <a:solidFill>
                  <a:schemeClr val="tx1"/>
                </a:solidFill>
                <a:latin typeface="+mn-lt"/>
                <a:ea typeface="+mn-ea"/>
                <a:cs typeface="+mn-cs"/>
              </a:rPr>
              <a:t>=on;</a:t>
            </a:r>
          </a:p>
          <a:p>
            <a:r>
              <a:rPr lang="en-US" sz="1200" b="0" kern="1200" dirty="0" smtClean="0">
                <a:solidFill>
                  <a:schemeClr val="tx1"/>
                </a:solidFill>
                <a:latin typeface="+mn-lt"/>
                <a:ea typeface="+mn-ea"/>
                <a:cs typeface="+mn-cs"/>
              </a:rPr>
              <a:t>      layout lattice / </a:t>
            </a:r>
            <a:r>
              <a:rPr lang="en-US" sz="1200" b="0" kern="1200" dirty="0" err="1" smtClean="0">
                <a:solidFill>
                  <a:schemeClr val="tx1"/>
                </a:solidFill>
                <a:latin typeface="+mn-lt"/>
                <a:ea typeface="+mn-ea"/>
                <a:cs typeface="+mn-cs"/>
              </a:rPr>
              <a:t>rowweights</a:t>
            </a:r>
            <a:r>
              <a:rPr lang="en-US" sz="1200" b="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.85</a:t>
            </a:r>
            <a:r>
              <a:rPr lang="en-US" sz="1200" b="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.15</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columndatarange</a:t>
            </a:r>
            <a:r>
              <a:rPr lang="en-US" sz="1200" b="0" kern="1200" dirty="0" smtClean="0">
                <a:solidFill>
                  <a:schemeClr val="tx1"/>
                </a:solidFill>
                <a:latin typeface="+mn-lt"/>
                <a:ea typeface="+mn-ea"/>
                <a:cs typeface="+mn-cs"/>
              </a:rPr>
              <a:t>=union </a:t>
            </a:r>
            <a:r>
              <a:rPr lang="en-US" sz="1200" b="0" kern="1200" dirty="0" err="1" smtClean="0">
                <a:solidFill>
                  <a:schemeClr val="tx1"/>
                </a:solidFill>
                <a:latin typeface="+mn-lt"/>
                <a:ea typeface="+mn-ea"/>
                <a:cs typeface="+mn-cs"/>
              </a:rPr>
              <a:t>rowgutter</a:t>
            </a:r>
            <a:r>
              <a:rPr lang="en-US" sz="1200" b="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5</a:t>
            </a:r>
            <a:r>
              <a:rPr lang="en-US" sz="1200" b="0" kern="1200" dirty="0" smtClean="0">
                <a:solidFill>
                  <a:schemeClr val="tx1"/>
                </a:solidFill>
                <a:latin typeface="+mn-lt"/>
                <a:ea typeface="+mn-ea"/>
                <a:cs typeface="+mn-cs"/>
              </a:rPr>
              <a:t>px;</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columnaxes</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columnaxis</a:t>
            </a:r>
            <a:r>
              <a:rPr lang="en-US" sz="1200" b="0" kern="1200" dirty="0" smtClean="0">
                <a:solidFill>
                  <a:schemeClr val="tx1"/>
                </a:solidFill>
                <a:latin typeface="+mn-lt"/>
                <a:ea typeface="+mn-ea"/>
                <a:cs typeface="+mn-cs"/>
              </a:rPr>
              <a:t> / display=(ticks </a:t>
            </a:r>
            <a:r>
              <a:rPr lang="en-US" sz="1200" b="0" kern="1200" dirty="0" err="1" smtClean="0">
                <a:solidFill>
                  <a:schemeClr val="tx1"/>
                </a:solidFill>
                <a:latin typeface="+mn-lt"/>
                <a:ea typeface="+mn-ea"/>
                <a:cs typeface="+mn-cs"/>
              </a:rPr>
              <a:t>tickvalues</a:t>
            </a:r>
            <a:r>
              <a:rPr lang="en-US" sz="1200" b="0" kern="1200" dirty="0" smtClean="0">
                <a:solidFill>
                  <a:schemeClr val="tx1"/>
                </a:solidFill>
                <a:latin typeface="+mn-lt"/>
                <a:ea typeface="+mn-ea"/>
                <a:cs typeface="+mn-cs"/>
              </a:rPr>
              <a:t> label);</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endcolumnaxes</a:t>
            </a:r>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layout overlay / </a:t>
            </a:r>
            <a:r>
              <a:rPr lang="en-US" sz="1200" b="0" kern="1200" dirty="0" err="1" smtClean="0">
                <a:solidFill>
                  <a:schemeClr val="tx1"/>
                </a:solidFill>
                <a:latin typeface="+mn-lt"/>
                <a:ea typeface="+mn-ea"/>
                <a:cs typeface="+mn-cs"/>
              </a:rPr>
              <a:t>cycleattrs</a:t>
            </a:r>
            <a:r>
              <a:rPr lang="en-US" sz="1200" b="0" kern="1200" dirty="0" smtClean="0">
                <a:solidFill>
                  <a:schemeClr val="tx1"/>
                </a:solidFill>
                <a:latin typeface="+mn-lt"/>
                <a:ea typeface="+mn-ea"/>
                <a:cs typeface="+mn-cs"/>
              </a:rPr>
              <a:t>=true </a:t>
            </a:r>
            <a:r>
              <a:rPr lang="en-US" sz="1200" b="0" kern="1200" dirty="0" err="1" smtClean="0">
                <a:solidFill>
                  <a:schemeClr val="tx1"/>
                </a:solidFill>
                <a:latin typeface="+mn-lt"/>
                <a:ea typeface="+mn-ea"/>
                <a:cs typeface="+mn-cs"/>
              </a:rPr>
              <a:t>aspectRatio</a:t>
            </a:r>
            <a:r>
              <a:rPr lang="en-US" sz="1200" b="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1.00</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xaxisopts</a:t>
            </a:r>
            <a:r>
              <a:rPr lang="en-US" sz="1200" b="0" kern="1200" dirty="0" smtClean="0">
                <a:solidFill>
                  <a:schemeClr val="tx1"/>
                </a:solidFill>
                <a:latin typeface="+mn-lt"/>
                <a:ea typeface="+mn-ea"/>
                <a:cs typeface="+mn-cs"/>
              </a:rPr>
              <a:t>=( Label="Hours diving" type=linear ) </a:t>
            </a:r>
          </a:p>
          <a:p>
            <a:r>
              <a:rPr lang="en-US" sz="1200" b="0" kern="1200" dirty="0" smtClean="0">
                <a:solidFill>
                  <a:schemeClr val="tx1"/>
                </a:solidFill>
                <a:latin typeface="+mn-lt"/>
                <a:ea typeface="+mn-ea"/>
                <a:cs typeface="+mn-cs"/>
              </a:rPr>
              <a:t>		y2axisopts=(</a:t>
            </a:r>
            <a:r>
              <a:rPr lang="en-US" sz="1200" b="0" kern="1200" dirty="0" err="1" smtClean="0">
                <a:solidFill>
                  <a:schemeClr val="tx1"/>
                </a:solidFill>
                <a:latin typeface="+mn-lt"/>
                <a:ea typeface="+mn-ea"/>
                <a:cs typeface="+mn-cs"/>
              </a:rPr>
              <a:t>labelFitPolicy</a:t>
            </a:r>
            <a:r>
              <a:rPr lang="en-US" sz="1200" b="0" kern="1200" dirty="0" smtClean="0">
                <a:solidFill>
                  <a:schemeClr val="tx1"/>
                </a:solidFill>
                <a:latin typeface="+mn-lt"/>
                <a:ea typeface="+mn-ea"/>
                <a:cs typeface="+mn-cs"/>
              </a:rPr>
              <a:t>=Split) </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yaxisopts</a:t>
            </a:r>
            <a:r>
              <a:rPr lang="en-US" sz="1200" b="0" kern="1200" dirty="0" smtClean="0">
                <a:solidFill>
                  <a:schemeClr val="tx1"/>
                </a:solidFill>
                <a:latin typeface="+mn-lt"/>
                <a:ea typeface="+mn-ea"/>
                <a:cs typeface="+mn-cs"/>
              </a:rPr>
              <a:t>=( Label="Core body temperature in (*ESC*){</a:t>
            </a:r>
            <a:r>
              <a:rPr lang="en-US" sz="1200" b="0" kern="1200" dirty="0" err="1" smtClean="0">
                <a:solidFill>
                  <a:schemeClr val="tx1"/>
                </a:solidFill>
                <a:latin typeface="+mn-lt"/>
                <a:ea typeface="+mn-ea"/>
                <a:cs typeface="+mn-cs"/>
              </a:rPr>
              <a:t>unicode</a:t>
            </a:r>
            <a:r>
              <a:rPr lang="en-US" sz="1200" b="0" kern="1200" dirty="0" smtClean="0">
                <a:solidFill>
                  <a:schemeClr val="tx1"/>
                </a:solidFill>
                <a:latin typeface="+mn-lt"/>
                <a:ea typeface="+mn-ea"/>
                <a:cs typeface="+mn-cs"/>
              </a:rPr>
              <a:t> '00B0'x}F" </a:t>
            </a:r>
            <a:r>
              <a:rPr lang="en-US" sz="1200" b="0" kern="1200" dirty="0" err="1" smtClean="0">
                <a:solidFill>
                  <a:schemeClr val="tx1"/>
                </a:solidFill>
                <a:latin typeface="+mn-lt"/>
                <a:ea typeface="+mn-ea"/>
                <a:cs typeface="+mn-cs"/>
              </a:rPr>
              <a:t>labelFitPolicy</a:t>
            </a:r>
            <a:r>
              <a:rPr lang="en-US" sz="1200" b="0" kern="1200" dirty="0" smtClean="0">
                <a:solidFill>
                  <a:schemeClr val="tx1"/>
                </a:solidFill>
                <a:latin typeface="+mn-lt"/>
                <a:ea typeface="+mn-ea"/>
                <a:cs typeface="+mn-cs"/>
              </a:rPr>
              <a:t>=Split type=linear ) </a:t>
            </a:r>
          </a:p>
          <a:p>
            <a:r>
              <a:rPr lang="en-US" sz="1200" b="0" kern="1200" dirty="0" smtClean="0">
                <a:solidFill>
                  <a:schemeClr val="tx1"/>
                </a:solidFill>
                <a:latin typeface="+mn-lt"/>
                <a:ea typeface="+mn-ea"/>
                <a:cs typeface="+mn-cs"/>
              </a:rPr>
              <a:t>		y2axisopts=(</a:t>
            </a:r>
            <a:r>
              <a:rPr lang="en-US" sz="1200" b="0" kern="1200" dirty="0" err="1" smtClean="0">
                <a:solidFill>
                  <a:schemeClr val="tx1"/>
                </a:solidFill>
                <a:latin typeface="+mn-lt"/>
                <a:ea typeface="+mn-ea"/>
                <a:cs typeface="+mn-cs"/>
              </a:rPr>
              <a:t>labelFitPolicy</a:t>
            </a:r>
            <a:r>
              <a:rPr lang="en-US" sz="1200" b="0" kern="1200" dirty="0" smtClean="0">
                <a:solidFill>
                  <a:schemeClr val="tx1"/>
                </a:solidFill>
                <a:latin typeface="+mn-lt"/>
                <a:ea typeface="+mn-ea"/>
                <a:cs typeface="+mn-cs"/>
              </a:rPr>
              <a:t>=Split);</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SeriesPlot</a:t>
            </a:r>
            <a:r>
              <a:rPr lang="en-US" sz="1200" b="0" kern="1200" dirty="0" smtClean="0">
                <a:solidFill>
                  <a:schemeClr val="tx1"/>
                </a:solidFill>
                <a:latin typeface="+mn-lt"/>
                <a:ea typeface="+mn-ea"/>
                <a:cs typeface="+mn-cs"/>
              </a:rPr>
              <a:t> X='</a:t>
            </a:r>
            <a:r>
              <a:rPr lang="en-US" sz="1200" b="0" kern="1200" dirty="0" err="1" smtClean="0">
                <a:solidFill>
                  <a:schemeClr val="tx1"/>
                </a:solidFill>
                <a:latin typeface="+mn-lt"/>
                <a:ea typeface="+mn-ea"/>
                <a:cs typeface="+mn-cs"/>
              </a:rPr>
              <a:t>time'n</a:t>
            </a:r>
            <a:r>
              <a:rPr lang="en-US" sz="1200" b="0" kern="1200" dirty="0" smtClean="0">
                <a:solidFill>
                  <a:schemeClr val="tx1"/>
                </a:solidFill>
                <a:latin typeface="+mn-lt"/>
                <a:ea typeface="+mn-ea"/>
                <a:cs typeface="+mn-cs"/>
              </a:rPr>
              <a:t> Y='</a:t>
            </a:r>
            <a:r>
              <a:rPr lang="en-US" sz="1200" b="0" kern="1200" dirty="0" err="1" smtClean="0">
                <a:solidFill>
                  <a:schemeClr val="tx1"/>
                </a:solidFill>
                <a:latin typeface="+mn-lt"/>
                <a:ea typeface="+mn-ea"/>
                <a:cs typeface="+mn-cs"/>
              </a:rPr>
              <a:t>Ray'n</a:t>
            </a:r>
            <a:r>
              <a:rPr lang="en-US" sz="1200" b="0" kern="1200" dirty="0" smtClean="0">
                <a:solidFill>
                  <a:schemeClr val="tx1"/>
                </a:solidFill>
                <a:latin typeface="+mn-lt"/>
                <a:ea typeface="+mn-ea"/>
                <a:cs typeface="+mn-cs"/>
              </a:rPr>
              <a:t> / primary=true </a:t>
            </a:r>
            <a:r>
              <a:rPr lang="en-US" sz="1200" b="0" kern="1200" dirty="0" err="1" smtClean="0">
                <a:solidFill>
                  <a:schemeClr val="tx1"/>
                </a:solidFill>
                <a:latin typeface="+mn-lt"/>
                <a:ea typeface="+mn-ea"/>
                <a:cs typeface="+mn-cs"/>
              </a:rPr>
              <a:t>LegendLabel</a:t>
            </a:r>
            <a:r>
              <a:rPr lang="en-US" sz="1200" b="0" kern="1200" dirty="0" smtClean="0">
                <a:solidFill>
                  <a:schemeClr val="tx1"/>
                </a:solidFill>
                <a:latin typeface="+mn-lt"/>
                <a:ea typeface="+mn-ea"/>
                <a:cs typeface="+mn-cs"/>
              </a:rPr>
              <a:t>="Ray" NAME="Ray";</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SeriesPlot</a:t>
            </a:r>
            <a:r>
              <a:rPr lang="en-US" sz="1200" b="0" kern="1200" dirty="0" smtClean="0">
                <a:solidFill>
                  <a:schemeClr val="tx1"/>
                </a:solidFill>
                <a:latin typeface="+mn-lt"/>
                <a:ea typeface="+mn-ea"/>
                <a:cs typeface="+mn-cs"/>
              </a:rPr>
              <a:t> X='</a:t>
            </a:r>
            <a:r>
              <a:rPr lang="en-US" sz="1200" b="0" kern="1200" dirty="0" err="1" smtClean="0">
                <a:solidFill>
                  <a:schemeClr val="tx1"/>
                </a:solidFill>
                <a:latin typeface="+mn-lt"/>
                <a:ea typeface="+mn-ea"/>
                <a:cs typeface="+mn-cs"/>
              </a:rPr>
              <a:t>time'n</a:t>
            </a:r>
            <a:r>
              <a:rPr lang="en-US" sz="1200" b="0" kern="1200" dirty="0" smtClean="0">
                <a:solidFill>
                  <a:schemeClr val="tx1"/>
                </a:solidFill>
                <a:latin typeface="+mn-lt"/>
                <a:ea typeface="+mn-ea"/>
                <a:cs typeface="+mn-cs"/>
              </a:rPr>
              <a:t> Y='</a:t>
            </a:r>
            <a:r>
              <a:rPr lang="en-US" sz="1200" b="0" kern="1200" dirty="0" err="1" smtClean="0">
                <a:solidFill>
                  <a:schemeClr val="tx1"/>
                </a:solidFill>
                <a:latin typeface="+mn-lt"/>
                <a:ea typeface="+mn-ea"/>
                <a:cs typeface="+mn-cs"/>
              </a:rPr>
              <a:t>Mary'n</a:t>
            </a:r>
            <a:r>
              <a:rPr lang="en-US" sz="1200" b="0" kern="1200" dirty="0" smtClean="0">
                <a:solidFill>
                  <a:schemeClr val="tx1"/>
                </a:solidFill>
                <a:latin typeface="+mn-lt"/>
                <a:ea typeface="+mn-ea"/>
                <a:cs typeface="+mn-cs"/>
              </a:rPr>
              <a:t> / </a:t>
            </a:r>
            <a:r>
              <a:rPr lang="en-US" sz="1200" b="0" kern="1200" dirty="0" err="1" smtClean="0">
                <a:solidFill>
                  <a:schemeClr val="tx1"/>
                </a:solidFill>
                <a:latin typeface="+mn-lt"/>
                <a:ea typeface="+mn-ea"/>
                <a:cs typeface="+mn-cs"/>
              </a:rPr>
              <a:t>LegendLabel</a:t>
            </a:r>
            <a:r>
              <a:rPr lang="en-US" sz="1200" b="0" kern="1200" dirty="0" smtClean="0">
                <a:solidFill>
                  <a:schemeClr val="tx1"/>
                </a:solidFill>
                <a:latin typeface="+mn-lt"/>
                <a:ea typeface="+mn-ea"/>
                <a:cs typeface="+mn-cs"/>
              </a:rPr>
              <a:t>="Mary" NAME="Mary";</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DiscreteLegend</a:t>
            </a:r>
            <a:r>
              <a:rPr lang="en-US" sz="1200" b="0" kern="1200" dirty="0" smtClean="0">
                <a:solidFill>
                  <a:schemeClr val="tx1"/>
                </a:solidFill>
                <a:latin typeface="+mn-lt"/>
                <a:ea typeface="+mn-ea"/>
                <a:cs typeface="+mn-cs"/>
              </a:rPr>
              <a:t> "Mary" "Ray" / Location=Inside down=</a:t>
            </a:r>
            <a:r>
              <a:rPr lang="en-US" sz="1200" b="1" kern="1200" dirty="0" smtClean="0">
                <a:solidFill>
                  <a:schemeClr val="tx1"/>
                </a:solidFill>
                <a:latin typeface="+mn-lt"/>
                <a:ea typeface="+mn-ea"/>
                <a:cs typeface="+mn-cs"/>
              </a:rPr>
              <a:t>2</a:t>
            </a:r>
            <a:r>
              <a:rPr lang="en-US" sz="1200" b="0" kern="1200" dirty="0" smtClean="0">
                <a:solidFill>
                  <a:schemeClr val="tx1"/>
                </a:solidFill>
                <a:latin typeface="+mn-lt"/>
                <a:ea typeface="+mn-ea"/>
                <a:cs typeface="+mn-cs"/>
              </a:rPr>
              <a:t> order=</a:t>
            </a:r>
            <a:r>
              <a:rPr lang="en-US" sz="1200" b="0" kern="1200" dirty="0" err="1" smtClean="0">
                <a:solidFill>
                  <a:schemeClr val="tx1"/>
                </a:solidFill>
                <a:latin typeface="+mn-lt"/>
                <a:ea typeface="+mn-ea"/>
                <a:cs typeface="+mn-cs"/>
              </a:rPr>
              <a:t>columnMajor</a:t>
            </a:r>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autoAlign</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TopLeft</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TopRight</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BottomRight</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BottomLeft</a:t>
            </a:r>
            <a:r>
              <a:rPr lang="en-US" sz="1200" b="0" kern="1200" dirty="0" smtClean="0">
                <a:solidFill>
                  <a:schemeClr val="tx1"/>
                </a:solidFill>
                <a:latin typeface="+mn-lt"/>
                <a:ea typeface="+mn-ea"/>
                <a:cs typeface="+mn-cs"/>
              </a:rPr>
              <a:t> Bottom Top Right Left);</a:t>
            </a:r>
          </a:p>
          <a:p>
            <a:r>
              <a:rPr lang="en-US" sz="1200" b="0" kern="1200" dirty="0" err="1" smtClean="0">
                <a:solidFill>
                  <a:schemeClr val="tx1"/>
                </a:solidFill>
                <a:latin typeface="+mn-lt"/>
                <a:ea typeface="+mn-ea"/>
                <a:cs typeface="+mn-cs"/>
              </a:rPr>
              <a:t>endlayout</a:t>
            </a:r>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layout overlay / </a:t>
            </a:r>
            <a:r>
              <a:rPr lang="en-US" sz="1200" b="0" kern="1200" dirty="0" err="1" smtClean="0">
                <a:solidFill>
                  <a:schemeClr val="tx1"/>
                </a:solidFill>
                <a:latin typeface="+mn-lt"/>
                <a:ea typeface="+mn-ea"/>
                <a:cs typeface="+mn-cs"/>
              </a:rPr>
              <a:t>aspectRatio</a:t>
            </a:r>
            <a:r>
              <a:rPr lang="en-US" sz="1200" b="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1.00</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yaxisopts</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labelFitPolicy</a:t>
            </a:r>
            <a:r>
              <a:rPr lang="en-US" sz="1200" b="0" kern="1200" dirty="0" smtClean="0">
                <a:solidFill>
                  <a:schemeClr val="tx1"/>
                </a:solidFill>
                <a:latin typeface="+mn-lt"/>
                <a:ea typeface="+mn-ea"/>
                <a:cs typeface="+mn-cs"/>
              </a:rPr>
              <a:t>=Split) y2axisopts=(</a:t>
            </a:r>
            <a:r>
              <a:rPr lang="en-US" sz="1200" b="0" kern="1200" dirty="0" err="1" smtClean="0">
                <a:solidFill>
                  <a:schemeClr val="tx1"/>
                </a:solidFill>
                <a:latin typeface="+mn-lt"/>
                <a:ea typeface="+mn-ea"/>
                <a:cs typeface="+mn-cs"/>
              </a:rPr>
              <a:t>labelFitPolicy</a:t>
            </a:r>
            <a:r>
              <a:rPr lang="en-US" sz="1200" b="0" kern="1200" dirty="0" smtClean="0">
                <a:solidFill>
                  <a:schemeClr val="tx1"/>
                </a:solidFill>
                <a:latin typeface="+mn-lt"/>
                <a:ea typeface="+mn-ea"/>
                <a:cs typeface="+mn-cs"/>
              </a:rPr>
              <a:t>=Split);</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SeriesPlot</a:t>
            </a:r>
            <a:r>
              <a:rPr lang="en-US" sz="1200" b="0" kern="1200" dirty="0" smtClean="0">
                <a:solidFill>
                  <a:schemeClr val="tx1"/>
                </a:solidFill>
                <a:latin typeface="+mn-lt"/>
                <a:ea typeface="+mn-ea"/>
                <a:cs typeface="+mn-cs"/>
              </a:rPr>
              <a:t> X='</a:t>
            </a:r>
            <a:r>
              <a:rPr lang="en-US" sz="1200" b="0" kern="1200" dirty="0" err="1" smtClean="0">
                <a:solidFill>
                  <a:schemeClr val="tx1"/>
                </a:solidFill>
                <a:latin typeface="+mn-lt"/>
                <a:ea typeface="+mn-ea"/>
                <a:cs typeface="+mn-cs"/>
              </a:rPr>
              <a:t>time'n</a:t>
            </a:r>
            <a:r>
              <a:rPr lang="en-US" sz="1200" b="0" kern="1200" dirty="0" smtClean="0">
                <a:solidFill>
                  <a:schemeClr val="tx1"/>
                </a:solidFill>
                <a:latin typeface="+mn-lt"/>
                <a:ea typeface="+mn-ea"/>
                <a:cs typeface="+mn-cs"/>
              </a:rPr>
              <a:t> Y='</a:t>
            </a:r>
            <a:r>
              <a:rPr lang="en-US" sz="1200" b="0" kern="1200" dirty="0" err="1" smtClean="0">
                <a:solidFill>
                  <a:schemeClr val="tx1"/>
                </a:solidFill>
                <a:latin typeface="+mn-lt"/>
                <a:ea typeface="+mn-ea"/>
                <a:cs typeface="+mn-cs"/>
              </a:rPr>
              <a:t>Difference'n</a:t>
            </a:r>
            <a:r>
              <a:rPr lang="en-US" sz="1200" b="0" kern="1200" dirty="0" smtClean="0">
                <a:solidFill>
                  <a:schemeClr val="tx1"/>
                </a:solidFill>
                <a:latin typeface="+mn-lt"/>
                <a:ea typeface="+mn-ea"/>
                <a:cs typeface="+mn-cs"/>
              </a:rPr>
              <a:t> / primary=true </a:t>
            </a:r>
            <a:r>
              <a:rPr lang="en-US" sz="1200" b="0" kern="1200" dirty="0" err="1" smtClean="0">
                <a:solidFill>
                  <a:schemeClr val="tx1"/>
                </a:solidFill>
                <a:latin typeface="+mn-lt"/>
                <a:ea typeface="+mn-ea"/>
                <a:cs typeface="+mn-cs"/>
              </a:rPr>
              <a:t>LegendLabel</a:t>
            </a:r>
            <a:r>
              <a:rPr lang="en-US" sz="1200" b="0" kern="1200" dirty="0" smtClean="0">
                <a:solidFill>
                  <a:schemeClr val="tx1"/>
                </a:solidFill>
                <a:latin typeface="+mn-lt"/>
                <a:ea typeface="+mn-ea"/>
                <a:cs typeface="+mn-cs"/>
              </a:rPr>
              <a:t>=" " NAME="SERIES";</a:t>
            </a:r>
          </a:p>
          <a:p>
            <a:r>
              <a:rPr lang="en-US" sz="1200" b="0" kern="1200" dirty="0" smtClean="0">
                <a:solidFill>
                  <a:schemeClr val="tx1"/>
                </a:solidFill>
                <a:latin typeface="+mn-lt"/>
                <a:ea typeface="+mn-ea"/>
                <a:cs typeface="+mn-cs"/>
              </a:rPr>
              <a:t>   Layout Gridded / Border=false </a:t>
            </a:r>
            <a:r>
              <a:rPr lang="en-US" sz="1200" b="0" kern="1200" dirty="0" err="1" smtClean="0">
                <a:solidFill>
                  <a:schemeClr val="tx1"/>
                </a:solidFill>
                <a:latin typeface="+mn-lt"/>
                <a:ea typeface="+mn-ea"/>
                <a:cs typeface="+mn-cs"/>
              </a:rPr>
              <a:t>halign</a:t>
            </a:r>
            <a:r>
              <a:rPr lang="en-US" sz="1200" b="0" kern="1200" dirty="0" smtClean="0">
                <a:solidFill>
                  <a:schemeClr val="tx1"/>
                </a:solidFill>
                <a:latin typeface="+mn-lt"/>
                <a:ea typeface="+mn-ea"/>
                <a:cs typeface="+mn-cs"/>
              </a:rPr>
              <a:t>=left </a:t>
            </a:r>
            <a:r>
              <a:rPr lang="en-US" sz="1200" b="0" kern="1200" dirty="0" err="1" smtClean="0">
                <a:solidFill>
                  <a:schemeClr val="tx1"/>
                </a:solidFill>
                <a:latin typeface="+mn-lt"/>
                <a:ea typeface="+mn-ea"/>
                <a:cs typeface="+mn-cs"/>
              </a:rPr>
              <a:t>valign</a:t>
            </a:r>
            <a:r>
              <a:rPr lang="en-US" sz="1200" b="0" kern="1200" dirty="0" smtClean="0">
                <a:solidFill>
                  <a:schemeClr val="tx1"/>
                </a:solidFill>
                <a:latin typeface="+mn-lt"/>
                <a:ea typeface="+mn-ea"/>
                <a:cs typeface="+mn-cs"/>
              </a:rPr>
              <a:t>=bottom;</a:t>
            </a:r>
          </a:p>
          <a:p>
            <a:r>
              <a:rPr lang="en-US" sz="1200" b="0" kern="1200" dirty="0" smtClean="0">
                <a:solidFill>
                  <a:schemeClr val="tx1"/>
                </a:solidFill>
                <a:latin typeface="+mn-lt"/>
                <a:ea typeface="+mn-ea"/>
                <a:cs typeface="+mn-cs"/>
              </a:rPr>
              <a:t>   	Layout Gridded;</a:t>
            </a:r>
          </a:p>
          <a:p>
            <a:r>
              <a:rPr lang="en-US" sz="1200" b="0" kern="1200" dirty="0" smtClean="0">
                <a:solidFill>
                  <a:schemeClr val="tx1"/>
                </a:solidFill>
                <a:latin typeface="+mn-lt"/>
                <a:ea typeface="+mn-ea"/>
                <a:cs typeface="+mn-cs"/>
              </a:rPr>
              <a:t>   	Entry </a:t>
            </a:r>
            <a:r>
              <a:rPr lang="en-US" sz="1200" b="0" kern="1200" dirty="0" err="1" smtClean="0">
                <a:solidFill>
                  <a:schemeClr val="tx1"/>
                </a:solidFill>
                <a:latin typeface="+mn-lt"/>
                <a:ea typeface="+mn-ea"/>
                <a:cs typeface="+mn-cs"/>
              </a:rPr>
              <a:t>halign</a:t>
            </a:r>
            <a:r>
              <a:rPr lang="en-US" sz="1200" b="0" kern="1200" dirty="0" smtClean="0">
                <a:solidFill>
                  <a:schemeClr val="tx1"/>
                </a:solidFill>
                <a:latin typeface="+mn-lt"/>
                <a:ea typeface="+mn-ea"/>
                <a:cs typeface="+mn-cs"/>
              </a:rPr>
              <a:t>=left "Difference in (*ESC*){</a:t>
            </a:r>
            <a:r>
              <a:rPr lang="en-US" sz="1200" b="0" kern="1200" dirty="0" err="1" smtClean="0">
                <a:solidFill>
                  <a:schemeClr val="tx1"/>
                </a:solidFill>
                <a:latin typeface="+mn-lt"/>
                <a:ea typeface="+mn-ea"/>
                <a:cs typeface="+mn-cs"/>
              </a:rPr>
              <a:t>unicode</a:t>
            </a:r>
            <a:r>
              <a:rPr lang="en-US" sz="1200" b="0" kern="1200" dirty="0" smtClean="0">
                <a:solidFill>
                  <a:schemeClr val="tx1"/>
                </a:solidFill>
                <a:latin typeface="+mn-lt"/>
                <a:ea typeface="+mn-ea"/>
                <a:cs typeface="+mn-cs"/>
              </a:rPr>
              <a:t> '00B0'x}F between Mary and Ray" / </a:t>
            </a:r>
            <a:r>
              <a:rPr lang="en-US" sz="1200" b="0" kern="1200" dirty="0" err="1" smtClean="0">
                <a:solidFill>
                  <a:schemeClr val="tx1"/>
                </a:solidFill>
                <a:latin typeface="+mn-lt"/>
                <a:ea typeface="+mn-ea"/>
                <a:cs typeface="+mn-cs"/>
              </a:rPr>
              <a:t>textattrs</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GraphValueText</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endlayout</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endlayout</a:t>
            </a:r>
            <a:r>
              <a:rPr lang="en-US" sz="1200" b="0" kern="1200" dirty="0" smtClean="0">
                <a:solidFill>
                  <a:schemeClr val="tx1"/>
                </a:solidFill>
                <a:latin typeface="+mn-lt"/>
                <a:ea typeface="+mn-ea"/>
                <a:cs typeface="+mn-cs"/>
              </a:rPr>
              <a:t>;</a:t>
            </a:r>
          </a:p>
          <a:p>
            <a:r>
              <a:rPr lang="en-US" sz="1200" b="0" kern="1200" dirty="0" err="1" smtClean="0">
                <a:solidFill>
                  <a:schemeClr val="tx1"/>
                </a:solidFill>
                <a:latin typeface="+mn-lt"/>
                <a:ea typeface="+mn-ea"/>
                <a:cs typeface="+mn-cs"/>
              </a:rPr>
              <a:t>endlayout</a:t>
            </a:r>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r>
              <a:rPr lang="en-US" sz="1200" b="0" kern="1200" dirty="0" err="1" smtClean="0">
                <a:solidFill>
                  <a:schemeClr val="tx1"/>
                </a:solidFill>
                <a:latin typeface="+mn-lt"/>
                <a:ea typeface="+mn-ea"/>
                <a:cs typeface="+mn-cs"/>
              </a:rPr>
              <a:t>endlayout</a:t>
            </a:r>
            <a:r>
              <a:rPr lang="en-US" sz="1200" b="0" kern="1200" dirty="0" smtClean="0">
                <a:solidFill>
                  <a:schemeClr val="tx1"/>
                </a:solidFill>
                <a:latin typeface="+mn-lt"/>
                <a:ea typeface="+mn-ea"/>
                <a:cs typeface="+mn-cs"/>
              </a:rPr>
              <a:t>;</a:t>
            </a:r>
          </a:p>
          <a:p>
            <a:r>
              <a:rPr lang="en-US" sz="1200" b="0" kern="1200" dirty="0" err="1" smtClean="0">
                <a:solidFill>
                  <a:schemeClr val="tx1"/>
                </a:solidFill>
                <a:latin typeface="+mn-lt"/>
                <a:ea typeface="+mn-ea"/>
                <a:cs typeface="+mn-cs"/>
              </a:rPr>
              <a:t>endgraph</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end;</a:t>
            </a:r>
          </a:p>
          <a:p>
            <a:r>
              <a:rPr lang="en-US" sz="1200" b="1" kern="1200" dirty="0" smtClean="0">
                <a:solidFill>
                  <a:schemeClr val="tx1"/>
                </a:solidFill>
                <a:latin typeface="+mn-lt"/>
                <a:ea typeface="+mn-ea"/>
                <a:cs typeface="+mn-cs"/>
              </a:rPr>
              <a:t>run</a:t>
            </a:r>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r>
              <a:rPr lang="en-US" sz="1200" b="1" kern="1200" dirty="0" err="1" smtClean="0">
                <a:solidFill>
                  <a:schemeClr val="tx1"/>
                </a:solidFill>
                <a:latin typeface="+mn-lt"/>
                <a:ea typeface="+mn-ea"/>
                <a:cs typeface="+mn-cs"/>
              </a:rPr>
              <a:t>proc</a:t>
            </a:r>
            <a:r>
              <a:rPr lang="en-US" sz="1200" b="0"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sgrender</a:t>
            </a:r>
            <a:r>
              <a:rPr lang="en-US" sz="1200" b="0" kern="1200" dirty="0" smtClean="0">
                <a:solidFill>
                  <a:schemeClr val="tx1"/>
                </a:solidFill>
                <a:latin typeface="+mn-lt"/>
                <a:ea typeface="+mn-ea"/>
                <a:cs typeface="+mn-cs"/>
              </a:rPr>
              <a:t> data=hypothermia template=paired;</a:t>
            </a:r>
          </a:p>
          <a:p>
            <a:r>
              <a:rPr lang="en-US" sz="1200" b="1" kern="1200" dirty="0" smtClean="0">
                <a:solidFill>
                  <a:schemeClr val="tx1"/>
                </a:solidFill>
                <a:latin typeface="+mn-lt"/>
                <a:ea typeface="+mn-ea"/>
                <a:cs typeface="+mn-cs"/>
              </a:rPr>
              <a:t>run</a:t>
            </a:r>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endParaRPr lang="en-US" sz="1200" b="0" kern="1200" dirty="0" smtClean="0">
              <a:solidFill>
                <a:schemeClr val="tx1"/>
              </a:solidFill>
              <a:latin typeface="+mn-lt"/>
              <a:ea typeface="+mn-ea"/>
              <a:cs typeface="+mn-cs"/>
            </a:endParaRPr>
          </a:p>
          <a:p>
            <a:endParaRPr lang="en-US" sz="1200" b="0" kern="1200" dirty="0" smtClean="0">
              <a:solidFill>
                <a:schemeClr val="tx1"/>
              </a:solidFill>
              <a:latin typeface="+mn-lt"/>
              <a:ea typeface="+mn-ea"/>
              <a:cs typeface="+mn-cs"/>
            </a:endParaRPr>
          </a:p>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3094FF-F9D5-4479-B527-629D2E8B01A7}" type="slidenum">
              <a:rPr lang="en-US"/>
              <a:pPr/>
              <a:t>67</a:t>
            </a:fld>
            <a:endParaRPr lang="en-US"/>
          </a:p>
        </p:txBody>
      </p:sp>
      <p:sp>
        <p:nvSpPr>
          <p:cNvPr id="240642" name="Rectangle 2"/>
          <p:cNvSpPr>
            <a:spLocks noGrp="1" noRot="1" noChangeAspect="1" noChangeArrowheads="1" noTextEdit="1"/>
          </p:cNvSpPr>
          <p:nvPr>
            <p:ph type="sldImg"/>
          </p:nvPr>
        </p:nvSpPr>
        <p:spPr>
          <a:ln/>
        </p:spPr>
      </p:sp>
      <p:sp>
        <p:nvSpPr>
          <p:cNvPr id="240643" name="Rectangle 3"/>
          <p:cNvSpPr>
            <a:spLocks noGrp="1" noChangeArrowheads="1"/>
          </p:cNvSpPr>
          <p:nvPr>
            <p:ph type="body" idx="1"/>
          </p:nvPr>
        </p:nvSpPr>
        <p:spPr/>
        <p:txBody>
          <a:bodyPr/>
          <a:lstStyle/>
          <a:p>
            <a:r>
              <a:rPr lang="en-US" sz="1200" b="1" kern="1200" dirty="0" smtClean="0">
                <a:solidFill>
                  <a:schemeClr val="tx1"/>
                </a:solidFill>
                <a:latin typeface="+mn-lt"/>
                <a:ea typeface="+mn-ea"/>
                <a:cs typeface="+mn-cs"/>
              </a:rPr>
              <a:t>data</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hAndW</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set </a:t>
            </a:r>
            <a:r>
              <a:rPr lang="en-US" sz="1200" b="0" kern="1200" dirty="0" err="1" smtClean="0">
                <a:solidFill>
                  <a:schemeClr val="tx1"/>
                </a:solidFill>
                <a:latin typeface="+mn-lt"/>
                <a:ea typeface="+mn-ea"/>
                <a:cs typeface="+mn-cs"/>
              </a:rPr>
              <a:t>sashelp.heart</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rWeight</a:t>
            </a:r>
            <a:r>
              <a:rPr lang="en-US" sz="1200" b="0" kern="1200" dirty="0" smtClean="0">
                <a:solidFill>
                  <a:schemeClr val="tx1"/>
                </a:solidFill>
                <a:latin typeface="+mn-lt"/>
                <a:ea typeface="+mn-ea"/>
                <a:cs typeface="+mn-cs"/>
              </a:rPr>
              <a:t> = round(weight,</a:t>
            </a:r>
            <a:r>
              <a:rPr lang="en-US" sz="1200" b="1" kern="1200" dirty="0" smtClean="0">
                <a:solidFill>
                  <a:schemeClr val="tx1"/>
                </a:solidFill>
                <a:latin typeface="+mn-lt"/>
                <a:ea typeface="+mn-ea"/>
                <a:cs typeface="+mn-cs"/>
              </a:rPr>
              <a:t>10</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rHeight</a:t>
            </a:r>
            <a:r>
              <a:rPr lang="en-US" sz="1200" b="0" kern="1200" dirty="0" smtClean="0">
                <a:solidFill>
                  <a:schemeClr val="tx1"/>
                </a:solidFill>
                <a:latin typeface="+mn-lt"/>
                <a:ea typeface="+mn-ea"/>
                <a:cs typeface="+mn-cs"/>
              </a:rPr>
              <a:t> = round(height, </a:t>
            </a:r>
            <a:r>
              <a:rPr lang="en-US" sz="1200" b="1" kern="1200" dirty="0" smtClean="0">
                <a:solidFill>
                  <a:schemeClr val="tx1"/>
                </a:solidFill>
                <a:latin typeface="+mn-lt"/>
                <a:ea typeface="+mn-ea"/>
                <a:cs typeface="+mn-cs"/>
              </a:rPr>
              <a:t>1</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if _N_ &lt;= </a:t>
            </a:r>
            <a:r>
              <a:rPr lang="en-US" sz="1200" b="1" kern="1200" dirty="0" smtClean="0">
                <a:solidFill>
                  <a:schemeClr val="tx1"/>
                </a:solidFill>
                <a:latin typeface="+mn-lt"/>
                <a:ea typeface="+mn-ea"/>
                <a:cs typeface="+mn-cs"/>
              </a:rPr>
              <a:t>200</a:t>
            </a:r>
            <a:r>
              <a:rPr lang="en-US" sz="1200" b="0" kern="1200" dirty="0" smtClean="0">
                <a:solidFill>
                  <a:schemeClr val="tx1"/>
                </a:solidFill>
                <a:latin typeface="+mn-lt"/>
                <a:ea typeface="+mn-ea"/>
                <a:cs typeface="+mn-cs"/>
              </a:rPr>
              <a:t> then output;</a:t>
            </a:r>
          </a:p>
          <a:p>
            <a:r>
              <a:rPr lang="en-US" sz="1200" b="1" kern="1200" dirty="0" smtClean="0">
                <a:solidFill>
                  <a:schemeClr val="tx1"/>
                </a:solidFill>
                <a:latin typeface="+mn-lt"/>
                <a:ea typeface="+mn-ea"/>
                <a:cs typeface="+mn-cs"/>
              </a:rPr>
              <a:t>run</a:t>
            </a:r>
            <a:r>
              <a:rPr lang="en-US" sz="1200" b="0" kern="1200" dirty="0" smtClean="0">
                <a:solidFill>
                  <a:schemeClr val="tx1"/>
                </a:solidFill>
                <a:latin typeface="+mn-lt"/>
                <a:ea typeface="+mn-ea"/>
                <a:cs typeface="+mn-cs"/>
              </a:rPr>
              <a:t>;</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D53DD0-AD0E-4564-A7C2-A889BAE61781}" type="slidenum">
              <a:rPr lang="en-US"/>
              <a:pPr/>
              <a:t>68</a:t>
            </a:fld>
            <a:endParaRPr lang="en-US"/>
          </a:p>
        </p:txBody>
      </p:sp>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p:txBody>
          <a:bodyPr/>
          <a:lstStyle/>
          <a:p>
            <a:r>
              <a:rPr lang="en-US"/>
              <a:t>Why bother</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DBDD5C-6870-42CC-9CEE-2904234D8442}" type="slidenum">
              <a:rPr lang="en-US"/>
              <a:pPr/>
              <a:t>69</a:t>
            </a:fld>
            <a:endParaRPr lang="en-US"/>
          </a:p>
        </p:txBody>
      </p:sp>
      <p:sp>
        <p:nvSpPr>
          <p:cNvPr id="241666" name="Rectangle 2"/>
          <p:cNvSpPr>
            <a:spLocks noGrp="1" noRot="1" noChangeAspect="1" noChangeArrowheads="1" noTextEdit="1"/>
          </p:cNvSpPr>
          <p:nvPr>
            <p:ph type="sldImg"/>
          </p:nvPr>
        </p:nvSpPr>
        <p:spPr>
          <a:ln/>
        </p:spPr>
      </p:sp>
      <p:sp>
        <p:nvSpPr>
          <p:cNvPr id="2416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91BF98-0B37-4046-9B84-5222077C8BFF}" type="slidenum">
              <a:rPr lang="en-US"/>
              <a:pPr/>
              <a:t>70</a:t>
            </a:fld>
            <a:endParaRPr lang="en-US"/>
          </a:p>
        </p:txBody>
      </p:sp>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512870-4F13-4AA7-977E-EE5EAE88D26E}" type="slidenum">
              <a:rPr lang="en-US"/>
              <a:pPr/>
              <a:t>75</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FCFEA2-B710-456C-B2D8-CC8D2F47FE34}" type="slidenum">
              <a:rPr lang="en-US"/>
              <a:pPr/>
              <a:t>76</a:t>
            </a:fld>
            <a:endParaRPr lang="en-US"/>
          </a:p>
        </p:txBody>
      </p:sp>
      <p:sp>
        <p:nvSpPr>
          <p:cNvPr id="244738" name="Rectangle 2"/>
          <p:cNvSpPr>
            <a:spLocks noGrp="1" noRot="1" noChangeAspect="1" noChangeArrowheads="1" noTextEdit="1"/>
          </p:cNvSpPr>
          <p:nvPr>
            <p:ph type="sldImg"/>
          </p:nvPr>
        </p:nvSpPr>
        <p:spPr>
          <a:ln/>
        </p:spPr>
      </p:sp>
      <p:sp>
        <p:nvSpPr>
          <p:cNvPr id="2447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err="1" smtClean="0">
                <a:solidFill>
                  <a:schemeClr val="tx1"/>
                </a:solidFill>
                <a:latin typeface="+mn-lt"/>
                <a:ea typeface="+mn-ea"/>
                <a:cs typeface="+mn-cs"/>
              </a:rPr>
              <a:t>proc</a:t>
            </a:r>
            <a:r>
              <a:rPr lang="en-US" sz="1200" b="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template</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define </a:t>
            </a:r>
            <a:r>
              <a:rPr lang="en-US" sz="1200" b="0" kern="1200" dirty="0" err="1" smtClean="0">
                <a:solidFill>
                  <a:schemeClr val="tx1"/>
                </a:solidFill>
                <a:latin typeface="+mn-lt"/>
                <a:ea typeface="+mn-ea"/>
                <a:cs typeface="+mn-cs"/>
              </a:rPr>
              <a:t>statgraph</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myGraphic</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begingraph</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*stuff*;</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endgraph</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end;</a:t>
            </a:r>
          </a:p>
          <a:p>
            <a:r>
              <a:rPr lang="en-US" sz="1200" b="1" kern="1200" dirty="0" smtClean="0">
                <a:solidFill>
                  <a:schemeClr val="tx1"/>
                </a:solidFill>
                <a:latin typeface="+mn-lt"/>
                <a:ea typeface="+mn-ea"/>
                <a:cs typeface="+mn-cs"/>
              </a:rPr>
              <a:t>run</a:t>
            </a:r>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r>
              <a:rPr lang="en-US" sz="1200" b="1" kern="1200" dirty="0" err="1" smtClean="0">
                <a:solidFill>
                  <a:schemeClr val="tx1"/>
                </a:solidFill>
                <a:latin typeface="+mn-lt"/>
                <a:ea typeface="+mn-ea"/>
                <a:cs typeface="+mn-cs"/>
              </a:rPr>
              <a:t>proc</a:t>
            </a:r>
            <a:r>
              <a:rPr lang="en-US" sz="1200" b="0"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sgrender</a:t>
            </a:r>
            <a:r>
              <a:rPr lang="en-US" sz="1200" b="0" kern="1200" dirty="0" smtClean="0">
                <a:solidFill>
                  <a:schemeClr val="tx1"/>
                </a:solidFill>
                <a:latin typeface="+mn-lt"/>
                <a:ea typeface="+mn-ea"/>
                <a:cs typeface="+mn-cs"/>
              </a:rPr>
              <a:t> data=</a:t>
            </a:r>
            <a:r>
              <a:rPr lang="en-US" sz="1200" b="0" kern="1200" dirty="0" err="1" smtClean="0">
                <a:solidFill>
                  <a:schemeClr val="tx1"/>
                </a:solidFill>
                <a:latin typeface="+mn-lt"/>
                <a:ea typeface="+mn-ea"/>
                <a:cs typeface="+mn-cs"/>
              </a:rPr>
              <a:t>myData</a:t>
            </a:r>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	template=</a:t>
            </a:r>
            <a:r>
              <a:rPr lang="en-US" sz="1200" b="0" kern="1200" dirty="0" err="1" smtClean="0">
                <a:solidFill>
                  <a:schemeClr val="tx1"/>
                </a:solidFill>
                <a:latin typeface="+mn-lt"/>
                <a:ea typeface="+mn-ea"/>
                <a:cs typeface="+mn-cs"/>
              </a:rPr>
              <a:t>myGraphic</a:t>
            </a:r>
            <a:r>
              <a:rPr lang="en-US" sz="1200" b="0"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run</a:t>
            </a:r>
            <a:r>
              <a:rPr lang="en-US" sz="1200" b="0" kern="1200" dirty="0" smtClean="0">
                <a:solidFill>
                  <a:schemeClr val="tx1"/>
                </a:solidFill>
                <a:latin typeface="+mn-lt"/>
                <a:ea typeface="+mn-ea"/>
                <a:cs typeface="+mn-cs"/>
              </a:rPr>
              <a:t>;</a:t>
            </a:r>
          </a:p>
          <a:p>
            <a:endParaRPr lang="en-US"/>
          </a:p>
        </p:txBody>
      </p:sp>
      <p:sp>
        <p:nvSpPr>
          <p:cNvPr id="4" name="Slide Number Placeholder 3"/>
          <p:cNvSpPr>
            <a:spLocks noGrp="1"/>
          </p:cNvSpPr>
          <p:nvPr>
            <p:ph type="sldNum" sz="quarter" idx="10"/>
          </p:nvPr>
        </p:nvSpPr>
        <p:spPr/>
        <p:txBody>
          <a:bodyPr/>
          <a:lstStyle/>
          <a:p>
            <a:pPr>
              <a:defRPr/>
            </a:pPr>
            <a:fld id="{B8BDC1EB-2D1A-45BA-982A-64604ECAF7CD}" type="slidenum">
              <a:rPr lang="en-US" smtClean="0"/>
              <a:pPr>
                <a:defRPr/>
              </a:pPr>
              <a:t>88</a:t>
            </a:fld>
            <a:endParaRPr lang="en-US"/>
          </a:p>
        </p:txBody>
      </p:sp>
    </p:spTree>
    <p:extLst>
      <p:ext uri="{BB962C8B-B14F-4D97-AF65-F5344CB8AC3E}">
        <p14:creationId xmlns:p14="http://schemas.microsoft.com/office/powerpoint/2010/main" val="3635730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data</a:t>
            </a:r>
            <a:r>
              <a:rPr lang="en-US" sz="1200" b="0" kern="1200" dirty="0" smtClean="0">
                <a:solidFill>
                  <a:schemeClr val="tx1"/>
                </a:solidFill>
                <a:latin typeface="+mn-lt"/>
                <a:ea typeface="+mn-ea"/>
                <a:cs typeface="+mn-cs"/>
              </a:rPr>
              <a:t> hypothermia;</a:t>
            </a:r>
          </a:p>
          <a:p>
            <a:r>
              <a:rPr lang="en-US" sz="1200" b="0" kern="1200" dirty="0" smtClean="0">
                <a:solidFill>
                  <a:schemeClr val="tx1"/>
                </a:solidFill>
                <a:latin typeface="+mn-lt"/>
                <a:ea typeface="+mn-ea"/>
                <a:cs typeface="+mn-cs"/>
              </a:rPr>
              <a:t>	label time = "Hours spent diving";</a:t>
            </a:r>
          </a:p>
          <a:p>
            <a:r>
              <a:rPr lang="en-US" sz="1200" b="0" kern="1200" dirty="0" smtClean="0">
                <a:solidFill>
                  <a:schemeClr val="tx1"/>
                </a:solidFill>
                <a:latin typeface="+mn-lt"/>
                <a:ea typeface="+mn-ea"/>
                <a:cs typeface="+mn-cs"/>
              </a:rPr>
              <a:t>	do time = </a:t>
            </a:r>
            <a:r>
              <a:rPr lang="en-US" sz="1200" b="1" kern="1200" dirty="0" smtClean="0">
                <a:solidFill>
                  <a:schemeClr val="tx1"/>
                </a:solidFill>
                <a:latin typeface="+mn-lt"/>
                <a:ea typeface="+mn-ea"/>
                <a:cs typeface="+mn-cs"/>
              </a:rPr>
              <a:t>.5</a:t>
            </a:r>
            <a:r>
              <a:rPr lang="en-US" sz="1200" b="0" kern="1200" dirty="0" smtClean="0">
                <a:solidFill>
                  <a:schemeClr val="tx1"/>
                </a:solidFill>
                <a:latin typeface="+mn-lt"/>
                <a:ea typeface="+mn-ea"/>
                <a:cs typeface="+mn-cs"/>
              </a:rPr>
              <a:t> to </a:t>
            </a:r>
            <a:r>
              <a:rPr lang="en-US" sz="1200" b="1" kern="1200" dirty="0" smtClean="0">
                <a:solidFill>
                  <a:schemeClr val="tx1"/>
                </a:solidFill>
                <a:latin typeface="+mn-lt"/>
                <a:ea typeface="+mn-ea"/>
                <a:cs typeface="+mn-cs"/>
              </a:rPr>
              <a:t>3</a:t>
            </a:r>
            <a:r>
              <a:rPr lang="en-US" sz="1200" b="0" kern="1200" dirty="0" smtClean="0">
                <a:solidFill>
                  <a:schemeClr val="tx1"/>
                </a:solidFill>
                <a:latin typeface="+mn-lt"/>
                <a:ea typeface="+mn-ea"/>
                <a:cs typeface="+mn-cs"/>
              </a:rPr>
              <a:t> by </a:t>
            </a:r>
            <a:r>
              <a:rPr lang="en-US" sz="1200" b="1" kern="1200" dirty="0" smtClean="0">
                <a:solidFill>
                  <a:schemeClr val="tx1"/>
                </a:solidFill>
                <a:latin typeface="+mn-lt"/>
                <a:ea typeface="+mn-ea"/>
                <a:cs typeface="+mn-cs"/>
              </a:rPr>
              <a:t>.001</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Ray = </a:t>
            </a:r>
            <a:r>
              <a:rPr lang="en-US" sz="1200" b="1" kern="1200" dirty="0" smtClean="0">
                <a:solidFill>
                  <a:schemeClr val="tx1"/>
                </a:solidFill>
                <a:latin typeface="+mn-lt"/>
                <a:ea typeface="+mn-ea"/>
                <a:cs typeface="+mn-cs"/>
              </a:rPr>
              <a:t>99.5</a:t>
            </a:r>
            <a:r>
              <a:rPr lang="en-US" sz="1200" b="0" kern="1200" dirty="0" smtClean="0">
                <a:solidFill>
                  <a:schemeClr val="tx1"/>
                </a:solidFill>
                <a:latin typeface="+mn-lt"/>
                <a:ea typeface="+mn-ea"/>
                <a:cs typeface="+mn-cs"/>
              </a:rPr>
              <a:t> - </a:t>
            </a:r>
            <a:r>
              <a:rPr lang="en-US" sz="1200" b="1" kern="1200" dirty="0" smtClean="0">
                <a:solidFill>
                  <a:schemeClr val="tx1"/>
                </a:solidFill>
                <a:latin typeface="+mn-lt"/>
                <a:ea typeface="+mn-ea"/>
                <a:cs typeface="+mn-cs"/>
              </a:rPr>
              <a:t>.6</a:t>
            </a:r>
            <a:r>
              <a:rPr lang="en-US" sz="1200" b="0" kern="1200" dirty="0" smtClean="0">
                <a:solidFill>
                  <a:schemeClr val="tx1"/>
                </a:solidFill>
                <a:latin typeface="+mn-lt"/>
                <a:ea typeface="+mn-ea"/>
                <a:cs typeface="+mn-cs"/>
              </a:rPr>
              <a:t> + </a:t>
            </a:r>
            <a:r>
              <a:rPr lang="en-US" sz="1200" b="1" kern="1200" dirty="0" smtClean="0">
                <a:solidFill>
                  <a:schemeClr val="tx1"/>
                </a:solidFill>
                <a:latin typeface="+mn-lt"/>
                <a:ea typeface="+mn-ea"/>
                <a:cs typeface="+mn-cs"/>
              </a:rPr>
              <a:t>1</a:t>
            </a:r>
            <a:r>
              <a:rPr lang="en-US" sz="1200" b="0" kern="1200" dirty="0" smtClean="0">
                <a:solidFill>
                  <a:schemeClr val="tx1"/>
                </a:solidFill>
                <a:latin typeface="+mn-lt"/>
                <a:ea typeface="+mn-ea"/>
                <a:cs typeface="+mn-cs"/>
              </a:rPr>
              <a:t>/time**</a:t>
            </a:r>
            <a:r>
              <a:rPr lang="en-US" sz="1200" b="1" kern="1200" dirty="0" smtClean="0">
                <a:solidFill>
                  <a:schemeClr val="tx1"/>
                </a:solidFill>
                <a:latin typeface="+mn-lt"/>
                <a:ea typeface="+mn-ea"/>
                <a:cs typeface="+mn-cs"/>
              </a:rPr>
              <a:t>2</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Mary = Ray + </a:t>
            </a:r>
            <a:r>
              <a:rPr lang="en-US" sz="1200" b="1" kern="1200" dirty="0" smtClean="0">
                <a:solidFill>
                  <a:schemeClr val="tx1"/>
                </a:solidFill>
                <a:latin typeface="+mn-lt"/>
                <a:ea typeface="+mn-ea"/>
                <a:cs typeface="+mn-cs"/>
              </a:rPr>
              <a:t>.6</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label Difference = "00"x;</a:t>
            </a:r>
          </a:p>
          <a:p>
            <a:r>
              <a:rPr lang="en-US" sz="1200" b="0" kern="1200" dirty="0" smtClean="0">
                <a:solidFill>
                  <a:schemeClr val="tx1"/>
                </a:solidFill>
                <a:latin typeface="+mn-lt"/>
                <a:ea typeface="+mn-ea"/>
                <a:cs typeface="+mn-cs"/>
              </a:rPr>
              <a:t>		Difference = Ray-Mary;</a:t>
            </a:r>
          </a:p>
          <a:p>
            <a:r>
              <a:rPr lang="en-US" sz="1200" b="0" kern="1200" dirty="0" smtClean="0">
                <a:solidFill>
                  <a:schemeClr val="tx1"/>
                </a:solidFill>
                <a:latin typeface="+mn-lt"/>
                <a:ea typeface="+mn-ea"/>
                <a:cs typeface="+mn-cs"/>
              </a:rPr>
              <a:t>		output;</a:t>
            </a:r>
          </a:p>
          <a:p>
            <a:r>
              <a:rPr lang="en-US" sz="1200" b="0" kern="1200" dirty="0" smtClean="0">
                <a:solidFill>
                  <a:schemeClr val="tx1"/>
                </a:solidFill>
                <a:latin typeface="+mn-lt"/>
                <a:ea typeface="+mn-ea"/>
                <a:cs typeface="+mn-cs"/>
              </a:rPr>
              <a:t>	end;</a:t>
            </a:r>
          </a:p>
          <a:p>
            <a:r>
              <a:rPr lang="en-US" sz="1200" b="1" kern="1200" dirty="0" smtClean="0">
                <a:solidFill>
                  <a:schemeClr val="tx1"/>
                </a:solidFill>
                <a:latin typeface="+mn-lt"/>
                <a:ea typeface="+mn-ea"/>
                <a:cs typeface="+mn-cs"/>
              </a:rPr>
              <a:t>run</a:t>
            </a:r>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r>
              <a:rPr lang="en-US" sz="1200" b="1" kern="1200" dirty="0" err="1" smtClean="0">
                <a:solidFill>
                  <a:schemeClr val="tx1"/>
                </a:solidFill>
                <a:latin typeface="+mn-lt"/>
                <a:ea typeface="+mn-ea"/>
                <a:cs typeface="+mn-cs"/>
              </a:rPr>
              <a:t>proc</a:t>
            </a:r>
            <a:r>
              <a:rPr lang="en-US" sz="1200" b="0"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sgplot</a:t>
            </a:r>
            <a:r>
              <a:rPr lang="en-US" sz="1200" b="0" kern="1200" dirty="0" smtClean="0">
                <a:solidFill>
                  <a:schemeClr val="tx1"/>
                </a:solidFill>
                <a:latin typeface="+mn-lt"/>
                <a:ea typeface="+mn-ea"/>
                <a:cs typeface="+mn-cs"/>
              </a:rPr>
              <a:t> data = hypothermia aspect=</a:t>
            </a:r>
            <a:r>
              <a:rPr lang="en-US" sz="1200" b="1" kern="1200" dirty="0" smtClean="0">
                <a:solidFill>
                  <a:schemeClr val="tx1"/>
                </a:solidFill>
                <a:latin typeface="+mn-lt"/>
                <a:ea typeface="+mn-ea"/>
                <a:cs typeface="+mn-cs"/>
              </a:rPr>
              <a:t>1</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tmplout</a:t>
            </a:r>
            <a:r>
              <a:rPr lang="en-US" sz="1200" b="0" kern="1200" dirty="0" smtClean="0">
                <a:solidFill>
                  <a:schemeClr val="tx1"/>
                </a:solidFill>
                <a:latin typeface="+mn-lt"/>
                <a:ea typeface="+mn-ea"/>
                <a:cs typeface="+mn-cs"/>
              </a:rPr>
              <a:t>="c:\blah\t1.sas";</a:t>
            </a:r>
          </a:p>
          <a:p>
            <a:r>
              <a:rPr lang="en-US" sz="1200" b="0" kern="1200" dirty="0" smtClean="0">
                <a:solidFill>
                  <a:schemeClr val="tx1"/>
                </a:solidFill>
                <a:latin typeface="+mn-lt"/>
                <a:ea typeface="+mn-ea"/>
                <a:cs typeface="+mn-cs"/>
              </a:rPr>
              <a:t>	series x=time y=Ray / name="Ray";</a:t>
            </a:r>
          </a:p>
          <a:p>
            <a:r>
              <a:rPr lang="en-US" sz="1200" b="0" kern="1200" dirty="0" smtClean="0">
                <a:solidFill>
                  <a:schemeClr val="tx1"/>
                </a:solidFill>
                <a:latin typeface="+mn-lt"/>
                <a:ea typeface="+mn-ea"/>
                <a:cs typeface="+mn-cs"/>
              </a:rPr>
              <a:t>	series x=time y=Mary / name="Mary";</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keylegend</a:t>
            </a:r>
            <a:r>
              <a:rPr lang="en-US" sz="1200" b="0" kern="1200" dirty="0" smtClean="0">
                <a:solidFill>
                  <a:schemeClr val="tx1"/>
                </a:solidFill>
                <a:latin typeface="+mn-lt"/>
                <a:ea typeface="+mn-ea"/>
                <a:cs typeface="+mn-cs"/>
              </a:rPr>
              <a:t> "Mary" "Ray" / down=</a:t>
            </a:r>
            <a:r>
              <a:rPr lang="en-US" sz="1200" b="1" kern="1200" dirty="0" smtClean="0">
                <a:solidFill>
                  <a:schemeClr val="tx1"/>
                </a:solidFill>
                <a:latin typeface="+mn-lt"/>
                <a:ea typeface="+mn-ea"/>
                <a:cs typeface="+mn-cs"/>
              </a:rPr>
              <a:t>2</a:t>
            </a:r>
            <a:r>
              <a:rPr lang="en-US" sz="1200" b="0" kern="1200" dirty="0" smtClean="0">
                <a:solidFill>
                  <a:schemeClr val="tx1"/>
                </a:solidFill>
                <a:latin typeface="+mn-lt"/>
                <a:ea typeface="+mn-ea"/>
                <a:cs typeface="+mn-cs"/>
              </a:rPr>
              <a:t> location=inside;</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yaxis</a:t>
            </a:r>
            <a:r>
              <a:rPr lang="en-US" sz="1200" b="0" kern="1200" dirty="0" smtClean="0">
                <a:solidFill>
                  <a:schemeClr val="tx1"/>
                </a:solidFill>
                <a:latin typeface="+mn-lt"/>
                <a:ea typeface="+mn-ea"/>
                <a:cs typeface="+mn-cs"/>
              </a:rPr>
              <a:t> label="Core body temperature in (*ESC*){</a:t>
            </a:r>
            <a:r>
              <a:rPr lang="en-US" sz="1200" b="0" kern="1200" dirty="0" err="1" smtClean="0">
                <a:solidFill>
                  <a:schemeClr val="tx1"/>
                </a:solidFill>
                <a:latin typeface="+mn-lt"/>
                <a:ea typeface="+mn-ea"/>
                <a:cs typeface="+mn-cs"/>
              </a:rPr>
              <a:t>unicode</a:t>
            </a:r>
            <a:r>
              <a:rPr lang="en-US" sz="1200" b="0" kern="1200" dirty="0" smtClean="0">
                <a:solidFill>
                  <a:schemeClr val="tx1"/>
                </a:solidFill>
                <a:latin typeface="+mn-lt"/>
                <a:ea typeface="+mn-ea"/>
                <a:cs typeface="+mn-cs"/>
              </a:rPr>
              <a:t> '00B0'x}F";</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xaxis</a:t>
            </a:r>
            <a:r>
              <a:rPr lang="en-US" sz="1200" b="0" kern="1200" dirty="0" smtClean="0">
                <a:solidFill>
                  <a:schemeClr val="tx1"/>
                </a:solidFill>
                <a:latin typeface="+mn-lt"/>
                <a:ea typeface="+mn-ea"/>
                <a:cs typeface="+mn-cs"/>
              </a:rPr>
              <a:t> label="Hours diving";</a:t>
            </a:r>
          </a:p>
          <a:p>
            <a:r>
              <a:rPr lang="en-US" sz="1200" b="1" kern="1200" dirty="0" smtClean="0">
                <a:solidFill>
                  <a:schemeClr val="tx1"/>
                </a:solidFill>
                <a:latin typeface="+mn-lt"/>
                <a:ea typeface="+mn-ea"/>
                <a:cs typeface="+mn-cs"/>
              </a:rPr>
              <a:t>run</a:t>
            </a:r>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r>
              <a:rPr lang="en-US" sz="1200" b="1" kern="1200" dirty="0" err="1" smtClean="0">
                <a:solidFill>
                  <a:schemeClr val="tx1"/>
                </a:solidFill>
                <a:latin typeface="+mn-lt"/>
                <a:ea typeface="+mn-ea"/>
                <a:cs typeface="+mn-cs"/>
              </a:rPr>
              <a:t>proc</a:t>
            </a:r>
            <a:r>
              <a:rPr lang="en-US" sz="1200" b="0"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sgplot</a:t>
            </a:r>
            <a:r>
              <a:rPr lang="en-US" sz="1200" b="0" kern="1200" dirty="0" smtClean="0">
                <a:solidFill>
                  <a:schemeClr val="tx1"/>
                </a:solidFill>
                <a:latin typeface="+mn-lt"/>
                <a:ea typeface="+mn-ea"/>
                <a:cs typeface="+mn-cs"/>
              </a:rPr>
              <a:t> data = hypothermia aspect=</a:t>
            </a:r>
            <a:r>
              <a:rPr lang="en-US" sz="1200" b="1" kern="1200" dirty="0" smtClean="0">
                <a:solidFill>
                  <a:schemeClr val="tx1"/>
                </a:solidFill>
                <a:latin typeface="+mn-lt"/>
                <a:ea typeface="+mn-ea"/>
                <a:cs typeface="+mn-cs"/>
              </a:rPr>
              <a:t>1</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tmplout</a:t>
            </a:r>
            <a:r>
              <a:rPr lang="en-US" sz="1200" b="0" kern="1200" dirty="0" smtClean="0">
                <a:solidFill>
                  <a:schemeClr val="tx1"/>
                </a:solidFill>
                <a:latin typeface="+mn-lt"/>
                <a:ea typeface="+mn-ea"/>
                <a:cs typeface="+mn-cs"/>
              </a:rPr>
              <a:t>="c:\blah\t2.sas";</a:t>
            </a:r>
          </a:p>
          <a:p>
            <a:r>
              <a:rPr lang="en-US" sz="1200" b="0" kern="1200" dirty="0" smtClean="0">
                <a:solidFill>
                  <a:schemeClr val="tx1"/>
                </a:solidFill>
                <a:latin typeface="+mn-lt"/>
                <a:ea typeface="+mn-ea"/>
                <a:cs typeface="+mn-cs"/>
              </a:rPr>
              <a:t>	series x=time y=Difference;</a:t>
            </a:r>
          </a:p>
          <a:p>
            <a:r>
              <a:rPr lang="en-US" sz="1200" b="0" kern="1200" dirty="0" smtClean="0">
                <a:solidFill>
                  <a:schemeClr val="tx1"/>
                </a:solidFill>
                <a:latin typeface="+mn-lt"/>
                <a:ea typeface="+mn-ea"/>
                <a:cs typeface="+mn-cs"/>
              </a:rPr>
              <a:t>	inset "Difference between Mary and Ray" /position=</a:t>
            </a:r>
            <a:r>
              <a:rPr lang="en-US" sz="1200" b="0" kern="1200" dirty="0" err="1" smtClean="0">
                <a:solidFill>
                  <a:schemeClr val="tx1"/>
                </a:solidFill>
                <a:latin typeface="+mn-lt"/>
                <a:ea typeface="+mn-ea"/>
                <a:cs typeface="+mn-cs"/>
              </a:rPr>
              <a:t>bottomleft</a:t>
            </a:r>
            <a:r>
              <a:rPr lang="en-US" sz="1200" b="0"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run</a:t>
            </a:r>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r>
              <a:rPr lang="en-US" sz="1200" b="1" kern="1200" dirty="0" err="1" smtClean="0">
                <a:solidFill>
                  <a:schemeClr val="tx1"/>
                </a:solidFill>
                <a:latin typeface="+mn-lt"/>
                <a:ea typeface="+mn-ea"/>
                <a:cs typeface="+mn-cs"/>
              </a:rPr>
              <a:t>proc</a:t>
            </a:r>
            <a:r>
              <a:rPr lang="en-US" sz="1200" b="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template</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define </a:t>
            </a:r>
            <a:r>
              <a:rPr lang="en-US" sz="1200" b="0" kern="1200" dirty="0" err="1" smtClean="0">
                <a:solidFill>
                  <a:schemeClr val="tx1"/>
                </a:solidFill>
                <a:latin typeface="+mn-lt"/>
                <a:ea typeface="+mn-ea"/>
                <a:cs typeface="+mn-cs"/>
              </a:rPr>
              <a:t>statgraph</a:t>
            </a:r>
            <a:r>
              <a:rPr lang="en-US" sz="1200" b="0" kern="1200" dirty="0" smtClean="0">
                <a:solidFill>
                  <a:schemeClr val="tx1"/>
                </a:solidFill>
                <a:latin typeface="+mn-lt"/>
                <a:ea typeface="+mn-ea"/>
                <a:cs typeface="+mn-cs"/>
              </a:rPr>
              <a:t> paired;</a:t>
            </a:r>
          </a:p>
          <a:p>
            <a:r>
              <a:rPr lang="en-US" sz="1200" b="0" kern="1200" dirty="0" err="1" smtClean="0">
                <a:solidFill>
                  <a:schemeClr val="tx1"/>
                </a:solidFill>
                <a:latin typeface="+mn-lt"/>
                <a:ea typeface="+mn-ea"/>
                <a:cs typeface="+mn-cs"/>
              </a:rPr>
              <a:t>begingraph</a:t>
            </a:r>
            <a:r>
              <a:rPr lang="en-US" sz="1200" b="0" kern="1200" dirty="0" smtClean="0">
                <a:solidFill>
                  <a:schemeClr val="tx1"/>
                </a:solidFill>
                <a:latin typeface="+mn-lt"/>
                <a:ea typeface="+mn-ea"/>
                <a:cs typeface="+mn-cs"/>
              </a:rPr>
              <a:t> / </a:t>
            </a:r>
            <a:r>
              <a:rPr lang="en-US" sz="1200" b="0" kern="1200" dirty="0" err="1" smtClean="0">
                <a:solidFill>
                  <a:schemeClr val="tx1"/>
                </a:solidFill>
                <a:latin typeface="+mn-lt"/>
                <a:ea typeface="+mn-ea"/>
                <a:cs typeface="+mn-cs"/>
              </a:rPr>
              <a:t>subpixel</a:t>
            </a:r>
            <a:r>
              <a:rPr lang="en-US" sz="1200" b="0" kern="1200" dirty="0" smtClean="0">
                <a:solidFill>
                  <a:schemeClr val="tx1"/>
                </a:solidFill>
                <a:latin typeface="+mn-lt"/>
                <a:ea typeface="+mn-ea"/>
                <a:cs typeface="+mn-cs"/>
              </a:rPr>
              <a:t>=on;</a:t>
            </a:r>
          </a:p>
          <a:p>
            <a:r>
              <a:rPr lang="en-US" sz="1200" b="0" kern="1200" dirty="0" smtClean="0">
                <a:solidFill>
                  <a:schemeClr val="tx1"/>
                </a:solidFill>
                <a:latin typeface="+mn-lt"/>
                <a:ea typeface="+mn-ea"/>
                <a:cs typeface="+mn-cs"/>
              </a:rPr>
              <a:t>      layout lattice / </a:t>
            </a:r>
            <a:r>
              <a:rPr lang="en-US" sz="1200" b="0" kern="1200" dirty="0" err="1" smtClean="0">
                <a:solidFill>
                  <a:schemeClr val="tx1"/>
                </a:solidFill>
                <a:latin typeface="+mn-lt"/>
                <a:ea typeface="+mn-ea"/>
                <a:cs typeface="+mn-cs"/>
              </a:rPr>
              <a:t>rowweights</a:t>
            </a:r>
            <a:r>
              <a:rPr lang="en-US" sz="1200" b="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.85</a:t>
            </a:r>
            <a:r>
              <a:rPr lang="en-US" sz="1200" b="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.15</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columndatarange</a:t>
            </a:r>
            <a:r>
              <a:rPr lang="en-US" sz="1200" b="0" kern="1200" dirty="0" smtClean="0">
                <a:solidFill>
                  <a:schemeClr val="tx1"/>
                </a:solidFill>
                <a:latin typeface="+mn-lt"/>
                <a:ea typeface="+mn-ea"/>
                <a:cs typeface="+mn-cs"/>
              </a:rPr>
              <a:t>=union </a:t>
            </a:r>
            <a:r>
              <a:rPr lang="en-US" sz="1200" b="0" kern="1200" dirty="0" err="1" smtClean="0">
                <a:solidFill>
                  <a:schemeClr val="tx1"/>
                </a:solidFill>
                <a:latin typeface="+mn-lt"/>
                <a:ea typeface="+mn-ea"/>
                <a:cs typeface="+mn-cs"/>
              </a:rPr>
              <a:t>rowgutter</a:t>
            </a:r>
            <a:r>
              <a:rPr lang="en-US" sz="1200" b="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5</a:t>
            </a:r>
            <a:r>
              <a:rPr lang="en-US" sz="1200" b="0" kern="1200" dirty="0" smtClean="0">
                <a:solidFill>
                  <a:schemeClr val="tx1"/>
                </a:solidFill>
                <a:latin typeface="+mn-lt"/>
                <a:ea typeface="+mn-ea"/>
                <a:cs typeface="+mn-cs"/>
              </a:rPr>
              <a:t>px;</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columnaxes</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columnaxis</a:t>
            </a:r>
            <a:r>
              <a:rPr lang="en-US" sz="1200" b="0" kern="1200" dirty="0" smtClean="0">
                <a:solidFill>
                  <a:schemeClr val="tx1"/>
                </a:solidFill>
                <a:latin typeface="+mn-lt"/>
                <a:ea typeface="+mn-ea"/>
                <a:cs typeface="+mn-cs"/>
              </a:rPr>
              <a:t> / display=(ticks </a:t>
            </a:r>
            <a:r>
              <a:rPr lang="en-US" sz="1200" b="0" kern="1200" dirty="0" err="1" smtClean="0">
                <a:solidFill>
                  <a:schemeClr val="tx1"/>
                </a:solidFill>
                <a:latin typeface="+mn-lt"/>
                <a:ea typeface="+mn-ea"/>
                <a:cs typeface="+mn-cs"/>
              </a:rPr>
              <a:t>tickvalues</a:t>
            </a:r>
            <a:r>
              <a:rPr lang="en-US" sz="1200" b="0" kern="1200" dirty="0" smtClean="0">
                <a:solidFill>
                  <a:schemeClr val="tx1"/>
                </a:solidFill>
                <a:latin typeface="+mn-lt"/>
                <a:ea typeface="+mn-ea"/>
                <a:cs typeface="+mn-cs"/>
              </a:rPr>
              <a:t> label);</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endcolumnaxes</a:t>
            </a:r>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layout overlay / </a:t>
            </a:r>
            <a:r>
              <a:rPr lang="en-US" sz="1200" b="0" kern="1200" dirty="0" err="1" smtClean="0">
                <a:solidFill>
                  <a:schemeClr val="tx1"/>
                </a:solidFill>
                <a:latin typeface="+mn-lt"/>
                <a:ea typeface="+mn-ea"/>
                <a:cs typeface="+mn-cs"/>
              </a:rPr>
              <a:t>cycleattrs</a:t>
            </a:r>
            <a:r>
              <a:rPr lang="en-US" sz="1200" b="0" kern="1200" dirty="0" smtClean="0">
                <a:solidFill>
                  <a:schemeClr val="tx1"/>
                </a:solidFill>
                <a:latin typeface="+mn-lt"/>
                <a:ea typeface="+mn-ea"/>
                <a:cs typeface="+mn-cs"/>
              </a:rPr>
              <a:t>=true </a:t>
            </a:r>
            <a:r>
              <a:rPr lang="en-US" sz="1200" b="0" kern="1200" dirty="0" err="1" smtClean="0">
                <a:solidFill>
                  <a:schemeClr val="tx1"/>
                </a:solidFill>
                <a:latin typeface="+mn-lt"/>
                <a:ea typeface="+mn-ea"/>
                <a:cs typeface="+mn-cs"/>
              </a:rPr>
              <a:t>aspectRatio</a:t>
            </a:r>
            <a:r>
              <a:rPr lang="en-US" sz="1200" b="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1.00</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xaxisopts</a:t>
            </a:r>
            <a:r>
              <a:rPr lang="en-US" sz="1200" b="0" kern="1200" dirty="0" smtClean="0">
                <a:solidFill>
                  <a:schemeClr val="tx1"/>
                </a:solidFill>
                <a:latin typeface="+mn-lt"/>
                <a:ea typeface="+mn-ea"/>
                <a:cs typeface="+mn-cs"/>
              </a:rPr>
              <a:t>=( Label="Hours diving" type=linear ) </a:t>
            </a:r>
          </a:p>
          <a:p>
            <a:r>
              <a:rPr lang="en-US" sz="1200" b="0" kern="1200" dirty="0" smtClean="0">
                <a:solidFill>
                  <a:schemeClr val="tx1"/>
                </a:solidFill>
                <a:latin typeface="+mn-lt"/>
                <a:ea typeface="+mn-ea"/>
                <a:cs typeface="+mn-cs"/>
              </a:rPr>
              <a:t>		y2axisopts=(</a:t>
            </a:r>
            <a:r>
              <a:rPr lang="en-US" sz="1200" b="0" kern="1200" dirty="0" err="1" smtClean="0">
                <a:solidFill>
                  <a:schemeClr val="tx1"/>
                </a:solidFill>
                <a:latin typeface="+mn-lt"/>
                <a:ea typeface="+mn-ea"/>
                <a:cs typeface="+mn-cs"/>
              </a:rPr>
              <a:t>labelFitPolicy</a:t>
            </a:r>
            <a:r>
              <a:rPr lang="en-US" sz="1200" b="0" kern="1200" dirty="0" smtClean="0">
                <a:solidFill>
                  <a:schemeClr val="tx1"/>
                </a:solidFill>
                <a:latin typeface="+mn-lt"/>
                <a:ea typeface="+mn-ea"/>
                <a:cs typeface="+mn-cs"/>
              </a:rPr>
              <a:t>=Split) </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yaxisopts</a:t>
            </a:r>
            <a:r>
              <a:rPr lang="en-US" sz="1200" b="0" kern="1200" dirty="0" smtClean="0">
                <a:solidFill>
                  <a:schemeClr val="tx1"/>
                </a:solidFill>
                <a:latin typeface="+mn-lt"/>
                <a:ea typeface="+mn-ea"/>
                <a:cs typeface="+mn-cs"/>
              </a:rPr>
              <a:t>=( Label="Core body temperature in (*ESC*){</a:t>
            </a:r>
            <a:r>
              <a:rPr lang="en-US" sz="1200" b="0" kern="1200" dirty="0" err="1" smtClean="0">
                <a:solidFill>
                  <a:schemeClr val="tx1"/>
                </a:solidFill>
                <a:latin typeface="+mn-lt"/>
                <a:ea typeface="+mn-ea"/>
                <a:cs typeface="+mn-cs"/>
              </a:rPr>
              <a:t>unicode</a:t>
            </a:r>
            <a:r>
              <a:rPr lang="en-US" sz="1200" b="0" kern="1200" dirty="0" smtClean="0">
                <a:solidFill>
                  <a:schemeClr val="tx1"/>
                </a:solidFill>
                <a:latin typeface="+mn-lt"/>
                <a:ea typeface="+mn-ea"/>
                <a:cs typeface="+mn-cs"/>
              </a:rPr>
              <a:t> '00B0'x}F" </a:t>
            </a:r>
            <a:r>
              <a:rPr lang="en-US" sz="1200" b="0" kern="1200" dirty="0" err="1" smtClean="0">
                <a:solidFill>
                  <a:schemeClr val="tx1"/>
                </a:solidFill>
                <a:latin typeface="+mn-lt"/>
                <a:ea typeface="+mn-ea"/>
                <a:cs typeface="+mn-cs"/>
              </a:rPr>
              <a:t>labelFitPolicy</a:t>
            </a:r>
            <a:r>
              <a:rPr lang="en-US" sz="1200" b="0" kern="1200" dirty="0" smtClean="0">
                <a:solidFill>
                  <a:schemeClr val="tx1"/>
                </a:solidFill>
                <a:latin typeface="+mn-lt"/>
                <a:ea typeface="+mn-ea"/>
                <a:cs typeface="+mn-cs"/>
              </a:rPr>
              <a:t>=Split type=linear ) </a:t>
            </a:r>
          </a:p>
          <a:p>
            <a:r>
              <a:rPr lang="en-US" sz="1200" b="0" kern="1200" dirty="0" smtClean="0">
                <a:solidFill>
                  <a:schemeClr val="tx1"/>
                </a:solidFill>
                <a:latin typeface="+mn-lt"/>
                <a:ea typeface="+mn-ea"/>
                <a:cs typeface="+mn-cs"/>
              </a:rPr>
              <a:t>		y2axisopts=(</a:t>
            </a:r>
            <a:r>
              <a:rPr lang="en-US" sz="1200" b="0" kern="1200" dirty="0" err="1" smtClean="0">
                <a:solidFill>
                  <a:schemeClr val="tx1"/>
                </a:solidFill>
                <a:latin typeface="+mn-lt"/>
                <a:ea typeface="+mn-ea"/>
                <a:cs typeface="+mn-cs"/>
              </a:rPr>
              <a:t>labelFitPolicy</a:t>
            </a:r>
            <a:r>
              <a:rPr lang="en-US" sz="1200" b="0" kern="1200" dirty="0" smtClean="0">
                <a:solidFill>
                  <a:schemeClr val="tx1"/>
                </a:solidFill>
                <a:latin typeface="+mn-lt"/>
                <a:ea typeface="+mn-ea"/>
                <a:cs typeface="+mn-cs"/>
              </a:rPr>
              <a:t>=Split);</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SeriesPlot</a:t>
            </a:r>
            <a:r>
              <a:rPr lang="en-US" sz="1200" b="0" kern="1200" dirty="0" smtClean="0">
                <a:solidFill>
                  <a:schemeClr val="tx1"/>
                </a:solidFill>
                <a:latin typeface="+mn-lt"/>
                <a:ea typeface="+mn-ea"/>
                <a:cs typeface="+mn-cs"/>
              </a:rPr>
              <a:t> X='</a:t>
            </a:r>
            <a:r>
              <a:rPr lang="en-US" sz="1200" b="0" kern="1200" dirty="0" err="1" smtClean="0">
                <a:solidFill>
                  <a:schemeClr val="tx1"/>
                </a:solidFill>
                <a:latin typeface="+mn-lt"/>
                <a:ea typeface="+mn-ea"/>
                <a:cs typeface="+mn-cs"/>
              </a:rPr>
              <a:t>time'n</a:t>
            </a:r>
            <a:r>
              <a:rPr lang="en-US" sz="1200" b="0" kern="1200" dirty="0" smtClean="0">
                <a:solidFill>
                  <a:schemeClr val="tx1"/>
                </a:solidFill>
                <a:latin typeface="+mn-lt"/>
                <a:ea typeface="+mn-ea"/>
                <a:cs typeface="+mn-cs"/>
              </a:rPr>
              <a:t> Y='</a:t>
            </a:r>
            <a:r>
              <a:rPr lang="en-US" sz="1200" b="0" kern="1200" dirty="0" err="1" smtClean="0">
                <a:solidFill>
                  <a:schemeClr val="tx1"/>
                </a:solidFill>
                <a:latin typeface="+mn-lt"/>
                <a:ea typeface="+mn-ea"/>
                <a:cs typeface="+mn-cs"/>
              </a:rPr>
              <a:t>Ray'n</a:t>
            </a:r>
            <a:r>
              <a:rPr lang="en-US" sz="1200" b="0" kern="1200" dirty="0" smtClean="0">
                <a:solidFill>
                  <a:schemeClr val="tx1"/>
                </a:solidFill>
                <a:latin typeface="+mn-lt"/>
                <a:ea typeface="+mn-ea"/>
                <a:cs typeface="+mn-cs"/>
              </a:rPr>
              <a:t> / primary=true </a:t>
            </a:r>
            <a:r>
              <a:rPr lang="en-US" sz="1200" b="0" kern="1200" dirty="0" err="1" smtClean="0">
                <a:solidFill>
                  <a:schemeClr val="tx1"/>
                </a:solidFill>
                <a:latin typeface="+mn-lt"/>
                <a:ea typeface="+mn-ea"/>
                <a:cs typeface="+mn-cs"/>
              </a:rPr>
              <a:t>LegendLabel</a:t>
            </a:r>
            <a:r>
              <a:rPr lang="en-US" sz="1200" b="0" kern="1200" dirty="0" smtClean="0">
                <a:solidFill>
                  <a:schemeClr val="tx1"/>
                </a:solidFill>
                <a:latin typeface="+mn-lt"/>
                <a:ea typeface="+mn-ea"/>
                <a:cs typeface="+mn-cs"/>
              </a:rPr>
              <a:t>="Ray" NAME="Ray";</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SeriesPlot</a:t>
            </a:r>
            <a:r>
              <a:rPr lang="en-US" sz="1200" b="0" kern="1200" dirty="0" smtClean="0">
                <a:solidFill>
                  <a:schemeClr val="tx1"/>
                </a:solidFill>
                <a:latin typeface="+mn-lt"/>
                <a:ea typeface="+mn-ea"/>
                <a:cs typeface="+mn-cs"/>
              </a:rPr>
              <a:t> X='</a:t>
            </a:r>
            <a:r>
              <a:rPr lang="en-US" sz="1200" b="0" kern="1200" dirty="0" err="1" smtClean="0">
                <a:solidFill>
                  <a:schemeClr val="tx1"/>
                </a:solidFill>
                <a:latin typeface="+mn-lt"/>
                <a:ea typeface="+mn-ea"/>
                <a:cs typeface="+mn-cs"/>
              </a:rPr>
              <a:t>time'n</a:t>
            </a:r>
            <a:r>
              <a:rPr lang="en-US" sz="1200" b="0" kern="1200" dirty="0" smtClean="0">
                <a:solidFill>
                  <a:schemeClr val="tx1"/>
                </a:solidFill>
                <a:latin typeface="+mn-lt"/>
                <a:ea typeface="+mn-ea"/>
                <a:cs typeface="+mn-cs"/>
              </a:rPr>
              <a:t> Y='</a:t>
            </a:r>
            <a:r>
              <a:rPr lang="en-US" sz="1200" b="0" kern="1200" dirty="0" err="1" smtClean="0">
                <a:solidFill>
                  <a:schemeClr val="tx1"/>
                </a:solidFill>
                <a:latin typeface="+mn-lt"/>
                <a:ea typeface="+mn-ea"/>
                <a:cs typeface="+mn-cs"/>
              </a:rPr>
              <a:t>Mary'n</a:t>
            </a:r>
            <a:r>
              <a:rPr lang="en-US" sz="1200" b="0" kern="1200" dirty="0" smtClean="0">
                <a:solidFill>
                  <a:schemeClr val="tx1"/>
                </a:solidFill>
                <a:latin typeface="+mn-lt"/>
                <a:ea typeface="+mn-ea"/>
                <a:cs typeface="+mn-cs"/>
              </a:rPr>
              <a:t> / </a:t>
            </a:r>
            <a:r>
              <a:rPr lang="en-US" sz="1200" b="0" kern="1200" dirty="0" err="1" smtClean="0">
                <a:solidFill>
                  <a:schemeClr val="tx1"/>
                </a:solidFill>
                <a:latin typeface="+mn-lt"/>
                <a:ea typeface="+mn-ea"/>
                <a:cs typeface="+mn-cs"/>
              </a:rPr>
              <a:t>LegendLabel</a:t>
            </a:r>
            <a:r>
              <a:rPr lang="en-US" sz="1200" b="0" kern="1200" dirty="0" smtClean="0">
                <a:solidFill>
                  <a:schemeClr val="tx1"/>
                </a:solidFill>
                <a:latin typeface="+mn-lt"/>
                <a:ea typeface="+mn-ea"/>
                <a:cs typeface="+mn-cs"/>
              </a:rPr>
              <a:t>="Mary" NAME="Mary";</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DiscreteLegend</a:t>
            </a:r>
            <a:r>
              <a:rPr lang="en-US" sz="1200" b="0" kern="1200" dirty="0" smtClean="0">
                <a:solidFill>
                  <a:schemeClr val="tx1"/>
                </a:solidFill>
                <a:latin typeface="+mn-lt"/>
                <a:ea typeface="+mn-ea"/>
                <a:cs typeface="+mn-cs"/>
              </a:rPr>
              <a:t> "Mary" "Ray" / Location=Inside down=</a:t>
            </a:r>
            <a:r>
              <a:rPr lang="en-US" sz="1200" b="1" kern="1200" dirty="0" smtClean="0">
                <a:solidFill>
                  <a:schemeClr val="tx1"/>
                </a:solidFill>
                <a:latin typeface="+mn-lt"/>
                <a:ea typeface="+mn-ea"/>
                <a:cs typeface="+mn-cs"/>
              </a:rPr>
              <a:t>2</a:t>
            </a:r>
            <a:r>
              <a:rPr lang="en-US" sz="1200" b="0" kern="1200" dirty="0" smtClean="0">
                <a:solidFill>
                  <a:schemeClr val="tx1"/>
                </a:solidFill>
                <a:latin typeface="+mn-lt"/>
                <a:ea typeface="+mn-ea"/>
                <a:cs typeface="+mn-cs"/>
              </a:rPr>
              <a:t> order=</a:t>
            </a:r>
            <a:r>
              <a:rPr lang="en-US" sz="1200" b="0" kern="1200" dirty="0" err="1" smtClean="0">
                <a:solidFill>
                  <a:schemeClr val="tx1"/>
                </a:solidFill>
                <a:latin typeface="+mn-lt"/>
                <a:ea typeface="+mn-ea"/>
                <a:cs typeface="+mn-cs"/>
              </a:rPr>
              <a:t>columnMajor</a:t>
            </a:r>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autoAlign</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TopLeft</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TopRight</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BottomRight</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BottomLeft</a:t>
            </a:r>
            <a:r>
              <a:rPr lang="en-US" sz="1200" b="0" kern="1200" dirty="0" smtClean="0">
                <a:solidFill>
                  <a:schemeClr val="tx1"/>
                </a:solidFill>
                <a:latin typeface="+mn-lt"/>
                <a:ea typeface="+mn-ea"/>
                <a:cs typeface="+mn-cs"/>
              </a:rPr>
              <a:t> Bottom Top Right Left);</a:t>
            </a:r>
          </a:p>
          <a:p>
            <a:r>
              <a:rPr lang="en-US" sz="1200" b="0" kern="1200" dirty="0" err="1" smtClean="0">
                <a:solidFill>
                  <a:schemeClr val="tx1"/>
                </a:solidFill>
                <a:latin typeface="+mn-lt"/>
                <a:ea typeface="+mn-ea"/>
                <a:cs typeface="+mn-cs"/>
              </a:rPr>
              <a:t>endlayout</a:t>
            </a:r>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layout overlay / </a:t>
            </a:r>
            <a:r>
              <a:rPr lang="en-US" sz="1200" b="0" kern="1200" dirty="0" err="1" smtClean="0">
                <a:solidFill>
                  <a:schemeClr val="tx1"/>
                </a:solidFill>
                <a:latin typeface="+mn-lt"/>
                <a:ea typeface="+mn-ea"/>
                <a:cs typeface="+mn-cs"/>
              </a:rPr>
              <a:t>aspectRatio</a:t>
            </a:r>
            <a:r>
              <a:rPr lang="en-US" sz="1200" b="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1.00</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yaxisopts</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labelFitPolicy</a:t>
            </a:r>
            <a:r>
              <a:rPr lang="en-US" sz="1200" b="0" kern="1200" dirty="0" smtClean="0">
                <a:solidFill>
                  <a:schemeClr val="tx1"/>
                </a:solidFill>
                <a:latin typeface="+mn-lt"/>
                <a:ea typeface="+mn-ea"/>
                <a:cs typeface="+mn-cs"/>
              </a:rPr>
              <a:t>=Split) y2axisopts=(</a:t>
            </a:r>
            <a:r>
              <a:rPr lang="en-US" sz="1200" b="0" kern="1200" dirty="0" err="1" smtClean="0">
                <a:solidFill>
                  <a:schemeClr val="tx1"/>
                </a:solidFill>
                <a:latin typeface="+mn-lt"/>
                <a:ea typeface="+mn-ea"/>
                <a:cs typeface="+mn-cs"/>
              </a:rPr>
              <a:t>labelFitPolicy</a:t>
            </a:r>
            <a:r>
              <a:rPr lang="en-US" sz="1200" b="0" kern="1200" dirty="0" smtClean="0">
                <a:solidFill>
                  <a:schemeClr val="tx1"/>
                </a:solidFill>
                <a:latin typeface="+mn-lt"/>
                <a:ea typeface="+mn-ea"/>
                <a:cs typeface="+mn-cs"/>
              </a:rPr>
              <a:t>=Split);</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SeriesPlot</a:t>
            </a:r>
            <a:r>
              <a:rPr lang="en-US" sz="1200" b="0" kern="1200" dirty="0" smtClean="0">
                <a:solidFill>
                  <a:schemeClr val="tx1"/>
                </a:solidFill>
                <a:latin typeface="+mn-lt"/>
                <a:ea typeface="+mn-ea"/>
                <a:cs typeface="+mn-cs"/>
              </a:rPr>
              <a:t> X='</a:t>
            </a:r>
            <a:r>
              <a:rPr lang="en-US" sz="1200" b="0" kern="1200" dirty="0" err="1" smtClean="0">
                <a:solidFill>
                  <a:schemeClr val="tx1"/>
                </a:solidFill>
                <a:latin typeface="+mn-lt"/>
                <a:ea typeface="+mn-ea"/>
                <a:cs typeface="+mn-cs"/>
              </a:rPr>
              <a:t>time'n</a:t>
            </a:r>
            <a:r>
              <a:rPr lang="en-US" sz="1200" b="0" kern="1200" dirty="0" smtClean="0">
                <a:solidFill>
                  <a:schemeClr val="tx1"/>
                </a:solidFill>
                <a:latin typeface="+mn-lt"/>
                <a:ea typeface="+mn-ea"/>
                <a:cs typeface="+mn-cs"/>
              </a:rPr>
              <a:t> Y='</a:t>
            </a:r>
            <a:r>
              <a:rPr lang="en-US" sz="1200" b="0" kern="1200" dirty="0" err="1" smtClean="0">
                <a:solidFill>
                  <a:schemeClr val="tx1"/>
                </a:solidFill>
                <a:latin typeface="+mn-lt"/>
                <a:ea typeface="+mn-ea"/>
                <a:cs typeface="+mn-cs"/>
              </a:rPr>
              <a:t>Difference'n</a:t>
            </a:r>
            <a:r>
              <a:rPr lang="en-US" sz="1200" b="0" kern="1200" dirty="0" smtClean="0">
                <a:solidFill>
                  <a:schemeClr val="tx1"/>
                </a:solidFill>
                <a:latin typeface="+mn-lt"/>
                <a:ea typeface="+mn-ea"/>
                <a:cs typeface="+mn-cs"/>
              </a:rPr>
              <a:t> / primary=true </a:t>
            </a:r>
            <a:r>
              <a:rPr lang="en-US" sz="1200" b="0" kern="1200" dirty="0" err="1" smtClean="0">
                <a:solidFill>
                  <a:schemeClr val="tx1"/>
                </a:solidFill>
                <a:latin typeface="+mn-lt"/>
                <a:ea typeface="+mn-ea"/>
                <a:cs typeface="+mn-cs"/>
              </a:rPr>
              <a:t>LegendLabel</a:t>
            </a:r>
            <a:r>
              <a:rPr lang="en-US" sz="1200" b="0" kern="1200" dirty="0" smtClean="0">
                <a:solidFill>
                  <a:schemeClr val="tx1"/>
                </a:solidFill>
                <a:latin typeface="+mn-lt"/>
                <a:ea typeface="+mn-ea"/>
                <a:cs typeface="+mn-cs"/>
              </a:rPr>
              <a:t>=" " NAME="SERIES";</a:t>
            </a:r>
          </a:p>
          <a:p>
            <a:r>
              <a:rPr lang="en-US" sz="1200" b="0" kern="1200" dirty="0" smtClean="0">
                <a:solidFill>
                  <a:schemeClr val="tx1"/>
                </a:solidFill>
                <a:latin typeface="+mn-lt"/>
                <a:ea typeface="+mn-ea"/>
                <a:cs typeface="+mn-cs"/>
              </a:rPr>
              <a:t>   Layout Gridded / Border=false </a:t>
            </a:r>
            <a:r>
              <a:rPr lang="en-US" sz="1200" b="0" kern="1200" dirty="0" err="1" smtClean="0">
                <a:solidFill>
                  <a:schemeClr val="tx1"/>
                </a:solidFill>
                <a:latin typeface="+mn-lt"/>
                <a:ea typeface="+mn-ea"/>
                <a:cs typeface="+mn-cs"/>
              </a:rPr>
              <a:t>halign</a:t>
            </a:r>
            <a:r>
              <a:rPr lang="en-US" sz="1200" b="0" kern="1200" dirty="0" smtClean="0">
                <a:solidFill>
                  <a:schemeClr val="tx1"/>
                </a:solidFill>
                <a:latin typeface="+mn-lt"/>
                <a:ea typeface="+mn-ea"/>
                <a:cs typeface="+mn-cs"/>
              </a:rPr>
              <a:t>=left </a:t>
            </a:r>
            <a:r>
              <a:rPr lang="en-US" sz="1200" b="0" kern="1200" dirty="0" err="1" smtClean="0">
                <a:solidFill>
                  <a:schemeClr val="tx1"/>
                </a:solidFill>
                <a:latin typeface="+mn-lt"/>
                <a:ea typeface="+mn-ea"/>
                <a:cs typeface="+mn-cs"/>
              </a:rPr>
              <a:t>valign</a:t>
            </a:r>
            <a:r>
              <a:rPr lang="en-US" sz="1200" b="0" kern="1200" dirty="0" smtClean="0">
                <a:solidFill>
                  <a:schemeClr val="tx1"/>
                </a:solidFill>
                <a:latin typeface="+mn-lt"/>
                <a:ea typeface="+mn-ea"/>
                <a:cs typeface="+mn-cs"/>
              </a:rPr>
              <a:t>=bottom;</a:t>
            </a:r>
          </a:p>
          <a:p>
            <a:r>
              <a:rPr lang="en-US" sz="1200" b="0" kern="1200" dirty="0" smtClean="0">
                <a:solidFill>
                  <a:schemeClr val="tx1"/>
                </a:solidFill>
                <a:latin typeface="+mn-lt"/>
                <a:ea typeface="+mn-ea"/>
                <a:cs typeface="+mn-cs"/>
              </a:rPr>
              <a:t>   	Layout Gridded;</a:t>
            </a:r>
          </a:p>
          <a:p>
            <a:r>
              <a:rPr lang="en-US" sz="1200" b="0" kern="1200" dirty="0" smtClean="0">
                <a:solidFill>
                  <a:schemeClr val="tx1"/>
                </a:solidFill>
                <a:latin typeface="+mn-lt"/>
                <a:ea typeface="+mn-ea"/>
                <a:cs typeface="+mn-cs"/>
              </a:rPr>
              <a:t>   	Entry </a:t>
            </a:r>
            <a:r>
              <a:rPr lang="en-US" sz="1200" b="0" kern="1200" dirty="0" err="1" smtClean="0">
                <a:solidFill>
                  <a:schemeClr val="tx1"/>
                </a:solidFill>
                <a:latin typeface="+mn-lt"/>
                <a:ea typeface="+mn-ea"/>
                <a:cs typeface="+mn-cs"/>
              </a:rPr>
              <a:t>halign</a:t>
            </a:r>
            <a:r>
              <a:rPr lang="en-US" sz="1200" b="0" kern="1200" dirty="0" smtClean="0">
                <a:solidFill>
                  <a:schemeClr val="tx1"/>
                </a:solidFill>
                <a:latin typeface="+mn-lt"/>
                <a:ea typeface="+mn-ea"/>
                <a:cs typeface="+mn-cs"/>
              </a:rPr>
              <a:t>=left "Difference in (*ESC*){</a:t>
            </a:r>
            <a:r>
              <a:rPr lang="en-US" sz="1200" b="0" kern="1200" dirty="0" err="1" smtClean="0">
                <a:solidFill>
                  <a:schemeClr val="tx1"/>
                </a:solidFill>
                <a:latin typeface="+mn-lt"/>
                <a:ea typeface="+mn-ea"/>
                <a:cs typeface="+mn-cs"/>
              </a:rPr>
              <a:t>unicode</a:t>
            </a:r>
            <a:r>
              <a:rPr lang="en-US" sz="1200" b="0" kern="1200" dirty="0" smtClean="0">
                <a:solidFill>
                  <a:schemeClr val="tx1"/>
                </a:solidFill>
                <a:latin typeface="+mn-lt"/>
                <a:ea typeface="+mn-ea"/>
                <a:cs typeface="+mn-cs"/>
              </a:rPr>
              <a:t> '00B0'x}F between Mary and Ray" / </a:t>
            </a:r>
            <a:r>
              <a:rPr lang="en-US" sz="1200" b="0" kern="1200" dirty="0" err="1" smtClean="0">
                <a:solidFill>
                  <a:schemeClr val="tx1"/>
                </a:solidFill>
                <a:latin typeface="+mn-lt"/>
                <a:ea typeface="+mn-ea"/>
                <a:cs typeface="+mn-cs"/>
              </a:rPr>
              <a:t>textattrs</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GraphValueText</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endlayout</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endlayout</a:t>
            </a:r>
            <a:r>
              <a:rPr lang="en-US" sz="1200" b="0" kern="1200" dirty="0" smtClean="0">
                <a:solidFill>
                  <a:schemeClr val="tx1"/>
                </a:solidFill>
                <a:latin typeface="+mn-lt"/>
                <a:ea typeface="+mn-ea"/>
                <a:cs typeface="+mn-cs"/>
              </a:rPr>
              <a:t>;</a:t>
            </a:r>
          </a:p>
          <a:p>
            <a:r>
              <a:rPr lang="en-US" sz="1200" b="0" kern="1200" dirty="0" err="1" smtClean="0">
                <a:solidFill>
                  <a:schemeClr val="tx1"/>
                </a:solidFill>
                <a:latin typeface="+mn-lt"/>
                <a:ea typeface="+mn-ea"/>
                <a:cs typeface="+mn-cs"/>
              </a:rPr>
              <a:t>endlayout</a:t>
            </a:r>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r>
              <a:rPr lang="en-US" sz="1200" b="0" kern="1200" dirty="0" err="1" smtClean="0">
                <a:solidFill>
                  <a:schemeClr val="tx1"/>
                </a:solidFill>
                <a:latin typeface="+mn-lt"/>
                <a:ea typeface="+mn-ea"/>
                <a:cs typeface="+mn-cs"/>
              </a:rPr>
              <a:t>endlayout</a:t>
            </a:r>
            <a:r>
              <a:rPr lang="en-US" sz="1200" b="0" kern="1200" dirty="0" smtClean="0">
                <a:solidFill>
                  <a:schemeClr val="tx1"/>
                </a:solidFill>
                <a:latin typeface="+mn-lt"/>
                <a:ea typeface="+mn-ea"/>
                <a:cs typeface="+mn-cs"/>
              </a:rPr>
              <a:t>;</a:t>
            </a:r>
          </a:p>
          <a:p>
            <a:r>
              <a:rPr lang="en-US" sz="1200" b="0" kern="1200" dirty="0" err="1" smtClean="0">
                <a:solidFill>
                  <a:schemeClr val="tx1"/>
                </a:solidFill>
                <a:latin typeface="+mn-lt"/>
                <a:ea typeface="+mn-ea"/>
                <a:cs typeface="+mn-cs"/>
              </a:rPr>
              <a:t>endgraph</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end;</a:t>
            </a:r>
          </a:p>
          <a:p>
            <a:r>
              <a:rPr lang="en-US" sz="1200" b="1" kern="1200" dirty="0" smtClean="0">
                <a:solidFill>
                  <a:schemeClr val="tx1"/>
                </a:solidFill>
                <a:latin typeface="+mn-lt"/>
                <a:ea typeface="+mn-ea"/>
                <a:cs typeface="+mn-cs"/>
              </a:rPr>
              <a:t>run</a:t>
            </a:r>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r>
              <a:rPr lang="en-US" sz="1200" b="1" kern="1200" dirty="0" err="1" smtClean="0">
                <a:solidFill>
                  <a:schemeClr val="tx1"/>
                </a:solidFill>
                <a:latin typeface="+mn-lt"/>
                <a:ea typeface="+mn-ea"/>
                <a:cs typeface="+mn-cs"/>
              </a:rPr>
              <a:t>proc</a:t>
            </a:r>
            <a:r>
              <a:rPr lang="en-US" sz="1200" b="0"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sgrender</a:t>
            </a:r>
            <a:r>
              <a:rPr lang="en-US" sz="1200" b="0" kern="1200" dirty="0" smtClean="0">
                <a:solidFill>
                  <a:schemeClr val="tx1"/>
                </a:solidFill>
                <a:latin typeface="+mn-lt"/>
                <a:ea typeface="+mn-ea"/>
                <a:cs typeface="+mn-cs"/>
              </a:rPr>
              <a:t> data=hypothermia template=paired;</a:t>
            </a:r>
          </a:p>
          <a:p>
            <a:r>
              <a:rPr lang="en-US" sz="1200" b="1" kern="1200" dirty="0" smtClean="0">
                <a:solidFill>
                  <a:schemeClr val="tx1"/>
                </a:solidFill>
                <a:latin typeface="+mn-lt"/>
                <a:ea typeface="+mn-ea"/>
                <a:cs typeface="+mn-cs"/>
              </a:rPr>
              <a:t>run</a:t>
            </a:r>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endParaRPr lang="en-US" sz="1200" b="0" kern="1200" dirty="0" smtClean="0">
              <a:solidFill>
                <a:schemeClr val="tx1"/>
              </a:solidFill>
              <a:latin typeface="+mn-lt"/>
              <a:ea typeface="+mn-ea"/>
              <a:cs typeface="+mn-cs"/>
            </a:endParaRPr>
          </a:p>
          <a:p>
            <a:endParaRPr lang="en-US" sz="1200" b="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8BDC1EB-2D1A-45BA-982A-64604ECAF7CD}" type="slidenum">
              <a:rPr lang="en-US" smtClean="0"/>
              <a:pPr>
                <a:defRPr/>
              </a:pPr>
              <a:t>6</a:t>
            </a:fld>
            <a:endParaRPr lang="en-US"/>
          </a:p>
        </p:txBody>
      </p:sp>
    </p:spTree>
    <p:extLst>
      <p:ext uri="{BB962C8B-B14F-4D97-AF65-F5344CB8AC3E}">
        <p14:creationId xmlns:p14="http://schemas.microsoft.com/office/powerpoint/2010/main" val="3895086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data</a:t>
            </a:r>
            <a:r>
              <a:rPr lang="en-US" sz="1200" b="0" kern="1200" dirty="0" smtClean="0">
                <a:solidFill>
                  <a:schemeClr val="tx1"/>
                </a:solidFill>
                <a:latin typeface="+mn-lt"/>
                <a:ea typeface="+mn-ea"/>
                <a:cs typeface="+mn-cs"/>
              </a:rPr>
              <a:t> hypothermia;</a:t>
            </a:r>
          </a:p>
          <a:p>
            <a:r>
              <a:rPr lang="en-US" sz="1200" b="0" kern="1200" dirty="0" smtClean="0">
                <a:solidFill>
                  <a:schemeClr val="tx1"/>
                </a:solidFill>
                <a:latin typeface="+mn-lt"/>
                <a:ea typeface="+mn-ea"/>
                <a:cs typeface="+mn-cs"/>
              </a:rPr>
              <a:t>	label time = "Hours spent diving";</a:t>
            </a:r>
          </a:p>
          <a:p>
            <a:r>
              <a:rPr lang="en-US" sz="1200" b="0" kern="1200" dirty="0" smtClean="0">
                <a:solidFill>
                  <a:schemeClr val="tx1"/>
                </a:solidFill>
                <a:latin typeface="+mn-lt"/>
                <a:ea typeface="+mn-ea"/>
                <a:cs typeface="+mn-cs"/>
              </a:rPr>
              <a:t>	do time = </a:t>
            </a:r>
            <a:r>
              <a:rPr lang="en-US" sz="1200" b="1" kern="1200" dirty="0" smtClean="0">
                <a:solidFill>
                  <a:schemeClr val="tx1"/>
                </a:solidFill>
                <a:latin typeface="+mn-lt"/>
                <a:ea typeface="+mn-ea"/>
                <a:cs typeface="+mn-cs"/>
              </a:rPr>
              <a:t>.5</a:t>
            </a:r>
            <a:r>
              <a:rPr lang="en-US" sz="1200" b="0" kern="1200" dirty="0" smtClean="0">
                <a:solidFill>
                  <a:schemeClr val="tx1"/>
                </a:solidFill>
                <a:latin typeface="+mn-lt"/>
                <a:ea typeface="+mn-ea"/>
                <a:cs typeface="+mn-cs"/>
              </a:rPr>
              <a:t> to </a:t>
            </a:r>
            <a:r>
              <a:rPr lang="en-US" sz="1200" b="1" kern="1200" dirty="0" smtClean="0">
                <a:solidFill>
                  <a:schemeClr val="tx1"/>
                </a:solidFill>
                <a:latin typeface="+mn-lt"/>
                <a:ea typeface="+mn-ea"/>
                <a:cs typeface="+mn-cs"/>
              </a:rPr>
              <a:t>3</a:t>
            </a:r>
            <a:r>
              <a:rPr lang="en-US" sz="1200" b="0" kern="1200" dirty="0" smtClean="0">
                <a:solidFill>
                  <a:schemeClr val="tx1"/>
                </a:solidFill>
                <a:latin typeface="+mn-lt"/>
                <a:ea typeface="+mn-ea"/>
                <a:cs typeface="+mn-cs"/>
              </a:rPr>
              <a:t> by </a:t>
            </a:r>
            <a:r>
              <a:rPr lang="en-US" sz="1200" b="1" kern="1200" dirty="0" smtClean="0">
                <a:solidFill>
                  <a:schemeClr val="tx1"/>
                </a:solidFill>
                <a:latin typeface="+mn-lt"/>
                <a:ea typeface="+mn-ea"/>
                <a:cs typeface="+mn-cs"/>
              </a:rPr>
              <a:t>.001</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Ray = </a:t>
            </a:r>
            <a:r>
              <a:rPr lang="en-US" sz="1200" b="1" kern="1200" dirty="0" smtClean="0">
                <a:solidFill>
                  <a:schemeClr val="tx1"/>
                </a:solidFill>
                <a:latin typeface="+mn-lt"/>
                <a:ea typeface="+mn-ea"/>
                <a:cs typeface="+mn-cs"/>
              </a:rPr>
              <a:t>99.5</a:t>
            </a:r>
            <a:r>
              <a:rPr lang="en-US" sz="1200" b="0" kern="1200" dirty="0" smtClean="0">
                <a:solidFill>
                  <a:schemeClr val="tx1"/>
                </a:solidFill>
                <a:latin typeface="+mn-lt"/>
                <a:ea typeface="+mn-ea"/>
                <a:cs typeface="+mn-cs"/>
              </a:rPr>
              <a:t> - </a:t>
            </a:r>
            <a:r>
              <a:rPr lang="en-US" sz="1200" b="1" kern="1200" dirty="0" smtClean="0">
                <a:solidFill>
                  <a:schemeClr val="tx1"/>
                </a:solidFill>
                <a:latin typeface="+mn-lt"/>
                <a:ea typeface="+mn-ea"/>
                <a:cs typeface="+mn-cs"/>
              </a:rPr>
              <a:t>.6</a:t>
            </a:r>
            <a:r>
              <a:rPr lang="en-US" sz="1200" b="0" kern="1200" dirty="0" smtClean="0">
                <a:solidFill>
                  <a:schemeClr val="tx1"/>
                </a:solidFill>
                <a:latin typeface="+mn-lt"/>
                <a:ea typeface="+mn-ea"/>
                <a:cs typeface="+mn-cs"/>
              </a:rPr>
              <a:t> + </a:t>
            </a:r>
            <a:r>
              <a:rPr lang="en-US" sz="1200" b="1" kern="1200" dirty="0" smtClean="0">
                <a:solidFill>
                  <a:schemeClr val="tx1"/>
                </a:solidFill>
                <a:latin typeface="+mn-lt"/>
                <a:ea typeface="+mn-ea"/>
                <a:cs typeface="+mn-cs"/>
              </a:rPr>
              <a:t>1</a:t>
            </a:r>
            <a:r>
              <a:rPr lang="en-US" sz="1200" b="0" kern="1200" dirty="0" smtClean="0">
                <a:solidFill>
                  <a:schemeClr val="tx1"/>
                </a:solidFill>
                <a:latin typeface="+mn-lt"/>
                <a:ea typeface="+mn-ea"/>
                <a:cs typeface="+mn-cs"/>
              </a:rPr>
              <a:t>/time**</a:t>
            </a:r>
            <a:r>
              <a:rPr lang="en-US" sz="1200" b="1" kern="1200" dirty="0" smtClean="0">
                <a:solidFill>
                  <a:schemeClr val="tx1"/>
                </a:solidFill>
                <a:latin typeface="+mn-lt"/>
                <a:ea typeface="+mn-ea"/>
                <a:cs typeface="+mn-cs"/>
              </a:rPr>
              <a:t>2</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Mary = Ray + </a:t>
            </a:r>
            <a:r>
              <a:rPr lang="en-US" sz="1200" b="1" kern="1200" dirty="0" smtClean="0">
                <a:solidFill>
                  <a:schemeClr val="tx1"/>
                </a:solidFill>
                <a:latin typeface="+mn-lt"/>
                <a:ea typeface="+mn-ea"/>
                <a:cs typeface="+mn-cs"/>
              </a:rPr>
              <a:t>.6</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label Difference = "00"x;</a:t>
            </a:r>
          </a:p>
          <a:p>
            <a:r>
              <a:rPr lang="en-US" sz="1200" b="0" kern="1200" dirty="0" smtClean="0">
                <a:solidFill>
                  <a:schemeClr val="tx1"/>
                </a:solidFill>
                <a:latin typeface="+mn-lt"/>
                <a:ea typeface="+mn-ea"/>
                <a:cs typeface="+mn-cs"/>
              </a:rPr>
              <a:t>		Difference = Ray-Mary;</a:t>
            </a:r>
          </a:p>
          <a:p>
            <a:r>
              <a:rPr lang="en-US" sz="1200" b="0" kern="1200" dirty="0" smtClean="0">
                <a:solidFill>
                  <a:schemeClr val="tx1"/>
                </a:solidFill>
                <a:latin typeface="+mn-lt"/>
                <a:ea typeface="+mn-ea"/>
                <a:cs typeface="+mn-cs"/>
              </a:rPr>
              <a:t>		output;</a:t>
            </a:r>
          </a:p>
          <a:p>
            <a:r>
              <a:rPr lang="en-US" sz="1200" b="0" kern="1200" dirty="0" smtClean="0">
                <a:solidFill>
                  <a:schemeClr val="tx1"/>
                </a:solidFill>
                <a:latin typeface="+mn-lt"/>
                <a:ea typeface="+mn-ea"/>
                <a:cs typeface="+mn-cs"/>
              </a:rPr>
              <a:t>	end;</a:t>
            </a:r>
          </a:p>
          <a:p>
            <a:r>
              <a:rPr lang="en-US" sz="1200" b="1" kern="1200" dirty="0" smtClean="0">
                <a:solidFill>
                  <a:schemeClr val="tx1"/>
                </a:solidFill>
                <a:latin typeface="+mn-lt"/>
                <a:ea typeface="+mn-ea"/>
                <a:cs typeface="+mn-cs"/>
              </a:rPr>
              <a:t>run</a:t>
            </a:r>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data</a:t>
            </a:r>
            <a:r>
              <a:rPr lang="en-US" sz="1200" b="0" kern="1200" dirty="0" smtClean="0">
                <a:solidFill>
                  <a:schemeClr val="tx1"/>
                </a:solidFill>
                <a:latin typeface="+mn-lt"/>
                <a:ea typeface="+mn-ea"/>
                <a:cs typeface="+mn-cs"/>
              </a:rPr>
              <a:t> who;</a:t>
            </a:r>
          </a:p>
          <a:p>
            <a:r>
              <a:rPr lang="en-US" sz="1200" b="0" kern="1200" dirty="0" smtClean="0">
                <a:solidFill>
                  <a:schemeClr val="tx1"/>
                </a:solidFill>
                <a:latin typeface="+mn-lt"/>
                <a:ea typeface="+mn-ea"/>
                <a:cs typeface="+mn-cs"/>
              </a:rPr>
              <a:t>	function = "text"; x1=</a:t>
            </a:r>
            <a:r>
              <a:rPr lang="en-US" sz="1200" b="1" kern="1200" dirty="0" smtClean="0">
                <a:solidFill>
                  <a:schemeClr val="tx1"/>
                </a:solidFill>
                <a:latin typeface="+mn-lt"/>
                <a:ea typeface="+mn-ea"/>
                <a:cs typeface="+mn-cs"/>
              </a:rPr>
              <a:t>75</a:t>
            </a:r>
            <a:r>
              <a:rPr lang="en-US" sz="1200" b="0" kern="1200" dirty="0" smtClean="0">
                <a:solidFill>
                  <a:schemeClr val="tx1"/>
                </a:solidFill>
                <a:latin typeface="+mn-lt"/>
                <a:ea typeface="+mn-ea"/>
                <a:cs typeface="+mn-cs"/>
              </a:rPr>
              <a:t>; y1 = </a:t>
            </a:r>
            <a:r>
              <a:rPr lang="en-US" sz="1200" b="1" kern="1200" dirty="0" smtClean="0">
                <a:solidFill>
                  <a:schemeClr val="tx1"/>
                </a:solidFill>
                <a:latin typeface="+mn-lt"/>
                <a:ea typeface="+mn-ea"/>
                <a:cs typeface="+mn-cs"/>
              </a:rPr>
              <a:t>26</a:t>
            </a:r>
            <a:r>
              <a:rPr lang="en-US" sz="1200" b="0" kern="1200" dirty="0" smtClean="0">
                <a:solidFill>
                  <a:schemeClr val="tx1"/>
                </a:solidFill>
                <a:latin typeface="+mn-lt"/>
                <a:ea typeface="+mn-ea"/>
                <a:cs typeface="+mn-cs"/>
              </a:rPr>
              <a:t>; label = "Ray "; output;</a:t>
            </a:r>
          </a:p>
          <a:p>
            <a:r>
              <a:rPr lang="en-US" sz="1200" b="0" kern="1200" dirty="0" smtClean="0">
                <a:solidFill>
                  <a:schemeClr val="tx1"/>
                </a:solidFill>
                <a:latin typeface="+mn-lt"/>
                <a:ea typeface="+mn-ea"/>
                <a:cs typeface="+mn-cs"/>
              </a:rPr>
              <a:t>	function = "text"; x1=</a:t>
            </a:r>
            <a:r>
              <a:rPr lang="en-US" sz="1200" b="1" kern="1200" dirty="0" smtClean="0">
                <a:solidFill>
                  <a:schemeClr val="tx1"/>
                </a:solidFill>
                <a:latin typeface="+mn-lt"/>
                <a:ea typeface="+mn-ea"/>
                <a:cs typeface="+mn-cs"/>
              </a:rPr>
              <a:t>75</a:t>
            </a:r>
            <a:r>
              <a:rPr lang="en-US" sz="1200" b="0" kern="1200" dirty="0" smtClean="0">
                <a:solidFill>
                  <a:schemeClr val="tx1"/>
                </a:solidFill>
                <a:latin typeface="+mn-lt"/>
                <a:ea typeface="+mn-ea"/>
                <a:cs typeface="+mn-cs"/>
              </a:rPr>
              <a:t>; y1 = </a:t>
            </a:r>
            <a:r>
              <a:rPr lang="en-US" sz="1200" b="1" kern="1200" dirty="0" smtClean="0">
                <a:solidFill>
                  <a:schemeClr val="tx1"/>
                </a:solidFill>
                <a:latin typeface="+mn-lt"/>
                <a:ea typeface="+mn-ea"/>
                <a:cs typeface="+mn-cs"/>
              </a:rPr>
              <a:t>15</a:t>
            </a:r>
            <a:r>
              <a:rPr lang="en-US" sz="1200" b="0" kern="1200" dirty="0" smtClean="0">
                <a:solidFill>
                  <a:schemeClr val="tx1"/>
                </a:solidFill>
                <a:latin typeface="+mn-lt"/>
                <a:ea typeface="+mn-ea"/>
                <a:cs typeface="+mn-cs"/>
              </a:rPr>
              <a:t>; label = "Mary"; output;</a:t>
            </a:r>
          </a:p>
          <a:p>
            <a:r>
              <a:rPr lang="en-US" sz="1200" b="1" kern="1200" dirty="0" smtClean="0">
                <a:solidFill>
                  <a:schemeClr val="tx1"/>
                </a:solidFill>
                <a:latin typeface="+mn-lt"/>
                <a:ea typeface="+mn-ea"/>
                <a:cs typeface="+mn-cs"/>
              </a:rPr>
              <a:t>run</a:t>
            </a:r>
            <a:r>
              <a:rPr lang="en-US" sz="1200" b="0" kern="1200" dirty="0" smtClean="0">
                <a:solidFill>
                  <a:schemeClr val="tx1"/>
                </a:solidFill>
                <a:latin typeface="+mn-lt"/>
                <a:ea typeface="+mn-ea"/>
                <a:cs typeface="+mn-cs"/>
              </a:rPr>
              <a:t>;</a:t>
            </a:r>
          </a:p>
          <a:p>
            <a:r>
              <a:rPr lang="en-US" sz="1200" b="1" kern="1200" dirty="0" err="1" smtClean="0">
                <a:solidFill>
                  <a:schemeClr val="tx1"/>
                </a:solidFill>
                <a:latin typeface="+mn-lt"/>
                <a:ea typeface="+mn-ea"/>
                <a:cs typeface="+mn-cs"/>
              </a:rPr>
              <a:t>proc</a:t>
            </a:r>
            <a:r>
              <a:rPr lang="en-US" sz="1200" b="0"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sgplot</a:t>
            </a:r>
            <a:r>
              <a:rPr lang="en-US" sz="1200" b="0" kern="1200" dirty="0" smtClean="0">
                <a:solidFill>
                  <a:schemeClr val="tx1"/>
                </a:solidFill>
                <a:latin typeface="+mn-lt"/>
                <a:ea typeface="+mn-ea"/>
                <a:cs typeface="+mn-cs"/>
              </a:rPr>
              <a:t> data = hypothermia aspect=</a:t>
            </a:r>
            <a:r>
              <a:rPr lang="en-US" sz="1200" b="1" kern="1200" dirty="0" smtClean="0">
                <a:solidFill>
                  <a:schemeClr val="tx1"/>
                </a:solidFill>
                <a:latin typeface="+mn-lt"/>
                <a:ea typeface="+mn-ea"/>
                <a:cs typeface="+mn-cs"/>
              </a:rPr>
              <a:t>1</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tmplout</a:t>
            </a:r>
            <a:r>
              <a:rPr lang="en-US" sz="1200" b="0" kern="1200" dirty="0" smtClean="0">
                <a:solidFill>
                  <a:schemeClr val="tx1"/>
                </a:solidFill>
                <a:latin typeface="+mn-lt"/>
                <a:ea typeface="+mn-ea"/>
                <a:cs typeface="+mn-cs"/>
              </a:rPr>
              <a:t>="c:\blah\t1.sas" </a:t>
            </a:r>
            <a:r>
              <a:rPr lang="en-US" sz="1200" b="0" kern="1200" dirty="0" err="1" smtClean="0">
                <a:solidFill>
                  <a:schemeClr val="tx1"/>
                </a:solidFill>
                <a:latin typeface="+mn-lt"/>
                <a:ea typeface="+mn-ea"/>
                <a:cs typeface="+mn-cs"/>
              </a:rPr>
              <a:t>sganno</a:t>
            </a:r>
            <a:r>
              <a:rPr lang="en-US" sz="1200" b="0" kern="1200" dirty="0" smtClean="0">
                <a:solidFill>
                  <a:schemeClr val="tx1"/>
                </a:solidFill>
                <a:latin typeface="+mn-lt"/>
                <a:ea typeface="+mn-ea"/>
                <a:cs typeface="+mn-cs"/>
              </a:rPr>
              <a:t>=who </a:t>
            </a:r>
            <a:r>
              <a:rPr lang="en-US" sz="1200" b="0" kern="1200" dirty="0" err="1" smtClean="0">
                <a:solidFill>
                  <a:schemeClr val="tx1"/>
                </a:solidFill>
                <a:latin typeface="+mn-lt"/>
                <a:ea typeface="+mn-ea"/>
                <a:cs typeface="+mn-cs"/>
              </a:rPr>
              <a:t>noautolegend</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series x=time y=Ray / name="Ray";</a:t>
            </a:r>
          </a:p>
          <a:p>
            <a:r>
              <a:rPr lang="en-US" sz="1200" b="0" kern="1200" dirty="0" smtClean="0">
                <a:solidFill>
                  <a:schemeClr val="tx1"/>
                </a:solidFill>
                <a:latin typeface="+mn-lt"/>
                <a:ea typeface="+mn-ea"/>
                <a:cs typeface="+mn-cs"/>
              </a:rPr>
              <a:t>	series x=time y=Mary / name="Mary";</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keylegend</a:t>
            </a:r>
            <a:r>
              <a:rPr lang="en-US" sz="1200" b="0" kern="1200" dirty="0" smtClean="0">
                <a:solidFill>
                  <a:schemeClr val="tx1"/>
                </a:solidFill>
                <a:latin typeface="+mn-lt"/>
                <a:ea typeface="+mn-ea"/>
                <a:cs typeface="+mn-cs"/>
              </a:rPr>
              <a:t> "Mary" "Ray" / down=2 location=inside;</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yaxis</a:t>
            </a:r>
            <a:r>
              <a:rPr lang="en-US" sz="1200" b="0" kern="1200" dirty="0" smtClean="0">
                <a:solidFill>
                  <a:schemeClr val="tx1"/>
                </a:solidFill>
                <a:latin typeface="+mn-lt"/>
                <a:ea typeface="+mn-ea"/>
                <a:cs typeface="+mn-cs"/>
              </a:rPr>
              <a:t> label="Core body temperature in (*ESC*){</a:t>
            </a:r>
            <a:r>
              <a:rPr lang="en-US" sz="1200" b="0" kern="1200" dirty="0" err="1" smtClean="0">
                <a:solidFill>
                  <a:schemeClr val="tx1"/>
                </a:solidFill>
                <a:latin typeface="+mn-lt"/>
                <a:ea typeface="+mn-ea"/>
                <a:cs typeface="+mn-cs"/>
              </a:rPr>
              <a:t>unicode</a:t>
            </a:r>
            <a:r>
              <a:rPr lang="en-US" sz="1200" b="0" kern="1200" dirty="0" smtClean="0">
                <a:solidFill>
                  <a:schemeClr val="tx1"/>
                </a:solidFill>
                <a:latin typeface="+mn-lt"/>
                <a:ea typeface="+mn-ea"/>
                <a:cs typeface="+mn-cs"/>
              </a:rPr>
              <a:t> '00B0'x}F";</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xaxis</a:t>
            </a:r>
            <a:r>
              <a:rPr lang="en-US" sz="1200" b="0" kern="1200" dirty="0" smtClean="0">
                <a:solidFill>
                  <a:schemeClr val="tx1"/>
                </a:solidFill>
                <a:latin typeface="+mn-lt"/>
                <a:ea typeface="+mn-ea"/>
                <a:cs typeface="+mn-cs"/>
              </a:rPr>
              <a:t> label="Hours diving";</a:t>
            </a:r>
          </a:p>
          <a:p>
            <a:r>
              <a:rPr lang="en-US" sz="1200" b="1" kern="1200" dirty="0" smtClean="0">
                <a:solidFill>
                  <a:schemeClr val="tx1"/>
                </a:solidFill>
                <a:latin typeface="+mn-lt"/>
                <a:ea typeface="+mn-ea"/>
                <a:cs typeface="+mn-cs"/>
              </a:rPr>
              <a:t>run</a:t>
            </a:r>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r>
              <a:rPr lang="en-US" sz="1200" b="1" kern="1200" dirty="0" err="1" smtClean="0">
                <a:solidFill>
                  <a:schemeClr val="tx1"/>
                </a:solidFill>
                <a:latin typeface="+mn-lt"/>
                <a:ea typeface="+mn-ea"/>
                <a:cs typeface="+mn-cs"/>
              </a:rPr>
              <a:t>proc</a:t>
            </a:r>
            <a:r>
              <a:rPr lang="en-US" sz="1200" b="0"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sgplot</a:t>
            </a:r>
            <a:r>
              <a:rPr lang="en-US" sz="1200" b="0" kern="1200" dirty="0" smtClean="0">
                <a:solidFill>
                  <a:schemeClr val="tx1"/>
                </a:solidFill>
                <a:latin typeface="+mn-lt"/>
                <a:ea typeface="+mn-ea"/>
                <a:cs typeface="+mn-cs"/>
              </a:rPr>
              <a:t> data = hypothermia aspect=</a:t>
            </a:r>
            <a:r>
              <a:rPr lang="en-US" sz="1200" b="1" kern="1200" dirty="0" smtClean="0">
                <a:solidFill>
                  <a:schemeClr val="tx1"/>
                </a:solidFill>
                <a:latin typeface="+mn-lt"/>
                <a:ea typeface="+mn-ea"/>
                <a:cs typeface="+mn-cs"/>
              </a:rPr>
              <a:t>1</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tmplout</a:t>
            </a:r>
            <a:r>
              <a:rPr lang="en-US" sz="1200" b="0" kern="1200" dirty="0" smtClean="0">
                <a:solidFill>
                  <a:schemeClr val="tx1"/>
                </a:solidFill>
                <a:latin typeface="+mn-lt"/>
                <a:ea typeface="+mn-ea"/>
                <a:cs typeface="+mn-cs"/>
              </a:rPr>
              <a:t>="c:\blah\t2.sas";</a:t>
            </a:r>
          </a:p>
          <a:p>
            <a:r>
              <a:rPr lang="en-US" sz="1200" b="0" kern="1200" dirty="0" smtClean="0">
                <a:solidFill>
                  <a:schemeClr val="tx1"/>
                </a:solidFill>
                <a:latin typeface="+mn-lt"/>
                <a:ea typeface="+mn-ea"/>
                <a:cs typeface="+mn-cs"/>
              </a:rPr>
              <a:t>	series x=time y=Difference;</a:t>
            </a:r>
          </a:p>
          <a:p>
            <a:r>
              <a:rPr lang="en-US" sz="1200" b="0" kern="1200" dirty="0" smtClean="0">
                <a:solidFill>
                  <a:schemeClr val="tx1"/>
                </a:solidFill>
                <a:latin typeface="+mn-lt"/>
                <a:ea typeface="+mn-ea"/>
                <a:cs typeface="+mn-cs"/>
              </a:rPr>
              <a:t>	inset "Difference between Mary and Ray" /position=</a:t>
            </a:r>
            <a:r>
              <a:rPr lang="en-US" sz="1200" b="0" kern="1200" dirty="0" err="1" smtClean="0">
                <a:solidFill>
                  <a:schemeClr val="tx1"/>
                </a:solidFill>
                <a:latin typeface="+mn-lt"/>
                <a:ea typeface="+mn-ea"/>
                <a:cs typeface="+mn-cs"/>
              </a:rPr>
              <a:t>bottomleft</a:t>
            </a:r>
            <a:r>
              <a:rPr lang="en-US" sz="1200" b="0"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run</a:t>
            </a:r>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r>
              <a:rPr lang="en-US" sz="1200" b="1" kern="1200" dirty="0" err="1" smtClean="0">
                <a:solidFill>
                  <a:schemeClr val="tx1"/>
                </a:solidFill>
                <a:latin typeface="+mn-lt"/>
                <a:ea typeface="+mn-ea"/>
                <a:cs typeface="+mn-cs"/>
              </a:rPr>
              <a:t>proc</a:t>
            </a:r>
            <a:r>
              <a:rPr lang="en-US" sz="1200" b="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template</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define </a:t>
            </a:r>
            <a:r>
              <a:rPr lang="en-US" sz="1200" b="0" kern="1200" dirty="0" err="1" smtClean="0">
                <a:solidFill>
                  <a:schemeClr val="tx1"/>
                </a:solidFill>
                <a:latin typeface="+mn-lt"/>
                <a:ea typeface="+mn-ea"/>
                <a:cs typeface="+mn-cs"/>
              </a:rPr>
              <a:t>statgraph</a:t>
            </a:r>
            <a:r>
              <a:rPr lang="en-US" sz="1200" b="0" kern="1200" dirty="0" smtClean="0">
                <a:solidFill>
                  <a:schemeClr val="tx1"/>
                </a:solidFill>
                <a:latin typeface="+mn-lt"/>
                <a:ea typeface="+mn-ea"/>
                <a:cs typeface="+mn-cs"/>
              </a:rPr>
              <a:t> paired;</a:t>
            </a:r>
          </a:p>
          <a:p>
            <a:r>
              <a:rPr lang="en-US" sz="1200" b="0" kern="1200" dirty="0" err="1" smtClean="0">
                <a:solidFill>
                  <a:schemeClr val="tx1"/>
                </a:solidFill>
                <a:latin typeface="+mn-lt"/>
                <a:ea typeface="+mn-ea"/>
                <a:cs typeface="+mn-cs"/>
              </a:rPr>
              <a:t>begingraph</a:t>
            </a:r>
            <a:r>
              <a:rPr lang="en-US" sz="1200" b="0" kern="1200" dirty="0" smtClean="0">
                <a:solidFill>
                  <a:schemeClr val="tx1"/>
                </a:solidFill>
                <a:latin typeface="+mn-lt"/>
                <a:ea typeface="+mn-ea"/>
                <a:cs typeface="+mn-cs"/>
              </a:rPr>
              <a:t> / </a:t>
            </a:r>
            <a:r>
              <a:rPr lang="en-US" sz="1200" b="0" kern="1200" dirty="0" err="1" smtClean="0">
                <a:solidFill>
                  <a:schemeClr val="tx1"/>
                </a:solidFill>
                <a:latin typeface="+mn-lt"/>
                <a:ea typeface="+mn-ea"/>
                <a:cs typeface="+mn-cs"/>
              </a:rPr>
              <a:t>subpixel</a:t>
            </a:r>
            <a:r>
              <a:rPr lang="en-US" sz="1200" b="0" kern="1200" dirty="0" smtClean="0">
                <a:solidFill>
                  <a:schemeClr val="tx1"/>
                </a:solidFill>
                <a:latin typeface="+mn-lt"/>
                <a:ea typeface="+mn-ea"/>
                <a:cs typeface="+mn-cs"/>
              </a:rPr>
              <a:t>=on;</a:t>
            </a:r>
          </a:p>
          <a:p>
            <a:r>
              <a:rPr lang="en-US" sz="1200" b="0" kern="1200" dirty="0" smtClean="0">
                <a:solidFill>
                  <a:schemeClr val="tx1"/>
                </a:solidFill>
                <a:latin typeface="+mn-lt"/>
                <a:ea typeface="+mn-ea"/>
                <a:cs typeface="+mn-cs"/>
              </a:rPr>
              <a:t>      layout lattice / </a:t>
            </a:r>
            <a:r>
              <a:rPr lang="en-US" sz="1200" b="0" kern="1200" dirty="0" err="1" smtClean="0">
                <a:solidFill>
                  <a:schemeClr val="tx1"/>
                </a:solidFill>
                <a:latin typeface="+mn-lt"/>
                <a:ea typeface="+mn-ea"/>
                <a:cs typeface="+mn-cs"/>
              </a:rPr>
              <a:t>rowweights</a:t>
            </a:r>
            <a:r>
              <a:rPr lang="en-US" sz="1200" b="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.85</a:t>
            </a:r>
            <a:r>
              <a:rPr lang="en-US" sz="1200" b="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.15</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columndatarange</a:t>
            </a:r>
            <a:r>
              <a:rPr lang="en-US" sz="1200" b="0" kern="1200" dirty="0" smtClean="0">
                <a:solidFill>
                  <a:schemeClr val="tx1"/>
                </a:solidFill>
                <a:latin typeface="+mn-lt"/>
                <a:ea typeface="+mn-ea"/>
                <a:cs typeface="+mn-cs"/>
              </a:rPr>
              <a:t>=union </a:t>
            </a:r>
            <a:r>
              <a:rPr lang="en-US" sz="1200" b="0" kern="1200" dirty="0" err="1" smtClean="0">
                <a:solidFill>
                  <a:schemeClr val="tx1"/>
                </a:solidFill>
                <a:latin typeface="+mn-lt"/>
                <a:ea typeface="+mn-ea"/>
                <a:cs typeface="+mn-cs"/>
              </a:rPr>
              <a:t>rowgutter</a:t>
            </a:r>
            <a:r>
              <a:rPr lang="en-US" sz="1200" b="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5</a:t>
            </a:r>
            <a:r>
              <a:rPr lang="en-US" sz="1200" b="0" kern="1200" dirty="0" smtClean="0">
                <a:solidFill>
                  <a:schemeClr val="tx1"/>
                </a:solidFill>
                <a:latin typeface="+mn-lt"/>
                <a:ea typeface="+mn-ea"/>
                <a:cs typeface="+mn-cs"/>
              </a:rPr>
              <a:t>px;</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columnaxes</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columnaxis</a:t>
            </a:r>
            <a:r>
              <a:rPr lang="en-US" sz="1200" b="0" kern="1200" dirty="0" smtClean="0">
                <a:solidFill>
                  <a:schemeClr val="tx1"/>
                </a:solidFill>
                <a:latin typeface="+mn-lt"/>
                <a:ea typeface="+mn-ea"/>
                <a:cs typeface="+mn-cs"/>
              </a:rPr>
              <a:t> / display=(ticks </a:t>
            </a:r>
            <a:r>
              <a:rPr lang="en-US" sz="1200" b="0" kern="1200" dirty="0" err="1" smtClean="0">
                <a:solidFill>
                  <a:schemeClr val="tx1"/>
                </a:solidFill>
                <a:latin typeface="+mn-lt"/>
                <a:ea typeface="+mn-ea"/>
                <a:cs typeface="+mn-cs"/>
              </a:rPr>
              <a:t>tickvalues</a:t>
            </a:r>
            <a:r>
              <a:rPr lang="en-US" sz="1200" b="0" kern="1200" dirty="0" smtClean="0">
                <a:solidFill>
                  <a:schemeClr val="tx1"/>
                </a:solidFill>
                <a:latin typeface="+mn-lt"/>
                <a:ea typeface="+mn-ea"/>
                <a:cs typeface="+mn-cs"/>
              </a:rPr>
              <a:t> label);</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endcolumnaxes</a:t>
            </a:r>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layout overlay / </a:t>
            </a:r>
            <a:r>
              <a:rPr lang="en-US" sz="1200" b="0" kern="1200" dirty="0" err="1" smtClean="0">
                <a:solidFill>
                  <a:schemeClr val="tx1"/>
                </a:solidFill>
                <a:latin typeface="+mn-lt"/>
                <a:ea typeface="+mn-ea"/>
                <a:cs typeface="+mn-cs"/>
              </a:rPr>
              <a:t>cycleattrs</a:t>
            </a:r>
            <a:r>
              <a:rPr lang="en-US" sz="1200" b="0" kern="1200" dirty="0" smtClean="0">
                <a:solidFill>
                  <a:schemeClr val="tx1"/>
                </a:solidFill>
                <a:latin typeface="+mn-lt"/>
                <a:ea typeface="+mn-ea"/>
                <a:cs typeface="+mn-cs"/>
              </a:rPr>
              <a:t>=true </a:t>
            </a:r>
            <a:r>
              <a:rPr lang="en-US" sz="1200" b="0" kern="1200" dirty="0" err="1" smtClean="0">
                <a:solidFill>
                  <a:schemeClr val="tx1"/>
                </a:solidFill>
                <a:latin typeface="+mn-lt"/>
                <a:ea typeface="+mn-ea"/>
                <a:cs typeface="+mn-cs"/>
              </a:rPr>
              <a:t>aspectRatio</a:t>
            </a:r>
            <a:r>
              <a:rPr lang="en-US" sz="1200" b="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1.00</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xaxisopts</a:t>
            </a:r>
            <a:r>
              <a:rPr lang="en-US" sz="1200" b="0" kern="1200" dirty="0" smtClean="0">
                <a:solidFill>
                  <a:schemeClr val="tx1"/>
                </a:solidFill>
                <a:latin typeface="+mn-lt"/>
                <a:ea typeface="+mn-ea"/>
                <a:cs typeface="+mn-cs"/>
              </a:rPr>
              <a:t>=( Label="Hours diving" type=linear ) y2axisopts=(</a:t>
            </a:r>
            <a:r>
              <a:rPr lang="en-US" sz="1200" b="0" kern="1200" dirty="0" err="1" smtClean="0">
                <a:solidFill>
                  <a:schemeClr val="tx1"/>
                </a:solidFill>
                <a:latin typeface="+mn-lt"/>
                <a:ea typeface="+mn-ea"/>
                <a:cs typeface="+mn-cs"/>
              </a:rPr>
              <a:t>labelFitPolicy</a:t>
            </a:r>
            <a:r>
              <a:rPr lang="en-US" sz="1200" b="0" kern="1200" dirty="0" smtClean="0">
                <a:solidFill>
                  <a:schemeClr val="tx1"/>
                </a:solidFill>
                <a:latin typeface="+mn-lt"/>
                <a:ea typeface="+mn-ea"/>
                <a:cs typeface="+mn-cs"/>
              </a:rPr>
              <a:t>=Split) </a:t>
            </a:r>
            <a:r>
              <a:rPr lang="en-US" sz="1200" b="0" kern="1200" dirty="0" err="1" smtClean="0">
                <a:solidFill>
                  <a:schemeClr val="tx1"/>
                </a:solidFill>
                <a:latin typeface="+mn-lt"/>
                <a:ea typeface="+mn-ea"/>
                <a:cs typeface="+mn-cs"/>
              </a:rPr>
              <a:t>yaxisopts</a:t>
            </a:r>
            <a:r>
              <a:rPr lang="en-US" sz="1200" b="0" kern="1200" dirty="0" smtClean="0">
                <a:solidFill>
                  <a:schemeClr val="tx1"/>
                </a:solidFill>
                <a:latin typeface="+mn-lt"/>
                <a:ea typeface="+mn-ea"/>
                <a:cs typeface="+mn-cs"/>
              </a:rPr>
              <a:t>=( Label="Core body temperature in (*ESC*){</a:t>
            </a:r>
            <a:r>
              <a:rPr lang="en-US" sz="1200" b="0" kern="1200" dirty="0" err="1" smtClean="0">
                <a:solidFill>
                  <a:schemeClr val="tx1"/>
                </a:solidFill>
                <a:latin typeface="+mn-lt"/>
                <a:ea typeface="+mn-ea"/>
                <a:cs typeface="+mn-cs"/>
              </a:rPr>
              <a:t>unicode</a:t>
            </a:r>
            <a:r>
              <a:rPr lang="en-US" sz="1200" b="0" kern="1200" dirty="0" smtClean="0">
                <a:solidFill>
                  <a:schemeClr val="tx1"/>
                </a:solidFill>
                <a:latin typeface="+mn-lt"/>
                <a:ea typeface="+mn-ea"/>
                <a:cs typeface="+mn-cs"/>
              </a:rPr>
              <a:t> '00B0'x}F" </a:t>
            </a:r>
            <a:r>
              <a:rPr lang="en-US" sz="1200" b="0" kern="1200" dirty="0" err="1" smtClean="0">
                <a:solidFill>
                  <a:schemeClr val="tx1"/>
                </a:solidFill>
                <a:latin typeface="+mn-lt"/>
                <a:ea typeface="+mn-ea"/>
                <a:cs typeface="+mn-cs"/>
              </a:rPr>
              <a:t>labelFitPolicy</a:t>
            </a:r>
            <a:r>
              <a:rPr lang="en-US" sz="1200" b="0" kern="1200" dirty="0" smtClean="0">
                <a:solidFill>
                  <a:schemeClr val="tx1"/>
                </a:solidFill>
                <a:latin typeface="+mn-lt"/>
                <a:ea typeface="+mn-ea"/>
                <a:cs typeface="+mn-cs"/>
              </a:rPr>
              <a:t>=Split type=linear ) y2axisopts=(</a:t>
            </a:r>
            <a:r>
              <a:rPr lang="en-US" sz="1200" b="0" kern="1200" dirty="0" err="1" smtClean="0">
                <a:solidFill>
                  <a:schemeClr val="tx1"/>
                </a:solidFill>
                <a:latin typeface="+mn-lt"/>
                <a:ea typeface="+mn-ea"/>
                <a:cs typeface="+mn-cs"/>
              </a:rPr>
              <a:t>labelFitPolicy</a:t>
            </a:r>
            <a:r>
              <a:rPr lang="en-US" sz="1200" b="0" kern="1200" dirty="0" smtClean="0">
                <a:solidFill>
                  <a:schemeClr val="tx1"/>
                </a:solidFill>
                <a:latin typeface="+mn-lt"/>
                <a:ea typeface="+mn-ea"/>
                <a:cs typeface="+mn-cs"/>
              </a:rPr>
              <a:t>=Split);</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SeriesPlot</a:t>
            </a:r>
            <a:r>
              <a:rPr lang="en-US" sz="1200" b="0" kern="1200" dirty="0" smtClean="0">
                <a:solidFill>
                  <a:schemeClr val="tx1"/>
                </a:solidFill>
                <a:latin typeface="+mn-lt"/>
                <a:ea typeface="+mn-ea"/>
                <a:cs typeface="+mn-cs"/>
              </a:rPr>
              <a:t> X='</a:t>
            </a:r>
            <a:r>
              <a:rPr lang="en-US" sz="1200" b="0" kern="1200" dirty="0" err="1" smtClean="0">
                <a:solidFill>
                  <a:schemeClr val="tx1"/>
                </a:solidFill>
                <a:latin typeface="+mn-lt"/>
                <a:ea typeface="+mn-ea"/>
                <a:cs typeface="+mn-cs"/>
              </a:rPr>
              <a:t>time'n</a:t>
            </a:r>
            <a:r>
              <a:rPr lang="en-US" sz="1200" b="0" kern="1200" dirty="0" smtClean="0">
                <a:solidFill>
                  <a:schemeClr val="tx1"/>
                </a:solidFill>
                <a:latin typeface="+mn-lt"/>
                <a:ea typeface="+mn-ea"/>
                <a:cs typeface="+mn-cs"/>
              </a:rPr>
              <a:t> Y='</a:t>
            </a:r>
            <a:r>
              <a:rPr lang="en-US" sz="1200" b="0" kern="1200" dirty="0" err="1" smtClean="0">
                <a:solidFill>
                  <a:schemeClr val="tx1"/>
                </a:solidFill>
                <a:latin typeface="+mn-lt"/>
                <a:ea typeface="+mn-ea"/>
                <a:cs typeface="+mn-cs"/>
              </a:rPr>
              <a:t>Ray'n</a:t>
            </a:r>
            <a:r>
              <a:rPr lang="en-US" sz="1200" b="0" kern="1200" dirty="0" smtClean="0">
                <a:solidFill>
                  <a:schemeClr val="tx1"/>
                </a:solidFill>
                <a:latin typeface="+mn-lt"/>
                <a:ea typeface="+mn-ea"/>
                <a:cs typeface="+mn-cs"/>
              </a:rPr>
              <a:t> / primary=true </a:t>
            </a:r>
            <a:r>
              <a:rPr lang="en-US" sz="1200" b="0" kern="1200" dirty="0" err="1" smtClean="0">
                <a:solidFill>
                  <a:schemeClr val="tx1"/>
                </a:solidFill>
                <a:latin typeface="+mn-lt"/>
                <a:ea typeface="+mn-ea"/>
                <a:cs typeface="+mn-cs"/>
              </a:rPr>
              <a:t>LegendLabel</a:t>
            </a:r>
            <a:r>
              <a:rPr lang="en-US" sz="1200" b="0" kern="1200" dirty="0" smtClean="0">
                <a:solidFill>
                  <a:schemeClr val="tx1"/>
                </a:solidFill>
                <a:latin typeface="+mn-lt"/>
                <a:ea typeface="+mn-ea"/>
                <a:cs typeface="+mn-cs"/>
              </a:rPr>
              <a:t>="Ray" NAME="Ray";</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SeriesPlot</a:t>
            </a:r>
            <a:r>
              <a:rPr lang="en-US" sz="1200" b="0" kern="1200" dirty="0" smtClean="0">
                <a:solidFill>
                  <a:schemeClr val="tx1"/>
                </a:solidFill>
                <a:latin typeface="+mn-lt"/>
                <a:ea typeface="+mn-ea"/>
                <a:cs typeface="+mn-cs"/>
              </a:rPr>
              <a:t> X='</a:t>
            </a:r>
            <a:r>
              <a:rPr lang="en-US" sz="1200" b="0" kern="1200" dirty="0" err="1" smtClean="0">
                <a:solidFill>
                  <a:schemeClr val="tx1"/>
                </a:solidFill>
                <a:latin typeface="+mn-lt"/>
                <a:ea typeface="+mn-ea"/>
                <a:cs typeface="+mn-cs"/>
              </a:rPr>
              <a:t>time'n</a:t>
            </a:r>
            <a:r>
              <a:rPr lang="en-US" sz="1200" b="0" kern="1200" dirty="0" smtClean="0">
                <a:solidFill>
                  <a:schemeClr val="tx1"/>
                </a:solidFill>
                <a:latin typeface="+mn-lt"/>
                <a:ea typeface="+mn-ea"/>
                <a:cs typeface="+mn-cs"/>
              </a:rPr>
              <a:t> Y='</a:t>
            </a:r>
            <a:r>
              <a:rPr lang="en-US" sz="1200" b="0" kern="1200" dirty="0" err="1" smtClean="0">
                <a:solidFill>
                  <a:schemeClr val="tx1"/>
                </a:solidFill>
                <a:latin typeface="+mn-lt"/>
                <a:ea typeface="+mn-ea"/>
                <a:cs typeface="+mn-cs"/>
              </a:rPr>
              <a:t>Mary'n</a:t>
            </a:r>
            <a:r>
              <a:rPr lang="en-US" sz="1200" b="0" kern="1200" dirty="0" smtClean="0">
                <a:solidFill>
                  <a:schemeClr val="tx1"/>
                </a:solidFill>
                <a:latin typeface="+mn-lt"/>
                <a:ea typeface="+mn-ea"/>
                <a:cs typeface="+mn-cs"/>
              </a:rPr>
              <a:t> / </a:t>
            </a:r>
            <a:r>
              <a:rPr lang="en-US" sz="1200" b="0" kern="1200" dirty="0" err="1" smtClean="0">
                <a:solidFill>
                  <a:schemeClr val="tx1"/>
                </a:solidFill>
                <a:latin typeface="+mn-lt"/>
                <a:ea typeface="+mn-ea"/>
                <a:cs typeface="+mn-cs"/>
              </a:rPr>
              <a:t>LegendLabel</a:t>
            </a:r>
            <a:r>
              <a:rPr lang="en-US" sz="1200" b="0" kern="1200" dirty="0" smtClean="0">
                <a:solidFill>
                  <a:schemeClr val="tx1"/>
                </a:solidFill>
                <a:latin typeface="+mn-lt"/>
                <a:ea typeface="+mn-ea"/>
                <a:cs typeface="+mn-cs"/>
              </a:rPr>
              <a:t>="Mary" NAME="Mary";</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DrawText</a:t>
            </a:r>
            <a:r>
              <a:rPr lang="en-US" sz="1200" b="0" kern="1200" dirty="0" smtClean="0">
                <a:solidFill>
                  <a:schemeClr val="tx1"/>
                </a:solidFill>
                <a:latin typeface="+mn-lt"/>
                <a:ea typeface="+mn-ea"/>
                <a:cs typeface="+mn-cs"/>
              </a:rPr>
              <a:t>  "Ray" / X=</a:t>
            </a:r>
            <a:r>
              <a:rPr lang="en-US" sz="1200" b="1" kern="1200" dirty="0" smtClean="0">
                <a:solidFill>
                  <a:schemeClr val="tx1"/>
                </a:solidFill>
                <a:latin typeface="+mn-lt"/>
                <a:ea typeface="+mn-ea"/>
                <a:cs typeface="+mn-cs"/>
              </a:rPr>
              <a:t>75</a:t>
            </a:r>
            <a:r>
              <a:rPr lang="en-US" sz="1200" b="0" kern="1200" dirty="0" smtClean="0">
                <a:solidFill>
                  <a:schemeClr val="tx1"/>
                </a:solidFill>
                <a:latin typeface="+mn-lt"/>
                <a:ea typeface="+mn-ea"/>
                <a:cs typeface="+mn-cs"/>
              </a:rPr>
              <a:t> Y=</a:t>
            </a:r>
            <a:r>
              <a:rPr lang="en-US" sz="1200" b="1" kern="1200" dirty="0" smtClean="0">
                <a:solidFill>
                  <a:schemeClr val="tx1"/>
                </a:solidFill>
                <a:latin typeface="+mn-lt"/>
                <a:ea typeface="+mn-ea"/>
                <a:cs typeface="+mn-cs"/>
              </a:rPr>
              <a:t>20</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DrawText</a:t>
            </a:r>
            <a:r>
              <a:rPr lang="en-US" sz="1200" b="0" kern="1200" dirty="0" smtClean="0">
                <a:solidFill>
                  <a:schemeClr val="tx1"/>
                </a:solidFill>
                <a:latin typeface="+mn-lt"/>
                <a:ea typeface="+mn-ea"/>
                <a:cs typeface="+mn-cs"/>
              </a:rPr>
              <a:t>  "Mary" / X=</a:t>
            </a:r>
            <a:r>
              <a:rPr lang="en-US" sz="1200" b="1" kern="1200" dirty="0" smtClean="0">
                <a:solidFill>
                  <a:schemeClr val="tx1"/>
                </a:solidFill>
                <a:latin typeface="+mn-lt"/>
                <a:ea typeface="+mn-ea"/>
                <a:cs typeface="+mn-cs"/>
              </a:rPr>
              <a:t>75</a:t>
            </a:r>
            <a:r>
              <a:rPr lang="en-US" sz="1200" b="0" kern="1200" dirty="0" smtClean="0">
                <a:solidFill>
                  <a:schemeClr val="tx1"/>
                </a:solidFill>
                <a:latin typeface="+mn-lt"/>
                <a:ea typeface="+mn-ea"/>
                <a:cs typeface="+mn-cs"/>
              </a:rPr>
              <a:t> Y=</a:t>
            </a:r>
            <a:r>
              <a:rPr lang="en-US" sz="1200" b="1" kern="1200" dirty="0" smtClean="0">
                <a:solidFill>
                  <a:schemeClr val="tx1"/>
                </a:solidFill>
                <a:latin typeface="+mn-lt"/>
                <a:ea typeface="+mn-ea"/>
                <a:cs typeface="+mn-cs"/>
              </a:rPr>
              <a:t>07</a:t>
            </a:r>
            <a:r>
              <a:rPr lang="en-US" sz="1200" b="0" kern="1200" dirty="0" smtClean="0">
                <a:solidFill>
                  <a:schemeClr val="tx1"/>
                </a:solidFill>
                <a:latin typeface="+mn-lt"/>
                <a:ea typeface="+mn-ea"/>
                <a:cs typeface="+mn-cs"/>
              </a:rPr>
              <a:t>;</a:t>
            </a:r>
          </a:p>
          <a:p>
            <a:r>
              <a:rPr lang="en-US" sz="1200" b="0" kern="1200" dirty="0" err="1" smtClean="0">
                <a:solidFill>
                  <a:schemeClr val="tx1"/>
                </a:solidFill>
                <a:latin typeface="+mn-lt"/>
                <a:ea typeface="+mn-ea"/>
                <a:cs typeface="+mn-cs"/>
              </a:rPr>
              <a:t>endlayout</a:t>
            </a:r>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layout overlay / </a:t>
            </a:r>
            <a:r>
              <a:rPr lang="en-US" sz="1200" b="0" kern="1200" dirty="0" err="1" smtClean="0">
                <a:solidFill>
                  <a:schemeClr val="tx1"/>
                </a:solidFill>
                <a:latin typeface="+mn-lt"/>
                <a:ea typeface="+mn-ea"/>
                <a:cs typeface="+mn-cs"/>
              </a:rPr>
              <a:t>aspectRatio</a:t>
            </a:r>
            <a:r>
              <a:rPr lang="en-US" sz="1200" b="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1.00</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yaxisopts</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labelFitPolicy</a:t>
            </a:r>
            <a:r>
              <a:rPr lang="en-US" sz="1200" b="0" kern="1200" dirty="0" smtClean="0">
                <a:solidFill>
                  <a:schemeClr val="tx1"/>
                </a:solidFill>
                <a:latin typeface="+mn-lt"/>
                <a:ea typeface="+mn-ea"/>
                <a:cs typeface="+mn-cs"/>
              </a:rPr>
              <a:t>=Split) y2axisopts=(</a:t>
            </a:r>
            <a:r>
              <a:rPr lang="en-US" sz="1200" b="0" kern="1200" dirty="0" err="1" smtClean="0">
                <a:solidFill>
                  <a:schemeClr val="tx1"/>
                </a:solidFill>
                <a:latin typeface="+mn-lt"/>
                <a:ea typeface="+mn-ea"/>
                <a:cs typeface="+mn-cs"/>
              </a:rPr>
              <a:t>labelFitPolicy</a:t>
            </a:r>
            <a:r>
              <a:rPr lang="en-US" sz="1200" b="0" kern="1200" dirty="0" smtClean="0">
                <a:solidFill>
                  <a:schemeClr val="tx1"/>
                </a:solidFill>
                <a:latin typeface="+mn-lt"/>
                <a:ea typeface="+mn-ea"/>
                <a:cs typeface="+mn-cs"/>
              </a:rPr>
              <a:t>=Split);</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SeriesPlot</a:t>
            </a:r>
            <a:r>
              <a:rPr lang="en-US" sz="1200" b="0" kern="1200" dirty="0" smtClean="0">
                <a:solidFill>
                  <a:schemeClr val="tx1"/>
                </a:solidFill>
                <a:latin typeface="+mn-lt"/>
                <a:ea typeface="+mn-ea"/>
                <a:cs typeface="+mn-cs"/>
              </a:rPr>
              <a:t> X='</a:t>
            </a:r>
            <a:r>
              <a:rPr lang="en-US" sz="1200" b="0" kern="1200" dirty="0" err="1" smtClean="0">
                <a:solidFill>
                  <a:schemeClr val="tx1"/>
                </a:solidFill>
                <a:latin typeface="+mn-lt"/>
                <a:ea typeface="+mn-ea"/>
                <a:cs typeface="+mn-cs"/>
              </a:rPr>
              <a:t>time'n</a:t>
            </a:r>
            <a:r>
              <a:rPr lang="en-US" sz="1200" b="0" kern="1200" dirty="0" smtClean="0">
                <a:solidFill>
                  <a:schemeClr val="tx1"/>
                </a:solidFill>
                <a:latin typeface="+mn-lt"/>
                <a:ea typeface="+mn-ea"/>
                <a:cs typeface="+mn-cs"/>
              </a:rPr>
              <a:t> Y='</a:t>
            </a:r>
            <a:r>
              <a:rPr lang="en-US" sz="1200" b="0" kern="1200" dirty="0" err="1" smtClean="0">
                <a:solidFill>
                  <a:schemeClr val="tx1"/>
                </a:solidFill>
                <a:latin typeface="+mn-lt"/>
                <a:ea typeface="+mn-ea"/>
                <a:cs typeface="+mn-cs"/>
              </a:rPr>
              <a:t>Difference'n</a:t>
            </a:r>
            <a:r>
              <a:rPr lang="en-US" sz="1200" b="0" kern="1200" dirty="0" smtClean="0">
                <a:solidFill>
                  <a:schemeClr val="tx1"/>
                </a:solidFill>
                <a:latin typeface="+mn-lt"/>
                <a:ea typeface="+mn-ea"/>
                <a:cs typeface="+mn-cs"/>
              </a:rPr>
              <a:t> / primary=true </a:t>
            </a:r>
            <a:r>
              <a:rPr lang="en-US" sz="1200" b="0" kern="1200" dirty="0" err="1" smtClean="0">
                <a:solidFill>
                  <a:schemeClr val="tx1"/>
                </a:solidFill>
                <a:latin typeface="+mn-lt"/>
                <a:ea typeface="+mn-ea"/>
                <a:cs typeface="+mn-cs"/>
              </a:rPr>
              <a:t>LegendLabel</a:t>
            </a:r>
            <a:r>
              <a:rPr lang="en-US" sz="1200" b="0" kern="1200" dirty="0" smtClean="0">
                <a:solidFill>
                  <a:schemeClr val="tx1"/>
                </a:solidFill>
                <a:latin typeface="+mn-lt"/>
                <a:ea typeface="+mn-ea"/>
                <a:cs typeface="+mn-cs"/>
              </a:rPr>
              <a:t>=" " NAME="SERIES";</a:t>
            </a:r>
          </a:p>
          <a:p>
            <a:r>
              <a:rPr lang="en-US" sz="1200" b="0" kern="1200" dirty="0" smtClean="0">
                <a:solidFill>
                  <a:schemeClr val="tx1"/>
                </a:solidFill>
                <a:latin typeface="+mn-lt"/>
                <a:ea typeface="+mn-ea"/>
                <a:cs typeface="+mn-cs"/>
              </a:rPr>
              <a:t>   Layout Gridded / Border=false </a:t>
            </a:r>
            <a:r>
              <a:rPr lang="en-US" sz="1200" b="0" kern="1200" dirty="0" err="1" smtClean="0">
                <a:solidFill>
                  <a:schemeClr val="tx1"/>
                </a:solidFill>
                <a:latin typeface="+mn-lt"/>
                <a:ea typeface="+mn-ea"/>
                <a:cs typeface="+mn-cs"/>
              </a:rPr>
              <a:t>halign</a:t>
            </a:r>
            <a:r>
              <a:rPr lang="en-US" sz="1200" b="0" kern="1200" dirty="0" smtClean="0">
                <a:solidFill>
                  <a:schemeClr val="tx1"/>
                </a:solidFill>
                <a:latin typeface="+mn-lt"/>
                <a:ea typeface="+mn-ea"/>
                <a:cs typeface="+mn-cs"/>
              </a:rPr>
              <a:t>=left </a:t>
            </a:r>
            <a:r>
              <a:rPr lang="en-US" sz="1200" b="0" kern="1200" dirty="0" err="1" smtClean="0">
                <a:solidFill>
                  <a:schemeClr val="tx1"/>
                </a:solidFill>
                <a:latin typeface="+mn-lt"/>
                <a:ea typeface="+mn-ea"/>
                <a:cs typeface="+mn-cs"/>
              </a:rPr>
              <a:t>valign</a:t>
            </a:r>
            <a:r>
              <a:rPr lang="en-US" sz="1200" b="0" kern="1200" dirty="0" smtClean="0">
                <a:solidFill>
                  <a:schemeClr val="tx1"/>
                </a:solidFill>
                <a:latin typeface="+mn-lt"/>
                <a:ea typeface="+mn-ea"/>
                <a:cs typeface="+mn-cs"/>
              </a:rPr>
              <a:t>=bottom;</a:t>
            </a:r>
          </a:p>
          <a:p>
            <a:r>
              <a:rPr lang="en-US" sz="1200" b="0" kern="1200" dirty="0" smtClean="0">
                <a:solidFill>
                  <a:schemeClr val="tx1"/>
                </a:solidFill>
                <a:latin typeface="+mn-lt"/>
                <a:ea typeface="+mn-ea"/>
                <a:cs typeface="+mn-cs"/>
              </a:rPr>
              <a:t>   	Layout Gridded;</a:t>
            </a:r>
          </a:p>
          <a:p>
            <a:r>
              <a:rPr lang="en-US" sz="1200" b="0" kern="1200" dirty="0" smtClean="0">
                <a:solidFill>
                  <a:schemeClr val="tx1"/>
                </a:solidFill>
                <a:latin typeface="+mn-lt"/>
                <a:ea typeface="+mn-ea"/>
                <a:cs typeface="+mn-cs"/>
              </a:rPr>
              <a:t>   	Entry </a:t>
            </a:r>
            <a:r>
              <a:rPr lang="en-US" sz="1200" b="0" kern="1200" dirty="0" err="1" smtClean="0">
                <a:solidFill>
                  <a:schemeClr val="tx1"/>
                </a:solidFill>
                <a:latin typeface="+mn-lt"/>
                <a:ea typeface="+mn-ea"/>
                <a:cs typeface="+mn-cs"/>
              </a:rPr>
              <a:t>halign</a:t>
            </a:r>
            <a:r>
              <a:rPr lang="en-US" sz="1200" b="0" kern="1200" dirty="0" smtClean="0">
                <a:solidFill>
                  <a:schemeClr val="tx1"/>
                </a:solidFill>
                <a:latin typeface="+mn-lt"/>
                <a:ea typeface="+mn-ea"/>
                <a:cs typeface="+mn-cs"/>
              </a:rPr>
              <a:t>=left "Difference in (*ESC*){</a:t>
            </a:r>
            <a:r>
              <a:rPr lang="en-US" sz="1200" b="0" kern="1200" dirty="0" err="1" smtClean="0">
                <a:solidFill>
                  <a:schemeClr val="tx1"/>
                </a:solidFill>
                <a:latin typeface="+mn-lt"/>
                <a:ea typeface="+mn-ea"/>
                <a:cs typeface="+mn-cs"/>
              </a:rPr>
              <a:t>unicode</a:t>
            </a:r>
            <a:r>
              <a:rPr lang="en-US" sz="1200" b="0" kern="1200" dirty="0" smtClean="0">
                <a:solidFill>
                  <a:schemeClr val="tx1"/>
                </a:solidFill>
                <a:latin typeface="+mn-lt"/>
                <a:ea typeface="+mn-ea"/>
                <a:cs typeface="+mn-cs"/>
              </a:rPr>
              <a:t> '00B0'x}F between Mary and Ray" / </a:t>
            </a:r>
            <a:r>
              <a:rPr lang="en-US" sz="1200" b="0" kern="1200" dirty="0" err="1" smtClean="0">
                <a:solidFill>
                  <a:schemeClr val="tx1"/>
                </a:solidFill>
                <a:latin typeface="+mn-lt"/>
                <a:ea typeface="+mn-ea"/>
                <a:cs typeface="+mn-cs"/>
              </a:rPr>
              <a:t>textattrs</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GraphValueText</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endlayout</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endlayout</a:t>
            </a:r>
            <a:r>
              <a:rPr lang="en-US" sz="1200" b="0" kern="1200" dirty="0" smtClean="0">
                <a:solidFill>
                  <a:schemeClr val="tx1"/>
                </a:solidFill>
                <a:latin typeface="+mn-lt"/>
                <a:ea typeface="+mn-ea"/>
                <a:cs typeface="+mn-cs"/>
              </a:rPr>
              <a:t>;</a:t>
            </a:r>
          </a:p>
          <a:p>
            <a:r>
              <a:rPr lang="en-US" sz="1200" b="0" kern="1200" dirty="0" err="1" smtClean="0">
                <a:solidFill>
                  <a:schemeClr val="tx1"/>
                </a:solidFill>
                <a:latin typeface="+mn-lt"/>
                <a:ea typeface="+mn-ea"/>
                <a:cs typeface="+mn-cs"/>
              </a:rPr>
              <a:t>endlayout</a:t>
            </a:r>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endlayout</a:t>
            </a:r>
            <a:r>
              <a:rPr lang="en-US" sz="1200" b="0" kern="1200" dirty="0" smtClean="0">
                <a:solidFill>
                  <a:schemeClr val="tx1"/>
                </a:solidFill>
                <a:latin typeface="+mn-lt"/>
                <a:ea typeface="+mn-ea"/>
                <a:cs typeface="+mn-cs"/>
              </a:rPr>
              <a:t>;</a:t>
            </a:r>
          </a:p>
          <a:p>
            <a:r>
              <a:rPr lang="en-US" sz="1200" b="0" kern="1200" dirty="0" err="1" smtClean="0">
                <a:solidFill>
                  <a:schemeClr val="tx1"/>
                </a:solidFill>
                <a:latin typeface="+mn-lt"/>
                <a:ea typeface="+mn-ea"/>
                <a:cs typeface="+mn-cs"/>
              </a:rPr>
              <a:t>endgraph</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end;</a:t>
            </a:r>
          </a:p>
          <a:p>
            <a:r>
              <a:rPr lang="en-US" sz="1200" b="1" kern="1200" dirty="0" smtClean="0">
                <a:solidFill>
                  <a:schemeClr val="tx1"/>
                </a:solidFill>
                <a:latin typeface="+mn-lt"/>
                <a:ea typeface="+mn-ea"/>
                <a:cs typeface="+mn-cs"/>
              </a:rPr>
              <a:t>run</a:t>
            </a:r>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r>
              <a:rPr lang="en-US" sz="1200" b="1" kern="1200" dirty="0" err="1" smtClean="0">
                <a:solidFill>
                  <a:schemeClr val="tx1"/>
                </a:solidFill>
                <a:latin typeface="+mn-lt"/>
                <a:ea typeface="+mn-ea"/>
                <a:cs typeface="+mn-cs"/>
              </a:rPr>
              <a:t>proc</a:t>
            </a:r>
            <a:r>
              <a:rPr lang="en-US" sz="1200" b="0"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sgrender</a:t>
            </a:r>
            <a:r>
              <a:rPr lang="en-US" sz="1200" b="0" kern="1200" dirty="0" smtClean="0">
                <a:solidFill>
                  <a:schemeClr val="tx1"/>
                </a:solidFill>
                <a:latin typeface="+mn-lt"/>
                <a:ea typeface="+mn-ea"/>
                <a:cs typeface="+mn-cs"/>
              </a:rPr>
              <a:t> data=hypothermia template=paired;</a:t>
            </a:r>
          </a:p>
          <a:p>
            <a:r>
              <a:rPr lang="en-US" sz="1200" b="1" kern="1200" dirty="0" smtClean="0">
                <a:solidFill>
                  <a:schemeClr val="tx1"/>
                </a:solidFill>
                <a:latin typeface="+mn-lt"/>
                <a:ea typeface="+mn-ea"/>
                <a:cs typeface="+mn-cs"/>
              </a:rPr>
              <a:t>run</a:t>
            </a:r>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endParaRPr lang="en-US" sz="1200" b="0" kern="1200" dirty="0" smtClean="0">
              <a:solidFill>
                <a:schemeClr val="tx1"/>
              </a:solidFill>
              <a:latin typeface="+mn-lt"/>
              <a:ea typeface="+mn-ea"/>
              <a:cs typeface="+mn-cs"/>
            </a:endParaRPr>
          </a:p>
          <a:p>
            <a:endParaRPr lang="en-US" sz="1200" b="0" kern="1200" smtClean="0">
              <a:solidFill>
                <a:schemeClr val="tx1"/>
              </a:solidFill>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pPr>
              <a:defRPr/>
            </a:pPr>
            <a:fld id="{B8BDC1EB-2D1A-45BA-982A-64604ECAF7CD}" type="slidenum">
              <a:rPr lang="en-US" smtClean="0"/>
              <a:pPr>
                <a:defRPr/>
              </a:pPr>
              <a:t>9</a:t>
            </a:fld>
            <a:endParaRPr lang="en-US"/>
          </a:p>
        </p:txBody>
      </p:sp>
    </p:spTree>
    <p:extLst>
      <p:ext uri="{BB962C8B-B14F-4D97-AF65-F5344CB8AC3E}">
        <p14:creationId xmlns:p14="http://schemas.microsoft.com/office/powerpoint/2010/main" val="4023833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values = c(1198, 557, 1493, 1278)</a:t>
            </a:r>
          </a:p>
          <a:p>
            <a:r>
              <a:rPr lang="en-US" sz="1200" kern="1200" dirty="0" smtClean="0">
                <a:solidFill>
                  <a:schemeClr val="tx1"/>
                </a:solidFill>
                <a:effectLst/>
                <a:latin typeface="+mn-lt"/>
                <a:ea typeface="+mn-ea"/>
                <a:cs typeface="+mn-cs"/>
              </a:rPr>
              <a:t>dim(values) = c(2,2)</a:t>
            </a:r>
          </a:p>
          <a:p>
            <a:r>
              <a:rPr lang="en-US" sz="1200" kern="1200" dirty="0" err="1" smtClean="0">
                <a:solidFill>
                  <a:schemeClr val="tx1"/>
                </a:solidFill>
                <a:effectLst/>
                <a:latin typeface="+mn-lt"/>
                <a:ea typeface="+mn-ea"/>
                <a:cs typeface="+mn-cs"/>
              </a:rPr>
              <a:t>rownames</a:t>
            </a:r>
            <a:r>
              <a:rPr lang="en-US" sz="1200" kern="1200" dirty="0" smtClean="0">
                <a:solidFill>
                  <a:schemeClr val="tx1"/>
                </a:solidFill>
                <a:effectLst/>
                <a:latin typeface="+mn-lt"/>
                <a:ea typeface="+mn-ea"/>
                <a:cs typeface="+mn-cs"/>
              </a:rPr>
              <a:t>(values) = c("Male", "Female")</a:t>
            </a:r>
          </a:p>
          <a:p>
            <a:r>
              <a:rPr lang="en-US" sz="1200" kern="1200" dirty="0" err="1" smtClean="0">
                <a:solidFill>
                  <a:schemeClr val="tx1"/>
                </a:solidFill>
                <a:effectLst/>
                <a:latin typeface="+mn-lt"/>
                <a:ea typeface="+mn-ea"/>
                <a:cs typeface="+mn-cs"/>
              </a:rPr>
              <a:t>colnames</a:t>
            </a:r>
            <a:r>
              <a:rPr lang="en-US" sz="1200" kern="1200" dirty="0" smtClean="0">
                <a:solidFill>
                  <a:schemeClr val="tx1"/>
                </a:solidFill>
                <a:effectLst/>
                <a:latin typeface="+mn-lt"/>
                <a:ea typeface="+mn-ea"/>
                <a:cs typeface="+mn-cs"/>
              </a:rPr>
              <a:t>(values) = c("</a:t>
            </a:r>
            <a:r>
              <a:rPr lang="en-US" sz="1200" kern="1200" dirty="0" err="1" smtClean="0">
                <a:solidFill>
                  <a:schemeClr val="tx1"/>
                </a:solidFill>
                <a:effectLst/>
                <a:latin typeface="+mn-lt"/>
                <a:ea typeface="+mn-ea"/>
                <a:cs typeface="+mn-cs"/>
              </a:rPr>
              <a:t>Admissted</a:t>
            </a:r>
            <a:r>
              <a:rPr lang="en-US" sz="1200" kern="1200" dirty="0" smtClean="0">
                <a:solidFill>
                  <a:schemeClr val="tx1"/>
                </a:solidFill>
                <a:effectLst/>
                <a:latin typeface="+mn-lt"/>
                <a:ea typeface="+mn-ea"/>
                <a:cs typeface="+mn-cs"/>
              </a:rPr>
              <a:t>", "Rejected")</a:t>
            </a:r>
          </a:p>
          <a:p>
            <a:r>
              <a:rPr lang="en-US" sz="1200" kern="1200" dirty="0" err="1" smtClean="0">
                <a:solidFill>
                  <a:schemeClr val="tx1"/>
                </a:solidFill>
                <a:effectLst/>
                <a:latin typeface="+mn-lt"/>
                <a:ea typeface="+mn-ea"/>
                <a:cs typeface="+mn-cs"/>
              </a:rPr>
              <a:t>fourfoldplot</a:t>
            </a:r>
            <a:r>
              <a:rPr lang="en-US" sz="1200" kern="1200" dirty="0" smtClean="0">
                <a:solidFill>
                  <a:schemeClr val="tx1"/>
                </a:solidFill>
                <a:effectLst/>
                <a:latin typeface="+mn-lt"/>
                <a:ea typeface="+mn-ea"/>
                <a:cs typeface="+mn-cs"/>
              </a:rPr>
              <a:t>(values[,])</a:t>
            </a:r>
          </a:p>
          <a:p>
            <a:endParaRPr lang="en-US" dirty="0"/>
          </a:p>
        </p:txBody>
      </p:sp>
      <p:sp>
        <p:nvSpPr>
          <p:cNvPr id="4" name="Slide Number Placeholder 3"/>
          <p:cNvSpPr>
            <a:spLocks noGrp="1"/>
          </p:cNvSpPr>
          <p:nvPr>
            <p:ph type="sldNum" sz="quarter" idx="10"/>
          </p:nvPr>
        </p:nvSpPr>
        <p:spPr/>
        <p:txBody>
          <a:bodyPr/>
          <a:lstStyle/>
          <a:p>
            <a:pPr>
              <a:defRPr/>
            </a:pPr>
            <a:fld id="{B8BDC1EB-2D1A-45BA-982A-64604ECAF7CD}" type="slidenum">
              <a:rPr lang="en-US" smtClean="0"/>
              <a:pPr>
                <a:defRPr/>
              </a:pPr>
              <a:t>38</a:t>
            </a:fld>
            <a:endParaRPr lang="en-US"/>
          </a:p>
        </p:txBody>
      </p:sp>
    </p:spTree>
    <p:extLst>
      <p:ext uri="{BB962C8B-B14F-4D97-AF65-F5344CB8AC3E}">
        <p14:creationId xmlns:p14="http://schemas.microsoft.com/office/powerpoint/2010/main" val="4223247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data(</a:t>
            </a:r>
            <a:r>
              <a:rPr lang="en-US" sz="1200" kern="1200" dirty="0" err="1" smtClean="0">
                <a:solidFill>
                  <a:schemeClr val="tx1"/>
                </a:solidFill>
                <a:effectLst/>
                <a:latin typeface="+mn-lt"/>
                <a:ea typeface="+mn-ea"/>
                <a:cs typeface="+mn-cs"/>
              </a:rPr>
              <a:t>UCBAdmissions</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x = </a:t>
            </a:r>
            <a:r>
              <a:rPr lang="en-US" sz="1200" kern="1200" dirty="0" err="1" smtClean="0">
                <a:solidFill>
                  <a:schemeClr val="tx1"/>
                </a:solidFill>
                <a:effectLst/>
                <a:latin typeface="+mn-lt"/>
                <a:ea typeface="+mn-ea"/>
                <a:cs typeface="+mn-cs"/>
              </a:rPr>
              <a:t>aperm</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UCBAdmissions</a:t>
            </a:r>
            <a:r>
              <a:rPr lang="en-US" sz="1200" kern="1200" dirty="0" smtClean="0">
                <a:solidFill>
                  <a:schemeClr val="tx1"/>
                </a:solidFill>
                <a:effectLst/>
                <a:latin typeface="+mn-lt"/>
                <a:ea typeface="+mn-ea"/>
                <a:cs typeface="+mn-cs"/>
              </a:rPr>
              <a:t>, c(2,1,3))</a:t>
            </a:r>
          </a:p>
          <a:p>
            <a:r>
              <a:rPr lang="en-US" sz="1200" kern="1200" dirty="0" err="1" smtClean="0">
                <a:solidFill>
                  <a:schemeClr val="tx1"/>
                </a:solidFill>
                <a:effectLst/>
                <a:latin typeface="+mn-lt"/>
                <a:ea typeface="+mn-ea"/>
                <a:cs typeface="+mn-cs"/>
              </a:rPr>
              <a:t>dimnames</a:t>
            </a:r>
            <a:r>
              <a:rPr lang="en-US" sz="1200" kern="1200" dirty="0" smtClean="0">
                <a:solidFill>
                  <a:schemeClr val="tx1"/>
                </a:solidFill>
                <a:effectLst/>
                <a:latin typeface="+mn-lt"/>
                <a:ea typeface="+mn-ea"/>
                <a:cs typeface="+mn-cs"/>
              </a:rPr>
              <a:t>(x)[[2]] &lt;- c("Yes", "No")</a:t>
            </a:r>
          </a:p>
          <a:p>
            <a:r>
              <a:rPr lang="en-US" sz="1200" kern="1200" dirty="0" smtClean="0">
                <a:solidFill>
                  <a:schemeClr val="tx1"/>
                </a:solidFill>
                <a:effectLst/>
                <a:latin typeface="+mn-lt"/>
                <a:ea typeface="+mn-ea"/>
                <a:cs typeface="+mn-cs"/>
              </a:rPr>
              <a:t>names(</a:t>
            </a:r>
            <a:r>
              <a:rPr lang="en-US" sz="1200" kern="1200" dirty="0" err="1" smtClean="0">
                <a:solidFill>
                  <a:schemeClr val="tx1"/>
                </a:solidFill>
                <a:effectLst/>
                <a:latin typeface="+mn-lt"/>
                <a:ea typeface="+mn-ea"/>
                <a:cs typeface="+mn-cs"/>
              </a:rPr>
              <a:t>dimnames</a:t>
            </a:r>
            <a:r>
              <a:rPr lang="en-US" sz="1200" kern="1200" dirty="0" smtClean="0">
                <a:solidFill>
                  <a:schemeClr val="tx1"/>
                </a:solidFill>
                <a:effectLst/>
                <a:latin typeface="+mn-lt"/>
                <a:ea typeface="+mn-ea"/>
                <a:cs typeface="+mn-cs"/>
              </a:rPr>
              <a:t>(x)) &lt;- c("Sex", "Admit?", "Department")</a:t>
            </a:r>
          </a:p>
          <a:p>
            <a:r>
              <a:rPr lang="en-US" sz="1200" kern="1200" dirty="0" err="1" smtClean="0">
                <a:solidFill>
                  <a:schemeClr val="tx1"/>
                </a:solidFill>
                <a:effectLst/>
                <a:latin typeface="+mn-lt"/>
                <a:ea typeface="+mn-ea"/>
                <a:cs typeface="+mn-cs"/>
              </a:rPr>
              <a:t>fourfoldplot</a:t>
            </a:r>
            <a:r>
              <a:rPr lang="en-US" sz="1200" kern="1200" dirty="0" smtClean="0">
                <a:solidFill>
                  <a:schemeClr val="tx1"/>
                </a:solidFill>
                <a:effectLst/>
                <a:latin typeface="+mn-lt"/>
                <a:ea typeface="+mn-ea"/>
                <a:cs typeface="+mn-cs"/>
              </a:rPr>
              <a:t>(x[,,])</a:t>
            </a:r>
          </a:p>
          <a:p>
            <a:endParaRPr lang="en-US" dirty="0"/>
          </a:p>
        </p:txBody>
      </p:sp>
      <p:sp>
        <p:nvSpPr>
          <p:cNvPr id="4" name="Slide Number Placeholder 3"/>
          <p:cNvSpPr>
            <a:spLocks noGrp="1"/>
          </p:cNvSpPr>
          <p:nvPr>
            <p:ph type="sldNum" sz="quarter" idx="10"/>
          </p:nvPr>
        </p:nvSpPr>
        <p:spPr/>
        <p:txBody>
          <a:bodyPr/>
          <a:lstStyle/>
          <a:p>
            <a:pPr>
              <a:defRPr/>
            </a:pPr>
            <a:fld id="{B8BDC1EB-2D1A-45BA-982A-64604ECAF7CD}" type="slidenum">
              <a:rPr lang="en-US" smtClean="0"/>
              <a:pPr>
                <a:defRPr/>
              </a:pPr>
              <a:t>39</a:t>
            </a:fld>
            <a:endParaRPr lang="en-US"/>
          </a:p>
        </p:txBody>
      </p:sp>
    </p:spTree>
    <p:extLst>
      <p:ext uri="{BB962C8B-B14F-4D97-AF65-F5344CB8AC3E}">
        <p14:creationId xmlns:p14="http://schemas.microsoft.com/office/powerpoint/2010/main" val="3707229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values = c(5, 29, 14, 16, 15, 54, 14, 10, 20, 84, 17, 94, 68, 119, 26, 7);</a:t>
            </a:r>
          </a:p>
          <a:p>
            <a:r>
              <a:rPr lang="en-US" dirty="0" smtClean="0"/>
              <a:t>values = matrix(values, </a:t>
            </a:r>
            <a:r>
              <a:rPr lang="en-US" dirty="0" err="1" smtClean="0"/>
              <a:t>nrow</a:t>
            </a:r>
            <a:r>
              <a:rPr lang="en-US" dirty="0" smtClean="0"/>
              <a:t> = 4, </a:t>
            </a:r>
            <a:r>
              <a:rPr lang="en-US" dirty="0" err="1" smtClean="0"/>
              <a:t>byrow</a:t>
            </a:r>
            <a:r>
              <a:rPr lang="en-US" dirty="0" smtClean="0"/>
              <a:t>=TRUE)</a:t>
            </a:r>
          </a:p>
          <a:p>
            <a:r>
              <a:rPr lang="en-US" dirty="0" err="1" smtClean="0"/>
              <a:t>rownames</a:t>
            </a:r>
            <a:r>
              <a:rPr lang="en-US" dirty="0" smtClean="0"/>
              <a:t>(values) =  c("Green", "Hazel", "Blue", "Brown")</a:t>
            </a:r>
          </a:p>
          <a:p>
            <a:r>
              <a:rPr lang="en-US" dirty="0" err="1" smtClean="0"/>
              <a:t>colnames</a:t>
            </a:r>
            <a:r>
              <a:rPr lang="en-US" dirty="0" smtClean="0"/>
              <a:t>(values) =  c("Black", "Brown", "Red", "Blond")</a:t>
            </a:r>
          </a:p>
          <a:p>
            <a:r>
              <a:rPr lang="en-US" dirty="0" err="1" smtClean="0"/>
              <a:t>mosaicplot</a:t>
            </a:r>
            <a:r>
              <a:rPr lang="en-US" dirty="0" smtClean="0"/>
              <a:t>(values, shade = TRUE)</a:t>
            </a:r>
          </a:p>
          <a:p>
            <a:endParaRPr lang="en-US" dirty="0"/>
          </a:p>
        </p:txBody>
      </p:sp>
      <p:sp>
        <p:nvSpPr>
          <p:cNvPr id="4" name="Slide Number Placeholder 3"/>
          <p:cNvSpPr>
            <a:spLocks noGrp="1"/>
          </p:cNvSpPr>
          <p:nvPr>
            <p:ph type="sldNum" sz="quarter" idx="10"/>
          </p:nvPr>
        </p:nvSpPr>
        <p:spPr/>
        <p:txBody>
          <a:bodyPr/>
          <a:lstStyle/>
          <a:p>
            <a:pPr>
              <a:defRPr/>
            </a:pPr>
            <a:fld id="{B8BDC1EB-2D1A-45BA-982A-64604ECAF7CD}" type="slidenum">
              <a:rPr lang="en-US" smtClean="0"/>
              <a:pPr>
                <a:defRPr/>
              </a:pPr>
              <a:t>41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values = c(5, 29, 14, 16, 15, 54, 14, 10, 20, 84, 17, 94, 68, 119, 26, 7);</a:t>
            </a:r>
          </a:p>
          <a:p>
            <a:r>
              <a:rPr lang="en-US" dirty="0" smtClean="0"/>
              <a:t>values = matrix(values, </a:t>
            </a:r>
            <a:r>
              <a:rPr lang="en-US" dirty="0" err="1" smtClean="0"/>
              <a:t>nrow</a:t>
            </a:r>
            <a:r>
              <a:rPr lang="en-US" dirty="0" smtClean="0"/>
              <a:t> = 4, </a:t>
            </a:r>
            <a:r>
              <a:rPr lang="en-US" dirty="0" err="1" smtClean="0"/>
              <a:t>byrow</a:t>
            </a:r>
            <a:r>
              <a:rPr lang="en-US" dirty="0" smtClean="0"/>
              <a:t>=TRUE)</a:t>
            </a:r>
          </a:p>
          <a:p>
            <a:r>
              <a:rPr lang="en-US" dirty="0" err="1" smtClean="0"/>
              <a:t>rownames</a:t>
            </a:r>
            <a:r>
              <a:rPr lang="en-US" dirty="0" smtClean="0"/>
              <a:t>(values) =  c("Green", "Hazel", "Blue", "Brown")</a:t>
            </a:r>
          </a:p>
          <a:p>
            <a:r>
              <a:rPr lang="en-US" dirty="0" err="1" smtClean="0"/>
              <a:t>colnames</a:t>
            </a:r>
            <a:r>
              <a:rPr lang="en-US" dirty="0" smtClean="0"/>
              <a:t>(values) =  c("Black", "Brown", "Red", "Blond")</a:t>
            </a:r>
          </a:p>
          <a:p>
            <a:r>
              <a:rPr lang="en-US" dirty="0" err="1" smtClean="0"/>
              <a:t>marg</a:t>
            </a:r>
            <a:r>
              <a:rPr lang="en-US" dirty="0" smtClean="0"/>
              <a:t> &lt;- </a:t>
            </a:r>
            <a:r>
              <a:rPr lang="en-US" dirty="0" err="1" smtClean="0"/>
              <a:t>margin.table</a:t>
            </a:r>
            <a:r>
              <a:rPr lang="en-US" dirty="0" smtClean="0"/>
              <a:t>(values, c(1, 2))</a:t>
            </a:r>
          </a:p>
          <a:p>
            <a:r>
              <a:rPr lang="en-US" dirty="0" err="1" smtClean="0"/>
              <a:t>assocplot</a:t>
            </a:r>
            <a:r>
              <a:rPr lang="en-US" dirty="0" smtClean="0"/>
              <a:t>(</a:t>
            </a:r>
            <a:r>
              <a:rPr lang="en-US" dirty="0" err="1" smtClean="0"/>
              <a:t>marg</a:t>
            </a:r>
            <a:r>
              <a:rPr lang="en-US" dirty="0" smtClean="0"/>
              <a:t>, main = "Relation between hair and eye color")</a:t>
            </a:r>
          </a:p>
          <a:p>
            <a:endParaRPr lang="en-US" dirty="0"/>
          </a:p>
        </p:txBody>
      </p:sp>
      <p:sp>
        <p:nvSpPr>
          <p:cNvPr id="4" name="Slide Number Placeholder 3"/>
          <p:cNvSpPr>
            <a:spLocks noGrp="1"/>
          </p:cNvSpPr>
          <p:nvPr>
            <p:ph type="sldNum" sz="quarter" idx="10"/>
          </p:nvPr>
        </p:nvSpPr>
        <p:spPr/>
        <p:txBody>
          <a:bodyPr/>
          <a:lstStyle/>
          <a:p>
            <a:pPr>
              <a:defRPr/>
            </a:pPr>
            <a:fld id="{B8BDC1EB-2D1A-45BA-982A-64604ECAF7CD}" type="slidenum">
              <a:rPr lang="en-US" smtClean="0"/>
              <a:pPr>
                <a:defRPr/>
              </a:pPr>
              <a:t>42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dirty="0" err="1" smtClean="0">
                <a:solidFill>
                  <a:schemeClr val="tx1"/>
                </a:solidFill>
                <a:latin typeface="+mn-lt"/>
                <a:ea typeface="+mn-ea"/>
                <a:cs typeface="+mn-cs"/>
              </a:rPr>
              <a:t>ods</a:t>
            </a:r>
            <a:r>
              <a:rPr lang="en-US" sz="1200" kern="1200" dirty="0" smtClean="0">
                <a:solidFill>
                  <a:schemeClr val="tx1"/>
                </a:solidFill>
                <a:latin typeface="+mn-lt"/>
                <a:ea typeface="+mn-ea"/>
                <a:cs typeface="+mn-cs"/>
              </a:rPr>
              <a:t> select none;</a:t>
            </a:r>
          </a:p>
          <a:p>
            <a:r>
              <a:rPr lang="en-US" sz="1200" b="1" kern="1200" dirty="0" err="1" smtClean="0">
                <a:solidFill>
                  <a:schemeClr val="tx1"/>
                </a:solidFill>
                <a:latin typeface="+mn-lt"/>
                <a:ea typeface="+mn-ea"/>
                <a:cs typeface="+mn-cs"/>
              </a:rPr>
              <a:t>proc</a:t>
            </a:r>
            <a:r>
              <a:rPr lang="en-US" sz="1200" b="0"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kde</a:t>
            </a:r>
            <a:r>
              <a:rPr lang="en-US" sz="1200" b="0" kern="1200" dirty="0" smtClean="0">
                <a:solidFill>
                  <a:schemeClr val="tx1"/>
                </a:solidFill>
                <a:latin typeface="+mn-lt"/>
                <a:ea typeface="+mn-ea"/>
                <a:cs typeface="+mn-cs"/>
              </a:rPr>
              <a:t> data = pain;</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univar</a:t>
            </a:r>
            <a:r>
              <a:rPr lang="en-US" sz="1200" b="0" kern="1200" dirty="0" smtClean="0">
                <a:solidFill>
                  <a:schemeClr val="tx1"/>
                </a:solidFill>
                <a:latin typeface="+mn-lt"/>
                <a:ea typeface="+mn-ea"/>
                <a:cs typeface="+mn-cs"/>
              </a:rPr>
              <a:t> ouch (</a:t>
            </a:r>
            <a:r>
              <a:rPr lang="en-US" sz="1200" b="0" kern="1200" dirty="0" err="1" smtClean="0">
                <a:solidFill>
                  <a:schemeClr val="tx1"/>
                </a:solidFill>
                <a:latin typeface="+mn-lt"/>
                <a:ea typeface="+mn-ea"/>
                <a:cs typeface="+mn-cs"/>
              </a:rPr>
              <a:t>gridl</a:t>
            </a:r>
            <a:r>
              <a:rPr lang="en-US" sz="1200" b="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0</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gridu</a:t>
            </a:r>
            <a:r>
              <a:rPr lang="en-US" sz="1200" b="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200</a:t>
            </a:r>
            <a:r>
              <a:rPr lang="en-US" sz="1200" b="0" kern="1200" dirty="0" smtClean="0">
                <a:solidFill>
                  <a:schemeClr val="tx1"/>
                </a:solidFill>
                <a:latin typeface="+mn-lt"/>
                <a:ea typeface="+mn-ea"/>
                <a:cs typeface="+mn-cs"/>
              </a:rPr>
              <a:t>) / </a:t>
            </a:r>
          </a:p>
          <a:p>
            <a:r>
              <a:rPr lang="en-US" sz="1200" b="0" kern="1200" dirty="0" smtClean="0">
                <a:solidFill>
                  <a:schemeClr val="tx1"/>
                </a:solidFill>
                <a:latin typeface="+mn-lt"/>
                <a:ea typeface="+mn-ea"/>
                <a:cs typeface="+mn-cs"/>
              </a:rPr>
              <a:t>		NGRID=</a:t>
            </a:r>
            <a:r>
              <a:rPr lang="en-US" sz="1200" b="1" kern="1200" dirty="0" smtClean="0">
                <a:solidFill>
                  <a:schemeClr val="tx1"/>
                </a:solidFill>
                <a:latin typeface="+mn-lt"/>
                <a:ea typeface="+mn-ea"/>
                <a:cs typeface="+mn-cs"/>
              </a:rPr>
              <a:t>100</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unistats</a:t>
            </a:r>
            <a:r>
              <a:rPr lang="en-US" sz="1200" b="0" kern="1200" dirty="0" smtClean="0">
                <a:solidFill>
                  <a:schemeClr val="tx1"/>
                </a:solidFill>
                <a:latin typeface="+mn-lt"/>
                <a:ea typeface="+mn-ea"/>
                <a:cs typeface="+mn-cs"/>
              </a:rPr>
              <a:t> percentiles plots=none </a:t>
            </a:r>
          </a:p>
          <a:p>
            <a:r>
              <a:rPr lang="en-US" sz="1200" b="0" kern="1200" dirty="0" smtClean="0">
                <a:solidFill>
                  <a:schemeClr val="tx1"/>
                </a:solidFill>
                <a:latin typeface="+mn-lt"/>
                <a:ea typeface="+mn-ea"/>
                <a:cs typeface="+mn-cs"/>
              </a:rPr>
              <a:t>		out = </a:t>
            </a:r>
            <a:r>
              <a:rPr lang="en-US" sz="1200" b="0" kern="1200" dirty="0" err="1" smtClean="0">
                <a:solidFill>
                  <a:schemeClr val="tx1"/>
                </a:solidFill>
                <a:latin typeface="+mn-lt"/>
                <a:ea typeface="+mn-ea"/>
                <a:cs typeface="+mn-cs"/>
              </a:rPr>
              <a:t>painDensity</a:t>
            </a:r>
            <a:r>
              <a:rPr lang="en-US" sz="1200" b="0" kern="1200" dirty="0" smtClean="0">
                <a:solidFill>
                  <a:schemeClr val="tx1"/>
                </a:solidFill>
                <a:latin typeface="+mn-lt"/>
                <a:ea typeface="+mn-ea"/>
                <a:cs typeface="+mn-cs"/>
              </a:rPr>
              <a:t> (rename=(value=ouch) drop=</a:t>
            </a:r>
            <a:r>
              <a:rPr lang="en-US" sz="1200" b="0" kern="1200" dirty="0" err="1" smtClean="0">
                <a:solidFill>
                  <a:schemeClr val="tx1"/>
                </a:solidFill>
                <a:latin typeface="+mn-lt"/>
                <a:ea typeface="+mn-ea"/>
                <a:cs typeface="+mn-cs"/>
              </a:rPr>
              <a:t>var</a:t>
            </a:r>
            <a:r>
              <a:rPr lang="en-US" sz="1200" b="0"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run</a:t>
            </a:r>
            <a:r>
              <a:rPr lang="en-US" sz="1200" b="0" kern="1200" dirty="0" smtClean="0">
                <a:solidFill>
                  <a:schemeClr val="tx1"/>
                </a:solidFill>
                <a:latin typeface="+mn-lt"/>
                <a:ea typeface="+mn-ea"/>
                <a:cs typeface="+mn-cs"/>
              </a:rPr>
              <a:t>;</a:t>
            </a:r>
          </a:p>
          <a:p>
            <a:r>
              <a:rPr lang="en-US" sz="1200" b="0" kern="1200" dirty="0" err="1" smtClean="0">
                <a:solidFill>
                  <a:schemeClr val="tx1"/>
                </a:solidFill>
                <a:latin typeface="+mn-lt"/>
                <a:ea typeface="+mn-ea"/>
                <a:cs typeface="+mn-cs"/>
              </a:rPr>
              <a:t>ods</a:t>
            </a:r>
            <a:r>
              <a:rPr lang="en-US" sz="1200" b="0" kern="1200" dirty="0" smtClean="0">
                <a:solidFill>
                  <a:schemeClr val="tx1"/>
                </a:solidFill>
                <a:latin typeface="+mn-lt"/>
                <a:ea typeface="+mn-ea"/>
                <a:cs typeface="+mn-cs"/>
              </a:rPr>
              <a:t> select all;</a:t>
            </a:r>
          </a:p>
          <a:p>
            <a:endParaRPr lang="en-US" sz="1200" b="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data</a:t>
            </a:r>
            <a:r>
              <a:rPr lang="en-US" sz="1200" b="0" kern="1200" dirty="0" smtClean="0">
                <a:solidFill>
                  <a:schemeClr val="tx1"/>
                </a:solidFill>
                <a:latin typeface="+mn-lt"/>
                <a:ea typeface="+mn-ea"/>
                <a:cs typeface="+mn-cs"/>
              </a:rPr>
              <a:t> painDensity2;</a:t>
            </a:r>
          </a:p>
          <a:p>
            <a:r>
              <a:rPr lang="en-US" sz="1200" b="0" kern="1200" dirty="0" smtClean="0">
                <a:solidFill>
                  <a:schemeClr val="tx1"/>
                </a:solidFill>
                <a:latin typeface="+mn-lt"/>
                <a:ea typeface="+mn-ea"/>
                <a:cs typeface="+mn-cs"/>
              </a:rPr>
              <a:t>	set </a:t>
            </a:r>
            <a:r>
              <a:rPr lang="en-US" sz="1200" b="0" kern="1200" dirty="0" err="1" smtClean="0">
                <a:solidFill>
                  <a:schemeClr val="tx1"/>
                </a:solidFill>
                <a:latin typeface="+mn-lt"/>
                <a:ea typeface="+mn-ea"/>
                <a:cs typeface="+mn-cs"/>
              </a:rPr>
              <a:t>painDensity</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mirror=-</a:t>
            </a:r>
            <a:r>
              <a:rPr lang="en-US" sz="1200" b="1" kern="1200" dirty="0" smtClean="0">
                <a:solidFill>
                  <a:schemeClr val="tx1"/>
                </a:solidFill>
                <a:latin typeface="+mn-lt"/>
                <a:ea typeface="+mn-ea"/>
                <a:cs typeface="+mn-cs"/>
              </a:rPr>
              <a:t>1</a:t>
            </a:r>
            <a:r>
              <a:rPr lang="en-US" sz="1200" b="0" kern="1200" dirty="0" smtClean="0">
                <a:solidFill>
                  <a:schemeClr val="tx1"/>
                </a:solidFill>
                <a:latin typeface="+mn-lt"/>
                <a:ea typeface="+mn-ea"/>
                <a:cs typeface="+mn-cs"/>
              </a:rPr>
              <a:t>*density;</a:t>
            </a:r>
          </a:p>
          <a:p>
            <a:r>
              <a:rPr lang="en-US" sz="1200" b="0" kern="1200" dirty="0" smtClean="0">
                <a:solidFill>
                  <a:schemeClr val="tx1"/>
                </a:solidFill>
                <a:latin typeface="+mn-lt"/>
                <a:ea typeface="+mn-ea"/>
                <a:cs typeface="+mn-cs"/>
              </a:rPr>
              <a:t>	zero=</a:t>
            </a:r>
            <a:r>
              <a:rPr lang="en-US" sz="1200" b="1" kern="1200" dirty="0" smtClean="0">
                <a:solidFill>
                  <a:schemeClr val="tx1"/>
                </a:solidFill>
                <a:latin typeface="+mn-lt"/>
                <a:ea typeface="+mn-ea"/>
                <a:cs typeface="+mn-cs"/>
              </a:rPr>
              <a:t>0</a:t>
            </a:r>
            <a:r>
              <a:rPr lang="en-US" sz="1200" b="0"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run</a:t>
            </a:r>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r>
              <a:rPr lang="en-US" sz="1200" b="1" kern="1200" dirty="0" err="1" smtClean="0">
                <a:solidFill>
                  <a:schemeClr val="tx1"/>
                </a:solidFill>
                <a:latin typeface="+mn-lt"/>
                <a:ea typeface="+mn-ea"/>
                <a:cs typeface="+mn-cs"/>
              </a:rPr>
              <a:t>proc</a:t>
            </a:r>
            <a:r>
              <a:rPr lang="en-US" sz="1200" b="0"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sgplot</a:t>
            </a:r>
            <a:r>
              <a:rPr lang="en-US" sz="1200" b="0" kern="1200" dirty="0" smtClean="0">
                <a:solidFill>
                  <a:schemeClr val="tx1"/>
                </a:solidFill>
                <a:latin typeface="+mn-lt"/>
                <a:ea typeface="+mn-ea"/>
                <a:cs typeface="+mn-cs"/>
              </a:rPr>
              <a:t> data=painDensity2 ;</a:t>
            </a:r>
          </a:p>
          <a:p>
            <a:r>
              <a:rPr lang="en-US" sz="1200" b="0" kern="1200" dirty="0" smtClean="0">
                <a:solidFill>
                  <a:schemeClr val="tx1"/>
                </a:solidFill>
                <a:latin typeface="+mn-lt"/>
                <a:ea typeface="+mn-ea"/>
                <a:cs typeface="+mn-cs"/>
              </a:rPr>
              <a:t>	band x=ouch upper=density lower=mirror / </a:t>
            </a:r>
          </a:p>
          <a:p>
            <a:r>
              <a:rPr lang="en-US" sz="1200" b="0" kern="1200" dirty="0" smtClean="0">
                <a:solidFill>
                  <a:schemeClr val="tx1"/>
                </a:solidFill>
                <a:latin typeface="+mn-lt"/>
                <a:ea typeface="+mn-ea"/>
                <a:cs typeface="+mn-cs"/>
              </a:rPr>
              <a:t>		fill outline;</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xaxis</a:t>
            </a:r>
            <a:r>
              <a:rPr lang="en-US" sz="1200" b="0" kern="1200" dirty="0" smtClean="0">
                <a:solidFill>
                  <a:schemeClr val="tx1"/>
                </a:solidFill>
                <a:latin typeface="+mn-lt"/>
                <a:ea typeface="+mn-ea"/>
                <a:cs typeface="+mn-cs"/>
              </a:rPr>
              <a:t> label='Pain';</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yaxis</a:t>
            </a:r>
            <a:r>
              <a:rPr lang="en-US" sz="1200" b="0" kern="1200" dirty="0" smtClean="0">
                <a:solidFill>
                  <a:schemeClr val="tx1"/>
                </a:solidFill>
                <a:latin typeface="+mn-lt"/>
                <a:ea typeface="+mn-ea"/>
                <a:cs typeface="+mn-cs"/>
              </a:rPr>
              <a:t> display=none;</a:t>
            </a:r>
          </a:p>
          <a:p>
            <a:r>
              <a:rPr lang="en-US" sz="1200" b="1" kern="1200" dirty="0" smtClean="0">
                <a:solidFill>
                  <a:schemeClr val="tx1"/>
                </a:solidFill>
                <a:latin typeface="+mn-lt"/>
                <a:ea typeface="+mn-ea"/>
                <a:cs typeface="+mn-cs"/>
              </a:rPr>
              <a:t>run</a:t>
            </a:r>
            <a:r>
              <a:rPr lang="en-US" sz="1200" b="0" kern="120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pPr>
              <a:defRPr/>
            </a:pPr>
            <a:fld id="{B8BDC1EB-2D1A-45BA-982A-64604ECAF7CD}" type="slidenum">
              <a:rPr lang="en-US" smtClean="0"/>
              <a:pPr>
                <a:defRPr/>
              </a:pPr>
              <a:t>55</a:t>
            </a:fld>
            <a:endParaRPr lang="en-US"/>
          </a:p>
        </p:txBody>
      </p:sp>
    </p:spTree>
    <p:extLst>
      <p:ext uri="{BB962C8B-B14F-4D97-AF65-F5344CB8AC3E}">
        <p14:creationId xmlns:p14="http://schemas.microsoft.com/office/powerpoint/2010/main" val="392741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1" kern="1200" dirty="0" err="1" smtClean="0">
                <a:solidFill>
                  <a:schemeClr val="tx1"/>
                </a:solidFill>
                <a:latin typeface="+mn-lt"/>
                <a:ea typeface="+mn-ea"/>
                <a:cs typeface="+mn-cs"/>
              </a:rPr>
              <a:t>proc</a:t>
            </a:r>
            <a:r>
              <a:rPr lang="en-US" sz="1200" b="0"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kde</a:t>
            </a:r>
            <a:r>
              <a:rPr lang="en-US" sz="1200" b="0" kern="1200" dirty="0" smtClean="0">
                <a:solidFill>
                  <a:schemeClr val="tx1"/>
                </a:solidFill>
                <a:latin typeface="+mn-lt"/>
                <a:ea typeface="+mn-ea"/>
                <a:cs typeface="+mn-cs"/>
              </a:rPr>
              <a:t> data = pain;</a:t>
            </a:r>
          </a:p>
          <a:p>
            <a:r>
              <a:rPr lang="en-US" sz="1200" b="0" kern="1200" dirty="0" smtClean="0">
                <a:solidFill>
                  <a:schemeClr val="tx1"/>
                </a:solidFill>
                <a:latin typeface="+mn-lt"/>
                <a:ea typeface="+mn-ea"/>
                <a:cs typeface="+mn-cs"/>
              </a:rPr>
              <a:t>	by group;</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univar</a:t>
            </a:r>
            <a:r>
              <a:rPr lang="en-US" sz="1200" b="0" kern="1200" dirty="0" smtClean="0">
                <a:solidFill>
                  <a:schemeClr val="tx1"/>
                </a:solidFill>
                <a:latin typeface="+mn-lt"/>
                <a:ea typeface="+mn-ea"/>
                <a:cs typeface="+mn-cs"/>
              </a:rPr>
              <a:t> ouch (</a:t>
            </a:r>
            <a:r>
              <a:rPr lang="en-US" sz="1200" b="0" kern="1200" dirty="0" err="1" smtClean="0">
                <a:solidFill>
                  <a:schemeClr val="tx1"/>
                </a:solidFill>
                <a:latin typeface="+mn-lt"/>
                <a:ea typeface="+mn-ea"/>
                <a:cs typeface="+mn-cs"/>
              </a:rPr>
              <a:t>gridl</a:t>
            </a:r>
            <a:r>
              <a:rPr lang="en-US" sz="1200" b="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0</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gridu</a:t>
            </a:r>
            <a:r>
              <a:rPr lang="en-US" sz="1200" b="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200</a:t>
            </a:r>
            <a:r>
              <a:rPr lang="en-US" sz="1200" b="0" kern="1200" dirty="0" smtClean="0">
                <a:solidFill>
                  <a:schemeClr val="tx1"/>
                </a:solidFill>
                <a:latin typeface="+mn-lt"/>
                <a:ea typeface="+mn-ea"/>
                <a:cs typeface="+mn-cs"/>
              </a:rPr>
              <a:t>) / NGRID=</a:t>
            </a:r>
            <a:r>
              <a:rPr lang="en-US" sz="1200" b="1" kern="1200" dirty="0" smtClean="0">
                <a:solidFill>
                  <a:schemeClr val="tx1"/>
                </a:solidFill>
                <a:latin typeface="+mn-lt"/>
                <a:ea typeface="+mn-ea"/>
                <a:cs typeface="+mn-cs"/>
              </a:rPr>
              <a:t>100</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unistats</a:t>
            </a:r>
            <a:r>
              <a:rPr lang="en-US" sz="1200" b="0" kern="1200" dirty="0" smtClean="0">
                <a:solidFill>
                  <a:schemeClr val="tx1"/>
                </a:solidFill>
                <a:latin typeface="+mn-lt"/>
                <a:ea typeface="+mn-ea"/>
                <a:cs typeface="+mn-cs"/>
              </a:rPr>
              <a:t> percentiles plots=none </a:t>
            </a:r>
          </a:p>
          <a:p>
            <a:r>
              <a:rPr lang="en-US" sz="1200" b="0" kern="1200" dirty="0" smtClean="0">
                <a:solidFill>
                  <a:schemeClr val="tx1"/>
                </a:solidFill>
                <a:latin typeface="+mn-lt"/>
                <a:ea typeface="+mn-ea"/>
                <a:cs typeface="+mn-cs"/>
              </a:rPr>
              <a:t>		out = </a:t>
            </a:r>
            <a:r>
              <a:rPr lang="en-US" sz="1200" b="0" kern="1200" dirty="0" err="1" smtClean="0">
                <a:solidFill>
                  <a:schemeClr val="tx1"/>
                </a:solidFill>
                <a:latin typeface="+mn-lt"/>
                <a:ea typeface="+mn-ea"/>
                <a:cs typeface="+mn-cs"/>
              </a:rPr>
              <a:t>painDensity</a:t>
            </a:r>
            <a:r>
              <a:rPr lang="en-US" sz="1200" b="0" kern="1200" dirty="0" smtClean="0">
                <a:solidFill>
                  <a:schemeClr val="tx1"/>
                </a:solidFill>
                <a:latin typeface="+mn-lt"/>
                <a:ea typeface="+mn-ea"/>
                <a:cs typeface="+mn-cs"/>
              </a:rPr>
              <a:t> (rename=(value=ouch) drop=</a:t>
            </a:r>
            <a:r>
              <a:rPr lang="en-US" sz="1200" b="0" kern="1200" dirty="0" err="1" smtClean="0">
                <a:solidFill>
                  <a:schemeClr val="tx1"/>
                </a:solidFill>
                <a:latin typeface="+mn-lt"/>
                <a:ea typeface="+mn-ea"/>
                <a:cs typeface="+mn-cs"/>
              </a:rPr>
              <a:t>var</a:t>
            </a:r>
            <a:r>
              <a:rPr lang="en-US" sz="1200" b="0"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run</a:t>
            </a:r>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data</a:t>
            </a:r>
            <a:r>
              <a:rPr lang="en-US" sz="1200" b="0" kern="1200" dirty="0" smtClean="0">
                <a:solidFill>
                  <a:schemeClr val="tx1"/>
                </a:solidFill>
                <a:latin typeface="+mn-lt"/>
                <a:ea typeface="+mn-ea"/>
                <a:cs typeface="+mn-cs"/>
              </a:rPr>
              <a:t> pain_dens_2;</a:t>
            </a:r>
          </a:p>
          <a:p>
            <a:r>
              <a:rPr lang="en-US" sz="1200" b="0" kern="1200" dirty="0" smtClean="0">
                <a:solidFill>
                  <a:schemeClr val="tx1"/>
                </a:solidFill>
                <a:latin typeface="+mn-lt"/>
                <a:ea typeface="+mn-ea"/>
                <a:cs typeface="+mn-cs"/>
              </a:rPr>
              <a:t>	set </a:t>
            </a:r>
            <a:r>
              <a:rPr lang="en-US" sz="1200" b="0" kern="1200" dirty="0" err="1" smtClean="0">
                <a:solidFill>
                  <a:schemeClr val="tx1"/>
                </a:solidFill>
                <a:latin typeface="+mn-lt"/>
                <a:ea typeface="+mn-ea"/>
                <a:cs typeface="+mn-cs"/>
              </a:rPr>
              <a:t>pain_dens</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mirror=-</a:t>
            </a:r>
            <a:r>
              <a:rPr lang="en-US" sz="1200" b="1" kern="1200" dirty="0" smtClean="0">
                <a:solidFill>
                  <a:schemeClr val="tx1"/>
                </a:solidFill>
                <a:latin typeface="+mn-lt"/>
                <a:ea typeface="+mn-ea"/>
                <a:cs typeface="+mn-cs"/>
              </a:rPr>
              <a:t>1</a:t>
            </a:r>
            <a:r>
              <a:rPr lang="en-US" sz="1200" b="0" kern="1200" dirty="0" smtClean="0">
                <a:solidFill>
                  <a:schemeClr val="tx1"/>
                </a:solidFill>
                <a:latin typeface="+mn-lt"/>
                <a:ea typeface="+mn-ea"/>
                <a:cs typeface="+mn-cs"/>
              </a:rPr>
              <a:t>*density;</a:t>
            </a:r>
          </a:p>
          <a:p>
            <a:r>
              <a:rPr lang="en-US" sz="1200" b="0" kern="1200" dirty="0" smtClean="0">
                <a:solidFill>
                  <a:schemeClr val="tx1"/>
                </a:solidFill>
                <a:latin typeface="+mn-lt"/>
                <a:ea typeface="+mn-ea"/>
                <a:cs typeface="+mn-cs"/>
              </a:rPr>
              <a:t>	zero=</a:t>
            </a:r>
            <a:r>
              <a:rPr lang="en-US" sz="1200" b="1" kern="1200" dirty="0" smtClean="0">
                <a:solidFill>
                  <a:schemeClr val="tx1"/>
                </a:solidFill>
                <a:latin typeface="+mn-lt"/>
                <a:ea typeface="+mn-ea"/>
                <a:cs typeface="+mn-cs"/>
              </a:rPr>
              <a:t>0</a:t>
            </a:r>
            <a:r>
              <a:rPr lang="en-US" sz="1200" b="0"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run</a:t>
            </a:r>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r>
              <a:rPr lang="en-US" sz="1200" b="1" kern="1200" dirty="0" err="1" smtClean="0">
                <a:solidFill>
                  <a:schemeClr val="tx1"/>
                </a:solidFill>
                <a:latin typeface="+mn-lt"/>
                <a:ea typeface="+mn-ea"/>
                <a:cs typeface="+mn-cs"/>
              </a:rPr>
              <a:t>proc</a:t>
            </a:r>
            <a:r>
              <a:rPr lang="en-US" sz="1200" b="0"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sgpanel</a:t>
            </a:r>
            <a:r>
              <a:rPr lang="en-US" sz="1200" b="0" kern="1200" dirty="0" smtClean="0">
                <a:solidFill>
                  <a:schemeClr val="tx1"/>
                </a:solidFill>
                <a:latin typeface="+mn-lt"/>
                <a:ea typeface="+mn-ea"/>
                <a:cs typeface="+mn-cs"/>
              </a:rPr>
              <a:t> data=pain_dens_2 </a:t>
            </a:r>
            <a:r>
              <a:rPr lang="en-US" sz="1200" b="0" kern="1200" dirty="0" err="1" smtClean="0">
                <a:solidFill>
                  <a:schemeClr val="tx1"/>
                </a:solidFill>
                <a:latin typeface="+mn-lt"/>
                <a:ea typeface="+mn-ea"/>
                <a:cs typeface="+mn-cs"/>
              </a:rPr>
              <a:t>nocycleattrs</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panelby</a:t>
            </a:r>
            <a:r>
              <a:rPr lang="en-US" sz="1200" b="0" kern="1200" dirty="0" smtClean="0">
                <a:solidFill>
                  <a:schemeClr val="tx1"/>
                </a:solidFill>
                <a:latin typeface="+mn-lt"/>
                <a:ea typeface="+mn-ea"/>
                <a:cs typeface="+mn-cs"/>
              </a:rPr>
              <a:t> group / layout=</a:t>
            </a:r>
            <a:r>
              <a:rPr lang="en-US" sz="1200" b="0" kern="1200" dirty="0" err="1" smtClean="0">
                <a:solidFill>
                  <a:schemeClr val="tx1"/>
                </a:solidFill>
                <a:latin typeface="+mn-lt"/>
                <a:ea typeface="+mn-ea"/>
                <a:cs typeface="+mn-cs"/>
              </a:rPr>
              <a:t>columnlattice</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onepanel</a:t>
            </a:r>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novarname</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noborder</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colheaderpos</a:t>
            </a:r>
            <a:r>
              <a:rPr lang="en-US" sz="1200" b="0" kern="1200" dirty="0" smtClean="0">
                <a:solidFill>
                  <a:schemeClr val="tx1"/>
                </a:solidFill>
                <a:latin typeface="+mn-lt"/>
                <a:ea typeface="+mn-ea"/>
                <a:cs typeface="+mn-cs"/>
              </a:rPr>
              <a:t>=bottom;</a:t>
            </a:r>
          </a:p>
          <a:p>
            <a:r>
              <a:rPr lang="en-US" sz="1200" b="0" kern="1200" dirty="0" smtClean="0">
                <a:solidFill>
                  <a:schemeClr val="tx1"/>
                </a:solidFill>
                <a:latin typeface="+mn-lt"/>
                <a:ea typeface="+mn-ea"/>
                <a:cs typeface="+mn-cs"/>
              </a:rPr>
              <a:t>	band y=ouch upper=density lower=mirror / fill outline;</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rowaxis</a:t>
            </a:r>
            <a:r>
              <a:rPr lang="en-US" sz="1200" b="0" kern="1200" dirty="0" smtClean="0">
                <a:solidFill>
                  <a:schemeClr val="tx1"/>
                </a:solidFill>
                <a:latin typeface="+mn-lt"/>
                <a:ea typeface="+mn-ea"/>
                <a:cs typeface="+mn-cs"/>
              </a:rPr>
              <a:t> label='Pain' grid;</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colaxis</a:t>
            </a:r>
            <a:r>
              <a:rPr lang="en-US" sz="1200" b="0" kern="1200" dirty="0" smtClean="0">
                <a:solidFill>
                  <a:schemeClr val="tx1"/>
                </a:solidFill>
                <a:latin typeface="+mn-lt"/>
                <a:ea typeface="+mn-ea"/>
                <a:cs typeface="+mn-cs"/>
              </a:rPr>
              <a:t> display=none;</a:t>
            </a:r>
          </a:p>
          <a:p>
            <a:r>
              <a:rPr lang="en-US" sz="1200" b="1" kern="1200" dirty="0" smtClean="0">
                <a:solidFill>
                  <a:schemeClr val="tx1"/>
                </a:solidFill>
                <a:latin typeface="+mn-lt"/>
                <a:ea typeface="+mn-ea"/>
                <a:cs typeface="+mn-cs"/>
              </a:rPr>
              <a:t>run</a:t>
            </a:r>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endParaRPr lang="en-US" sz="1200" b="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8BDC1EB-2D1A-45BA-982A-64604ECAF7CD}" type="slidenum">
              <a:rPr lang="en-US" smtClean="0"/>
              <a:pPr>
                <a:defRPr/>
              </a:pPr>
              <a:t>65</a:t>
            </a:fld>
            <a:endParaRPr lang="en-US"/>
          </a:p>
        </p:txBody>
      </p:sp>
    </p:spTree>
    <p:extLst>
      <p:ext uri="{BB962C8B-B14F-4D97-AF65-F5344CB8AC3E}">
        <p14:creationId xmlns:p14="http://schemas.microsoft.com/office/powerpoint/2010/main" val="2247277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E810D19B-D0B0-4B54-A3A2-B3237DA2B68B}" type="datetime1">
              <a:rPr lang="en-US"/>
              <a:pPr>
                <a:defRPr/>
              </a:pPr>
              <a:t>12/2/2013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931AA6B-DE0D-4A77-BD60-2CDF2A329DC5}" type="datetime1">
              <a:rPr lang="en-US"/>
              <a:pPr>
                <a:defRPr/>
              </a:pPr>
              <a:t>12/2/2013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B8B31D7-C6D2-48A5-BF3E-E6F7C131D30C}" type="datetime1">
              <a:rPr lang="en-US"/>
              <a:pPr>
                <a:defRPr/>
              </a:pPr>
              <a:t>12/2/2013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a:prstGeom prst="rect">
            <a:avLst/>
          </a:prstGeom>
        </p:spPr>
        <p:txBody>
          <a:bodyPr/>
          <a:lstStyle>
            <a:lvl1pPr>
              <a:defRPr/>
            </a:lvl1pPr>
          </a:lstStyle>
          <a:p>
            <a:fld id="{B4753695-F48E-456C-9A76-BA375EADFE67}"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5225"/>
            <a:ext cx="2133600" cy="476250"/>
          </a:xfrm>
        </p:spPr>
        <p:txBody>
          <a:bodyPr/>
          <a:lstStyle>
            <a:lvl1pPr>
              <a:defRPr/>
            </a:lvl1pPr>
          </a:lstStyle>
          <a:p>
            <a:endParaRPr lang="en-US"/>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a:p>
        </p:txBody>
      </p:sp>
      <p:sp>
        <p:nvSpPr>
          <p:cNvPr id="8" name="Slide Number Placeholder 7"/>
          <p:cNvSpPr>
            <a:spLocks noGrp="1"/>
          </p:cNvSpPr>
          <p:nvPr>
            <p:ph type="sldNum" sz="quarter" idx="12"/>
          </p:nvPr>
        </p:nvSpPr>
        <p:spPr>
          <a:xfrm>
            <a:off x="6553200" y="6245225"/>
            <a:ext cx="2133600" cy="476250"/>
          </a:xfrm>
          <a:prstGeom prst="rect">
            <a:avLst/>
          </a:prstGeom>
        </p:spPr>
        <p:txBody>
          <a:bodyPr/>
          <a:lstStyle>
            <a:lvl1pPr>
              <a:defRPr/>
            </a:lvl1pPr>
          </a:lstStyle>
          <a:p>
            <a:fld id="{26B30956-40C9-4F67-8860-DFA01896A820}"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29C3ACD-5C1B-4433-854F-A9DB33C80CAA}" type="datetime1">
              <a:rPr lang="en-US"/>
              <a:pPr>
                <a:defRPr/>
              </a:pPr>
              <a:t>12/2/2013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820F7DB2-91F6-4600-AB14-F05270324934}" type="datetime1">
              <a:rPr lang="en-US"/>
              <a:pPr>
                <a:defRPr/>
              </a:pPr>
              <a:t>12/2/2013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8F848CBF-86C7-47A4-9419-812CCD5C1E7E}" type="datetime1">
              <a:rPr lang="en-US"/>
              <a:pPr>
                <a:defRPr/>
              </a:pPr>
              <a:t>12/2/2013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9085AD88-8F36-4846-81D3-3D47EB6FA2A8}" type="datetime1">
              <a:rPr lang="en-US"/>
              <a:pPr>
                <a:defRPr/>
              </a:pPr>
              <a:t>12/2/2013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95AB22B6-1F91-4C76-8323-AEBC0AA9778B}" type="datetime1">
              <a:rPr lang="en-US"/>
              <a:pPr>
                <a:defRPr/>
              </a:pPr>
              <a:t>12/2/2013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7C722F6-2920-4EA9-8BF3-994F61D71D95}" type="datetime1">
              <a:rPr lang="en-US"/>
              <a:pPr>
                <a:defRPr/>
              </a:pPr>
              <a:t>12/2/2013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02B8A02-AF9C-40CF-B57C-BABF13774C7C}" type="datetime1">
              <a:rPr lang="en-US"/>
              <a:pPr>
                <a:defRPr/>
              </a:pPr>
              <a:t>12/2/2013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1871F8C-69E5-4403-AF17-9A355F49841F}" type="datetime1">
              <a:rPr lang="en-US"/>
              <a:pPr>
                <a:defRPr/>
              </a:pPr>
              <a:t>12/2/2013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771A6D6F-47CE-4EFF-80DF-4FA55ED00B5E}" type="datetime1">
              <a:rPr lang="en-US"/>
              <a:pPr>
                <a:defRPr/>
              </a:pPr>
              <a:t>12/2/2013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12" name="TextBox 11"/>
          <p:cNvSpPr txBox="1"/>
          <p:nvPr/>
        </p:nvSpPr>
        <p:spPr>
          <a:xfrm>
            <a:off x="8458200" y="6488113"/>
            <a:ext cx="685800" cy="369887"/>
          </a:xfrm>
          <a:prstGeom prst="rect">
            <a:avLst/>
          </a:prstGeom>
          <a:noFill/>
        </p:spPr>
        <p:txBody>
          <a:bodyPr wrap="square">
            <a:spAutoFit/>
          </a:bodyPr>
          <a:lstStyle/>
          <a:p>
            <a:pPr fontAlgn="auto">
              <a:spcBef>
                <a:spcPts val="0"/>
              </a:spcBef>
              <a:spcAft>
                <a:spcPts val="0"/>
              </a:spcAft>
              <a:defRPr/>
            </a:pPr>
            <a:fld id="{4BF864F1-BCD0-4664-BE0F-2A249CE5C109}" type="slidenum">
              <a:rPr lang="en-US">
                <a:solidFill>
                  <a:schemeClr val="bg1">
                    <a:lumMod val="65000"/>
                  </a:schemeClr>
                </a:solidFill>
                <a:latin typeface="+mn-lt"/>
                <a:cs typeface="+mn-cs"/>
              </a:rPr>
              <a:pPr fontAlgn="auto">
                <a:spcBef>
                  <a:spcPts val="0"/>
                </a:spcBef>
                <a:spcAft>
                  <a:spcPts val="0"/>
                </a:spcAft>
                <a:defRPr/>
              </a:pPr>
              <a:t>‹#›</a:t>
            </a:fld>
            <a:endParaRPr lang="en-US" dirty="0">
              <a:solidFill>
                <a:schemeClr val="bg1">
                  <a:lumMod val="65000"/>
                </a:schemeClr>
              </a:solidFill>
              <a:latin typeface="+mn-lt"/>
              <a:cs typeface="+mn-cs"/>
            </a:endParaRPr>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upport.sas.com/sassamples/graphgallery/PROC_SGPLOT.html" TargetMode="External"/><Relationship Id="rId2" Type="http://schemas.openxmlformats.org/officeDocument/2006/relationships/hyperlink" Target="http://support.sas.com/resources/papers/proceedings10/154-2010.pdf" TargetMode="External"/><Relationship Id="rId1" Type="http://schemas.openxmlformats.org/officeDocument/2006/relationships/slideLayout" Target="../slideLayouts/slideLayout2.xml"/><Relationship Id="rId4" Type="http://schemas.openxmlformats.org/officeDocument/2006/relationships/hyperlink" Target="http://support.sas.com/documentation/cdl/en/grstatproc/64978/HTML/default/viewer.htm#n06d3rt7nhhqq4n11xffmms8oj3z.htm"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support.sas.com/kb/43/731.html" TargetMode="External"/></Relationships>
</file>

<file path=ppt/slides/_rels/slide15.xml.rels><?xml version="1.0" encoding="UTF-8" standalone="yes"?>
<Relationships xmlns="http://schemas.openxmlformats.org/package/2006/relationships"><Relationship Id="rId2" Type="http://schemas.openxmlformats.org/officeDocument/2006/relationships/hyperlink" Target="https://kuler.adobe.com/create/color-whee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www.stanford.edu/class/hrp223/2013/ods/Header20130822.sa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cran.cnr.berkeley.edu/bin/windows/base" TargetMode="External"/><Relationship Id="rId2" Type="http://schemas.openxmlformats.org/officeDocument/2006/relationships/hyperlink" Target="http://cran.cnr.berkeley.edu/bin/macosx/" TargetMode="Externa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2" Type="http://schemas.openxmlformats.org/officeDocument/2006/relationships/hyperlink" Target="https://www.stanford.edu/~balise/"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1.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4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46.emf"/></Relationships>
</file>

<file path=ppt/slides/_rels/slide4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 Id="rId4" Type="http://schemas.openxmlformats.org/officeDocument/2006/relationships/image" Target="../media/image51.png"/></Relationships>
</file>

<file path=ppt/slides/_rels/slide4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 Id="rId5" Type="http://schemas.openxmlformats.org/officeDocument/2006/relationships/image" Target="../media/image57.png"/><Relationship Id="rId4" Type="http://schemas.openxmlformats.org/officeDocument/2006/relationships/image" Target="../media/image56.png"/></Relationships>
</file>

<file path=ppt/slides/_rels/slide4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7.xml"/><Relationship Id="rId5" Type="http://schemas.openxmlformats.org/officeDocument/2006/relationships/image" Target="../media/image69.png"/><Relationship Id="rId4" Type="http://schemas.openxmlformats.org/officeDocument/2006/relationships/image" Target="../media/image68.png"/></Relationships>
</file>

<file path=ppt/slides/_rels/slide5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7.xml"/><Relationship Id="rId5" Type="http://schemas.openxmlformats.org/officeDocument/2006/relationships/image" Target="../media/image82.png"/><Relationship Id="rId4" Type="http://schemas.openxmlformats.org/officeDocument/2006/relationships/image" Target="../media/image81.png"/></Relationships>
</file>

<file path=ppt/slides/_rels/slide64.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85.png"/></Relationships>
</file>

<file path=ppt/slides/_rels/slide66.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9.png"/></Relationships>
</file>

<file path=ppt/slides/_rels/slide6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98.wmf"/></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2.xml"/><Relationship Id="rId5" Type="http://schemas.openxmlformats.org/officeDocument/2006/relationships/image" Target="../media/image102.png"/><Relationship Id="rId4" Type="http://schemas.openxmlformats.org/officeDocument/2006/relationships/image" Target="../media/image101.png"/></Relationships>
</file>

<file path=ppt/slides/_rels/slide78.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7.xml"/><Relationship Id="rId5" Type="http://schemas.openxmlformats.org/officeDocument/2006/relationships/image" Target="../media/image106.png"/><Relationship Id="rId4" Type="http://schemas.openxmlformats.org/officeDocument/2006/relationships/image" Target="../media/image105.png"/></Relationships>
</file>

<file path=ppt/slides/_rels/slide79.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2.xml"/><Relationship Id="rId4" Type="http://schemas.openxmlformats.org/officeDocument/2006/relationships/image" Target="../media/image111.png"/></Relationships>
</file>

<file path=ppt/slides/_rels/slide83.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2.xml"/><Relationship Id="rId4" Type="http://schemas.openxmlformats.org/officeDocument/2006/relationships/image" Target="../media/image116.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2.png"/></Relationships>
</file>

<file path=ppt/slides/_rels/slide89.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23.png"/><Relationship Id="rId1" Type="http://schemas.openxmlformats.org/officeDocument/2006/relationships/slideLayout" Target="../slideLayouts/slideLayout7.xml"/><Relationship Id="rId4" Type="http://schemas.openxmlformats.org/officeDocument/2006/relationships/image" Target="../media/image125.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image" Target="../media/image12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686800" y="6324600"/>
            <a:ext cx="3048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075" name="Title 1"/>
          <p:cNvSpPr>
            <a:spLocks noGrp="1"/>
          </p:cNvSpPr>
          <p:nvPr>
            <p:ph type="ctrTitle"/>
          </p:nvPr>
        </p:nvSpPr>
        <p:spPr/>
        <p:txBody>
          <a:bodyPr/>
          <a:lstStyle/>
          <a:p>
            <a:pPr eaLnBrk="1" hangingPunct="1"/>
            <a:r>
              <a:rPr lang="en-US" dirty="0" smtClean="0"/>
              <a:t>Graphics – Part 3</a:t>
            </a:r>
          </a:p>
        </p:txBody>
      </p:sp>
      <p:sp>
        <p:nvSpPr>
          <p:cNvPr id="3" name="Subtitle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r>
              <a:rPr lang="en-US" dirty="0" smtClean="0">
                <a:solidFill>
                  <a:schemeClr val="bg1">
                    <a:lumMod val="50000"/>
                  </a:schemeClr>
                </a:solidFill>
              </a:rPr>
              <a:t>HRP223 – 2013</a:t>
            </a:r>
            <a:endParaRPr lang="en-US" dirty="0" smtClean="0"/>
          </a:p>
          <a:p>
            <a:pPr eaLnBrk="1" fontAlgn="auto" hangingPunct="1">
              <a:spcAft>
                <a:spcPts val="0"/>
              </a:spcAft>
              <a:buFont typeface="Arial" pitchFamily="34" charset="0"/>
              <a:buNone/>
              <a:defRPr/>
            </a:pPr>
            <a:r>
              <a:rPr lang="en-US" dirty="0" smtClean="0"/>
              <a:t>December 2, 2013 </a:t>
            </a:r>
          </a:p>
          <a:p>
            <a:pPr eaLnBrk="1" fontAlgn="auto" hangingPunct="1">
              <a:spcAft>
                <a:spcPts val="0"/>
              </a:spcAft>
              <a:buFont typeface="Arial" pitchFamily="34" charset="0"/>
              <a:buNone/>
              <a:defRPr/>
            </a:pPr>
            <a:endParaRPr lang="en-US" dirty="0"/>
          </a:p>
        </p:txBody>
      </p:sp>
      <p:sp>
        <p:nvSpPr>
          <p:cNvPr id="4" name="Rectangle 5"/>
          <p:cNvSpPr>
            <a:spLocks noChangeArrowheads="1"/>
          </p:cNvSpPr>
          <p:nvPr/>
        </p:nvSpPr>
        <p:spPr bwMode="auto">
          <a:xfrm>
            <a:off x="4800600" y="5943600"/>
            <a:ext cx="4191000" cy="784225"/>
          </a:xfrm>
          <a:prstGeom prst="rect">
            <a:avLst/>
          </a:prstGeom>
          <a:noFill/>
          <a:ln w="9525">
            <a:noFill/>
            <a:miter lim="800000"/>
            <a:headEnd/>
            <a:tailEnd/>
          </a:ln>
          <a:effectLst/>
        </p:spPr>
        <p:txBody>
          <a:bodyPr>
            <a:spAutoFit/>
          </a:bodyPr>
          <a:lstStyle/>
          <a:p>
            <a:pPr fontAlgn="auto">
              <a:spcBef>
                <a:spcPts val="0"/>
              </a:spcBef>
              <a:spcAft>
                <a:spcPts val="0"/>
              </a:spcAft>
              <a:defRPr/>
            </a:pPr>
            <a:r>
              <a:rPr lang="en-US" sz="900" dirty="0">
                <a:solidFill>
                  <a:schemeClr val="bg1">
                    <a:lumMod val="50000"/>
                  </a:schemeClr>
                </a:solidFill>
                <a:latin typeface="+mn-lt"/>
                <a:cs typeface="+mn-cs"/>
              </a:rPr>
              <a:t>Copyright © </a:t>
            </a:r>
            <a:r>
              <a:rPr lang="en-US" sz="900" dirty="0" smtClean="0">
                <a:solidFill>
                  <a:schemeClr val="bg1">
                    <a:lumMod val="50000"/>
                  </a:schemeClr>
                </a:solidFill>
                <a:latin typeface="+mn-lt"/>
                <a:cs typeface="+mn-cs"/>
              </a:rPr>
              <a:t>1999-2013  </a:t>
            </a:r>
            <a:r>
              <a:rPr lang="en-US" sz="900" dirty="0">
                <a:solidFill>
                  <a:schemeClr val="bg1">
                    <a:lumMod val="50000"/>
                  </a:schemeClr>
                </a:solidFill>
                <a:latin typeface="+mn-lt"/>
                <a:cs typeface="+mn-cs"/>
              </a:rPr>
              <a:t>Leland Stanford Junior University.  All rights reserved.</a:t>
            </a:r>
          </a:p>
          <a:p>
            <a:pPr fontAlgn="auto">
              <a:spcBef>
                <a:spcPts val="0"/>
              </a:spcBef>
              <a:spcAft>
                <a:spcPts val="0"/>
              </a:spcAft>
              <a:defRPr/>
            </a:pPr>
            <a:r>
              <a:rPr lang="en-US" sz="900" dirty="0">
                <a:solidFill>
                  <a:schemeClr val="bg1">
                    <a:lumMod val="50000"/>
                  </a:schemeClr>
                </a:solidFill>
                <a:latin typeface="+mn-lt"/>
                <a:cs typeface="+mn-cs"/>
              </a:rPr>
              <a:t>Warning:  This presentation is protected by copyright law and international treaties.  Unauthorized reproduction of this presentation, or any portion of it, may result in severe civil and criminal penalties and will be prosecuted to maximum extent possible under the law.</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 Types</a:t>
            </a:r>
            <a:endParaRPr lang="en-US" dirty="0"/>
          </a:p>
        </p:txBody>
      </p:sp>
      <p:sp>
        <p:nvSpPr>
          <p:cNvPr id="3" name="Content Placeholder 2"/>
          <p:cNvSpPr>
            <a:spLocks noGrp="1"/>
          </p:cNvSpPr>
          <p:nvPr>
            <p:ph idx="1"/>
          </p:nvPr>
        </p:nvSpPr>
        <p:spPr/>
        <p:txBody>
          <a:bodyPr/>
          <a:lstStyle/>
          <a:p>
            <a:r>
              <a:rPr lang="en-US" dirty="0" smtClean="0"/>
              <a:t>Categorical variables</a:t>
            </a:r>
          </a:p>
          <a:p>
            <a:pPr lvl="1"/>
            <a:r>
              <a:rPr lang="en-US" dirty="0" smtClean="0"/>
              <a:t>Descriptive</a:t>
            </a:r>
          </a:p>
          <a:p>
            <a:pPr lvl="2"/>
            <a:r>
              <a:rPr lang="en-US" dirty="0" smtClean="0"/>
              <a:t>Bar charts</a:t>
            </a:r>
          </a:p>
          <a:p>
            <a:pPr lvl="2"/>
            <a:r>
              <a:rPr lang="en-US" dirty="0" smtClean="0"/>
              <a:t>Dot plots</a:t>
            </a:r>
          </a:p>
          <a:p>
            <a:pPr lvl="1"/>
            <a:r>
              <a:rPr lang="en-US" dirty="0" smtClean="0"/>
              <a:t>Inferential</a:t>
            </a:r>
          </a:p>
          <a:p>
            <a:r>
              <a:rPr lang="en-US" dirty="0" smtClean="0"/>
              <a:t>Continuous variables</a:t>
            </a:r>
          </a:p>
          <a:p>
            <a:pPr lvl="1"/>
            <a:r>
              <a:rPr lang="en-US" dirty="0" smtClean="0"/>
              <a:t>Histogram</a:t>
            </a:r>
          </a:p>
          <a:p>
            <a:pPr lvl="1"/>
            <a:r>
              <a:rPr lang="en-US" dirty="0" smtClean="0"/>
              <a:t>Box plot</a:t>
            </a:r>
          </a:p>
          <a:p>
            <a:pPr lvl="1"/>
            <a:r>
              <a:rPr lang="en-US" dirty="0" smtClean="0"/>
              <a:t>Violin plots</a:t>
            </a:r>
          </a:p>
          <a:p>
            <a:pPr lvl="1"/>
            <a:r>
              <a:rPr lang="en-US" dirty="0" err="1" smtClean="0"/>
              <a:t>Quantile</a:t>
            </a:r>
            <a:r>
              <a:rPr lang="en-US" dirty="0" smtClean="0"/>
              <a:t> and QQ plots</a:t>
            </a:r>
          </a:p>
          <a:p>
            <a:pPr lvl="2"/>
            <a:endParaRPr lang="en-US" dirty="0" smtClean="0"/>
          </a:p>
          <a:p>
            <a:pPr lvl="2"/>
            <a:endParaRPr lang="en-US" dirty="0" smtClean="0"/>
          </a:p>
          <a:p>
            <a:pPr lvl="2"/>
            <a:endParaRPr lang="en-US" dirty="0"/>
          </a:p>
        </p:txBody>
      </p:sp>
    </p:spTree>
    <p:extLst>
      <p:ext uri="{BB962C8B-B14F-4D97-AF65-F5344CB8AC3E}">
        <p14:creationId xmlns:p14="http://schemas.microsoft.com/office/powerpoint/2010/main" val="3540646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Frequency Plots</a:t>
            </a:r>
            <a:endParaRPr lang="en-US" dirty="0"/>
          </a:p>
        </p:txBody>
      </p:sp>
      <p:sp>
        <p:nvSpPr>
          <p:cNvPr id="3" name="Content Placeholder 2"/>
          <p:cNvSpPr>
            <a:spLocks noGrp="1"/>
          </p:cNvSpPr>
          <p:nvPr>
            <p:ph idx="1"/>
          </p:nvPr>
        </p:nvSpPr>
        <p:spPr/>
        <p:txBody>
          <a:bodyPr/>
          <a:lstStyle/>
          <a:p>
            <a:r>
              <a:rPr lang="en-US" dirty="0" smtClean="0"/>
              <a:t>EG for frequency plots</a:t>
            </a:r>
          </a:p>
          <a:p>
            <a:r>
              <a:rPr lang="en-US" dirty="0" smtClean="0"/>
              <a:t>Custom code</a:t>
            </a:r>
            <a:endParaRPr lang="en-US" dirty="0"/>
          </a:p>
        </p:txBody>
      </p:sp>
    </p:spTree>
    <p:extLst>
      <p:ext uri="{BB962C8B-B14F-4D97-AF65-F5344CB8AC3E}">
        <p14:creationId xmlns:p14="http://schemas.microsoft.com/office/powerpoint/2010/main" val="3340364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 Charts</a:t>
            </a:r>
            <a:endParaRPr lang="en-US" dirty="0"/>
          </a:p>
        </p:txBody>
      </p:sp>
      <p:sp>
        <p:nvSpPr>
          <p:cNvPr id="3" name="Content Placeholder 2"/>
          <p:cNvSpPr>
            <a:spLocks noGrp="1"/>
          </p:cNvSpPr>
          <p:nvPr>
            <p:ph idx="1"/>
          </p:nvPr>
        </p:nvSpPr>
        <p:spPr/>
        <p:txBody>
          <a:bodyPr/>
          <a:lstStyle/>
          <a:p>
            <a:r>
              <a:rPr lang="en-US" dirty="0" smtClean="0"/>
              <a:t>The ink-to-information ratio is lousy.</a:t>
            </a:r>
          </a:p>
          <a:p>
            <a:r>
              <a:rPr lang="en-US" dirty="0" smtClean="0"/>
              <a:t>A one dimensional quantity is being “expanded” into two dimensions.  </a:t>
            </a:r>
          </a:p>
          <a:p>
            <a:pPr lvl="1"/>
            <a:r>
              <a:rPr lang="en-US" dirty="0" smtClean="0"/>
              <a:t>Doubling of the amount corresponds to how much of an increase in area?</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Statistical Graphics</a:t>
            </a:r>
            <a:endParaRPr lang="en-US" dirty="0"/>
          </a:p>
        </p:txBody>
      </p:sp>
      <p:sp>
        <p:nvSpPr>
          <p:cNvPr id="3" name="Content Placeholder 2"/>
          <p:cNvSpPr>
            <a:spLocks noGrp="1"/>
          </p:cNvSpPr>
          <p:nvPr>
            <p:ph idx="1"/>
          </p:nvPr>
        </p:nvSpPr>
        <p:spPr/>
        <p:txBody>
          <a:bodyPr/>
          <a:lstStyle/>
          <a:p>
            <a:r>
              <a:rPr lang="en-US" dirty="0" smtClean="0"/>
              <a:t>From the authors of your book:</a:t>
            </a:r>
          </a:p>
          <a:p>
            <a:pPr marL="0" indent="0">
              <a:buNone/>
            </a:pPr>
            <a:r>
              <a:rPr lang="en-US" sz="2000" dirty="0">
                <a:hlinkClick r:id="rId2"/>
              </a:rPr>
              <a:t>http://</a:t>
            </a:r>
            <a:r>
              <a:rPr lang="en-US" sz="2000" dirty="0" smtClean="0">
                <a:hlinkClick r:id="rId2"/>
              </a:rPr>
              <a:t>support.sas.com/resources/papers/proceedings10/154-2010.pdf</a:t>
            </a:r>
            <a:endParaRPr lang="en-US" sz="2000" dirty="0" smtClean="0"/>
          </a:p>
          <a:p>
            <a:r>
              <a:rPr lang="en-US" dirty="0" smtClean="0"/>
              <a:t>SAS Tech support:</a:t>
            </a:r>
          </a:p>
          <a:p>
            <a:pPr marL="0" indent="0">
              <a:buNone/>
            </a:pPr>
            <a:r>
              <a:rPr lang="en-US" sz="2000" dirty="0">
                <a:hlinkClick r:id="rId3"/>
              </a:rPr>
              <a:t>http://support.sas.com/sassamples/graphgallery/PROC_SGPLOT.html</a:t>
            </a:r>
            <a:endParaRPr lang="en-US" sz="2000" dirty="0" smtClean="0"/>
          </a:p>
          <a:p>
            <a:r>
              <a:rPr lang="en-US" dirty="0" smtClean="0"/>
              <a:t>The documentation:</a:t>
            </a:r>
          </a:p>
          <a:p>
            <a:pPr marL="0" indent="0">
              <a:buNone/>
            </a:pPr>
            <a:r>
              <a:rPr lang="en-US" sz="2000" dirty="0">
                <a:hlinkClick r:id="rId4"/>
              </a:rPr>
              <a:t>http://</a:t>
            </a:r>
            <a:r>
              <a:rPr lang="en-US" sz="2000" dirty="0" smtClean="0">
                <a:hlinkClick r:id="rId4"/>
              </a:rPr>
              <a:t>support.sas.com/documentation/cdl/en/grstatproc/64978/HTML/default/viewer.htm#n06d3rt7nhhqq4n11xffmms8oj3z.htm</a:t>
            </a:r>
            <a:endParaRPr lang="en-US" sz="2000" dirty="0" smtClean="0"/>
          </a:p>
          <a:p>
            <a:r>
              <a:rPr lang="en-US" dirty="0" smtClean="0"/>
              <a:t>As you look in old documentation you will see many methods to specify group colors.  Remember to use the </a:t>
            </a:r>
            <a:r>
              <a:rPr lang="en-US" dirty="0" err="1" smtClean="0"/>
              <a:t>styleattrs</a:t>
            </a:r>
            <a:r>
              <a:rPr lang="en-US" dirty="0" smtClean="0"/>
              <a:t> statement in 9.4 </a:t>
            </a:r>
            <a:r>
              <a:rPr lang="en-US" dirty="0" err="1" smtClean="0"/>
              <a:t>sgplot</a:t>
            </a:r>
            <a:r>
              <a:rPr lang="en-US" dirty="0" smtClean="0"/>
              <a:t>.</a:t>
            </a:r>
            <a:endParaRPr lang="en-US" dirty="0"/>
          </a:p>
        </p:txBody>
      </p:sp>
    </p:spTree>
    <p:extLst>
      <p:ext uri="{BB962C8B-B14F-4D97-AF65-F5344CB8AC3E}">
        <p14:creationId xmlns:p14="http://schemas.microsoft.com/office/powerpoint/2010/main" val="341859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666875"/>
            <a:ext cx="4752975" cy="5038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ular Callout 3"/>
          <p:cNvSpPr/>
          <p:nvPr/>
        </p:nvSpPr>
        <p:spPr>
          <a:xfrm>
            <a:off x="3352800" y="4267200"/>
            <a:ext cx="1447800" cy="914400"/>
          </a:xfrm>
          <a:prstGeom prst="wedgeRectCallout">
            <a:avLst>
              <a:gd name="adj1" fmla="val -88596"/>
              <a:gd name="adj2" fmla="val 708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 longer needed in 9.4.</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7808" y="35441"/>
            <a:ext cx="4476700" cy="36173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ular Callout 6"/>
          <p:cNvSpPr/>
          <p:nvPr/>
        </p:nvSpPr>
        <p:spPr>
          <a:xfrm>
            <a:off x="2828260" y="2206256"/>
            <a:ext cx="1447800" cy="914400"/>
          </a:xfrm>
          <a:prstGeom prst="wedgeRectCallout">
            <a:avLst>
              <a:gd name="adj1" fmla="val -116503"/>
              <a:gd name="adj2" fmla="val 1626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cx followed by the hex  code for </a:t>
            </a:r>
            <a:endParaRPr lang="en-US" dirty="0"/>
          </a:p>
        </p:txBody>
      </p:sp>
      <p:sp>
        <p:nvSpPr>
          <p:cNvPr id="5" name="Rectangular Callout 4"/>
          <p:cNvSpPr/>
          <p:nvPr/>
        </p:nvSpPr>
        <p:spPr>
          <a:xfrm>
            <a:off x="6324600" y="3810000"/>
            <a:ext cx="1676400" cy="1295400"/>
          </a:xfrm>
          <a:prstGeom prst="wedgeRectCallout">
            <a:avLst>
              <a:gd name="adj1" fmla="val 15954"/>
              <a:gd name="adj2" fmla="val -663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Notice the bar order... </a:t>
            </a:r>
            <a:r>
              <a:rPr lang="en-US" dirty="0" err="1" smtClean="0"/>
              <a:t>vs</a:t>
            </a:r>
            <a:r>
              <a:rPr lang="en-US" dirty="0" smtClean="0"/>
              <a:t> the legend.</a:t>
            </a:r>
            <a:endParaRPr lang="en-US" dirty="0"/>
          </a:p>
        </p:txBody>
      </p:sp>
      <p:sp>
        <p:nvSpPr>
          <p:cNvPr id="6" name="Rectangle 5"/>
          <p:cNvSpPr/>
          <p:nvPr/>
        </p:nvSpPr>
        <p:spPr>
          <a:xfrm>
            <a:off x="76200" y="304800"/>
            <a:ext cx="4095993" cy="369332"/>
          </a:xfrm>
          <a:prstGeom prst="rect">
            <a:avLst/>
          </a:prstGeom>
        </p:spPr>
        <p:txBody>
          <a:bodyPr wrap="none">
            <a:spAutoFit/>
          </a:bodyPr>
          <a:lstStyle/>
          <a:p>
            <a:r>
              <a:rPr lang="en-US" dirty="0" smtClean="0">
                <a:hlinkClick r:id="rId4"/>
              </a:rPr>
              <a:t>http</a:t>
            </a:r>
            <a:r>
              <a:rPr lang="en-US" dirty="0">
                <a:hlinkClick r:id="rId4"/>
              </a:rPr>
              <a:t>://</a:t>
            </a:r>
            <a:r>
              <a:rPr lang="en-US" dirty="0" smtClean="0">
                <a:hlinkClick r:id="rId4"/>
              </a:rPr>
              <a:t>support.sas.com/kb/43/731.html</a:t>
            </a:r>
            <a:r>
              <a:rPr lang="en-US" dirty="0" smtClean="0"/>
              <a:t> </a:t>
            </a:r>
            <a:endParaRPr lang="en-US" dirty="0"/>
          </a:p>
        </p:txBody>
      </p:sp>
    </p:spTree>
    <p:extLst>
      <p:ext uri="{BB962C8B-B14F-4D97-AF65-F5344CB8AC3E}">
        <p14:creationId xmlns:p14="http://schemas.microsoft.com/office/powerpoint/2010/main" val="3286613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Picking Colors</a:t>
            </a:r>
            <a:endParaRPr lang="en-US" dirty="0"/>
          </a:p>
        </p:txBody>
      </p:sp>
      <p:sp>
        <p:nvSpPr>
          <p:cNvPr id="3" name="Content Placeholder 2"/>
          <p:cNvSpPr>
            <a:spLocks noGrp="1"/>
          </p:cNvSpPr>
          <p:nvPr>
            <p:ph idx="1"/>
          </p:nvPr>
        </p:nvSpPr>
        <p:spPr/>
        <p:txBody>
          <a:bodyPr/>
          <a:lstStyle/>
          <a:p>
            <a:r>
              <a:rPr lang="en-US" dirty="0"/>
              <a:t>SAS knows lots of common color names</a:t>
            </a:r>
          </a:p>
          <a:p>
            <a:pPr lvl="1"/>
            <a:r>
              <a:rPr lang="en-US" dirty="0" smtClean="0"/>
              <a:t>The default color schemes are designed to NOT give extra emphasis to one group over another.</a:t>
            </a:r>
          </a:p>
          <a:p>
            <a:r>
              <a:rPr lang="en-US" dirty="0" smtClean="0"/>
              <a:t>You can pick a color by typing cx followed by a 6 character hex color id.</a:t>
            </a:r>
          </a:p>
          <a:p>
            <a:pPr lvl="1"/>
            <a:r>
              <a:rPr lang="en-US" dirty="0" smtClean="0"/>
              <a:t>Wikipedia is your friend...</a:t>
            </a:r>
          </a:p>
          <a:p>
            <a:pPr lvl="1"/>
            <a:r>
              <a:rPr lang="en-US" dirty="0" err="1" smtClean="0"/>
              <a:t>Kuler</a:t>
            </a:r>
            <a:r>
              <a:rPr lang="en-US" dirty="0" smtClean="0"/>
              <a:t> is wonderful for picking schemes </a:t>
            </a:r>
            <a:r>
              <a:rPr lang="en-US" dirty="0" smtClean="0">
                <a:hlinkClick r:id="rId2"/>
              </a:rPr>
              <a:t>https</a:t>
            </a:r>
            <a:r>
              <a:rPr lang="en-US" dirty="0">
                <a:hlinkClick r:id="rId2"/>
              </a:rPr>
              <a:t>://kuler.adobe.com/create/color-wheel</a:t>
            </a:r>
            <a:r>
              <a:rPr lang="en-US" dirty="0" smtClean="0">
                <a:hlinkClick r:id="rId2"/>
              </a:rPr>
              <a:t>/</a:t>
            </a:r>
            <a:endParaRPr lang="en-US" dirty="0" smtClean="0"/>
          </a:p>
        </p:txBody>
      </p:sp>
    </p:spTree>
    <p:extLst>
      <p:ext uri="{BB962C8B-B14F-4D97-AF65-F5344CB8AC3E}">
        <p14:creationId xmlns:p14="http://schemas.microsoft.com/office/powerpoint/2010/main" val="1322305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04" y="2133600"/>
            <a:ext cx="8081682"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3656" y="19493"/>
            <a:ext cx="4876800" cy="39348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ular Callout 3"/>
          <p:cNvSpPr/>
          <p:nvPr/>
        </p:nvSpPr>
        <p:spPr>
          <a:xfrm>
            <a:off x="6019800" y="5851451"/>
            <a:ext cx="1066800" cy="609600"/>
          </a:xfrm>
          <a:prstGeom prst="wedgeRectCallout">
            <a:avLst>
              <a:gd name="adj1" fmla="val -145418"/>
              <a:gd name="adj2" fmla="val -979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Set the order.</a:t>
            </a:r>
            <a:endParaRPr lang="en-US" dirty="0"/>
          </a:p>
        </p:txBody>
      </p:sp>
      <p:sp>
        <p:nvSpPr>
          <p:cNvPr id="8" name="Rectangular Callout 7"/>
          <p:cNvSpPr/>
          <p:nvPr/>
        </p:nvSpPr>
        <p:spPr>
          <a:xfrm>
            <a:off x="2743199" y="3649557"/>
            <a:ext cx="1373045" cy="609600"/>
          </a:xfrm>
          <a:prstGeom prst="wedgeRectCallout">
            <a:avLst>
              <a:gd name="adj1" fmla="val -135351"/>
              <a:gd name="adj2" fmla="val 1148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 </a:t>
            </a:r>
            <a:r>
              <a:rPr lang="en-US" dirty="0" err="1" smtClean="0"/>
              <a:t>styleattrs</a:t>
            </a:r>
            <a:r>
              <a:rPr lang="en-US" dirty="0" smtClean="0"/>
              <a:t>!</a:t>
            </a:r>
            <a:endParaRPr lang="en-US" dirty="0"/>
          </a:p>
        </p:txBody>
      </p:sp>
    </p:spTree>
    <p:extLst>
      <p:ext uri="{BB962C8B-B14F-4D97-AF65-F5344CB8AC3E}">
        <p14:creationId xmlns:p14="http://schemas.microsoft.com/office/powerpoint/2010/main" val="131707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a web page with art</a:t>
            </a:r>
            <a:endParaRPr lang="en-US" dirty="0"/>
          </a:p>
        </p:txBody>
      </p:sp>
      <p:sp>
        <p:nvSpPr>
          <p:cNvPr id="3" name="Content Placeholder 2"/>
          <p:cNvSpPr>
            <a:spLocks noGrp="1"/>
          </p:cNvSpPr>
          <p:nvPr>
            <p:ph idx="1"/>
          </p:nvPr>
        </p:nvSpPr>
        <p:spPr>
          <a:xfrm>
            <a:off x="152400" y="1600200"/>
            <a:ext cx="8839200" cy="4525963"/>
          </a:xfrm>
        </p:spPr>
        <p:txBody>
          <a:bodyPr/>
          <a:lstStyle/>
          <a:p>
            <a:r>
              <a:rPr lang="en-US" sz="2800" dirty="0" smtClean="0"/>
              <a:t>Make a programming node in EG and paste in my SAS header file:</a:t>
            </a:r>
          </a:p>
          <a:p>
            <a:pPr marL="0" indent="0" algn="ctr">
              <a:buNone/>
            </a:pPr>
            <a:r>
              <a:rPr lang="en-US" sz="2000" dirty="0">
                <a:hlinkClick r:id="rId2"/>
              </a:rPr>
              <a:t>http://</a:t>
            </a:r>
            <a:r>
              <a:rPr lang="en-US" sz="2000" dirty="0" smtClean="0">
                <a:hlinkClick r:id="rId2"/>
              </a:rPr>
              <a:t>www.stanford.edu/class/hrp223/2013/ods/Header20130822.sas</a:t>
            </a:r>
            <a:r>
              <a:rPr lang="en-US" sz="2000" dirty="0" smtClean="0"/>
              <a:t> </a:t>
            </a:r>
          </a:p>
          <a:p>
            <a:r>
              <a:rPr lang="en-US" sz="2800" dirty="0" smtClean="0"/>
              <a:t>Fix the path and date.</a:t>
            </a:r>
          </a:p>
          <a:p>
            <a:r>
              <a:rPr lang="en-US" sz="2800" dirty="0" smtClean="0"/>
              <a:t>Paste in your analysis and graphic code</a:t>
            </a:r>
          </a:p>
          <a:p>
            <a:pPr lvl="1"/>
            <a:r>
              <a:rPr lang="en-US" sz="2400" dirty="0" smtClean="0"/>
              <a:t>You can paste in SG code or EG generated code.</a:t>
            </a:r>
          </a:p>
          <a:p>
            <a:r>
              <a:rPr lang="en-US" sz="2800" dirty="0" smtClean="0"/>
              <a:t>Fix the titles.</a:t>
            </a:r>
          </a:p>
          <a:p>
            <a:r>
              <a:rPr lang="en-US" sz="2800" dirty="0" smtClean="0"/>
              <a:t>Run the code</a:t>
            </a:r>
          </a:p>
          <a:p>
            <a:r>
              <a:rPr lang="en-US" sz="2800" dirty="0" smtClean="0"/>
              <a:t>Make a folder in your WWW space</a:t>
            </a:r>
          </a:p>
          <a:p>
            <a:r>
              <a:rPr lang="en-US" sz="2800" dirty="0" smtClean="0"/>
              <a:t>Make and move a .</a:t>
            </a:r>
            <a:r>
              <a:rPr lang="en-US" sz="2800" dirty="0" err="1" smtClean="0"/>
              <a:t>htaccess</a:t>
            </a:r>
            <a:r>
              <a:rPr lang="en-US" sz="2800" dirty="0" smtClean="0"/>
              <a:t> file</a:t>
            </a:r>
          </a:p>
          <a:p>
            <a:r>
              <a:rPr lang="en-US" sz="2800" dirty="0" smtClean="0"/>
              <a:t>Move all the files to the folder</a:t>
            </a:r>
            <a:endParaRPr lang="en-US" sz="2800" dirty="0"/>
          </a:p>
        </p:txBody>
      </p:sp>
    </p:spTree>
    <p:extLst>
      <p:ext uri="{BB962C8B-B14F-4D97-AF65-F5344CB8AC3E}">
        <p14:creationId xmlns:p14="http://schemas.microsoft.com/office/powerpoint/2010/main" val="785193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5363" y="728663"/>
            <a:ext cx="7151687" cy="5400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ular Callout 3"/>
          <p:cNvSpPr/>
          <p:nvPr/>
        </p:nvSpPr>
        <p:spPr>
          <a:xfrm>
            <a:off x="6553200" y="3048000"/>
            <a:ext cx="1066800" cy="914400"/>
          </a:xfrm>
          <a:prstGeom prst="wedgeRectCallout">
            <a:avLst>
              <a:gd name="adj1" fmla="val -173325"/>
              <a:gd name="adj2" fmla="val -95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 your own path and date.</a:t>
            </a:r>
            <a:endParaRPr lang="en-US" dirty="0"/>
          </a:p>
        </p:txBody>
      </p:sp>
    </p:spTree>
    <p:extLst>
      <p:ext uri="{BB962C8B-B14F-4D97-AF65-F5344CB8AC3E}">
        <p14:creationId xmlns:p14="http://schemas.microsoft.com/office/powerpoint/2010/main" val="4021551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76200"/>
            <a:ext cx="2855681" cy="20095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ular Callout 1"/>
          <p:cNvSpPr/>
          <p:nvPr/>
        </p:nvSpPr>
        <p:spPr>
          <a:xfrm>
            <a:off x="2971800" y="1524000"/>
            <a:ext cx="2819400" cy="279991"/>
          </a:xfrm>
          <a:prstGeom prst="wedgeRectCallout">
            <a:avLst>
              <a:gd name="adj1" fmla="val -121545"/>
              <a:gd name="adj2" fmla="val -373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Your code goes here.</a:t>
            </a:r>
            <a:endParaRPr lang="en-US" dirty="0"/>
          </a:p>
        </p:txBody>
      </p:sp>
      <p:sp>
        <p:nvSpPr>
          <p:cNvPr id="3" name="Rectangular Callout 2"/>
          <p:cNvSpPr/>
          <p:nvPr/>
        </p:nvSpPr>
        <p:spPr>
          <a:xfrm>
            <a:off x="3657600" y="228600"/>
            <a:ext cx="5257800" cy="990600"/>
          </a:xfrm>
          <a:prstGeom prst="wedgeRectCallout">
            <a:avLst>
              <a:gd name="adj1" fmla="val -63061"/>
              <a:gd name="adj2" fmla="val 131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Copy and paste these three lines </a:t>
            </a:r>
            <a:r>
              <a:rPr lang="en-US" dirty="0" smtClean="0"/>
              <a:t> before each procedure that makes output.  Add the label you want in the table of contents after the equal sign.</a:t>
            </a:r>
            <a:endParaRPr lang="en-US"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50" y="2514600"/>
            <a:ext cx="5772150" cy="421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5310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458200" cy="1143000"/>
          </a:xfrm>
        </p:spPr>
        <p:txBody>
          <a:bodyPr>
            <a:normAutofit/>
          </a:bodyPr>
          <a:lstStyle/>
          <a:p>
            <a:r>
              <a:rPr lang="en-US" dirty="0" smtClean="0">
                <a:solidFill>
                  <a:srgbClr val="00B050"/>
                </a:solidFill>
              </a:rPr>
              <a:t>S</a:t>
            </a:r>
            <a:r>
              <a:rPr lang="en-US" dirty="0" smtClean="0"/>
              <a:t>tatistical </a:t>
            </a:r>
            <a:r>
              <a:rPr lang="en-US" dirty="0" smtClean="0">
                <a:solidFill>
                  <a:srgbClr val="00B050"/>
                </a:solidFill>
              </a:rPr>
              <a:t>G</a:t>
            </a:r>
            <a:r>
              <a:rPr lang="en-US" dirty="0" smtClean="0"/>
              <a:t>raphics </a:t>
            </a:r>
            <a:r>
              <a:rPr lang="en-US" dirty="0" err="1" smtClean="0"/>
              <a:t>Procs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proc </a:t>
            </a:r>
            <a:r>
              <a:rPr lang="en-US" dirty="0" err="1" smtClean="0"/>
              <a:t>sgPlot</a:t>
            </a:r>
            <a:endParaRPr lang="en-US" dirty="0" smtClean="0"/>
          </a:p>
          <a:p>
            <a:pPr lvl="1"/>
            <a:r>
              <a:rPr lang="en-US" dirty="0" smtClean="0"/>
              <a:t>general plotting procedure that replaces </a:t>
            </a:r>
            <a:r>
              <a:rPr lang="en-US" dirty="0" err="1" smtClean="0"/>
              <a:t>gplot</a:t>
            </a:r>
            <a:endParaRPr lang="en-US" dirty="0" smtClean="0"/>
          </a:p>
          <a:p>
            <a:r>
              <a:rPr lang="en-US" dirty="0" smtClean="0"/>
              <a:t>proc </a:t>
            </a:r>
            <a:r>
              <a:rPr lang="en-US" dirty="0" err="1" smtClean="0"/>
              <a:t>sgScatter</a:t>
            </a:r>
            <a:endParaRPr lang="en-US" dirty="0" smtClean="0"/>
          </a:p>
          <a:p>
            <a:pPr lvl="1"/>
            <a:r>
              <a:rPr lang="en-US" dirty="0" smtClean="0"/>
              <a:t>lots of tools for </a:t>
            </a:r>
            <a:r>
              <a:rPr lang="en-US" dirty="0" err="1" smtClean="0"/>
              <a:t>scatterplots</a:t>
            </a:r>
            <a:r>
              <a:rPr lang="en-US" dirty="0" smtClean="0"/>
              <a:t> and scatter matrices</a:t>
            </a:r>
          </a:p>
          <a:p>
            <a:r>
              <a:rPr lang="en-US" dirty="0" smtClean="0"/>
              <a:t>proc </a:t>
            </a:r>
            <a:r>
              <a:rPr lang="en-US" dirty="0" err="1" smtClean="0"/>
              <a:t>sgPanel</a:t>
            </a:r>
            <a:endParaRPr lang="en-US" dirty="0" smtClean="0"/>
          </a:p>
          <a:p>
            <a:pPr lvl="1"/>
            <a:r>
              <a:rPr lang="en-US" dirty="0" smtClean="0"/>
              <a:t>quick and easy trellis/lattice/matrix/panel of plots</a:t>
            </a:r>
          </a:p>
          <a:p>
            <a:r>
              <a:rPr lang="en-US" dirty="0" smtClean="0"/>
              <a:t>Proc </a:t>
            </a:r>
            <a:r>
              <a:rPr lang="en-US" dirty="0" err="1" smtClean="0"/>
              <a:t>sgRender</a:t>
            </a:r>
            <a:endParaRPr lang="en-US" dirty="0" smtClean="0"/>
          </a:p>
          <a:p>
            <a:pPr lvl="1"/>
            <a:r>
              <a:rPr lang="en-US" dirty="0" smtClean="0"/>
              <a:t>used with proc template to make totally custom plots</a:t>
            </a:r>
          </a:p>
          <a:p>
            <a:pPr lvl="1"/>
            <a:r>
              <a:rPr lang="en-US" dirty="0" smtClean="0"/>
              <a:t>It replaces proc </a:t>
            </a:r>
            <a:r>
              <a:rPr lang="en-US" dirty="0" err="1" smtClean="0"/>
              <a:t>greplay</a:t>
            </a:r>
            <a:endParaRPr lang="en-US" dirty="0" smtClean="0"/>
          </a:p>
          <a:p>
            <a:pPr lvl="1"/>
            <a:endParaRPr lang="en-US" dirty="0"/>
          </a:p>
        </p:txBody>
      </p:sp>
    </p:spTree>
    <p:extLst>
      <p:ext uri="{BB962C8B-B14F-4D97-AF65-F5344CB8AC3E}">
        <p14:creationId xmlns:p14="http://schemas.microsoft.com/office/powerpoint/2010/main" val="24827837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3950" y="152400"/>
            <a:ext cx="3981450"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ular Callout 1"/>
          <p:cNvSpPr/>
          <p:nvPr/>
        </p:nvSpPr>
        <p:spPr>
          <a:xfrm>
            <a:off x="2817627" y="838200"/>
            <a:ext cx="1828800" cy="304800"/>
          </a:xfrm>
          <a:prstGeom prst="wedgeRectCallout">
            <a:avLst>
              <a:gd name="adj1" fmla="val 68120"/>
              <a:gd name="adj2" fmla="val 2927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Body of the page</a:t>
            </a:r>
            <a:endParaRPr lang="en-US" dirty="0"/>
          </a:p>
        </p:txBody>
      </p:sp>
      <p:sp>
        <p:nvSpPr>
          <p:cNvPr id="4" name="Rectangular Callout 3"/>
          <p:cNvSpPr/>
          <p:nvPr/>
        </p:nvSpPr>
        <p:spPr>
          <a:xfrm>
            <a:off x="2286000" y="1600200"/>
            <a:ext cx="2133600" cy="304800"/>
          </a:xfrm>
          <a:prstGeom prst="wedgeRectCallout">
            <a:avLst>
              <a:gd name="adj1" fmla="val 74848"/>
              <a:gd name="adj2" fmla="val 1183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Table of contents</a:t>
            </a:r>
            <a:endParaRPr lang="en-US" dirty="0"/>
          </a:p>
        </p:txBody>
      </p:sp>
      <p:sp>
        <p:nvSpPr>
          <p:cNvPr id="5" name="Rectangular Callout 4"/>
          <p:cNvSpPr/>
          <p:nvPr/>
        </p:nvSpPr>
        <p:spPr>
          <a:xfrm>
            <a:off x="2209800" y="2133600"/>
            <a:ext cx="2223977" cy="609600"/>
          </a:xfrm>
          <a:prstGeom prst="wedgeRectCallout">
            <a:avLst>
              <a:gd name="adj1" fmla="val 72872"/>
              <a:gd name="adj2" fmla="val -90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Frame holding TOC and body</a:t>
            </a:r>
            <a:endParaRPr lang="en-US" dirty="0"/>
          </a:p>
        </p:txBody>
      </p:sp>
      <p:sp>
        <p:nvSpPr>
          <p:cNvPr id="7" name="Rectangular Callout 6"/>
          <p:cNvSpPr/>
          <p:nvPr/>
        </p:nvSpPr>
        <p:spPr>
          <a:xfrm>
            <a:off x="5472223" y="2819400"/>
            <a:ext cx="1538177" cy="304800"/>
          </a:xfrm>
          <a:prstGeom prst="wedgeRectCallout">
            <a:avLst>
              <a:gd name="adj1" fmla="val -67837"/>
              <a:gd name="adj2" fmla="val -979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graphic</a:t>
            </a:r>
            <a:endParaRPr lang="en-US" dirty="0"/>
          </a:p>
        </p:txBody>
      </p:sp>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1" y="3179492"/>
            <a:ext cx="5486399" cy="36785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6096001" y="4191000"/>
            <a:ext cx="289560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Look in the configuration slides if you see a hyperlink to the data values instead of the graphics.  You are making an Active X control (which only shows in Microsoft Internet Explorer).</a:t>
            </a:r>
            <a:endParaRPr lang="en-US" dirty="0"/>
          </a:p>
        </p:txBody>
      </p:sp>
    </p:spTree>
    <p:extLst>
      <p:ext uri="{BB962C8B-B14F-4D97-AF65-F5344CB8AC3E}">
        <p14:creationId xmlns:p14="http://schemas.microsoft.com/office/powerpoint/2010/main" val="1575139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SAS Bar Charts</a:t>
            </a:r>
            <a:endParaRPr lang="en-US" dirty="0"/>
          </a:p>
        </p:txBody>
      </p:sp>
      <p:sp>
        <p:nvSpPr>
          <p:cNvPr id="3" name="Content Placeholder 2"/>
          <p:cNvSpPr>
            <a:spLocks noGrp="1"/>
          </p:cNvSpPr>
          <p:nvPr>
            <p:ph idx="1"/>
          </p:nvPr>
        </p:nvSpPr>
        <p:spPr>
          <a:xfrm>
            <a:off x="76200" y="1600200"/>
            <a:ext cx="8991600" cy="4525963"/>
          </a:xfrm>
        </p:spPr>
        <p:txBody>
          <a:bodyPr/>
          <a:lstStyle/>
          <a:p>
            <a:r>
              <a:rPr lang="en-US" dirty="0" smtClean="0"/>
              <a:t>SAS makes the reader do extra work by rotating the axis labels in ActiveX images.  </a:t>
            </a:r>
          </a:p>
          <a:p>
            <a:r>
              <a:rPr lang="en-US" dirty="0" smtClean="0"/>
              <a:t>They pointlessly include variable labels by default.</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82510" y="3455504"/>
            <a:ext cx="4184690" cy="3173896"/>
          </a:xfrm>
          <a:prstGeom prst="rect">
            <a:avLst/>
          </a:prstGeom>
          <a:noFill/>
          <a:ln w="9525">
            <a:noFill/>
            <a:miter lim="800000"/>
            <a:headEnd/>
            <a:tailEnd/>
          </a:ln>
        </p:spPr>
      </p:pic>
      <p:pic>
        <p:nvPicPr>
          <p:cNvPr id="9218" name="Picture 2"/>
          <p:cNvPicPr>
            <a:picLocks noChangeAspect="1" noChangeArrowheads="1"/>
          </p:cNvPicPr>
          <p:nvPr/>
        </p:nvPicPr>
        <p:blipFill>
          <a:blip r:embed="rId3" cstate="print"/>
          <a:srcRect/>
          <a:stretch>
            <a:fillRect/>
          </a:stretch>
        </p:blipFill>
        <p:spPr bwMode="auto">
          <a:xfrm>
            <a:off x="4714875" y="3319364"/>
            <a:ext cx="4276725" cy="34624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do it?</a:t>
            </a:r>
            <a:endParaRPr lang="en-US" dirty="0"/>
          </a:p>
        </p:txBody>
      </p:sp>
      <p:pic>
        <p:nvPicPr>
          <p:cNvPr id="10242" name="Picture 2"/>
          <p:cNvPicPr>
            <a:picLocks noChangeAspect="1" noChangeArrowheads="1"/>
          </p:cNvPicPr>
          <p:nvPr/>
        </p:nvPicPr>
        <p:blipFill>
          <a:blip r:embed="rId2" cstate="print"/>
          <a:srcRect/>
          <a:stretch>
            <a:fillRect/>
          </a:stretch>
        </p:blipFill>
        <p:spPr bwMode="auto">
          <a:xfrm>
            <a:off x="2286000" y="1371600"/>
            <a:ext cx="4410075" cy="1066800"/>
          </a:xfrm>
          <a:prstGeom prst="rect">
            <a:avLst/>
          </a:prstGeom>
          <a:noFill/>
          <a:ln w="9525">
            <a:noFill/>
            <a:miter lim="800000"/>
            <a:headEnd/>
            <a:tailEnd/>
          </a:ln>
        </p:spPr>
      </p:pic>
      <p:pic>
        <p:nvPicPr>
          <p:cNvPr id="10245" name="Picture 5"/>
          <p:cNvPicPr>
            <a:picLocks noChangeAspect="1" noChangeArrowheads="1"/>
          </p:cNvPicPr>
          <p:nvPr/>
        </p:nvPicPr>
        <p:blipFill>
          <a:blip r:embed="rId3" cstate="print"/>
          <a:srcRect/>
          <a:stretch>
            <a:fillRect/>
          </a:stretch>
        </p:blipFill>
        <p:spPr bwMode="auto">
          <a:xfrm>
            <a:off x="990600" y="3200400"/>
            <a:ext cx="7296150" cy="3457575"/>
          </a:xfrm>
          <a:prstGeom prst="rect">
            <a:avLst/>
          </a:prstGeom>
          <a:noFill/>
          <a:ln w="9525">
            <a:noFill/>
            <a:miter lim="800000"/>
            <a:headEnd/>
            <a:tailEnd/>
          </a:ln>
        </p:spPr>
      </p:pic>
      <p:sp>
        <p:nvSpPr>
          <p:cNvPr id="9" name="Rectangular Callout 8"/>
          <p:cNvSpPr/>
          <p:nvPr/>
        </p:nvSpPr>
        <p:spPr>
          <a:xfrm>
            <a:off x="4267200" y="2667000"/>
            <a:ext cx="2895600" cy="914400"/>
          </a:xfrm>
          <a:prstGeom prst="wedgeRectCallout">
            <a:avLst>
              <a:gd name="adj1" fmla="val 52720"/>
              <a:gd name="adj2" fmla="val 1045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Notice you can Edit the data and apply filters.</a:t>
            </a:r>
            <a:endParaRPr lang="en-US" dirty="0"/>
          </a:p>
        </p:txBody>
      </p:sp>
      <p:sp>
        <p:nvSpPr>
          <p:cNvPr id="10" name="Rectangular Callout 9"/>
          <p:cNvSpPr/>
          <p:nvPr/>
        </p:nvSpPr>
        <p:spPr>
          <a:xfrm>
            <a:off x="5334000" y="5105400"/>
            <a:ext cx="3581400" cy="1600200"/>
          </a:xfrm>
          <a:prstGeom prst="wedgeRectCallout">
            <a:avLst>
              <a:gd name="adj1" fmla="val -64042"/>
              <a:gd name="adj2" fmla="val 222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You can right click on variables and apply user-defined formats off the Properties dialog.</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3"/>
          <p:cNvPicPr>
            <a:picLocks noChangeAspect="1" noChangeArrowheads="1"/>
          </p:cNvPicPr>
          <p:nvPr/>
        </p:nvPicPr>
        <p:blipFill>
          <a:blip r:embed="rId2" cstate="print"/>
          <a:srcRect/>
          <a:stretch>
            <a:fillRect/>
          </a:stretch>
        </p:blipFill>
        <p:spPr bwMode="auto">
          <a:xfrm>
            <a:off x="952500" y="3209925"/>
            <a:ext cx="3495675" cy="3343275"/>
          </a:xfrm>
          <a:prstGeom prst="rect">
            <a:avLst/>
          </a:prstGeom>
          <a:noFill/>
          <a:ln w="9525">
            <a:noFill/>
            <a:miter lim="800000"/>
            <a:headEnd/>
            <a:tailEnd/>
          </a:ln>
        </p:spPr>
      </p:pic>
      <p:pic>
        <p:nvPicPr>
          <p:cNvPr id="11268" name="Picture 4"/>
          <p:cNvPicPr>
            <a:picLocks noChangeAspect="1" noChangeArrowheads="1"/>
          </p:cNvPicPr>
          <p:nvPr/>
        </p:nvPicPr>
        <p:blipFill>
          <a:blip r:embed="rId3" cstate="print"/>
          <a:srcRect/>
          <a:stretch>
            <a:fillRect/>
          </a:stretch>
        </p:blipFill>
        <p:spPr bwMode="auto">
          <a:xfrm>
            <a:off x="4676775" y="3048000"/>
            <a:ext cx="3590925" cy="3648075"/>
          </a:xfrm>
          <a:prstGeom prst="rect">
            <a:avLst/>
          </a:prstGeom>
          <a:noFill/>
          <a:ln w="9525">
            <a:noFill/>
            <a:miter lim="800000"/>
            <a:headEnd/>
            <a:tailEnd/>
          </a:ln>
        </p:spPr>
      </p:pic>
      <p:pic>
        <p:nvPicPr>
          <p:cNvPr id="11269" name="Picture 5"/>
          <p:cNvPicPr>
            <a:picLocks noChangeAspect="1" noChangeArrowheads="1"/>
          </p:cNvPicPr>
          <p:nvPr/>
        </p:nvPicPr>
        <p:blipFill>
          <a:blip r:embed="rId4" cstate="print"/>
          <a:srcRect/>
          <a:stretch>
            <a:fillRect/>
          </a:stretch>
        </p:blipFill>
        <p:spPr bwMode="auto">
          <a:xfrm>
            <a:off x="3733800" y="381000"/>
            <a:ext cx="5314950" cy="1504950"/>
          </a:xfrm>
          <a:prstGeom prst="rect">
            <a:avLst/>
          </a:prstGeom>
          <a:noFill/>
          <a:ln w="9525">
            <a:noFill/>
            <a:miter lim="800000"/>
            <a:headEnd/>
            <a:tailEnd/>
          </a:ln>
        </p:spPr>
      </p:pic>
      <p:pic>
        <p:nvPicPr>
          <p:cNvPr id="11270" name="Picture 6"/>
          <p:cNvPicPr>
            <a:picLocks noChangeAspect="1" noChangeArrowheads="1"/>
          </p:cNvPicPr>
          <p:nvPr/>
        </p:nvPicPr>
        <p:blipFill>
          <a:blip r:embed="rId5" cstate="print"/>
          <a:srcRect/>
          <a:stretch>
            <a:fillRect/>
          </a:stretch>
        </p:blipFill>
        <p:spPr bwMode="auto">
          <a:xfrm>
            <a:off x="228600" y="381000"/>
            <a:ext cx="3305175" cy="1571625"/>
          </a:xfrm>
          <a:prstGeom prst="rect">
            <a:avLst/>
          </a:prstGeom>
          <a:noFill/>
          <a:ln w="9525">
            <a:noFill/>
            <a:miter lim="800000"/>
            <a:headEnd/>
            <a:tailEnd/>
          </a:ln>
        </p:spPr>
      </p:pic>
      <p:sp>
        <p:nvSpPr>
          <p:cNvPr id="9" name="TextBox 8"/>
          <p:cNvSpPr txBox="1"/>
          <p:nvPr/>
        </p:nvSpPr>
        <p:spPr>
          <a:xfrm>
            <a:off x="2971800" y="0"/>
            <a:ext cx="2505814" cy="369332"/>
          </a:xfrm>
          <a:prstGeom prst="rect">
            <a:avLst/>
          </a:prstGeom>
          <a:noFill/>
        </p:spPr>
        <p:txBody>
          <a:bodyPr wrap="none" rtlCol="0">
            <a:spAutoFit/>
          </a:bodyPr>
          <a:lstStyle/>
          <a:p>
            <a:r>
              <a:rPr lang="en-US" dirty="0" smtClean="0"/>
              <a:t>First create the format.</a:t>
            </a:r>
            <a:endParaRPr lang="en-US" dirty="0"/>
          </a:p>
        </p:txBody>
      </p:sp>
      <p:sp>
        <p:nvSpPr>
          <p:cNvPr id="10" name="TextBox 9"/>
          <p:cNvSpPr txBox="1"/>
          <p:nvPr/>
        </p:nvSpPr>
        <p:spPr>
          <a:xfrm>
            <a:off x="609600" y="2286000"/>
            <a:ext cx="8077200" cy="646331"/>
          </a:xfrm>
          <a:prstGeom prst="rect">
            <a:avLst/>
          </a:prstGeom>
          <a:noFill/>
        </p:spPr>
        <p:txBody>
          <a:bodyPr wrap="square" rtlCol="0">
            <a:spAutoFit/>
          </a:bodyPr>
          <a:lstStyle/>
          <a:p>
            <a:r>
              <a:rPr lang="en-US" dirty="0" smtClean="0"/>
              <a:t>In the Data windowpane of the Bar Chart GUI, right click on the variable and change the format to the User Defined format you had created.</a:t>
            </a:r>
            <a:endParaRPr lang="en-US" dirty="0"/>
          </a:p>
        </p:txBody>
      </p:sp>
      <p:cxnSp>
        <p:nvCxnSpPr>
          <p:cNvPr id="12" name="Straight Connector 11"/>
          <p:cNvCxnSpPr/>
          <p:nvPr/>
        </p:nvCxnSpPr>
        <p:spPr>
          <a:xfrm>
            <a:off x="304800" y="2133600"/>
            <a:ext cx="8534400" cy="0"/>
          </a:xfrm>
          <a:prstGeom prst="line">
            <a:avLst/>
          </a:prstGeom>
          <a:ln w="381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GUI is Solid</a:t>
            </a:r>
            <a:endParaRPr lang="en-US" dirty="0"/>
          </a:p>
        </p:txBody>
      </p:sp>
      <p:sp>
        <p:nvSpPr>
          <p:cNvPr id="3" name="Content Placeholder 2"/>
          <p:cNvSpPr>
            <a:spLocks noGrp="1"/>
          </p:cNvSpPr>
          <p:nvPr>
            <p:ph idx="1"/>
          </p:nvPr>
        </p:nvSpPr>
        <p:spPr>
          <a:xfrm>
            <a:off x="304800" y="1600200"/>
            <a:ext cx="8534400" cy="4525963"/>
          </a:xfrm>
        </p:spPr>
        <p:txBody>
          <a:bodyPr/>
          <a:lstStyle/>
          <a:p>
            <a:r>
              <a:rPr lang="en-US" dirty="0" smtClean="0"/>
              <a:t>My only complaints are that the rotate grouping values text does not work (position in this example) and the summary statistics do not show up when you request ActiveX images.</a:t>
            </a:r>
            <a:endParaRPr lang="en-US" dirty="0"/>
          </a:p>
        </p:txBody>
      </p:sp>
      <p:pic>
        <p:nvPicPr>
          <p:cNvPr id="12290" name="Picture 2"/>
          <p:cNvPicPr>
            <a:picLocks noChangeAspect="1" noChangeArrowheads="1"/>
          </p:cNvPicPr>
          <p:nvPr/>
        </p:nvPicPr>
        <p:blipFill>
          <a:blip r:embed="rId2" cstate="print"/>
          <a:srcRect/>
          <a:stretch>
            <a:fillRect/>
          </a:stretch>
        </p:blipFill>
        <p:spPr bwMode="auto">
          <a:xfrm>
            <a:off x="0" y="3810000"/>
            <a:ext cx="3476625" cy="2963680"/>
          </a:xfrm>
          <a:prstGeom prst="rect">
            <a:avLst/>
          </a:prstGeom>
          <a:noFill/>
          <a:ln w="9525">
            <a:noFill/>
            <a:miter lim="800000"/>
            <a:headEnd/>
            <a:tailEnd/>
          </a:ln>
        </p:spPr>
      </p:pic>
      <p:pic>
        <p:nvPicPr>
          <p:cNvPr id="12291" name="Picture 3"/>
          <p:cNvPicPr>
            <a:picLocks noChangeAspect="1" noChangeArrowheads="1"/>
          </p:cNvPicPr>
          <p:nvPr/>
        </p:nvPicPr>
        <p:blipFill>
          <a:blip r:embed="rId3" cstate="print"/>
          <a:srcRect/>
          <a:stretch>
            <a:fillRect/>
          </a:stretch>
        </p:blipFill>
        <p:spPr bwMode="auto">
          <a:xfrm>
            <a:off x="3557392" y="3810000"/>
            <a:ext cx="5586608" cy="304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374255" y="260866"/>
            <a:ext cx="1467068" cy="369332"/>
          </a:xfrm>
          <a:prstGeom prst="rect">
            <a:avLst/>
          </a:prstGeom>
          <a:noFill/>
        </p:spPr>
        <p:txBody>
          <a:bodyPr wrap="none" rtlCol="0">
            <a:spAutoFit/>
          </a:bodyPr>
          <a:lstStyle/>
          <a:p>
            <a:r>
              <a:rPr lang="en-US" dirty="0" smtClean="0"/>
              <a:t>.PNG format</a:t>
            </a:r>
            <a:endParaRPr lang="en-US" dirty="0"/>
          </a:p>
        </p:txBody>
      </p:sp>
      <p:sp>
        <p:nvSpPr>
          <p:cNvPr id="7" name="TextBox 6"/>
          <p:cNvSpPr txBox="1"/>
          <p:nvPr/>
        </p:nvSpPr>
        <p:spPr>
          <a:xfrm>
            <a:off x="1981200" y="5791200"/>
            <a:ext cx="2377574" cy="369332"/>
          </a:xfrm>
          <a:prstGeom prst="rect">
            <a:avLst/>
          </a:prstGeom>
          <a:noFill/>
        </p:spPr>
        <p:txBody>
          <a:bodyPr wrap="none" rtlCol="0">
            <a:spAutoFit/>
          </a:bodyPr>
          <a:lstStyle/>
          <a:p>
            <a:r>
              <a:rPr lang="en-US" dirty="0" smtClean="0"/>
              <a:t>ActiveX image format</a:t>
            </a:r>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4974" y="3019738"/>
            <a:ext cx="4747126" cy="3838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399" y="0"/>
            <a:ext cx="5212331" cy="301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Saving the Graphic for Publication</a:t>
            </a:r>
            <a:endParaRPr lang="en-US" dirty="0"/>
          </a:p>
        </p:txBody>
      </p:sp>
      <p:sp>
        <p:nvSpPr>
          <p:cNvPr id="3" name="Content Placeholder 2"/>
          <p:cNvSpPr>
            <a:spLocks noGrp="1"/>
          </p:cNvSpPr>
          <p:nvPr>
            <p:ph idx="1"/>
          </p:nvPr>
        </p:nvSpPr>
        <p:spPr/>
        <p:txBody>
          <a:bodyPr/>
          <a:lstStyle/>
          <a:p>
            <a:r>
              <a:rPr lang="en-US" dirty="0" smtClean="0"/>
              <a:t>The easiest way to get publication quality graphics is to set the output type to be RTF.</a:t>
            </a:r>
            <a:endParaRPr lang="en-US" dirty="0"/>
          </a:p>
        </p:txBody>
      </p:sp>
      <p:pic>
        <p:nvPicPr>
          <p:cNvPr id="13314" name="Picture 2"/>
          <p:cNvPicPr>
            <a:picLocks noChangeAspect="1" noChangeArrowheads="1"/>
          </p:cNvPicPr>
          <p:nvPr/>
        </p:nvPicPr>
        <p:blipFill>
          <a:blip r:embed="rId2" cstate="print"/>
          <a:srcRect/>
          <a:stretch>
            <a:fillRect/>
          </a:stretch>
        </p:blipFill>
        <p:spPr bwMode="auto">
          <a:xfrm>
            <a:off x="152400" y="2743200"/>
            <a:ext cx="2314575" cy="4000500"/>
          </a:xfrm>
          <a:prstGeom prst="rect">
            <a:avLst/>
          </a:prstGeom>
          <a:noFill/>
          <a:ln w="9525">
            <a:noFill/>
            <a:miter lim="800000"/>
            <a:headEnd/>
            <a:tailEnd/>
          </a:ln>
        </p:spPr>
      </p:pic>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2666999"/>
            <a:ext cx="4953000" cy="4104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Output and Graphics</a:t>
            </a:r>
            <a:endParaRPr lang="en-US" dirty="0"/>
          </a:p>
        </p:txBody>
      </p:sp>
      <p:sp>
        <p:nvSpPr>
          <p:cNvPr id="3" name="Content Placeholder 2"/>
          <p:cNvSpPr>
            <a:spLocks noGrp="1"/>
          </p:cNvSpPr>
          <p:nvPr>
            <p:ph idx="1"/>
          </p:nvPr>
        </p:nvSpPr>
        <p:spPr>
          <a:xfrm>
            <a:off x="171450" y="1600200"/>
            <a:ext cx="8763000" cy="4525963"/>
          </a:xfrm>
        </p:spPr>
        <p:txBody>
          <a:bodyPr/>
          <a:lstStyle/>
          <a:p>
            <a:r>
              <a:rPr lang="en-US" dirty="0" smtClean="0"/>
              <a:t>The default graphic format in EG is ActiveX.  These images can be edited (even on the web) but they only display with Internet Explorer.  I have set my graphics to display as ActiveX images.  Tweak this with Tools&gt; Options… &gt; Graph.</a:t>
            </a:r>
            <a:endParaRPr lang="en-US" dirty="0"/>
          </a:p>
        </p:txBody>
      </p:sp>
      <p:pic>
        <p:nvPicPr>
          <p:cNvPr id="15362" name="Picture 2"/>
          <p:cNvPicPr>
            <a:picLocks noChangeAspect="1" noChangeArrowheads="1"/>
          </p:cNvPicPr>
          <p:nvPr/>
        </p:nvPicPr>
        <p:blipFill>
          <a:blip r:embed="rId2" cstate="print"/>
          <a:srcRect/>
          <a:stretch>
            <a:fillRect/>
          </a:stretch>
        </p:blipFill>
        <p:spPr bwMode="auto">
          <a:xfrm>
            <a:off x="1600200" y="4286250"/>
            <a:ext cx="5905500" cy="2571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ODS Processing: What Goes in and What Comes O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81000"/>
            <a:ext cx="7229475" cy="6219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19389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Images</a:t>
            </a:r>
            <a:endParaRPr lang="en-US" dirty="0"/>
          </a:p>
        </p:txBody>
      </p:sp>
      <p:sp>
        <p:nvSpPr>
          <p:cNvPr id="3" name="Content Placeholder 2"/>
          <p:cNvSpPr>
            <a:spLocks noGrp="1"/>
          </p:cNvSpPr>
          <p:nvPr>
            <p:ph idx="1"/>
          </p:nvPr>
        </p:nvSpPr>
        <p:spPr>
          <a:xfrm>
            <a:off x="76200" y="1600200"/>
            <a:ext cx="8991600" cy="4525963"/>
          </a:xfrm>
        </p:spPr>
        <p:txBody>
          <a:bodyPr>
            <a:normAutofit fontScale="92500" lnSpcReduction="20000"/>
          </a:bodyPr>
          <a:lstStyle/>
          <a:p>
            <a:r>
              <a:rPr lang="en-US" dirty="0" smtClean="0"/>
              <a:t>The </a:t>
            </a:r>
            <a:r>
              <a:rPr lang="en-US" dirty="0" smtClean="0">
                <a:solidFill>
                  <a:srgbClr val="00B050"/>
                </a:solidFill>
              </a:rPr>
              <a:t>default formats</a:t>
            </a:r>
            <a:r>
              <a:rPr lang="en-US" dirty="0" smtClean="0"/>
              <a:t> of the images are determined by the ODS destinations you are using:</a:t>
            </a:r>
          </a:p>
          <a:p>
            <a:pPr lvl="1"/>
            <a:r>
              <a:rPr lang="en-US" dirty="0" smtClean="0"/>
              <a:t>LISTING: </a:t>
            </a:r>
            <a:r>
              <a:rPr lang="en-US" dirty="0" err="1" smtClean="0">
                <a:solidFill>
                  <a:srgbClr val="00B050"/>
                </a:solidFill>
              </a:rPr>
              <a:t>pgn</a:t>
            </a:r>
            <a:r>
              <a:rPr lang="en-US" dirty="0" smtClean="0"/>
              <a:t> visible in the Windows Image Fax Viewer</a:t>
            </a:r>
          </a:p>
          <a:p>
            <a:pPr lvl="1"/>
            <a:r>
              <a:rPr lang="en-US" dirty="0" smtClean="0"/>
              <a:t>HTML: </a:t>
            </a:r>
            <a:r>
              <a:rPr lang="en-US" dirty="0" err="1" smtClean="0">
                <a:solidFill>
                  <a:srgbClr val="00B050"/>
                </a:solidFill>
              </a:rPr>
              <a:t>png</a:t>
            </a:r>
            <a:r>
              <a:rPr lang="en-US" dirty="0" smtClean="0"/>
              <a:t>, gif, jpg contained in web pages and visible in Internet Explorer, Firefox or Opera</a:t>
            </a:r>
          </a:p>
          <a:p>
            <a:pPr lvl="1"/>
            <a:r>
              <a:rPr lang="en-US" dirty="0" smtClean="0"/>
              <a:t>LATEX: </a:t>
            </a:r>
            <a:r>
              <a:rPr lang="en-US" dirty="0" err="1" smtClean="0">
                <a:solidFill>
                  <a:srgbClr val="00B050"/>
                </a:solidFill>
              </a:rPr>
              <a:t>PostScrpt</a:t>
            </a:r>
            <a:r>
              <a:rPr lang="en-US" dirty="0" smtClean="0"/>
              <a:t>, </a:t>
            </a:r>
            <a:r>
              <a:rPr lang="en-US" dirty="0" err="1" smtClean="0"/>
              <a:t>epsi</a:t>
            </a:r>
            <a:r>
              <a:rPr lang="en-US" dirty="0" smtClean="0"/>
              <a:t>, gif, jpeg, </a:t>
            </a:r>
            <a:r>
              <a:rPr lang="en-US" dirty="0" err="1" smtClean="0"/>
              <a:t>pgn</a:t>
            </a:r>
            <a:r>
              <a:rPr lang="en-US" dirty="0" smtClean="0"/>
              <a:t> are visible in </a:t>
            </a:r>
            <a:r>
              <a:rPr lang="en-US" dirty="0" err="1" smtClean="0"/>
              <a:t>GhostView</a:t>
            </a:r>
            <a:endParaRPr lang="en-US" dirty="0" smtClean="0"/>
          </a:p>
          <a:p>
            <a:pPr lvl="1"/>
            <a:r>
              <a:rPr lang="en-US" dirty="0" smtClean="0"/>
              <a:t>PCL or PS: contained in Postscript file are visible in </a:t>
            </a:r>
            <a:r>
              <a:rPr lang="en-US" dirty="0" err="1" smtClean="0"/>
              <a:t>GhostView</a:t>
            </a:r>
            <a:endParaRPr lang="en-US" dirty="0" smtClean="0"/>
          </a:p>
          <a:p>
            <a:pPr lvl="1"/>
            <a:r>
              <a:rPr lang="en-US" dirty="0" smtClean="0"/>
              <a:t>PDF: contained in </a:t>
            </a:r>
            <a:r>
              <a:rPr lang="en-US" dirty="0" err="1" smtClean="0"/>
              <a:t>pdf</a:t>
            </a:r>
            <a:r>
              <a:rPr lang="en-US" dirty="0" smtClean="0"/>
              <a:t>, which is visible with Adobe Reader</a:t>
            </a:r>
          </a:p>
          <a:p>
            <a:pPr lvl="1"/>
            <a:r>
              <a:rPr lang="en-US" dirty="0" smtClean="0"/>
              <a:t>RTF: visible in MS Word</a:t>
            </a:r>
          </a:p>
          <a:p>
            <a:pPr lvl="2"/>
            <a:r>
              <a:rPr lang="en-US" dirty="0" smtClean="0"/>
              <a:t>RTF graphics are done at 300 dpi by default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What is a good graphic?</a:t>
            </a:r>
            <a:endParaRPr lang="en-US" dirty="0"/>
          </a:p>
        </p:txBody>
      </p:sp>
      <p:sp>
        <p:nvSpPr>
          <p:cNvPr id="3" name="Content Placeholder 2"/>
          <p:cNvSpPr>
            <a:spLocks noGrp="1"/>
          </p:cNvSpPr>
          <p:nvPr>
            <p:ph idx="1"/>
          </p:nvPr>
        </p:nvSpPr>
        <p:spPr>
          <a:xfrm>
            <a:off x="323850" y="1554162"/>
            <a:ext cx="8534400" cy="4525963"/>
          </a:xfrm>
        </p:spPr>
        <p:txBody>
          <a:bodyPr/>
          <a:lstStyle/>
          <a:p>
            <a:r>
              <a:rPr lang="en-US" dirty="0" smtClean="0"/>
              <a:t>Don’t make your audience think unnecessarily!</a:t>
            </a:r>
          </a:p>
          <a:p>
            <a:pPr lvl="1"/>
            <a:r>
              <a:rPr lang="en-US" dirty="0" smtClean="0"/>
              <a:t>The point of the graphic should stand out instantly.</a:t>
            </a:r>
          </a:p>
          <a:p>
            <a:pPr lvl="1"/>
            <a:r>
              <a:rPr lang="en-US" dirty="0" smtClean="0"/>
              <a:t>Plot </a:t>
            </a:r>
            <a:r>
              <a:rPr lang="en-US" dirty="0"/>
              <a:t>the quantity (inference) that you want people to notice.</a:t>
            </a:r>
          </a:p>
          <a:p>
            <a:r>
              <a:rPr lang="en-US" dirty="0" smtClean="0"/>
              <a:t>Show the central tendency and the </a:t>
            </a:r>
            <a:r>
              <a:rPr lang="en-US" i="1" dirty="0" smtClean="0">
                <a:solidFill>
                  <a:srgbClr val="00B050"/>
                </a:solidFill>
              </a:rPr>
              <a:t>variability</a:t>
            </a:r>
            <a:r>
              <a:rPr lang="en-US" dirty="0" smtClean="0"/>
              <a:t>.</a:t>
            </a:r>
          </a:p>
          <a:p>
            <a:r>
              <a:rPr lang="en-US" dirty="0"/>
              <a:t>Minimize the amount of ink on the page.</a:t>
            </a:r>
          </a:p>
          <a:p>
            <a:r>
              <a:rPr lang="en-US" dirty="0" smtClean="0"/>
              <a:t>Be sure colorblind people can understand it.</a:t>
            </a:r>
          </a:p>
          <a:p>
            <a:pPr lvl="1"/>
            <a:r>
              <a:rPr lang="en-US" dirty="0" smtClean="0"/>
              <a:t>Use a black and white photocopier and make sure you can distinguish all groups.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5" name="Picture 3"/>
          <p:cNvPicPr>
            <a:picLocks noChangeAspect="1" noChangeArrowheads="1"/>
          </p:cNvPicPr>
          <p:nvPr/>
        </p:nvPicPr>
        <p:blipFill>
          <a:blip r:embed="rId2" cstate="print"/>
          <a:srcRect/>
          <a:stretch>
            <a:fillRect/>
          </a:stretch>
        </p:blipFill>
        <p:spPr bwMode="auto">
          <a:xfrm>
            <a:off x="2019300" y="1123950"/>
            <a:ext cx="7124700" cy="5734050"/>
          </a:xfrm>
          <a:prstGeom prst="rect">
            <a:avLst/>
          </a:prstGeom>
          <a:noFill/>
          <a:ln w="9525">
            <a:noFill/>
            <a:miter lim="800000"/>
            <a:headEnd/>
            <a:tailEnd/>
          </a:ln>
        </p:spPr>
      </p:pic>
      <p:pic>
        <p:nvPicPr>
          <p:cNvPr id="18436" name="Picture 4"/>
          <p:cNvPicPr>
            <a:picLocks noChangeAspect="1" noChangeArrowheads="1"/>
          </p:cNvPicPr>
          <p:nvPr/>
        </p:nvPicPr>
        <p:blipFill>
          <a:blip r:embed="rId3" cstate="print"/>
          <a:srcRect/>
          <a:stretch>
            <a:fillRect/>
          </a:stretch>
        </p:blipFill>
        <p:spPr bwMode="auto">
          <a:xfrm>
            <a:off x="0" y="0"/>
            <a:ext cx="1838325" cy="914400"/>
          </a:xfrm>
          <a:prstGeom prst="rect">
            <a:avLst/>
          </a:prstGeom>
          <a:noFill/>
          <a:ln w="9525">
            <a:noFill/>
            <a:miter lim="800000"/>
            <a:headEnd/>
            <a:tailEnd/>
          </a:ln>
        </p:spPr>
      </p:pic>
      <p:sp>
        <p:nvSpPr>
          <p:cNvPr id="7" name="TextBox 6"/>
          <p:cNvSpPr txBox="1"/>
          <p:nvPr/>
        </p:nvSpPr>
        <p:spPr>
          <a:xfrm>
            <a:off x="2971800" y="76200"/>
            <a:ext cx="4419600" cy="923330"/>
          </a:xfrm>
          <a:prstGeom prst="rect">
            <a:avLst/>
          </a:prstGeom>
          <a:noFill/>
        </p:spPr>
        <p:txBody>
          <a:bodyPr wrap="square" rtlCol="0">
            <a:spAutoFit/>
          </a:bodyPr>
          <a:lstStyle/>
          <a:p>
            <a:r>
              <a:rPr lang="en-US" dirty="0" smtClean="0"/>
              <a:t>You can browse the ODS appearance templates from the </a:t>
            </a:r>
            <a:r>
              <a:rPr lang="en-US" dirty="0" smtClean="0">
                <a:solidFill>
                  <a:srgbClr val="FF0000"/>
                </a:solidFill>
              </a:rPr>
              <a:t>Style</a:t>
            </a:r>
            <a:r>
              <a:rPr lang="en-US" dirty="0" smtClean="0"/>
              <a:t> Manager on the Tools menu.</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 Types</a:t>
            </a:r>
            <a:endParaRPr lang="en-US" dirty="0"/>
          </a:p>
        </p:txBody>
      </p:sp>
      <p:sp>
        <p:nvSpPr>
          <p:cNvPr id="3" name="Content Placeholder 2"/>
          <p:cNvSpPr>
            <a:spLocks noGrp="1"/>
          </p:cNvSpPr>
          <p:nvPr>
            <p:ph idx="1"/>
          </p:nvPr>
        </p:nvSpPr>
        <p:spPr/>
        <p:txBody>
          <a:bodyPr/>
          <a:lstStyle/>
          <a:p>
            <a:r>
              <a:rPr lang="en-US" dirty="0" smtClean="0"/>
              <a:t>Categorical variables</a:t>
            </a:r>
          </a:p>
          <a:p>
            <a:pPr lvl="1"/>
            <a:r>
              <a:rPr lang="en-US" dirty="0" smtClean="0"/>
              <a:t>Bar charts</a:t>
            </a:r>
          </a:p>
          <a:p>
            <a:pPr lvl="1"/>
            <a:r>
              <a:rPr lang="en-US" dirty="0" smtClean="0"/>
              <a:t>Dot plots</a:t>
            </a:r>
          </a:p>
          <a:p>
            <a:r>
              <a:rPr lang="en-US" dirty="0" smtClean="0"/>
              <a:t>Continuous variables</a:t>
            </a:r>
          </a:p>
          <a:p>
            <a:pPr lvl="1"/>
            <a:r>
              <a:rPr lang="en-US" dirty="0" smtClean="0"/>
              <a:t>Histogram</a:t>
            </a:r>
          </a:p>
          <a:p>
            <a:pPr lvl="1"/>
            <a:r>
              <a:rPr lang="en-US" dirty="0" smtClean="0"/>
              <a:t>Box plot</a:t>
            </a:r>
          </a:p>
          <a:p>
            <a:pPr lvl="1"/>
            <a:r>
              <a:rPr lang="en-US" dirty="0" smtClean="0"/>
              <a:t>Violin plots</a:t>
            </a:r>
          </a:p>
          <a:p>
            <a:pPr lvl="1"/>
            <a:r>
              <a:rPr lang="en-US" dirty="0" err="1" smtClean="0"/>
              <a:t>Quantile</a:t>
            </a:r>
            <a:r>
              <a:rPr lang="en-US" dirty="0" smtClean="0"/>
              <a:t> and QQ plots</a:t>
            </a:r>
          </a:p>
          <a:p>
            <a:pPr lvl="2"/>
            <a:endParaRPr lang="en-US" dirty="0" smtClean="0"/>
          </a:p>
          <a:p>
            <a:pPr lvl="2"/>
            <a:endParaRPr lang="en-US" dirty="0" smtClean="0"/>
          </a:p>
          <a:p>
            <a:pPr lvl="2"/>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105400" y="649069"/>
            <a:ext cx="3200400" cy="369332"/>
          </a:xfrm>
          <a:prstGeom prst="rect">
            <a:avLst/>
          </a:prstGeom>
          <a:noFill/>
        </p:spPr>
        <p:txBody>
          <a:bodyPr wrap="square" rtlCol="0">
            <a:spAutoFit/>
          </a:bodyPr>
          <a:lstStyle/>
          <a:p>
            <a:r>
              <a:rPr lang="en-US" dirty="0" smtClean="0"/>
              <a:t>Sets of dot charts</a:t>
            </a:r>
            <a:endParaRPr lang="en-US" dirty="0"/>
          </a:p>
        </p:txBody>
      </p:sp>
      <p:sp>
        <p:nvSpPr>
          <p:cNvPr id="5" name="Rectangle 4"/>
          <p:cNvSpPr/>
          <p:nvPr/>
        </p:nvSpPr>
        <p:spPr>
          <a:xfrm>
            <a:off x="23098" y="0"/>
            <a:ext cx="2339102" cy="369332"/>
          </a:xfrm>
          <a:prstGeom prst="rect">
            <a:avLst/>
          </a:prstGeom>
        </p:spPr>
        <p:txBody>
          <a:bodyPr wrap="none">
            <a:spAutoFit/>
          </a:bodyPr>
          <a:lstStyle/>
          <a:p>
            <a:r>
              <a:rPr lang="en-US" dirty="0" smtClean="0">
                <a:solidFill>
                  <a:schemeClr val="bg1">
                    <a:lumMod val="65000"/>
                  </a:schemeClr>
                </a:solidFill>
              </a:rPr>
              <a:t>Categorical variables</a:t>
            </a:r>
            <a:endParaRPr lang="en-US" dirty="0">
              <a:solidFill>
                <a:schemeClr val="bg1">
                  <a:lumMod val="65000"/>
                </a:schemeClr>
              </a:solidFill>
            </a:endParaRPr>
          </a:p>
        </p:txBody>
      </p:sp>
      <p:pic>
        <p:nvPicPr>
          <p:cNvPr id="33793" name="Picture 1" descr="img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533400"/>
            <a:ext cx="4572000" cy="6096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2"/>
          <p:cNvSpPr>
            <a:spLocks noChangeArrowheads="1"/>
          </p:cNvSpPr>
          <p:nvPr/>
        </p:nvSpPr>
        <p:spPr bwMode="auto">
          <a:xfrm>
            <a:off x="0" y="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Trebuchet MS" pitchFamily="34" charset="0"/>
                <a:cs typeface="Arial" pitchFamily="34" charset="0"/>
              </a:rPr>
              <a:t/>
            </a:r>
            <a:br>
              <a:rPr kumimoji="0" lang="en-US" altLang="en-US" sz="1200" b="0" i="0" u="none" strike="noStrike" cap="none" normalizeH="0" baseline="0" smtClean="0">
                <a:ln>
                  <a:noFill/>
                </a:ln>
                <a:solidFill>
                  <a:srgbClr val="000000"/>
                </a:solidFill>
                <a:effectLst/>
                <a:latin typeface="Trebuchet MS"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337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7250" y="2057400"/>
            <a:ext cx="4381500" cy="176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Grouped Categorical Variables</a:t>
            </a:r>
            <a:endParaRPr lang="en-US" dirty="0"/>
          </a:p>
        </p:txBody>
      </p:sp>
      <p:sp>
        <p:nvSpPr>
          <p:cNvPr id="3" name="Content Placeholder 2"/>
          <p:cNvSpPr>
            <a:spLocks noGrp="1"/>
          </p:cNvSpPr>
          <p:nvPr>
            <p:ph idx="1"/>
          </p:nvPr>
        </p:nvSpPr>
        <p:spPr/>
        <p:txBody>
          <a:bodyPr/>
          <a:lstStyle/>
          <a:p>
            <a:r>
              <a:rPr lang="en-US" dirty="0" smtClean="0"/>
              <a:t>To graph categorical data in SAS you need to get Michael Friendly’s Visualizing Categorical Data.  Unfortunately, his macros are copyrighted with the book…  So I will show you the R versions.</a:t>
            </a:r>
          </a:p>
          <a:p>
            <a:pPr lvl="1"/>
            <a:r>
              <a:rPr lang="en-US" dirty="0" smtClean="0"/>
              <a:t>Fourfold plots</a:t>
            </a:r>
          </a:p>
          <a:p>
            <a:pPr lvl="1"/>
            <a:r>
              <a:rPr lang="en-US" dirty="0" smtClean="0"/>
              <a:t>Mosaic plots</a:t>
            </a:r>
          </a:p>
          <a:p>
            <a:pPr lvl="1"/>
            <a:r>
              <a:rPr lang="en-US" dirty="0" smtClean="0"/>
              <a:t>Association plots</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5410200" y="3733800"/>
            <a:ext cx="1466850" cy="1962150"/>
          </a:xfrm>
          <a:prstGeom prst="rect">
            <a:avLst/>
          </a:prstGeom>
          <a:noFill/>
          <a:ln w="9525">
            <a:noFill/>
            <a:miter lim="800000"/>
            <a:headEnd/>
            <a:tailEnd/>
          </a:ln>
        </p:spPr>
      </p:pic>
      <p:sp>
        <p:nvSpPr>
          <p:cNvPr id="5" name="Rectangle 4"/>
          <p:cNvSpPr/>
          <p:nvPr/>
        </p:nvSpPr>
        <p:spPr>
          <a:xfrm>
            <a:off x="0" y="0"/>
            <a:ext cx="3249608" cy="369332"/>
          </a:xfrm>
          <a:prstGeom prst="rect">
            <a:avLst/>
          </a:prstGeom>
        </p:spPr>
        <p:txBody>
          <a:bodyPr wrap="none">
            <a:spAutoFit/>
          </a:bodyPr>
          <a:lstStyle/>
          <a:p>
            <a:pPr marL="0" lvl="1"/>
            <a:r>
              <a:rPr lang="en-US" dirty="0" smtClean="0">
                <a:solidFill>
                  <a:schemeClr val="bg1">
                    <a:lumMod val="65000"/>
                  </a:schemeClr>
                </a:solidFill>
              </a:rPr>
              <a:t>Grouped categorical variables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you want to use R</a:t>
            </a:r>
            <a:endParaRPr lang="en-US" dirty="0"/>
          </a:p>
        </p:txBody>
      </p:sp>
      <p:sp>
        <p:nvSpPr>
          <p:cNvPr id="3" name="Content Placeholder 2"/>
          <p:cNvSpPr>
            <a:spLocks noGrp="1"/>
          </p:cNvSpPr>
          <p:nvPr>
            <p:ph idx="1"/>
          </p:nvPr>
        </p:nvSpPr>
        <p:spPr>
          <a:xfrm>
            <a:off x="457200" y="1600200"/>
            <a:ext cx="8458200" cy="4525963"/>
          </a:xfrm>
        </p:spPr>
        <p:txBody>
          <a:bodyPr/>
          <a:lstStyle/>
          <a:p>
            <a:r>
              <a:rPr lang="en-US" dirty="0" smtClean="0"/>
              <a:t>Download R for Mac or PC </a:t>
            </a:r>
            <a:r>
              <a:rPr lang="en-US" dirty="0" smtClean="0">
                <a:hlinkClick r:id="rId2"/>
              </a:rPr>
              <a:t>cran.cnr.berkeley.edu/bin/</a:t>
            </a:r>
            <a:r>
              <a:rPr lang="en-US" dirty="0" err="1" smtClean="0">
                <a:hlinkClick r:id="rId2"/>
              </a:rPr>
              <a:t>macosx</a:t>
            </a:r>
            <a:r>
              <a:rPr lang="en-US" dirty="0" smtClean="0">
                <a:hlinkClick r:id="rId2"/>
              </a:rPr>
              <a:t>/</a:t>
            </a:r>
            <a:r>
              <a:rPr lang="en-US" dirty="0" smtClean="0"/>
              <a:t> </a:t>
            </a:r>
            <a:r>
              <a:rPr lang="en-US" dirty="0" smtClean="0">
                <a:hlinkClick r:id="rId3"/>
              </a:rPr>
              <a:t>cran.cnr.berkeley.edu/bin/windows/base</a:t>
            </a:r>
            <a:endParaRPr lang="en-US" dirty="0"/>
          </a:p>
        </p:txBody>
      </p:sp>
      <p:pic>
        <p:nvPicPr>
          <p:cNvPr id="21506" name="Picture 2"/>
          <p:cNvPicPr>
            <a:picLocks noChangeAspect="1" noChangeArrowheads="1"/>
          </p:cNvPicPr>
          <p:nvPr/>
        </p:nvPicPr>
        <p:blipFill>
          <a:blip r:embed="rId4" cstate="print"/>
          <a:srcRect/>
          <a:stretch>
            <a:fillRect/>
          </a:stretch>
        </p:blipFill>
        <p:spPr bwMode="auto">
          <a:xfrm>
            <a:off x="457200" y="3276600"/>
            <a:ext cx="8067675" cy="3486150"/>
          </a:xfrm>
          <a:prstGeom prst="rect">
            <a:avLst/>
          </a:prstGeom>
          <a:noFill/>
          <a:ln w="9525">
            <a:noFill/>
            <a:miter lim="800000"/>
            <a:headEnd/>
            <a:tailEnd/>
          </a:ln>
        </p:spPr>
      </p:pic>
    </p:spTree>
    <p:extLst>
      <p:ext uri="{BB962C8B-B14F-4D97-AF65-F5344CB8AC3E}">
        <p14:creationId xmlns:p14="http://schemas.microsoft.com/office/powerpoint/2010/main" val="15150615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learn R</a:t>
            </a:r>
            <a:endParaRPr lang="en-US" dirty="0"/>
          </a:p>
        </p:txBody>
      </p:sp>
      <p:sp>
        <p:nvSpPr>
          <p:cNvPr id="3" name="Content Placeholder 2"/>
          <p:cNvSpPr>
            <a:spLocks noGrp="1"/>
          </p:cNvSpPr>
          <p:nvPr>
            <p:ph idx="1"/>
          </p:nvPr>
        </p:nvSpPr>
        <p:spPr/>
        <p:txBody>
          <a:bodyPr/>
          <a:lstStyle/>
          <a:p>
            <a:r>
              <a:rPr lang="en-US" dirty="0" smtClean="0"/>
              <a:t>I usually teach R classes in the summer.</a:t>
            </a:r>
          </a:p>
          <a:p>
            <a:pPr lvl="1"/>
            <a:r>
              <a:rPr lang="en-US" dirty="0" smtClean="0">
                <a:hlinkClick r:id="rId2"/>
              </a:rPr>
              <a:t>www.stanford.edu</a:t>
            </a:r>
            <a:r>
              <a:rPr lang="en-US" dirty="0">
                <a:hlinkClick r:id="rId2"/>
              </a:rPr>
              <a:t>/~balise</a:t>
            </a:r>
            <a:r>
              <a:rPr lang="en-US" dirty="0" smtClean="0">
                <a:hlinkClick r:id="rId2"/>
              </a:rPr>
              <a:t>/</a:t>
            </a:r>
            <a:r>
              <a:rPr lang="en-US" dirty="0" smtClean="0"/>
              <a:t> has links to my slide decks for R classes.</a:t>
            </a:r>
          </a:p>
        </p:txBody>
      </p:sp>
    </p:spTree>
    <p:extLst>
      <p:ext uri="{BB962C8B-B14F-4D97-AF65-F5344CB8AC3E}">
        <p14:creationId xmlns:p14="http://schemas.microsoft.com/office/powerpoint/2010/main" val="515450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Plots for Inference</a:t>
            </a:r>
            <a:endParaRPr lang="en-US" dirty="0"/>
          </a:p>
        </p:txBody>
      </p:sp>
      <p:sp>
        <p:nvSpPr>
          <p:cNvPr id="3" name="Content Placeholder 2"/>
          <p:cNvSpPr>
            <a:spLocks noGrp="1"/>
          </p:cNvSpPr>
          <p:nvPr>
            <p:ph idx="1"/>
          </p:nvPr>
        </p:nvSpPr>
        <p:spPr/>
        <p:txBody>
          <a:bodyPr/>
          <a:lstStyle/>
          <a:p>
            <a:r>
              <a:rPr lang="en-US" dirty="0" smtClean="0"/>
              <a:t>Categorical plots</a:t>
            </a:r>
          </a:p>
          <a:p>
            <a:pPr lvl="1"/>
            <a:r>
              <a:rPr lang="en-US" dirty="0" smtClean="0"/>
              <a:t>Confidence limits on odds ratios</a:t>
            </a:r>
          </a:p>
          <a:p>
            <a:pPr lvl="1"/>
            <a:r>
              <a:rPr lang="en-US" dirty="0" smtClean="0"/>
              <a:t>Four-fold plots</a:t>
            </a:r>
          </a:p>
          <a:p>
            <a:pPr lvl="1"/>
            <a:r>
              <a:rPr lang="en-US" dirty="0" smtClean="0"/>
              <a:t>Expectancy plots</a:t>
            </a:r>
          </a:p>
          <a:p>
            <a:pPr lvl="1"/>
            <a:r>
              <a:rPr lang="en-US" dirty="0" smtClean="0"/>
              <a:t>Mosaic plots</a:t>
            </a:r>
          </a:p>
          <a:p>
            <a:pPr lvl="1"/>
            <a:endParaRPr lang="en-US" dirty="0"/>
          </a:p>
        </p:txBody>
      </p:sp>
    </p:spTree>
    <p:extLst>
      <p:ext uri="{BB962C8B-B14F-4D97-AF65-F5344CB8AC3E}">
        <p14:creationId xmlns:p14="http://schemas.microsoft.com/office/powerpoint/2010/main" val="106929031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Fourfold Plots</a:t>
            </a:r>
            <a:endParaRPr lang="en-US" dirty="0"/>
          </a:p>
        </p:txBody>
      </p:sp>
      <p:sp>
        <p:nvSpPr>
          <p:cNvPr id="3" name="Content Placeholder 2"/>
          <p:cNvSpPr>
            <a:spLocks noGrp="1"/>
          </p:cNvSpPr>
          <p:nvPr>
            <p:ph idx="1"/>
          </p:nvPr>
        </p:nvSpPr>
        <p:spPr>
          <a:xfrm>
            <a:off x="304800" y="1600200"/>
            <a:ext cx="5410200" cy="4525963"/>
          </a:xfrm>
        </p:spPr>
        <p:txBody>
          <a:bodyPr/>
          <a:lstStyle/>
          <a:p>
            <a:r>
              <a:rPr lang="en-US" dirty="0" smtClean="0"/>
              <a:t>They draw 4 slices of pie with the area corresponding to the number of people in each cell of a 2x2 table and they have confidence bands such that if the confidence bounds overlap on adjacent pie pieces, they are not statistically significantly different.</a:t>
            </a:r>
          </a:p>
        </p:txBody>
      </p:sp>
      <p:pic>
        <p:nvPicPr>
          <p:cNvPr id="2050" name="Picture 2"/>
          <p:cNvPicPr>
            <a:picLocks noChangeAspect="1" noChangeArrowheads="1"/>
          </p:cNvPicPr>
          <p:nvPr/>
        </p:nvPicPr>
        <p:blipFill>
          <a:blip r:embed="rId2" cstate="print"/>
          <a:srcRect/>
          <a:stretch>
            <a:fillRect/>
          </a:stretch>
        </p:blipFill>
        <p:spPr bwMode="auto">
          <a:xfrm>
            <a:off x="5791200" y="1905000"/>
            <a:ext cx="3190875" cy="3114675"/>
          </a:xfrm>
          <a:prstGeom prst="rect">
            <a:avLst/>
          </a:prstGeom>
          <a:noFill/>
          <a:ln w="9525">
            <a:noFill/>
            <a:miter lim="800000"/>
            <a:headEnd/>
            <a:tailEnd/>
          </a:ln>
        </p:spPr>
      </p:pic>
      <p:sp>
        <p:nvSpPr>
          <p:cNvPr id="5" name="Rectangle 4"/>
          <p:cNvSpPr/>
          <p:nvPr/>
        </p:nvSpPr>
        <p:spPr>
          <a:xfrm>
            <a:off x="0" y="0"/>
            <a:ext cx="3249608" cy="369332"/>
          </a:xfrm>
          <a:prstGeom prst="rect">
            <a:avLst/>
          </a:prstGeom>
        </p:spPr>
        <p:txBody>
          <a:bodyPr wrap="none">
            <a:spAutoFit/>
          </a:bodyPr>
          <a:lstStyle/>
          <a:p>
            <a:pPr marL="0" lvl="1"/>
            <a:r>
              <a:rPr lang="en-US" dirty="0" smtClean="0">
                <a:solidFill>
                  <a:schemeClr val="bg1">
                    <a:lumMod val="65000"/>
                  </a:schemeClr>
                </a:solidFill>
              </a:rPr>
              <a:t>Grouped categorical variables</a:t>
            </a:r>
          </a:p>
        </p:txBody>
      </p:sp>
      <p:sp>
        <p:nvSpPr>
          <p:cNvPr id="4" name="Rectangular Callout 3"/>
          <p:cNvSpPr/>
          <p:nvPr/>
        </p:nvSpPr>
        <p:spPr>
          <a:xfrm>
            <a:off x="6477000" y="369332"/>
            <a:ext cx="2133600" cy="1154668"/>
          </a:xfrm>
          <a:prstGeom prst="wedgeRectCallout">
            <a:avLst>
              <a:gd name="adj1" fmla="val 15927"/>
              <a:gd name="adj2" fmla="val 936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45% male vs</a:t>
            </a:r>
            <a:r>
              <a:rPr lang="en-US" dirty="0"/>
              <a:t>.</a:t>
            </a:r>
            <a:r>
              <a:rPr lang="en-US" dirty="0" smtClean="0"/>
              <a:t> 30% female </a:t>
            </a:r>
            <a:r>
              <a:rPr lang="en-US" dirty="0"/>
              <a:t>admission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199" y="762000"/>
            <a:ext cx="2133601" cy="2308324"/>
          </a:xfrm>
          <a:prstGeom prst="rect">
            <a:avLst/>
          </a:prstGeom>
          <a:noFill/>
        </p:spPr>
        <p:txBody>
          <a:bodyPr wrap="square" rtlCol="0">
            <a:spAutoFit/>
          </a:bodyPr>
          <a:lstStyle/>
          <a:p>
            <a:r>
              <a:rPr lang="en-US" dirty="0" smtClean="0"/>
              <a:t>More males were admitted than females.</a:t>
            </a:r>
          </a:p>
          <a:p>
            <a:endParaRPr lang="en-US" dirty="0" smtClean="0"/>
          </a:p>
          <a:p>
            <a:r>
              <a:rPr lang="en-US" dirty="0" smtClean="0"/>
              <a:t>There is clear evidence of sexist policies in admissions!</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2667000" y="228600"/>
            <a:ext cx="6400800" cy="64008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cstate="print"/>
          <a:srcRect/>
          <a:stretch>
            <a:fillRect/>
          </a:stretch>
        </p:blipFill>
        <p:spPr bwMode="auto">
          <a:xfrm>
            <a:off x="228600" y="5943600"/>
            <a:ext cx="3448050" cy="819150"/>
          </a:xfrm>
          <a:prstGeom prst="rect">
            <a:avLst/>
          </a:prstGeom>
          <a:noFill/>
          <a:ln w="9525">
            <a:noFill/>
            <a:miter lim="800000"/>
            <a:headEnd/>
            <a:tailEnd/>
          </a:ln>
        </p:spPr>
      </p:pic>
      <p:sp>
        <p:nvSpPr>
          <p:cNvPr id="6" name="Rectangle 5"/>
          <p:cNvSpPr/>
          <p:nvPr/>
        </p:nvSpPr>
        <p:spPr>
          <a:xfrm>
            <a:off x="0" y="0"/>
            <a:ext cx="3249608" cy="369332"/>
          </a:xfrm>
          <a:prstGeom prst="rect">
            <a:avLst/>
          </a:prstGeom>
        </p:spPr>
        <p:txBody>
          <a:bodyPr wrap="none">
            <a:spAutoFit/>
          </a:bodyPr>
          <a:lstStyle/>
          <a:p>
            <a:pPr marL="0" lvl="1"/>
            <a:r>
              <a:rPr lang="en-US" dirty="0" smtClean="0">
                <a:solidFill>
                  <a:schemeClr val="bg1">
                    <a:lumMod val="65000"/>
                  </a:schemeClr>
                </a:solidFill>
              </a:rPr>
              <a:t>Grouped categorical variables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201" y="685800"/>
            <a:ext cx="2819400" cy="2031325"/>
          </a:xfrm>
          <a:prstGeom prst="rect">
            <a:avLst/>
          </a:prstGeom>
          <a:noFill/>
        </p:spPr>
        <p:txBody>
          <a:bodyPr wrap="square" rtlCol="0">
            <a:spAutoFit/>
          </a:bodyPr>
          <a:lstStyle/>
          <a:p>
            <a:r>
              <a:rPr lang="en-US" dirty="0" smtClean="0"/>
              <a:t>Department A admitted more females than males and every other department had no bias!</a:t>
            </a:r>
          </a:p>
          <a:p>
            <a:endParaRPr lang="en-US" dirty="0" smtClean="0"/>
          </a:p>
          <a:p>
            <a:r>
              <a:rPr lang="en-US" dirty="0" smtClean="0"/>
              <a:t>The joy of Simpsons paradox.</a:t>
            </a:r>
            <a:endParaRPr lang="en-US" dirty="0"/>
          </a:p>
        </p:txBody>
      </p:sp>
      <p:pic>
        <p:nvPicPr>
          <p:cNvPr id="4099" name="Picture 3"/>
          <p:cNvPicPr>
            <a:picLocks noChangeAspect="1" noChangeArrowheads="1"/>
          </p:cNvPicPr>
          <p:nvPr/>
        </p:nvPicPr>
        <p:blipFill>
          <a:blip r:embed="rId3" cstate="print"/>
          <a:srcRect/>
          <a:stretch>
            <a:fillRect/>
          </a:stretch>
        </p:blipFill>
        <p:spPr bwMode="auto">
          <a:xfrm>
            <a:off x="304800" y="5943600"/>
            <a:ext cx="4114800" cy="800100"/>
          </a:xfrm>
          <a:prstGeom prst="rect">
            <a:avLst/>
          </a:prstGeom>
          <a:noFill/>
          <a:ln w="9525">
            <a:noFill/>
            <a:miter lim="800000"/>
            <a:headEnd/>
            <a:tailEnd/>
          </a:ln>
        </p:spPr>
      </p:pic>
      <p:pic>
        <p:nvPicPr>
          <p:cNvPr id="4098" name="Picture 2"/>
          <p:cNvPicPr>
            <a:picLocks noChangeAspect="1" noChangeArrowheads="1"/>
          </p:cNvPicPr>
          <p:nvPr/>
        </p:nvPicPr>
        <p:blipFill>
          <a:blip r:embed="rId4" cstate="print"/>
          <a:srcRect/>
          <a:stretch>
            <a:fillRect/>
          </a:stretch>
        </p:blipFill>
        <p:spPr bwMode="auto">
          <a:xfrm>
            <a:off x="2590800" y="228600"/>
            <a:ext cx="6400800" cy="6400800"/>
          </a:xfrm>
          <a:prstGeom prst="rect">
            <a:avLst/>
          </a:prstGeom>
          <a:noFill/>
          <a:ln w="9525">
            <a:noFill/>
            <a:miter lim="800000"/>
            <a:headEnd/>
            <a:tailEnd/>
          </a:ln>
          <a:effectLst/>
        </p:spPr>
      </p:pic>
      <p:sp>
        <p:nvSpPr>
          <p:cNvPr id="6" name="Rectangle 5"/>
          <p:cNvSpPr/>
          <p:nvPr/>
        </p:nvSpPr>
        <p:spPr>
          <a:xfrm>
            <a:off x="0" y="0"/>
            <a:ext cx="3249608" cy="369332"/>
          </a:xfrm>
          <a:prstGeom prst="rect">
            <a:avLst/>
          </a:prstGeom>
        </p:spPr>
        <p:txBody>
          <a:bodyPr wrap="none">
            <a:spAutoFit/>
          </a:bodyPr>
          <a:lstStyle/>
          <a:p>
            <a:pPr marL="0" lvl="1"/>
            <a:r>
              <a:rPr lang="en-US" dirty="0" smtClean="0">
                <a:solidFill>
                  <a:schemeClr val="bg1">
                    <a:lumMod val="65000"/>
                  </a:schemeClr>
                </a:solidFill>
              </a:rPr>
              <a:t>Grouped categorical variables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Avoid Thinking</a:t>
            </a:r>
            <a:endParaRPr lang="en-US" dirty="0"/>
          </a:p>
        </p:txBody>
      </p:sp>
      <p:sp>
        <p:nvSpPr>
          <p:cNvPr id="3" name="Content Placeholder 2"/>
          <p:cNvSpPr>
            <a:spLocks noGrp="1"/>
          </p:cNvSpPr>
          <p:nvPr>
            <p:ph idx="1"/>
          </p:nvPr>
        </p:nvSpPr>
        <p:spPr/>
        <p:txBody>
          <a:bodyPr/>
          <a:lstStyle/>
          <a:p>
            <a:r>
              <a:rPr lang="en-US" dirty="0" smtClean="0"/>
              <a:t>Put labels on the graphic directly instead of using a key.</a:t>
            </a:r>
          </a:p>
          <a:p>
            <a:r>
              <a:rPr lang="en-US" dirty="0" smtClean="0"/>
              <a:t>If you want people to compare the difference between two lines, plot the difference, not the two lines.</a:t>
            </a:r>
          </a:p>
          <a:p>
            <a:r>
              <a:rPr lang="en-US" dirty="0" smtClean="0"/>
              <a:t>Don’t include graphics that your audience will not understand.</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Mosaic Plots</a:t>
            </a:r>
            <a:endParaRPr lang="en-US" dirty="0"/>
          </a:p>
        </p:txBody>
      </p:sp>
      <p:sp>
        <p:nvSpPr>
          <p:cNvPr id="3" name="Content Placeholder 2"/>
          <p:cNvSpPr>
            <a:spLocks noGrp="1"/>
          </p:cNvSpPr>
          <p:nvPr>
            <p:ph idx="1"/>
          </p:nvPr>
        </p:nvSpPr>
        <p:spPr>
          <a:xfrm>
            <a:off x="457200" y="1600200"/>
            <a:ext cx="4419600" cy="4525963"/>
          </a:xfrm>
        </p:spPr>
        <p:txBody>
          <a:bodyPr/>
          <a:lstStyle/>
          <a:p>
            <a:r>
              <a:rPr lang="en-US" dirty="0" smtClean="0"/>
              <a:t>So you have an contingency table and you want to know if there is as an association.  You do a chi-square test and it says there are associations between the rows and columns.  What next?</a:t>
            </a:r>
            <a:endParaRPr lang="en-US" dirty="0"/>
          </a:p>
        </p:txBody>
      </p:sp>
      <p:pic>
        <p:nvPicPr>
          <p:cNvPr id="28673" name="Picture 1"/>
          <p:cNvPicPr>
            <a:picLocks noChangeAspect="1" noChangeArrowheads="1"/>
          </p:cNvPicPr>
          <p:nvPr/>
        </p:nvPicPr>
        <p:blipFill>
          <a:blip r:embed="rId2" cstate="print"/>
          <a:srcRect/>
          <a:stretch>
            <a:fillRect/>
          </a:stretch>
        </p:blipFill>
        <p:spPr bwMode="auto">
          <a:xfrm>
            <a:off x="5181600" y="2209800"/>
            <a:ext cx="3219450" cy="3419475"/>
          </a:xfrm>
          <a:prstGeom prst="rect">
            <a:avLst/>
          </a:prstGeom>
          <a:noFill/>
          <a:ln w="9525">
            <a:noFill/>
            <a:miter lim="800000"/>
            <a:headEnd/>
            <a:tailEnd/>
          </a:ln>
        </p:spPr>
      </p:pic>
      <p:sp>
        <p:nvSpPr>
          <p:cNvPr id="5" name="Rectangle 4"/>
          <p:cNvSpPr/>
          <p:nvPr/>
        </p:nvSpPr>
        <p:spPr>
          <a:xfrm>
            <a:off x="0" y="0"/>
            <a:ext cx="3249608" cy="369332"/>
          </a:xfrm>
          <a:prstGeom prst="rect">
            <a:avLst/>
          </a:prstGeom>
        </p:spPr>
        <p:txBody>
          <a:bodyPr wrap="none">
            <a:spAutoFit/>
          </a:bodyPr>
          <a:lstStyle/>
          <a:p>
            <a:pPr marL="0" lvl="1"/>
            <a:r>
              <a:rPr lang="en-US" dirty="0" smtClean="0">
                <a:solidFill>
                  <a:schemeClr val="bg1">
                    <a:lumMod val="65000"/>
                  </a:schemeClr>
                </a:solidFill>
              </a:rPr>
              <a:t>Grouped categorical variables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cstate="print"/>
          <a:srcRect/>
          <a:stretch>
            <a:fillRect/>
          </a:stretch>
        </p:blipFill>
        <p:spPr bwMode="auto">
          <a:xfrm>
            <a:off x="3914775" y="1619250"/>
            <a:ext cx="5229225" cy="4857750"/>
          </a:xfrm>
          <a:prstGeom prst="rect">
            <a:avLst/>
          </a:prstGeom>
          <a:noFill/>
          <a:ln w="9525">
            <a:noFill/>
            <a:miter lim="800000"/>
            <a:headEnd/>
            <a:tailEnd/>
          </a:ln>
        </p:spPr>
      </p:pic>
      <p:sp>
        <p:nvSpPr>
          <p:cNvPr id="6" name="TextBox 5"/>
          <p:cNvSpPr txBox="1"/>
          <p:nvPr/>
        </p:nvSpPr>
        <p:spPr>
          <a:xfrm>
            <a:off x="381001" y="2133600"/>
            <a:ext cx="3048000" cy="1200329"/>
          </a:xfrm>
          <a:prstGeom prst="rect">
            <a:avLst/>
          </a:prstGeom>
          <a:noFill/>
        </p:spPr>
        <p:txBody>
          <a:bodyPr wrap="square" rtlCol="0">
            <a:spAutoFit/>
          </a:bodyPr>
          <a:lstStyle/>
          <a:p>
            <a:r>
              <a:rPr lang="en-US" dirty="0" smtClean="0"/>
              <a:t>Some basic voodoo in R shows which combinations are over (in blue) or under represented (in red).</a:t>
            </a:r>
            <a:endParaRPr lang="en-US" dirty="0"/>
          </a:p>
        </p:txBody>
      </p:sp>
      <p:pic>
        <p:nvPicPr>
          <p:cNvPr id="27649" name="Picture 1"/>
          <p:cNvPicPr>
            <a:picLocks noChangeAspect="1" noChangeArrowheads="1"/>
          </p:cNvPicPr>
          <p:nvPr/>
        </p:nvPicPr>
        <p:blipFill>
          <a:blip r:embed="rId4" cstate="print"/>
          <a:srcRect/>
          <a:stretch>
            <a:fillRect/>
          </a:stretch>
        </p:blipFill>
        <p:spPr bwMode="auto">
          <a:xfrm>
            <a:off x="533400" y="476250"/>
            <a:ext cx="8207566" cy="1143000"/>
          </a:xfrm>
          <a:prstGeom prst="rect">
            <a:avLst/>
          </a:prstGeom>
          <a:noFill/>
          <a:ln w="9525">
            <a:noFill/>
            <a:miter lim="800000"/>
            <a:headEnd/>
            <a:tailEnd/>
          </a:ln>
        </p:spPr>
      </p:pic>
      <p:sp>
        <p:nvSpPr>
          <p:cNvPr id="5" name="Rectangle 4"/>
          <p:cNvSpPr/>
          <p:nvPr/>
        </p:nvSpPr>
        <p:spPr>
          <a:xfrm>
            <a:off x="0" y="0"/>
            <a:ext cx="3249608" cy="369332"/>
          </a:xfrm>
          <a:prstGeom prst="rect">
            <a:avLst/>
          </a:prstGeom>
        </p:spPr>
        <p:txBody>
          <a:bodyPr wrap="none">
            <a:spAutoFit/>
          </a:bodyPr>
          <a:lstStyle/>
          <a:p>
            <a:pPr marL="0" lvl="1"/>
            <a:r>
              <a:rPr lang="en-US" dirty="0" smtClean="0">
                <a:solidFill>
                  <a:schemeClr val="bg1">
                    <a:lumMod val="65000"/>
                  </a:schemeClr>
                </a:solidFill>
              </a:rPr>
              <a:t>Grouped categorical variables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1" name="Picture 1"/>
          <p:cNvPicPr>
            <a:picLocks noChangeAspect="1" noChangeArrowheads="1"/>
          </p:cNvPicPr>
          <p:nvPr/>
        </p:nvPicPr>
        <p:blipFill>
          <a:blip r:embed="rId3" cstate="print"/>
          <a:srcRect/>
          <a:stretch>
            <a:fillRect/>
          </a:stretch>
        </p:blipFill>
        <p:spPr bwMode="auto">
          <a:xfrm>
            <a:off x="-1" y="457200"/>
            <a:ext cx="4862945" cy="990600"/>
          </a:xfrm>
          <a:prstGeom prst="rect">
            <a:avLst/>
          </a:prstGeom>
          <a:noFill/>
          <a:ln w="9525">
            <a:noFill/>
            <a:miter lim="800000"/>
            <a:headEnd/>
            <a:tailEnd/>
          </a:ln>
        </p:spPr>
      </p:pic>
      <p:sp>
        <p:nvSpPr>
          <p:cNvPr id="3" name="TextBox 2"/>
          <p:cNvSpPr txBox="1"/>
          <p:nvPr/>
        </p:nvSpPr>
        <p:spPr>
          <a:xfrm>
            <a:off x="228600" y="2667000"/>
            <a:ext cx="2438399" cy="646331"/>
          </a:xfrm>
          <a:prstGeom prst="rect">
            <a:avLst/>
          </a:prstGeom>
          <a:noFill/>
        </p:spPr>
        <p:txBody>
          <a:bodyPr wrap="square" rtlCol="0">
            <a:spAutoFit/>
          </a:bodyPr>
          <a:lstStyle/>
          <a:p>
            <a:r>
              <a:rPr lang="en-US" dirty="0" smtClean="0"/>
              <a:t>I prefer the simpler association plots.</a:t>
            </a:r>
            <a:endParaRPr lang="en-US" dirty="0"/>
          </a:p>
        </p:txBody>
      </p:sp>
      <p:pic>
        <p:nvPicPr>
          <p:cNvPr id="7170" name="Picture 2"/>
          <p:cNvPicPr>
            <a:picLocks noChangeAspect="1" noChangeArrowheads="1"/>
          </p:cNvPicPr>
          <p:nvPr/>
        </p:nvPicPr>
        <p:blipFill>
          <a:blip r:embed="rId4" cstate="print"/>
          <a:srcRect/>
          <a:stretch>
            <a:fillRect/>
          </a:stretch>
        </p:blipFill>
        <p:spPr bwMode="auto">
          <a:xfrm>
            <a:off x="2743200" y="381000"/>
            <a:ext cx="6400800" cy="6400800"/>
          </a:xfrm>
          <a:prstGeom prst="rect">
            <a:avLst/>
          </a:prstGeom>
          <a:noFill/>
          <a:ln w="9525">
            <a:noFill/>
            <a:miter lim="800000"/>
            <a:headEnd/>
            <a:tailEnd/>
          </a:ln>
          <a:effectLst/>
        </p:spPr>
      </p:pic>
      <p:sp>
        <p:nvSpPr>
          <p:cNvPr id="5" name="Rectangle 4"/>
          <p:cNvSpPr/>
          <p:nvPr/>
        </p:nvSpPr>
        <p:spPr>
          <a:xfrm>
            <a:off x="0" y="0"/>
            <a:ext cx="3249608" cy="369332"/>
          </a:xfrm>
          <a:prstGeom prst="rect">
            <a:avLst/>
          </a:prstGeom>
        </p:spPr>
        <p:txBody>
          <a:bodyPr wrap="none">
            <a:spAutoFit/>
          </a:bodyPr>
          <a:lstStyle/>
          <a:p>
            <a:pPr marL="0" lvl="1"/>
            <a:r>
              <a:rPr lang="en-US" dirty="0" smtClean="0">
                <a:solidFill>
                  <a:schemeClr val="bg1">
                    <a:lumMod val="65000"/>
                  </a:schemeClr>
                </a:solidFill>
              </a:rPr>
              <a:t>Grouped categorical variables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Outcomes</a:t>
            </a:r>
            <a:endParaRPr lang="en-US" dirty="0"/>
          </a:p>
        </p:txBody>
      </p:sp>
      <p:sp>
        <p:nvSpPr>
          <p:cNvPr id="3" name="Content Placeholder 2"/>
          <p:cNvSpPr>
            <a:spLocks noGrp="1"/>
          </p:cNvSpPr>
          <p:nvPr>
            <p:ph idx="1"/>
          </p:nvPr>
        </p:nvSpPr>
        <p:spPr/>
        <p:txBody>
          <a:bodyPr/>
          <a:lstStyle/>
          <a:p>
            <a:r>
              <a:rPr lang="en-US" dirty="0" smtClean="0"/>
              <a:t>The Distribution Analysis menu option can do basic plots.</a:t>
            </a:r>
            <a:endParaRPr lang="en-US" dirty="0"/>
          </a:p>
        </p:txBody>
      </p:sp>
      <p:pic>
        <p:nvPicPr>
          <p:cNvPr id="23554" name="Picture 2"/>
          <p:cNvPicPr>
            <a:picLocks noChangeAspect="1" noChangeArrowheads="1"/>
          </p:cNvPicPr>
          <p:nvPr/>
        </p:nvPicPr>
        <p:blipFill>
          <a:blip r:embed="rId2" cstate="print"/>
          <a:srcRect/>
          <a:stretch>
            <a:fillRect/>
          </a:stretch>
        </p:blipFill>
        <p:spPr bwMode="auto">
          <a:xfrm>
            <a:off x="228600" y="2667000"/>
            <a:ext cx="4295775" cy="2352675"/>
          </a:xfrm>
          <a:prstGeom prst="rect">
            <a:avLst/>
          </a:prstGeom>
          <a:noFill/>
          <a:ln w="9525">
            <a:noFill/>
            <a:miter lim="800000"/>
            <a:headEnd/>
            <a:tailEnd/>
          </a:ln>
        </p:spPr>
      </p:pic>
      <p:pic>
        <p:nvPicPr>
          <p:cNvPr id="23556" name="Picture 4"/>
          <p:cNvPicPr>
            <a:picLocks noChangeAspect="1" noChangeArrowheads="1"/>
          </p:cNvPicPr>
          <p:nvPr/>
        </p:nvPicPr>
        <p:blipFill>
          <a:blip r:embed="rId3" cstate="print"/>
          <a:srcRect/>
          <a:stretch>
            <a:fillRect/>
          </a:stretch>
        </p:blipFill>
        <p:spPr bwMode="auto">
          <a:xfrm>
            <a:off x="5638800" y="2743200"/>
            <a:ext cx="3200400" cy="3048000"/>
          </a:xfrm>
          <a:prstGeom prst="rect">
            <a:avLst/>
          </a:prstGeom>
          <a:noFill/>
          <a:ln w="9525">
            <a:noFill/>
            <a:miter lim="800000"/>
            <a:headEnd/>
            <a:tailEnd/>
          </a:ln>
        </p:spPr>
      </p:pic>
      <p:sp>
        <p:nvSpPr>
          <p:cNvPr id="6" name="Rectangle 5"/>
          <p:cNvSpPr/>
          <p:nvPr/>
        </p:nvSpPr>
        <p:spPr>
          <a:xfrm>
            <a:off x="0" y="0"/>
            <a:ext cx="2339102" cy="369332"/>
          </a:xfrm>
          <a:prstGeom prst="rect">
            <a:avLst/>
          </a:prstGeom>
        </p:spPr>
        <p:txBody>
          <a:bodyPr wrap="none">
            <a:spAutoFit/>
          </a:bodyPr>
          <a:lstStyle/>
          <a:p>
            <a:pPr marL="0" lvl="1"/>
            <a:r>
              <a:rPr lang="en-US" dirty="0" smtClean="0">
                <a:solidFill>
                  <a:schemeClr val="bg1">
                    <a:lumMod val="65000"/>
                  </a:schemeClr>
                </a:solidFill>
              </a:rPr>
              <a:t>Continuous variables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cstate="print"/>
          <a:srcRect/>
          <a:stretch>
            <a:fillRect/>
          </a:stretch>
        </p:blipFill>
        <p:spPr bwMode="auto">
          <a:xfrm>
            <a:off x="0" y="152400"/>
            <a:ext cx="4124325" cy="3090672"/>
          </a:xfrm>
          <a:prstGeom prst="rect">
            <a:avLst/>
          </a:prstGeom>
          <a:noFill/>
          <a:ln w="9525">
            <a:noFill/>
            <a:miter lim="800000"/>
            <a:headEnd/>
            <a:tailEnd/>
          </a:ln>
        </p:spPr>
      </p:pic>
      <p:pic>
        <p:nvPicPr>
          <p:cNvPr id="24580" name="Picture 4"/>
          <p:cNvPicPr>
            <a:picLocks noChangeAspect="1" noChangeArrowheads="1"/>
          </p:cNvPicPr>
          <p:nvPr/>
        </p:nvPicPr>
        <p:blipFill>
          <a:blip r:embed="rId3" cstate="print"/>
          <a:srcRect/>
          <a:stretch>
            <a:fillRect/>
          </a:stretch>
        </p:blipFill>
        <p:spPr bwMode="auto">
          <a:xfrm>
            <a:off x="4572000" y="228600"/>
            <a:ext cx="4078042" cy="3059817"/>
          </a:xfrm>
          <a:prstGeom prst="rect">
            <a:avLst/>
          </a:prstGeom>
          <a:noFill/>
          <a:ln w="9525">
            <a:noFill/>
            <a:miter lim="800000"/>
            <a:headEnd/>
            <a:tailEnd/>
          </a:ln>
        </p:spPr>
      </p:pic>
      <p:pic>
        <p:nvPicPr>
          <p:cNvPr id="24581" name="Picture 5"/>
          <p:cNvPicPr>
            <a:picLocks noChangeAspect="1" noChangeArrowheads="1"/>
          </p:cNvPicPr>
          <p:nvPr/>
        </p:nvPicPr>
        <p:blipFill>
          <a:blip r:embed="rId4" cstate="print"/>
          <a:srcRect/>
          <a:stretch>
            <a:fillRect/>
          </a:stretch>
        </p:blipFill>
        <p:spPr bwMode="auto">
          <a:xfrm>
            <a:off x="228600" y="3429000"/>
            <a:ext cx="4052329" cy="3080387"/>
          </a:xfrm>
          <a:prstGeom prst="rect">
            <a:avLst/>
          </a:prstGeom>
          <a:noFill/>
          <a:ln w="9525">
            <a:noFill/>
            <a:miter lim="800000"/>
            <a:headEnd/>
            <a:tailEnd/>
          </a:ln>
        </p:spPr>
      </p:pic>
      <p:sp>
        <p:nvSpPr>
          <p:cNvPr id="8" name="TextBox 7"/>
          <p:cNvSpPr txBox="1"/>
          <p:nvPr/>
        </p:nvSpPr>
        <p:spPr>
          <a:xfrm>
            <a:off x="5257800" y="3962400"/>
            <a:ext cx="2971800" cy="923330"/>
          </a:xfrm>
          <a:prstGeom prst="rect">
            <a:avLst/>
          </a:prstGeom>
          <a:noFill/>
        </p:spPr>
        <p:txBody>
          <a:bodyPr wrap="square" rtlCol="0">
            <a:spAutoFit/>
          </a:bodyPr>
          <a:lstStyle/>
          <a:p>
            <a:r>
              <a:rPr lang="en-US" dirty="0" smtClean="0"/>
              <a:t>The resolution of the histogram is okay but the others are unacceptable.</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2" cstate="print"/>
          <a:srcRect/>
          <a:stretch>
            <a:fillRect/>
          </a:stretch>
        </p:blipFill>
        <p:spPr bwMode="auto">
          <a:xfrm>
            <a:off x="2819400" y="1905000"/>
            <a:ext cx="5953125" cy="4419600"/>
          </a:xfrm>
          <a:prstGeom prst="rect">
            <a:avLst/>
          </a:prstGeom>
          <a:noFill/>
          <a:ln w="9525">
            <a:noFill/>
            <a:miter lim="800000"/>
            <a:headEnd/>
            <a:tailEnd/>
          </a:ln>
        </p:spPr>
      </p:pic>
      <p:pic>
        <p:nvPicPr>
          <p:cNvPr id="33795" name="Picture 3"/>
          <p:cNvPicPr>
            <a:picLocks noChangeAspect="1" noChangeArrowheads="1"/>
          </p:cNvPicPr>
          <p:nvPr/>
        </p:nvPicPr>
        <p:blipFill>
          <a:blip r:embed="rId3" cstate="print"/>
          <a:srcRect/>
          <a:stretch>
            <a:fillRect/>
          </a:stretch>
        </p:blipFill>
        <p:spPr bwMode="auto">
          <a:xfrm>
            <a:off x="228600" y="609600"/>
            <a:ext cx="4758612" cy="1143000"/>
          </a:xfrm>
          <a:prstGeom prst="rect">
            <a:avLst/>
          </a:prstGeom>
          <a:noFill/>
          <a:ln w="9525">
            <a:noFill/>
            <a:miter lim="800000"/>
            <a:headEnd/>
            <a:tailEnd/>
          </a:ln>
        </p:spPr>
      </p:pic>
      <p:sp>
        <p:nvSpPr>
          <p:cNvPr id="4" name="TextBox 3"/>
          <p:cNvSpPr txBox="1"/>
          <p:nvPr/>
        </p:nvSpPr>
        <p:spPr>
          <a:xfrm>
            <a:off x="6096000" y="685800"/>
            <a:ext cx="2514600" cy="646331"/>
          </a:xfrm>
          <a:prstGeom prst="rect">
            <a:avLst/>
          </a:prstGeom>
          <a:noFill/>
        </p:spPr>
        <p:txBody>
          <a:bodyPr wrap="square" rtlCol="0">
            <a:spAutoFit/>
          </a:bodyPr>
          <a:lstStyle/>
          <a:p>
            <a:r>
              <a:rPr lang="en-US" dirty="0" smtClean="0"/>
              <a:t>Use sgplot for high resolution plots.</a:t>
            </a:r>
            <a:endParaRPr lang="en-US" dirty="0"/>
          </a:p>
        </p:txBody>
      </p:sp>
      <p:sp>
        <p:nvSpPr>
          <p:cNvPr id="5" name="Rectangle 4"/>
          <p:cNvSpPr/>
          <p:nvPr/>
        </p:nvSpPr>
        <p:spPr>
          <a:xfrm>
            <a:off x="0" y="0"/>
            <a:ext cx="2339102" cy="369332"/>
          </a:xfrm>
          <a:prstGeom prst="rect">
            <a:avLst/>
          </a:prstGeom>
        </p:spPr>
        <p:txBody>
          <a:bodyPr wrap="none">
            <a:spAutoFit/>
          </a:bodyPr>
          <a:lstStyle/>
          <a:p>
            <a:pPr marL="0" lvl="1"/>
            <a:r>
              <a:rPr lang="en-US" dirty="0" smtClean="0">
                <a:solidFill>
                  <a:schemeClr val="bg1">
                    <a:lumMod val="65000"/>
                  </a:schemeClr>
                </a:solidFill>
              </a:rPr>
              <a:t>Continuous variables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cstate="print"/>
          <a:srcRect/>
          <a:stretch>
            <a:fillRect/>
          </a:stretch>
        </p:blipFill>
        <p:spPr bwMode="auto">
          <a:xfrm>
            <a:off x="0" y="0"/>
            <a:ext cx="4572000" cy="3355731"/>
          </a:xfrm>
          <a:prstGeom prst="rect">
            <a:avLst/>
          </a:prstGeom>
          <a:noFill/>
          <a:ln w="9525">
            <a:noFill/>
            <a:miter lim="800000"/>
            <a:headEnd/>
            <a:tailEnd/>
          </a:ln>
          <a:effectLst/>
        </p:spPr>
      </p:pic>
      <p:pic>
        <p:nvPicPr>
          <p:cNvPr id="12295" name="Picture 7"/>
          <p:cNvPicPr>
            <a:picLocks noChangeAspect="1" noChangeArrowheads="1"/>
          </p:cNvPicPr>
          <p:nvPr/>
        </p:nvPicPr>
        <p:blipFill>
          <a:blip r:embed="rId3" cstate="print"/>
          <a:srcRect/>
          <a:stretch>
            <a:fillRect/>
          </a:stretch>
        </p:blipFill>
        <p:spPr bwMode="auto">
          <a:xfrm>
            <a:off x="1" y="3486058"/>
            <a:ext cx="4572000" cy="3371942"/>
          </a:xfrm>
          <a:prstGeom prst="rect">
            <a:avLst/>
          </a:prstGeom>
          <a:noFill/>
          <a:ln w="9525">
            <a:noFill/>
            <a:miter lim="800000"/>
            <a:headEnd/>
            <a:tailEnd/>
          </a:ln>
          <a:effectLst/>
        </p:spPr>
      </p:pic>
      <p:pic>
        <p:nvPicPr>
          <p:cNvPr id="12294" name="Picture 6"/>
          <p:cNvPicPr>
            <a:picLocks noChangeAspect="1" noChangeArrowheads="1"/>
          </p:cNvPicPr>
          <p:nvPr/>
        </p:nvPicPr>
        <p:blipFill>
          <a:blip r:embed="rId4" cstate="print"/>
          <a:srcRect/>
          <a:stretch>
            <a:fillRect/>
          </a:stretch>
        </p:blipFill>
        <p:spPr bwMode="auto">
          <a:xfrm>
            <a:off x="2971800" y="4114800"/>
            <a:ext cx="6057900" cy="1095375"/>
          </a:xfrm>
          <a:prstGeom prst="rect">
            <a:avLst/>
          </a:prstGeom>
          <a:noFill/>
          <a:ln w="9525">
            <a:noFill/>
            <a:miter lim="800000"/>
            <a:headEnd/>
            <a:tailEnd/>
          </a:ln>
          <a:effectLst/>
        </p:spPr>
      </p:pic>
      <p:pic>
        <p:nvPicPr>
          <p:cNvPr id="12296" name="Picture 8"/>
          <p:cNvPicPr>
            <a:picLocks noChangeAspect="1" noChangeArrowheads="1"/>
          </p:cNvPicPr>
          <p:nvPr/>
        </p:nvPicPr>
        <p:blipFill>
          <a:blip r:embed="rId5" cstate="print"/>
          <a:srcRect/>
          <a:stretch>
            <a:fillRect/>
          </a:stretch>
        </p:blipFill>
        <p:spPr bwMode="auto">
          <a:xfrm>
            <a:off x="1981200" y="304800"/>
            <a:ext cx="2381250" cy="533400"/>
          </a:xfrm>
          <a:prstGeom prst="rect">
            <a:avLst/>
          </a:prstGeom>
          <a:noFill/>
          <a:ln w="9525">
            <a:noFill/>
            <a:miter lim="800000"/>
            <a:headEnd/>
            <a:tailEnd/>
          </a:ln>
          <a:effectLst/>
        </p:spPr>
      </p:pic>
      <p:sp>
        <p:nvSpPr>
          <p:cNvPr id="11" name="TextBox 10"/>
          <p:cNvSpPr txBox="1"/>
          <p:nvPr/>
        </p:nvSpPr>
        <p:spPr>
          <a:xfrm>
            <a:off x="4876800" y="457200"/>
            <a:ext cx="3429000" cy="2862322"/>
          </a:xfrm>
          <a:prstGeom prst="rect">
            <a:avLst/>
          </a:prstGeom>
          <a:noFill/>
        </p:spPr>
        <p:txBody>
          <a:bodyPr wrap="square" rtlCol="0">
            <a:spAutoFit/>
          </a:bodyPr>
          <a:lstStyle/>
          <a:p>
            <a:r>
              <a:rPr lang="en-US" dirty="0" smtClean="0"/>
              <a:t>As you add more requests to the plot, it resizes and shifts things to make room.  It draws them in the order you request them.  It reads the requests from the first listed to the bottom.  Change the order if you want to have an item appear layered on top of, or behind, another thing.</a:t>
            </a:r>
            <a:endParaRPr lang="en-US" dirty="0"/>
          </a:p>
        </p:txBody>
      </p:sp>
      <p:sp>
        <p:nvSpPr>
          <p:cNvPr id="12" name="TextBox 11"/>
          <p:cNvSpPr txBox="1"/>
          <p:nvPr/>
        </p:nvSpPr>
        <p:spPr>
          <a:xfrm>
            <a:off x="4953000" y="5257800"/>
            <a:ext cx="3733800" cy="1477328"/>
          </a:xfrm>
          <a:prstGeom prst="rect">
            <a:avLst/>
          </a:prstGeom>
          <a:noFill/>
        </p:spPr>
        <p:txBody>
          <a:bodyPr wrap="square" rtlCol="0">
            <a:spAutoFit/>
          </a:bodyPr>
          <a:lstStyle/>
          <a:p>
            <a:r>
              <a:rPr lang="en-US" dirty="0" smtClean="0"/>
              <a:t>Some colors are not set yet in the enhanced editor.  Use  the menu Tools&gt;Options&gt;Enhanced Editor… then click User Defined Keywords to add the coloring.</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5" name="Picture 1" descr="img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425" y="1628775"/>
            <a:ext cx="6096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2"/>
          <p:cNvSpPr>
            <a:spLocks noChangeArrowheads="1"/>
          </p:cNvSpPr>
          <p:nvPr/>
        </p:nvSpPr>
        <p:spPr bwMode="auto">
          <a:xfrm>
            <a:off x="0" y="0"/>
            <a:ext cx="9144000" cy="0"/>
          </a:xfrm>
          <a:prstGeom prst="rect">
            <a:avLst/>
          </a:prstGeom>
          <a:solidFill>
            <a:srgbClr val="FAFB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itchFamily="34" charset="0"/>
                <a:cs typeface="Arial" pitchFamily="34" charset="0"/>
              </a:rPr>
              <a:t/>
            </a:r>
            <a:br>
              <a:rPr kumimoji="0" lang="en-US" sz="1800" b="0" i="0" u="none" strike="noStrike" cap="none" normalizeH="0" baseline="0" smtClean="0">
                <a:ln>
                  <a:noFill/>
                </a:ln>
                <a:solidFill>
                  <a:srgbClr val="000000"/>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endParaRPr>
          </a:p>
        </p:txBody>
      </p:sp>
      <p:sp>
        <p:nvSpPr>
          <p:cNvPr id="3" name="Title 2"/>
          <p:cNvSpPr>
            <a:spLocks noGrp="1"/>
          </p:cNvSpPr>
          <p:nvPr>
            <p:ph type="title"/>
          </p:nvPr>
        </p:nvSpPr>
        <p:spPr/>
        <p:txBody>
          <a:bodyPr/>
          <a:lstStyle/>
          <a:p>
            <a:r>
              <a:rPr lang="en-US" dirty="0" smtClean="0"/>
              <a:t>I want the title!</a:t>
            </a:r>
            <a:endParaRPr lang="en-US" dirty="0"/>
          </a:p>
        </p:txBody>
      </p:sp>
    </p:spTree>
    <p:extLst>
      <p:ext uri="{BB962C8B-B14F-4D97-AF65-F5344CB8AC3E}">
        <p14:creationId xmlns:p14="http://schemas.microsoft.com/office/powerpoint/2010/main" val="197280254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that made?</a:t>
            </a:r>
            <a:endParaRPr lang="en-US" dirty="0"/>
          </a:p>
        </p:txBody>
      </p:sp>
      <p:sp>
        <p:nvSpPr>
          <p:cNvPr id="3" name="Content Placeholder 2"/>
          <p:cNvSpPr>
            <a:spLocks noGrp="1"/>
          </p:cNvSpPr>
          <p:nvPr>
            <p:ph idx="1"/>
          </p:nvPr>
        </p:nvSpPr>
        <p:spPr>
          <a:xfrm>
            <a:off x="76200" y="1600200"/>
            <a:ext cx="8991600" cy="4525963"/>
          </a:xfrm>
        </p:spPr>
        <p:txBody>
          <a:bodyPr/>
          <a:lstStyle/>
          <a:p>
            <a:pPr marL="0" indent="0">
              <a:buNone/>
            </a:pPr>
            <a:r>
              <a:rPr lang="en-US" sz="2000" b="1" dirty="0" err="1" smtClean="0">
                <a:solidFill>
                  <a:srgbClr val="000080"/>
                </a:solidFill>
                <a:latin typeface="SAS Monospace" pitchFamily="49" charset="0"/>
              </a:rPr>
              <a:t>proc</a:t>
            </a:r>
            <a:r>
              <a:rPr lang="en-US" sz="2000" dirty="0" smtClean="0">
                <a:solidFill>
                  <a:srgbClr val="000000"/>
                </a:solidFill>
                <a:latin typeface="SAS Monospace" pitchFamily="49" charset="0"/>
              </a:rPr>
              <a:t> </a:t>
            </a:r>
            <a:r>
              <a:rPr lang="en-US" sz="2000" b="1" dirty="0">
                <a:solidFill>
                  <a:srgbClr val="000080"/>
                </a:solidFill>
                <a:latin typeface="SAS Monospace" pitchFamily="49" charset="0"/>
              </a:rPr>
              <a:t>format</a:t>
            </a:r>
            <a:r>
              <a:rPr lang="en-US" sz="2000" dirty="0">
                <a:solidFill>
                  <a:srgbClr val="000000"/>
                </a:solidFill>
                <a:latin typeface="SAS Monospace" pitchFamily="49" charset="0"/>
              </a:rPr>
              <a:t> </a:t>
            </a:r>
            <a:r>
              <a:rPr lang="en-US" sz="2000" dirty="0">
                <a:solidFill>
                  <a:srgbClr val="0000FF"/>
                </a:solidFill>
                <a:latin typeface="SAS Monospace" pitchFamily="49" charset="0"/>
              </a:rPr>
              <a:t>library</a:t>
            </a:r>
            <a:r>
              <a:rPr lang="en-US" sz="2000" dirty="0">
                <a:solidFill>
                  <a:srgbClr val="000000"/>
                </a:solidFill>
                <a:latin typeface="SAS Monospace" pitchFamily="49" charset="0"/>
              </a:rPr>
              <a:t> = work;</a:t>
            </a:r>
          </a:p>
          <a:p>
            <a:pPr marL="0" indent="0">
              <a:buNone/>
            </a:pPr>
            <a:r>
              <a:rPr lang="en-US" sz="2000" dirty="0">
                <a:solidFill>
                  <a:srgbClr val="000000"/>
                </a:solidFill>
                <a:latin typeface="SAS Monospace" pitchFamily="49" charset="0"/>
              </a:rPr>
              <a:t>	</a:t>
            </a:r>
            <a:r>
              <a:rPr lang="en-US" sz="2000" dirty="0">
                <a:solidFill>
                  <a:srgbClr val="0000FF"/>
                </a:solidFill>
                <a:latin typeface="SAS Monospace" pitchFamily="49" charset="0"/>
              </a:rPr>
              <a:t>value</a:t>
            </a:r>
            <a:r>
              <a:rPr lang="en-US" sz="2000" dirty="0">
                <a:solidFill>
                  <a:srgbClr val="000000"/>
                </a:solidFill>
                <a:latin typeface="SAS Monospace" pitchFamily="49" charset="0"/>
              </a:rPr>
              <a:t> $smoked</a:t>
            </a:r>
          </a:p>
          <a:p>
            <a:pPr marL="0" indent="0">
              <a:buNone/>
            </a:pPr>
            <a:r>
              <a:rPr lang="en-US" sz="2000" dirty="0">
                <a:solidFill>
                  <a:srgbClr val="000000"/>
                </a:solidFill>
                <a:latin typeface="SAS Monospace" pitchFamily="49" charset="0"/>
              </a:rPr>
              <a:t>		</a:t>
            </a:r>
            <a:r>
              <a:rPr lang="en-US" sz="2000" dirty="0">
                <a:solidFill>
                  <a:srgbClr val="800080"/>
                </a:solidFill>
                <a:latin typeface="SAS Monospace" pitchFamily="49" charset="0"/>
              </a:rPr>
              <a:t>"Non-smoker"</a:t>
            </a:r>
            <a:r>
              <a:rPr lang="en-US" sz="2000" dirty="0">
                <a:solidFill>
                  <a:srgbClr val="000000"/>
                </a:solidFill>
                <a:latin typeface="SAS Monospace" pitchFamily="49" charset="0"/>
              </a:rPr>
              <a:t> = </a:t>
            </a:r>
            <a:r>
              <a:rPr lang="en-US" sz="2000" dirty="0">
                <a:solidFill>
                  <a:srgbClr val="800080"/>
                </a:solidFill>
                <a:latin typeface="SAS Monospace" pitchFamily="49" charset="0"/>
              </a:rPr>
              <a:t>"None    "</a:t>
            </a:r>
            <a:endParaRPr lang="en-US" sz="2000" dirty="0">
              <a:solidFill>
                <a:srgbClr val="000000"/>
              </a:solidFill>
              <a:latin typeface="SAS Monospace" pitchFamily="49" charset="0"/>
            </a:endParaRPr>
          </a:p>
          <a:p>
            <a:pPr marL="0" indent="0">
              <a:buNone/>
            </a:pPr>
            <a:r>
              <a:rPr lang="en-US" sz="2000" dirty="0">
                <a:solidFill>
                  <a:srgbClr val="000000"/>
                </a:solidFill>
                <a:latin typeface="SAS Monospace" pitchFamily="49" charset="0"/>
              </a:rPr>
              <a:t>		missing = </a:t>
            </a:r>
            <a:r>
              <a:rPr lang="en-US" sz="2000" dirty="0">
                <a:solidFill>
                  <a:srgbClr val="800080"/>
                </a:solidFill>
                <a:latin typeface="SAS Monospace" pitchFamily="49" charset="0"/>
              </a:rPr>
              <a:t>"Missing"</a:t>
            </a:r>
            <a:endParaRPr lang="en-US" sz="2000" dirty="0">
              <a:solidFill>
                <a:srgbClr val="000000"/>
              </a:solidFill>
              <a:latin typeface="SAS Monospace" pitchFamily="49" charset="0"/>
            </a:endParaRPr>
          </a:p>
          <a:p>
            <a:pPr marL="0" indent="0">
              <a:buNone/>
            </a:pPr>
            <a:r>
              <a:rPr lang="en-US" sz="2000" dirty="0">
                <a:solidFill>
                  <a:srgbClr val="000000"/>
                </a:solidFill>
                <a:latin typeface="SAS Monospace" pitchFamily="49" charset="0"/>
              </a:rPr>
              <a:t>		other = </a:t>
            </a:r>
            <a:r>
              <a:rPr lang="en-US" sz="2000" dirty="0">
                <a:solidFill>
                  <a:srgbClr val="800080"/>
                </a:solidFill>
                <a:latin typeface="SAS Monospace" pitchFamily="49" charset="0"/>
              </a:rPr>
              <a:t>"Not none"</a:t>
            </a:r>
            <a:endParaRPr lang="en-US" sz="2000" dirty="0">
              <a:solidFill>
                <a:srgbClr val="000000"/>
              </a:solidFill>
              <a:latin typeface="SAS Monospace" pitchFamily="49" charset="0"/>
            </a:endParaRPr>
          </a:p>
          <a:p>
            <a:pPr marL="0" indent="0">
              <a:buNone/>
            </a:pPr>
            <a:r>
              <a:rPr lang="en-US" sz="2000" dirty="0">
                <a:solidFill>
                  <a:srgbClr val="000000"/>
                </a:solidFill>
                <a:latin typeface="SAS Monospace" pitchFamily="49" charset="0"/>
              </a:rPr>
              <a:t>	;</a:t>
            </a:r>
          </a:p>
          <a:p>
            <a:pPr marL="0" indent="0">
              <a:buNone/>
            </a:pPr>
            <a:r>
              <a:rPr lang="en-US" sz="2000" b="1" dirty="0">
                <a:solidFill>
                  <a:srgbClr val="000080"/>
                </a:solidFill>
                <a:latin typeface="SAS Monospace" pitchFamily="49" charset="0"/>
              </a:rPr>
              <a:t>run</a:t>
            </a:r>
            <a:r>
              <a:rPr lang="en-US" sz="2000" dirty="0">
                <a:solidFill>
                  <a:srgbClr val="000000"/>
                </a:solidFill>
                <a:latin typeface="SAS Monospace" pitchFamily="49" charset="0"/>
              </a:rPr>
              <a:t>;</a:t>
            </a:r>
          </a:p>
          <a:p>
            <a:pPr marL="0" indent="0">
              <a:buNone/>
            </a:pPr>
            <a:endParaRPr lang="en-US" sz="2000" dirty="0">
              <a:solidFill>
                <a:srgbClr val="000000"/>
              </a:solidFill>
              <a:latin typeface="SAS Monospace" pitchFamily="49" charset="0"/>
            </a:endParaRPr>
          </a:p>
          <a:p>
            <a:pPr marL="0" indent="0">
              <a:buNone/>
            </a:pPr>
            <a:r>
              <a:rPr lang="en-US" sz="2000" b="1" dirty="0">
                <a:solidFill>
                  <a:srgbClr val="000080"/>
                </a:solidFill>
                <a:latin typeface="SAS Monospace" pitchFamily="49" charset="0"/>
              </a:rPr>
              <a:t>data</a:t>
            </a:r>
            <a:r>
              <a:rPr lang="en-US" sz="2000" dirty="0">
                <a:solidFill>
                  <a:srgbClr val="000000"/>
                </a:solidFill>
                <a:latin typeface="SAS Monospace" pitchFamily="49" charset="0"/>
              </a:rPr>
              <a:t> </a:t>
            </a:r>
            <a:r>
              <a:rPr lang="en-US" sz="2000" dirty="0" err="1">
                <a:solidFill>
                  <a:srgbClr val="000000"/>
                </a:solidFill>
                <a:latin typeface="SAS Monospace" pitchFamily="49" charset="0"/>
              </a:rPr>
              <a:t>fram</a:t>
            </a:r>
            <a:r>
              <a:rPr lang="en-US" sz="2000" dirty="0">
                <a:solidFill>
                  <a:srgbClr val="000000"/>
                </a:solidFill>
                <a:latin typeface="SAS Monospace" pitchFamily="49" charset="0"/>
              </a:rPr>
              <a:t>;</a:t>
            </a:r>
          </a:p>
          <a:p>
            <a:pPr marL="0" indent="0">
              <a:buNone/>
            </a:pPr>
            <a:r>
              <a:rPr lang="en-US" sz="2000" dirty="0">
                <a:solidFill>
                  <a:srgbClr val="000000"/>
                </a:solidFill>
                <a:latin typeface="SAS Monospace" pitchFamily="49" charset="0"/>
              </a:rPr>
              <a:t>	</a:t>
            </a:r>
            <a:r>
              <a:rPr lang="en-US" sz="2000" dirty="0">
                <a:solidFill>
                  <a:srgbClr val="0000FF"/>
                </a:solidFill>
                <a:latin typeface="SAS Monospace" pitchFamily="49" charset="0"/>
              </a:rPr>
              <a:t>set</a:t>
            </a:r>
            <a:r>
              <a:rPr lang="en-US" sz="2000" dirty="0">
                <a:solidFill>
                  <a:srgbClr val="000000"/>
                </a:solidFill>
                <a:latin typeface="SAS Monospace" pitchFamily="49" charset="0"/>
              </a:rPr>
              <a:t> </a:t>
            </a:r>
            <a:r>
              <a:rPr lang="en-US" sz="2000" dirty="0" err="1">
                <a:solidFill>
                  <a:srgbClr val="000000"/>
                </a:solidFill>
                <a:latin typeface="SAS Monospace" pitchFamily="49" charset="0"/>
              </a:rPr>
              <a:t>sashelp.heart</a:t>
            </a:r>
            <a:r>
              <a:rPr lang="en-US" sz="2000" dirty="0">
                <a:solidFill>
                  <a:srgbClr val="000000"/>
                </a:solidFill>
                <a:latin typeface="SAS Monospace" pitchFamily="49" charset="0"/>
              </a:rPr>
              <a:t>;</a:t>
            </a:r>
          </a:p>
          <a:p>
            <a:pPr marL="0" indent="0">
              <a:buNone/>
            </a:pPr>
            <a:r>
              <a:rPr lang="en-US" sz="2000" dirty="0">
                <a:solidFill>
                  <a:srgbClr val="000000"/>
                </a:solidFill>
                <a:latin typeface="SAS Monospace" pitchFamily="49" charset="0"/>
              </a:rPr>
              <a:t>	</a:t>
            </a:r>
            <a:r>
              <a:rPr lang="en-US" sz="2000" dirty="0" err="1">
                <a:solidFill>
                  <a:srgbClr val="000000"/>
                </a:solidFill>
                <a:latin typeface="SAS Monospace" pitchFamily="49" charset="0"/>
              </a:rPr>
              <a:t>smokin</a:t>
            </a:r>
            <a:r>
              <a:rPr lang="en-US" sz="2000" dirty="0">
                <a:solidFill>
                  <a:srgbClr val="000000"/>
                </a:solidFill>
                <a:latin typeface="SAS Monospace" pitchFamily="49" charset="0"/>
              </a:rPr>
              <a:t> = put(</a:t>
            </a:r>
            <a:r>
              <a:rPr lang="en-US" sz="2000" dirty="0" err="1">
                <a:solidFill>
                  <a:srgbClr val="000000"/>
                </a:solidFill>
                <a:latin typeface="SAS Monospace" pitchFamily="49" charset="0"/>
              </a:rPr>
              <a:t>smoking_Status</a:t>
            </a:r>
            <a:r>
              <a:rPr lang="en-US" sz="2000" dirty="0">
                <a:solidFill>
                  <a:srgbClr val="000000"/>
                </a:solidFill>
                <a:latin typeface="SAS Monospace" pitchFamily="49" charset="0"/>
              </a:rPr>
              <a:t>, </a:t>
            </a:r>
            <a:r>
              <a:rPr lang="en-US" sz="2000" dirty="0">
                <a:solidFill>
                  <a:srgbClr val="008080"/>
                </a:solidFill>
                <a:latin typeface="SAS Monospace" pitchFamily="49" charset="0"/>
              </a:rPr>
              <a:t>$smoked.</a:t>
            </a:r>
            <a:r>
              <a:rPr lang="en-US" sz="2000" dirty="0">
                <a:solidFill>
                  <a:srgbClr val="000000"/>
                </a:solidFill>
                <a:latin typeface="SAS Monospace" pitchFamily="49" charset="0"/>
              </a:rPr>
              <a:t>);</a:t>
            </a:r>
          </a:p>
          <a:p>
            <a:pPr marL="0" indent="0">
              <a:buNone/>
            </a:pPr>
            <a:r>
              <a:rPr lang="en-US" sz="2000" b="1" dirty="0">
                <a:solidFill>
                  <a:srgbClr val="000080"/>
                </a:solidFill>
                <a:latin typeface="SAS Monospace" pitchFamily="49" charset="0"/>
              </a:rPr>
              <a:t>run</a:t>
            </a:r>
            <a:r>
              <a:rPr lang="en-US" sz="2000" dirty="0">
                <a:solidFill>
                  <a:srgbClr val="000000"/>
                </a:solidFill>
                <a:latin typeface="SAS Monospace" pitchFamily="49" charset="0"/>
              </a:rPr>
              <a:t>;</a:t>
            </a:r>
          </a:p>
          <a:p>
            <a:pPr marL="0" indent="0">
              <a:buNone/>
            </a:pPr>
            <a:endParaRPr lang="en-US" sz="2000" dirty="0">
              <a:solidFill>
                <a:srgbClr val="000000"/>
              </a:solidFill>
              <a:latin typeface="SAS Monospace" pitchFamily="49" charset="0"/>
            </a:endParaRPr>
          </a:p>
          <a:p>
            <a:endParaRPr lang="en-US" dirty="0"/>
          </a:p>
        </p:txBody>
      </p:sp>
    </p:spTree>
    <p:extLst>
      <p:ext uri="{BB962C8B-B14F-4D97-AF65-F5344CB8AC3E}">
        <p14:creationId xmlns:p14="http://schemas.microsoft.com/office/powerpoint/2010/main" val="212668593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is that made?</a:t>
            </a:r>
          </a:p>
        </p:txBody>
      </p:sp>
      <p:sp>
        <p:nvSpPr>
          <p:cNvPr id="3" name="Content Placeholder 2"/>
          <p:cNvSpPr>
            <a:spLocks noGrp="1"/>
          </p:cNvSpPr>
          <p:nvPr>
            <p:ph idx="1"/>
          </p:nvPr>
        </p:nvSpPr>
        <p:spPr>
          <a:xfrm>
            <a:off x="76200" y="2514600"/>
            <a:ext cx="8991600" cy="2971800"/>
          </a:xfrm>
        </p:spPr>
        <p:txBody>
          <a:bodyPr/>
          <a:lstStyle/>
          <a:p>
            <a:pPr marL="0" indent="0">
              <a:buNone/>
            </a:pPr>
            <a:r>
              <a:rPr lang="en-US" sz="1800" dirty="0" smtClean="0">
                <a:solidFill>
                  <a:srgbClr val="0000FF"/>
                </a:solidFill>
                <a:latin typeface="SAS Monospace" pitchFamily="49" charset="0"/>
              </a:rPr>
              <a:t>title </a:t>
            </a:r>
            <a:r>
              <a:rPr lang="en-US" sz="1800" dirty="0">
                <a:solidFill>
                  <a:srgbClr val="800080"/>
                </a:solidFill>
                <a:latin typeface="SAS Monospace" pitchFamily="49" charset="0"/>
              </a:rPr>
              <a:t>"5209 Cholesterol Measures from Framingham Heart Study"</a:t>
            </a:r>
            <a:r>
              <a:rPr lang="en-US" sz="1800" dirty="0" smtClean="0">
                <a:solidFill>
                  <a:srgbClr val="000000"/>
                </a:solidFill>
                <a:latin typeface="SAS Monospace" pitchFamily="49" charset="0"/>
              </a:rPr>
              <a:t>;</a:t>
            </a:r>
            <a:endParaRPr lang="en-US" sz="1800" dirty="0">
              <a:solidFill>
                <a:srgbClr val="000000"/>
              </a:solidFill>
              <a:latin typeface="SAS Monospace" pitchFamily="49" charset="0"/>
            </a:endParaRPr>
          </a:p>
          <a:p>
            <a:pPr marL="0" indent="0">
              <a:buNone/>
            </a:pPr>
            <a:r>
              <a:rPr lang="en-US" sz="1800" b="1" dirty="0" smtClean="0">
                <a:solidFill>
                  <a:srgbClr val="000080"/>
                </a:solidFill>
                <a:latin typeface="SAS Monospace" pitchFamily="49" charset="0"/>
              </a:rPr>
              <a:t>proc</a:t>
            </a:r>
            <a:r>
              <a:rPr lang="en-US" sz="1800" dirty="0" smtClean="0">
                <a:solidFill>
                  <a:srgbClr val="000000"/>
                </a:solidFill>
                <a:latin typeface="SAS Monospace" pitchFamily="49" charset="0"/>
              </a:rPr>
              <a:t> </a:t>
            </a:r>
            <a:r>
              <a:rPr lang="en-US" sz="1800" b="1" dirty="0">
                <a:solidFill>
                  <a:srgbClr val="000080"/>
                </a:solidFill>
                <a:latin typeface="SAS Monospace" pitchFamily="49" charset="0"/>
              </a:rPr>
              <a:t>sgplot</a:t>
            </a:r>
            <a:r>
              <a:rPr lang="en-US" sz="1800" dirty="0">
                <a:solidFill>
                  <a:srgbClr val="000000"/>
                </a:solidFill>
                <a:latin typeface="SAS Monospace" pitchFamily="49" charset="0"/>
              </a:rPr>
              <a:t> </a:t>
            </a:r>
            <a:r>
              <a:rPr lang="en-US" sz="1800" dirty="0">
                <a:solidFill>
                  <a:srgbClr val="0000FF"/>
                </a:solidFill>
                <a:latin typeface="SAS Monospace" pitchFamily="49" charset="0"/>
              </a:rPr>
              <a:t>data</a:t>
            </a:r>
            <a:r>
              <a:rPr lang="en-US" sz="1800" dirty="0">
                <a:solidFill>
                  <a:srgbClr val="000000"/>
                </a:solidFill>
                <a:latin typeface="SAS Monospace" pitchFamily="49" charset="0"/>
              </a:rPr>
              <a:t> = </a:t>
            </a:r>
            <a:r>
              <a:rPr lang="en-US" sz="1800" dirty="0" err="1" smtClean="0">
                <a:solidFill>
                  <a:srgbClr val="000000"/>
                </a:solidFill>
                <a:latin typeface="SAS Monospace" pitchFamily="49" charset="0"/>
              </a:rPr>
              <a:t>fram</a:t>
            </a:r>
            <a:r>
              <a:rPr lang="en-US" sz="1800" dirty="0" smtClean="0">
                <a:solidFill>
                  <a:srgbClr val="000000"/>
                </a:solidFill>
                <a:latin typeface="SAS Monospace" pitchFamily="49" charset="0"/>
              </a:rPr>
              <a:t> </a:t>
            </a:r>
            <a:r>
              <a:rPr lang="en-US" sz="1800" dirty="0" err="1">
                <a:solidFill>
                  <a:srgbClr val="0000FF"/>
                </a:solidFill>
                <a:latin typeface="SAS Monospace" pitchFamily="49" charset="0"/>
              </a:rPr>
              <a:t>tmplout</a:t>
            </a:r>
            <a:r>
              <a:rPr lang="en-US" sz="1800" dirty="0">
                <a:solidFill>
                  <a:srgbClr val="000000"/>
                </a:solidFill>
                <a:latin typeface="SAS Monospace" pitchFamily="49" charset="0"/>
              </a:rPr>
              <a:t>=</a:t>
            </a:r>
            <a:r>
              <a:rPr lang="en-US" sz="1800" dirty="0">
                <a:solidFill>
                  <a:srgbClr val="800080"/>
                </a:solidFill>
                <a:latin typeface="SAS Monospace" pitchFamily="49" charset="0"/>
              </a:rPr>
              <a:t>"c:\blah\</a:t>
            </a:r>
            <a:r>
              <a:rPr lang="en-US" sz="1800" dirty="0" err="1">
                <a:solidFill>
                  <a:srgbClr val="800080"/>
                </a:solidFill>
                <a:latin typeface="SAS Monospace" pitchFamily="49" charset="0"/>
              </a:rPr>
              <a:t>plate.sas</a:t>
            </a:r>
            <a:r>
              <a:rPr lang="en-US" sz="1800" dirty="0">
                <a:solidFill>
                  <a:srgbClr val="800080"/>
                </a:solidFill>
                <a:latin typeface="SAS Monospace" pitchFamily="49" charset="0"/>
              </a:rPr>
              <a:t>"</a:t>
            </a:r>
            <a:r>
              <a:rPr lang="en-US" sz="1800" dirty="0" smtClean="0">
                <a:solidFill>
                  <a:srgbClr val="000000"/>
                </a:solidFill>
                <a:latin typeface="SAS Monospace" pitchFamily="49" charset="0"/>
              </a:rPr>
              <a:t>;</a:t>
            </a:r>
            <a:endParaRPr lang="en-US" sz="1800" dirty="0">
              <a:solidFill>
                <a:srgbClr val="000000"/>
              </a:solidFill>
              <a:latin typeface="SAS Monospace" pitchFamily="49" charset="0"/>
            </a:endParaRPr>
          </a:p>
          <a:p>
            <a:pPr marL="0" indent="0">
              <a:buNone/>
            </a:pPr>
            <a:r>
              <a:rPr lang="en-US" sz="1800" dirty="0">
                <a:solidFill>
                  <a:srgbClr val="000000"/>
                </a:solidFill>
                <a:latin typeface="SAS Monospace" pitchFamily="49" charset="0"/>
              </a:rPr>
              <a:t>	</a:t>
            </a:r>
            <a:r>
              <a:rPr lang="en-US" sz="1800" dirty="0">
                <a:solidFill>
                  <a:srgbClr val="0000FF"/>
                </a:solidFill>
                <a:latin typeface="SAS Monospace" pitchFamily="49" charset="0"/>
              </a:rPr>
              <a:t>histogram</a:t>
            </a:r>
            <a:r>
              <a:rPr lang="en-US" sz="1800" dirty="0">
                <a:solidFill>
                  <a:srgbClr val="000000"/>
                </a:solidFill>
                <a:latin typeface="SAS Monospace" pitchFamily="49" charset="0"/>
              </a:rPr>
              <a:t> cholesterol;</a:t>
            </a:r>
          </a:p>
          <a:p>
            <a:pPr marL="0" indent="0">
              <a:buNone/>
            </a:pPr>
            <a:r>
              <a:rPr lang="en-US" sz="1800" dirty="0">
                <a:solidFill>
                  <a:srgbClr val="000000"/>
                </a:solidFill>
                <a:latin typeface="SAS Monospace" pitchFamily="49" charset="0"/>
              </a:rPr>
              <a:t>	</a:t>
            </a:r>
            <a:r>
              <a:rPr lang="en-US" sz="1800" dirty="0">
                <a:solidFill>
                  <a:srgbClr val="0000FF"/>
                </a:solidFill>
                <a:latin typeface="SAS Monospace" pitchFamily="49" charset="0"/>
              </a:rPr>
              <a:t>density</a:t>
            </a:r>
            <a:r>
              <a:rPr lang="en-US" sz="1800" dirty="0">
                <a:solidFill>
                  <a:srgbClr val="000000"/>
                </a:solidFill>
                <a:latin typeface="SAS Monospace" pitchFamily="49" charset="0"/>
              </a:rPr>
              <a:t> cholesterol / </a:t>
            </a:r>
            <a:r>
              <a:rPr lang="en-US" sz="1800" dirty="0">
                <a:solidFill>
                  <a:srgbClr val="0000FF"/>
                </a:solidFill>
                <a:latin typeface="SAS Monospace" pitchFamily="49" charset="0"/>
              </a:rPr>
              <a:t>type</a:t>
            </a:r>
            <a:r>
              <a:rPr lang="en-US" sz="1800" dirty="0">
                <a:solidFill>
                  <a:srgbClr val="000000"/>
                </a:solidFill>
                <a:latin typeface="SAS Monospace" pitchFamily="49" charset="0"/>
              </a:rPr>
              <a:t> = </a:t>
            </a:r>
            <a:r>
              <a:rPr lang="en-US" sz="1800" dirty="0" smtClean="0">
                <a:solidFill>
                  <a:srgbClr val="0000FF"/>
                </a:solidFill>
                <a:latin typeface="SAS Monospace" pitchFamily="49" charset="0"/>
              </a:rPr>
              <a:t>kernel</a:t>
            </a:r>
            <a:r>
              <a:rPr lang="en-US" sz="1800" dirty="0">
                <a:solidFill>
                  <a:srgbClr val="000000"/>
                </a:solidFill>
                <a:latin typeface="SAS Monospace" pitchFamily="49" charset="0"/>
              </a:rPr>
              <a:t>;</a:t>
            </a:r>
          </a:p>
          <a:p>
            <a:pPr marL="0" indent="0">
              <a:buNone/>
            </a:pPr>
            <a:r>
              <a:rPr lang="en-US" sz="1800" dirty="0">
                <a:solidFill>
                  <a:srgbClr val="000000"/>
                </a:solidFill>
                <a:latin typeface="SAS Monospace" pitchFamily="49" charset="0"/>
              </a:rPr>
              <a:t>	</a:t>
            </a:r>
            <a:r>
              <a:rPr lang="en-US" sz="1800" dirty="0">
                <a:solidFill>
                  <a:srgbClr val="0000FF"/>
                </a:solidFill>
                <a:latin typeface="SAS Monospace" pitchFamily="49" charset="0"/>
              </a:rPr>
              <a:t>density</a:t>
            </a:r>
            <a:r>
              <a:rPr lang="en-US" sz="1800" dirty="0">
                <a:solidFill>
                  <a:srgbClr val="000000"/>
                </a:solidFill>
                <a:latin typeface="SAS Monospace" pitchFamily="49" charset="0"/>
              </a:rPr>
              <a:t> cholesterol / </a:t>
            </a:r>
            <a:r>
              <a:rPr lang="en-US" sz="1800" dirty="0">
                <a:solidFill>
                  <a:srgbClr val="0000FF"/>
                </a:solidFill>
                <a:latin typeface="SAS Monospace" pitchFamily="49" charset="0"/>
              </a:rPr>
              <a:t>type</a:t>
            </a:r>
            <a:r>
              <a:rPr lang="en-US" sz="1800" dirty="0">
                <a:solidFill>
                  <a:srgbClr val="000000"/>
                </a:solidFill>
                <a:latin typeface="SAS Monospace" pitchFamily="49" charset="0"/>
              </a:rPr>
              <a:t> = </a:t>
            </a:r>
            <a:r>
              <a:rPr lang="en-US" sz="1800" dirty="0">
                <a:solidFill>
                  <a:srgbClr val="0000FF"/>
                </a:solidFill>
                <a:latin typeface="SAS Monospace" pitchFamily="49" charset="0"/>
              </a:rPr>
              <a:t>normal</a:t>
            </a:r>
            <a:r>
              <a:rPr lang="en-US" sz="1800" dirty="0">
                <a:solidFill>
                  <a:srgbClr val="000000"/>
                </a:solidFill>
                <a:latin typeface="SAS Monospace" pitchFamily="49" charset="0"/>
              </a:rPr>
              <a:t>;</a:t>
            </a:r>
          </a:p>
          <a:p>
            <a:pPr marL="0" indent="0">
              <a:buNone/>
            </a:pPr>
            <a:r>
              <a:rPr lang="en-US" sz="1800" dirty="0">
                <a:solidFill>
                  <a:srgbClr val="000000"/>
                </a:solidFill>
                <a:latin typeface="SAS Monospace" pitchFamily="49" charset="0"/>
              </a:rPr>
              <a:t>	</a:t>
            </a:r>
            <a:r>
              <a:rPr lang="en-US" sz="1800" dirty="0" err="1">
                <a:solidFill>
                  <a:srgbClr val="0000FF"/>
                </a:solidFill>
                <a:latin typeface="SAS Monospace" pitchFamily="49" charset="0"/>
              </a:rPr>
              <a:t>keylegend</a:t>
            </a:r>
            <a:r>
              <a:rPr lang="en-US" sz="1800" dirty="0">
                <a:solidFill>
                  <a:srgbClr val="000000"/>
                </a:solidFill>
                <a:latin typeface="SAS Monospace" pitchFamily="49" charset="0"/>
              </a:rPr>
              <a:t> / </a:t>
            </a:r>
            <a:endParaRPr lang="en-US" sz="1800" dirty="0" smtClean="0">
              <a:solidFill>
                <a:srgbClr val="000000"/>
              </a:solidFill>
              <a:latin typeface="SAS Monospace" pitchFamily="49" charset="0"/>
            </a:endParaRPr>
          </a:p>
          <a:p>
            <a:pPr marL="0" indent="0">
              <a:buNone/>
            </a:pPr>
            <a:r>
              <a:rPr lang="en-US" sz="1800" dirty="0">
                <a:solidFill>
                  <a:srgbClr val="000000"/>
                </a:solidFill>
                <a:latin typeface="SAS Monospace" pitchFamily="49" charset="0"/>
              </a:rPr>
              <a:t>	</a:t>
            </a:r>
            <a:r>
              <a:rPr lang="en-US" sz="1800" dirty="0" smtClean="0">
                <a:solidFill>
                  <a:srgbClr val="000000"/>
                </a:solidFill>
                <a:latin typeface="SAS Monospace" pitchFamily="49" charset="0"/>
              </a:rPr>
              <a:t>	</a:t>
            </a:r>
            <a:r>
              <a:rPr lang="en-US" sz="1800" dirty="0" smtClean="0">
                <a:solidFill>
                  <a:srgbClr val="0000FF"/>
                </a:solidFill>
                <a:latin typeface="SAS Monospace" pitchFamily="49" charset="0"/>
              </a:rPr>
              <a:t>location</a:t>
            </a:r>
            <a:r>
              <a:rPr lang="en-US" sz="1800" dirty="0" smtClean="0">
                <a:solidFill>
                  <a:srgbClr val="000000"/>
                </a:solidFill>
                <a:latin typeface="SAS Monospace" pitchFamily="49" charset="0"/>
              </a:rPr>
              <a:t>=</a:t>
            </a:r>
            <a:r>
              <a:rPr lang="en-US" sz="1800" dirty="0" smtClean="0">
                <a:solidFill>
                  <a:srgbClr val="0000FF"/>
                </a:solidFill>
                <a:latin typeface="SAS Monospace" pitchFamily="49" charset="0"/>
              </a:rPr>
              <a:t>inside</a:t>
            </a:r>
            <a:r>
              <a:rPr lang="en-US" sz="1800" dirty="0" smtClean="0">
                <a:solidFill>
                  <a:srgbClr val="000000"/>
                </a:solidFill>
                <a:latin typeface="SAS Monospace" pitchFamily="49" charset="0"/>
              </a:rPr>
              <a:t> </a:t>
            </a:r>
            <a:r>
              <a:rPr lang="en-US" sz="1800" dirty="0" smtClean="0">
                <a:solidFill>
                  <a:srgbClr val="0000FF"/>
                </a:solidFill>
                <a:latin typeface="SAS Monospace" pitchFamily="49" charset="0"/>
              </a:rPr>
              <a:t>position</a:t>
            </a:r>
            <a:r>
              <a:rPr lang="en-US" sz="1800" dirty="0" smtClean="0">
                <a:solidFill>
                  <a:srgbClr val="000000"/>
                </a:solidFill>
                <a:latin typeface="SAS Monospace" pitchFamily="49" charset="0"/>
              </a:rPr>
              <a:t>=</a:t>
            </a:r>
            <a:r>
              <a:rPr lang="en-US" sz="1800" dirty="0" err="1" smtClean="0">
                <a:solidFill>
                  <a:srgbClr val="0000FF"/>
                </a:solidFill>
                <a:latin typeface="SAS Monospace" pitchFamily="49" charset="0"/>
              </a:rPr>
              <a:t>topright</a:t>
            </a:r>
            <a:r>
              <a:rPr lang="en-US" sz="1800" dirty="0" smtClean="0">
                <a:solidFill>
                  <a:srgbClr val="000000"/>
                </a:solidFill>
                <a:latin typeface="SAS Monospace" pitchFamily="49" charset="0"/>
              </a:rPr>
              <a:t> </a:t>
            </a:r>
            <a:r>
              <a:rPr lang="en-US" sz="1800" dirty="0" smtClean="0">
                <a:solidFill>
                  <a:srgbClr val="0000FF"/>
                </a:solidFill>
                <a:latin typeface="SAS Monospace" pitchFamily="49" charset="0"/>
              </a:rPr>
              <a:t>across</a:t>
            </a:r>
            <a:r>
              <a:rPr lang="en-US" sz="1800" dirty="0" smtClean="0">
                <a:solidFill>
                  <a:srgbClr val="000000"/>
                </a:solidFill>
                <a:latin typeface="SAS Monospace" pitchFamily="49" charset="0"/>
              </a:rPr>
              <a:t>=</a:t>
            </a:r>
            <a:r>
              <a:rPr lang="en-US" sz="1800" b="1" dirty="0" smtClean="0">
                <a:solidFill>
                  <a:srgbClr val="008080"/>
                </a:solidFill>
                <a:latin typeface="SAS Monospace" pitchFamily="49" charset="0"/>
              </a:rPr>
              <a:t>1</a:t>
            </a:r>
            <a:r>
              <a:rPr lang="en-US" sz="1800" dirty="0">
                <a:solidFill>
                  <a:srgbClr val="000000"/>
                </a:solidFill>
                <a:latin typeface="SAS Monospace" pitchFamily="49" charset="0"/>
              </a:rPr>
              <a:t>;</a:t>
            </a:r>
          </a:p>
          <a:p>
            <a:pPr marL="0" indent="0">
              <a:buNone/>
            </a:pPr>
            <a:r>
              <a:rPr lang="en-US" sz="1800" b="1" dirty="0">
                <a:solidFill>
                  <a:srgbClr val="000080"/>
                </a:solidFill>
                <a:latin typeface="SAS Monospace" pitchFamily="49" charset="0"/>
              </a:rPr>
              <a:t>run</a:t>
            </a:r>
            <a:r>
              <a:rPr lang="en-US" sz="1800" dirty="0" smtClean="0">
                <a:solidFill>
                  <a:srgbClr val="000000"/>
                </a:solidFill>
                <a:latin typeface="SAS Monospace" pitchFamily="49" charset="0"/>
              </a:rPr>
              <a:t>;</a:t>
            </a:r>
            <a:endParaRPr lang="en-US" dirty="0">
              <a:latin typeface="SAS Monospace" pitchFamily="49" charset="0"/>
            </a:endParaRPr>
          </a:p>
        </p:txBody>
      </p:sp>
      <p:sp>
        <p:nvSpPr>
          <p:cNvPr id="4" name="Rectangular Callout 3"/>
          <p:cNvSpPr/>
          <p:nvPr/>
        </p:nvSpPr>
        <p:spPr>
          <a:xfrm>
            <a:off x="4876800" y="1295400"/>
            <a:ext cx="3505200" cy="838200"/>
          </a:xfrm>
          <a:prstGeom prst="wedgeRectCallout">
            <a:avLst>
              <a:gd name="adj1" fmla="val -63911"/>
              <a:gd name="adj2" fmla="val 1393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Make a new graphics template</a:t>
            </a:r>
            <a:endParaRPr lang="en-US" dirty="0"/>
          </a:p>
        </p:txBody>
      </p:sp>
    </p:spTree>
    <p:extLst>
      <p:ext uri="{BB962C8B-B14F-4D97-AF65-F5344CB8AC3E}">
        <p14:creationId xmlns:p14="http://schemas.microsoft.com/office/powerpoint/2010/main" val="5692098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Picture 1" descr="img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1752600"/>
            <a:ext cx="6096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150530" name="Rectangle 2"/>
          <p:cNvSpPr>
            <a:spLocks noGrp="1" noChangeArrowheads="1"/>
          </p:cNvSpPr>
          <p:nvPr>
            <p:ph type="title"/>
          </p:nvPr>
        </p:nvSpPr>
        <p:spPr/>
        <p:txBody>
          <a:bodyPr/>
          <a:lstStyle/>
          <a:p>
            <a:r>
              <a:rPr lang="en-US" sz="4000"/>
              <a:t>Bivariate Comparisons with Lines</a:t>
            </a:r>
          </a:p>
        </p:txBody>
      </p:sp>
      <p:sp>
        <p:nvSpPr>
          <p:cNvPr id="150531" name="Rectangle 3"/>
          <p:cNvSpPr>
            <a:spLocks noGrp="1" noChangeArrowheads="1"/>
          </p:cNvSpPr>
          <p:nvPr>
            <p:ph type="body" sz="half" idx="1"/>
          </p:nvPr>
        </p:nvSpPr>
        <p:spPr>
          <a:xfrm>
            <a:off x="100013" y="1600200"/>
            <a:ext cx="3100387" cy="3201988"/>
          </a:xfrm>
        </p:spPr>
        <p:txBody>
          <a:bodyPr/>
          <a:lstStyle/>
          <a:p>
            <a:r>
              <a:rPr lang="en-US" sz="2400" dirty="0"/>
              <a:t>People are extremely bad at judging the distance between two curves.  Never ask people to judge up and down </a:t>
            </a:r>
            <a:r>
              <a:rPr lang="en-US" sz="2400" dirty="0" smtClean="0"/>
              <a:t>(vertical) distances </a:t>
            </a:r>
            <a:r>
              <a:rPr lang="en-US" sz="2400" dirty="0"/>
              <a:t>between curves.</a:t>
            </a:r>
          </a:p>
        </p:txBody>
      </p:sp>
      <p:sp>
        <p:nvSpPr>
          <p:cNvPr id="150536" name="Text Box 8"/>
          <p:cNvSpPr txBox="1">
            <a:spLocks noChangeArrowheads="1"/>
          </p:cNvSpPr>
          <p:nvPr/>
        </p:nvSpPr>
        <p:spPr bwMode="auto">
          <a:xfrm>
            <a:off x="100013" y="5629870"/>
            <a:ext cx="2719387" cy="923330"/>
          </a:xfrm>
          <a:prstGeom prst="rect">
            <a:avLst/>
          </a:prstGeom>
          <a:noFill/>
          <a:ln w="9525">
            <a:noFill/>
            <a:miter lim="800000"/>
            <a:headEnd/>
            <a:tailEnd/>
          </a:ln>
          <a:effectLst/>
        </p:spPr>
        <p:txBody>
          <a:bodyPr wrap="square">
            <a:spAutoFit/>
          </a:bodyPr>
          <a:lstStyle/>
          <a:p>
            <a:r>
              <a:rPr lang="en-US" dirty="0"/>
              <a:t>Based on: Robbins Creating More Effective </a:t>
            </a:r>
            <a:r>
              <a:rPr lang="en-US" dirty="0" smtClean="0"/>
              <a:t>Graphs, </a:t>
            </a:r>
            <a:r>
              <a:rPr lang="en-US" dirty="0"/>
              <a:t>2005</a:t>
            </a:r>
          </a:p>
        </p:txBody>
      </p:sp>
      <p:sp>
        <p:nvSpPr>
          <p:cNvPr id="3" name="Rectangle 2"/>
          <p:cNvSpPr>
            <a:spLocks noChangeArrowheads="1"/>
          </p:cNvSpPr>
          <p:nvPr/>
        </p:nvSpPr>
        <p:spPr bwMode="auto">
          <a:xfrm>
            <a:off x="0" y="0"/>
            <a:ext cx="9144000" cy="0"/>
          </a:xfrm>
          <a:prstGeom prst="rect">
            <a:avLst/>
          </a:prstGeom>
          <a:solidFill>
            <a:srgbClr val="FAFB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
            </a:r>
            <a:br>
              <a:rPr kumimoji="0" lang="en-US" altLang="en-US" sz="1800" b="0" i="0" u="none" strike="noStrike" cap="none" normalizeH="0" baseline="0" smtClean="0">
                <a:ln>
                  <a:noFill/>
                </a:ln>
                <a:solidFill>
                  <a:srgbClr val="000000"/>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 name="Line 10"/>
          <p:cNvSpPr>
            <a:spLocks noChangeShapeType="1"/>
          </p:cNvSpPr>
          <p:nvPr/>
        </p:nvSpPr>
        <p:spPr bwMode="auto">
          <a:xfrm>
            <a:off x="4573769" y="2787502"/>
            <a:ext cx="0" cy="533400"/>
          </a:xfrm>
          <a:prstGeom prst="line">
            <a:avLst/>
          </a:prstGeom>
          <a:noFill/>
          <a:ln w="9525">
            <a:solidFill>
              <a:srgbClr val="FF0000"/>
            </a:solidFill>
            <a:round/>
            <a:headEnd/>
            <a:tailEnd/>
          </a:ln>
          <a:effectLst/>
        </p:spPr>
        <p:txBody>
          <a:bodyPr/>
          <a:lstStyle/>
          <a:p>
            <a:endParaRPr lang="en-US"/>
          </a:p>
        </p:txBody>
      </p:sp>
      <p:sp>
        <p:nvSpPr>
          <p:cNvPr id="14" name="Line 10"/>
          <p:cNvSpPr>
            <a:spLocks noChangeShapeType="1"/>
          </p:cNvSpPr>
          <p:nvPr/>
        </p:nvSpPr>
        <p:spPr bwMode="auto">
          <a:xfrm>
            <a:off x="5562600" y="4722629"/>
            <a:ext cx="0" cy="533400"/>
          </a:xfrm>
          <a:prstGeom prst="line">
            <a:avLst/>
          </a:prstGeom>
          <a:noFill/>
          <a:ln w="9525">
            <a:solidFill>
              <a:srgbClr val="FF0000"/>
            </a:solidFill>
            <a:round/>
            <a:headEnd/>
            <a:tailEnd/>
          </a:ln>
          <a:effectLst/>
        </p:spPr>
        <p:txBody>
          <a:bodyPr/>
          <a:lstStyle/>
          <a:p>
            <a:endParaRPr lang="en-US"/>
          </a:p>
        </p:txBody>
      </p:sp>
      <p:sp>
        <p:nvSpPr>
          <p:cNvPr id="15" name="Line 10"/>
          <p:cNvSpPr>
            <a:spLocks noChangeShapeType="1"/>
          </p:cNvSpPr>
          <p:nvPr/>
        </p:nvSpPr>
        <p:spPr bwMode="auto">
          <a:xfrm>
            <a:off x="7620000" y="5160334"/>
            <a:ext cx="0" cy="533400"/>
          </a:xfrm>
          <a:prstGeom prst="line">
            <a:avLst/>
          </a:prstGeom>
          <a:noFill/>
          <a:ln w="9525">
            <a:solidFill>
              <a:srgbClr val="FF0000"/>
            </a:solidFill>
            <a:round/>
            <a:headEnd/>
            <a:tailEnd/>
          </a:ln>
          <a:effec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1" nodeType="after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1" nodeType="after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0" nodeType="clickEffect">
                                  <p:stCondLst>
                                    <p:cond delay="0"/>
                                  </p:stCondLst>
                                  <p:childTnLst>
                                    <p:animMotion origin="layout" path="M 0.19983 0.18796 L -3.61111E-6 -3.7037E-7 " pathEditMode="relative" rAng="0" ptsTypes="AA">
                                      <p:cBhvr>
                                        <p:cTn id="16" dur="2000" spd="-100000" fill="hold"/>
                                        <p:tgtEl>
                                          <p:spTgt spid="13"/>
                                        </p:tgtEl>
                                        <p:attrNameLst>
                                          <p:attrName>ppt_x</p:attrName>
                                          <p:attrName>ppt_y</p:attrName>
                                        </p:attrNameLst>
                                      </p:cBhvr>
                                      <p:rCtr x="-10000" y="-9398"/>
                                    </p:animMotion>
                                  </p:childTnLst>
                                </p:cTn>
                              </p:par>
                            </p:childTnLst>
                          </p:cTn>
                        </p:par>
                        <p:par>
                          <p:cTn id="17" fill="hold">
                            <p:stCondLst>
                              <p:cond delay="2000"/>
                            </p:stCondLst>
                            <p:childTnLst>
                              <p:par>
                                <p:cTn id="18" presetID="42" presetClass="path" presetSubtype="0" accel="50000" decel="50000" fill="hold" grpId="0" nodeType="afterEffect">
                                  <p:stCondLst>
                                    <p:cond delay="0"/>
                                  </p:stCondLst>
                                  <p:childTnLst>
                                    <p:animMotion origin="layout" path="M 0.11667 -0.09422 L -3.33333E-6 3.7037E-6 " pathEditMode="relative" rAng="0" ptsTypes="AA">
                                      <p:cBhvr>
                                        <p:cTn id="19" dur="2000" spd="-100000" fill="hold"/>
                                        <p:tgtEl>
                                          <p:spTgt spid="14"/>
                                        </p:tgtEl>
                                        <p:attrNameLst>
                                          <p:attrName>ppt_x</p:attrName>
                                          <p:attrName>ppt_y</p:attrName>
                                        </p:attrNameLst>
                                      </p:cBhvr>
                                      <p:rCtr x="-5833" y="4699"/>
                                    </p:animMotion>
                                  </p:childTnLst>
                                </p:cTn>
                              </p:par>
                            </p:childTnLst>
                          </p:cTn>
                        </p:par>
                        <p:par>
                          <p:cTn id="20" fill="hold">
                            <p:stCondLst>
                              <p:cond delay="4000"/>
                            </p:stCondLst>
                            <p:childTnLst>
                              <p:par>
                                <p:cTn id="21" presetID="42" presetClass="path" presetSubtype="0" accel="50000" decel="50000" fill="hold" grpId="0" nodeType="afterEffect">
                                  <p:stCondLst>
                                    <p:cond delay="0"/>
                                  </p:stCondLst>
                                  <p:childTnLst>
                                    <p:animMotion origin="layout" path="M -0.08333 -0.15811 L -3.33333E-6 4.81481E-6 " pathEditMode="relative" rAng="0" ptsTypes="AA">
                                      <p:cBhvr>
                                        <p:cTn id="22" dur="2000" spd="-100000" fill="hold"/>
                                        <p:tgtEl>
                                          <p:spTgt spid="15"/>
                                        </p:tgtEl>
                                        <p:attrNameLst>
                                          <p:attrName>ppt_x</p:attrName>
                                          <p:attrName>ppt_y</p:attrName>
                                        </p:attrNameLst>
                                      </p:cBhvr>
                                      <p:rCtr x="4167" y="789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4" grpId="0" animBg="1"/>
      <p:bldP spid="14" grpId="1" animBg="1"/>
      <p:bldP spid="15" grpId="0" animBg="1"/>
      <p:bldP spid="15" grpId="1"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228601"/>
            <a:ext cx="8991600" cy="3505200"/>
          </a:xfrm>
        </p:spPr>
        <p:txBody>
          <a:bodyPr/>
          <a:lstStyle/>
          <a:p>
            <a:pPr marL="0" indent="0">
              <a:buNone/>
            </a:pPr>
            <a:r>
              <a:rPr lang="en-US" sz="1200" b="1" dirty="0">
                <a:solidFill>
                  <a:srgbClr val="000080"/>
                </a:solidFill>
                <a:latin typeface="Courier New"/>
              </a:rPr>
              <a:t>proc</a:t>
            </a:r>
            <a:r>
              <a:rPr lang="en-US" sz="1200" dirty="0">
                <a:solidFill>
                  <a:srgbClr val="000000"/>
                </a:solidFill>
                <a:latin typeface="Courier New"/>
              </a:rPr>
              <a:t> </a:t>
            </a:r>
            <a:r>
              <a:rPr lang="en-US" sz="1200" b="1" dirty="0">
                <a:solidFill>
                  <a:srgbClr val="000080"/>
                </a:solidFill>
                <a:latin typeface="Courier New"/>
              </a:rPr>
              <a:t>template</a:t>
            </a:r>
            <a:r>
              <a:rPr lang="en-US" sz="1200" dirty="0">
                <a:solidFill>
                  <a:srgbClr val="000000"/>
                </a:solidFill>
                <a:latin typeface="Courier New"/>
              </a:rPr>
              <a:t>;</a:t>
            </a:r>
          </a:p>
          <a:p>
            <a:pPr marL="0" indent="0">
              <a:buNone/>
            </a:pPr>
            <a:r>
              <a:rPr lang="en-US" sz="1200" dirty="0">
                <a:solidFill>
                  <a:srgbClr val="0000FF"/>
                </a:solidFill>
                <a:latin typeface="Courier New"/>
              </a:rPr>
              <a:t>define</a:t>
            </a:r>
            <a:r>
              <a:rPr lang="en-US" sz="1200" dirty="0">
                <a:solidFill>
                  <a:srgbClr val="000000"/>
                </a:solidFill>
                <a:latin typeface="Courier New"/>
              </a:rPr>
              <a:t> </a:t>
            </a:r>
            <a:r>
              <a:rPr lang="en-US" sz="1200" dirty="0" err="1">
                <a:solidFill>
                  <a:srgbClr val="0000FF"/>
                </a:solidFill>
                <a:latin typeface="Courier New"/>
              </a:rPr>
              <a:t>statgraph</a:t>
            </a:r>
            <a:r>
              <a:rPr lang="en-US" sz="1200" dirty="0">
                <a:solidFill>
                  <a:srgbClr val="000000"/>
                </a:solidFill>
                <a:latin typeface="Courier New"/>
              </a:rPr>
              <a:t> </a:t>
            </a:r>
            <a:r>
              <a:rPr lang="en-US" sz="1200" dirty="0" err="1">
                <a:solidFill>
                  <a:srgbClr val="000000"/>
                </a:solidFill>
                <a:latin typeface="Courier New"/>
              </a:rPr>
              <a:t>sgplotFram</a:t>
            </a:r>
            <a:r>
              <a:rPr lang="en-US" sz="1200" dirty="0">
                <a:solidFill>
                  <a:srgbClr val="000000"/>
                </a:solidFill>
                <a:latin typeface="Courier New"/>
              </a:rPr>
              <a:t>;</a:t>
            </a:r>
          </a:p>
          <a:p>
            <a:pPr marL="0" indent="0">
              <a:buNone/>
            </a:pPr>
            <a:r>
              <a:rPr lang="en-US" sz="1200" dirty="0" err="1">
                <a:solidFill>
                  <a:srgbClr val="0000FF"/>
                </a:solidFill>
                <a:latin typeface="Courier New"/>
              </a:rPr>
              <a:t>begingraph</a:t>
            </a:r>
            <a:r>
              <a:rPr lang="en-US" sz="1200" dirty="0">
                <a:solidFill>
                  <a:srgbClr val="000000"/>
                </a:solidFill>
                <a:latin typeface="Courier New"/>
              </a:rPr>
              <a:t> /;</a:t>
            </a:r>
          </a:p>
          <a:p>
            <a:pPr marL="0" indent="0">
              <a:buNone/>
            </a:pPr>
            <a:r>
              <a:rPr lang="en-US" sz="1200" dirty="0" err="1">
                <a:solidFill>
                  <a:srgbClr val="0000FF"/>
                </a:solidFill>
                <a:latin typeface="Courier New"/>
              </a:rPr>
              <a:t>EntryTitle</a:t>
            </a:r>
            <a:r>
              <a:rPr lang="en-US" sz="1200" dirty="0">
                <a:solidFill>
                  <a:srgbClr val="000000"/>
                </a:solidFill>
                <a:latin typeface="Courier New"/>
              </a:rPr>
              <a:t> </a:t>
            </a:r>
            <a:r>
              <a:rPr lang="en-US" sz="1200" dirty="0">
                <a:solidFill>
                  <a:srgbClr val="800080"/>
                </a:solidFill>
                <a:latin typeface="Courier New"/>
              </a:rPr>
              <a:t>"5209 Cholesterol Measures from Framingham Heart Study"</a:t>
            </a:r>
            <a:r>
              <a:rPr lang="en-US" sz="1200" dirty="0">
                <a:solidFill>
                  <a:srgbClr val="000000"/>
                </a:solidFill>
                <a:latin typeface="Courier New"/>
              </a:rPr>
              <a:t> /;</a:t>
            </a:r>
          </a:p>
          <a:p>
            <a:pPr marL="0" indent="0">
              <a:buNone/>
            </a:pPr>
            <a:r>
              <a:rPr lang="en-US" sz="1200" dirty="0">
                <a:solidFill>
                  <a:srgbClr val="0000FF"/>
                </a:solidFill>
                <a:latin typeface="Courier New"/>
              </a:rPr>
              <a:t>layout</a:t>
            </a:r>
            <a:r>
              <a:rPr lang="en-US" sz="1200" dirty="0">
                <a:solidFill>
                  <a:srgbClr val="000000"/>
                </a:solidFill>
                <a:latin typeface="Courier New"/>
              </a:rPr>
              <a:t> </a:t>
            </a:r>
            <a:r>
              <a:rPr lang="en-US" sz="1200" dirty="0">
                <a:solidFill>
                  <a:srgbClr val="0000FF"/>
                </a:solidFill>
                <a:latin typeface="Courier New"/>
              </a:rPr>
              <a:t>overlay</a:t>
            </a:r>
            <a:r>
              <a:rPr lang="en-US" sz="1200" dirty="0">
                <a:solidFill>
                  <a:srgbClr val="000000"/>
                </a:solidFill>
                <a:latin typeface="Courier New"/>
              </a:rPr>
              <a:t>;</a:t>
            </a:r>
          </a:p>
          <a:p>
            <a:pPr marL="0" indent="0">
              <a:buNone/>
            </a:pPr>
            <a:r>
              <a:rPr lang="en-US" sz="1200" dirty="0">
                <a:solidFill>
                  <a:srgbClr val="000000"/>
                </a:solidFill>
                <a:latin typeface="Courier New"/>
              </a:rPr>
              <a:t>   </a:t>
            </a:r>
            <a:r>
              <a:rPr lang="en-US" sz="1200" dirty="0">
                <a:solidFill>
                  <a:srgbClr val="0000FF"/>
                </a:solidFill>
                <a:latin typeface="Courier New"/>
              </a:rPr>
              <a:t>Histogram</a:t>
            </a:r>
            <a:r>
              <a:rPr lang="en-US" sz="1200" dirty="0">
                <a:solidFill>
                  <a:srgbClr val="000000"/>
                </a:solidFill>
                <a:latin typeface="Courier New"/>
              </a:rPr>
              <a:t> </a:t>
            </a:r>
            <a:r>
              <a:rPr lang="en-US" sz="1200" dirty="0">
                <a:solidFill>
                  <a:srgbClr val="800080"/>
                </a:solidFill>
                <a:latin typeface="Courier New"/>
              </a:rPr>
              <a:t>'</a:t>
            </a:r>
            <a:r>
              <a:rPr lang="en-US" sz="1200" dirty="0" err="1">
                <a:solidFill>
                  <a:srgbClr val="800080"/>
                </a:solidFill>
                <a:latin typeface="Courier New"/>
              </a:rPr>
              <a:t>Cholesterol'n</a:t>
            </a:r>
            <a:r>
              <a:rPr lang="en-US" sz="1200" dirty="0">
                <a:solidFill>
                  <a:srgbClr val="000000"/>
                </a:solidFill>
                <a:latin typeface="Courier New"/>
              </a:rPr>
              <a:t> / </a:t>
            </a:r>
            <a:r>
              <a:rPr lang="en-US" sz="1200" dirty="0">
                <a:solidFill>
                  <a:srgbClr val="0000FF"/>
                </a:solidFill>
                <a:latin typeface="Courier New"/>
              </a:rPr>
              <a:t>primary</a:t>
            </a:r>
            <a:r>
              <a:rPr lang="en-US" sz="1200" dirty="0">
                <a:solidFill>
                  <a:srgbClr val="000000"/>
                </a:solidFill>
                <a:latin typeface="Courier New"/>
              </a:rPr>
              <a:t>=true </a:t>
            </a:r>
            <a:r>
              <a:rPr lang="en-US" sz="1200" dirty="0" err="1">
                <a:solidFill>
                  <a:srgbClr val="0000FF"/>
                </a:solidFill>
                <a:latin typeface="Courier New"/>
              </a:rPr>
              <a:t>binaxis</a:t>
            </a:r>
            <a:r>
              <a:rPr lang="en-US" sz="1200" dirty="0">
                <a:solidFill>
                  <a:srgbClr val="000000"/>
                </a:solidFill>
                <a:latin typeface="Courier New"/>
              </a:rPr>
              <a:t>=false </a:t>
            </a:r>
            <a:r>
              <a:rPr lang="en-US" sz="1200" dirty="0" err="1">
                <a:solidFill>
                  <a:srgbClr val="0000FF"/>
                </a:solidFill>
                <a:latin typeface="Courier New"/>
              </a:rPr>
              <a:t>LegendLabel</a:t>
            </a:r>
            <a:r>
              <a:rPr lang="en-US" sz="1200" dirty="0">
                <a:solidFill>
                  <a:srgbClr val="000000"/>
                </a:solidFill>
                <a:latin typeface="Courier New"/>
              </a:rPr>
              <a:t>=</a:t>
            </a:r>
            <a:r>
              <a:rPr lang="en-US" sz="1200" dirty="0">
                <a:solidFill>
                  <a:srgbClr val="800080"/>
                </a:solidFill>
                <a:latin typeface="Courier New"/>
              </a:rPr>
              <a:t>"Cholesterol"</a:t>
            </a:r>
            <a:r>
              <a:rPr lang="en-US" sz="1200" dirty="0">
                <a:solidFill>
                  <a:srgbClr val="000000"/>
                </a:solidFill>
                <a:latin typeface="Courier New"/>
              </a:rPr>
              <a:t>;</a:t>
            </a:r>
          </a:p>
          <a:p>
            <a:pPr marL="0" indent="0">
              <a:buNone/>
            </a:pPr>
            <a:r>
              <a:rPr lang="en-US" sz="1200" dirty="0">
                <a:solidFill>
                  <a:srgbClr val="000000"/>
                </a:solidFill>
                <a:latin typeface="Courier New"/>
              </a:rPr>
              <a:t>   </a:t>
            </a:r>
            <a:r>
              <a:rPr lang="en-US" sz="1200" dirty="0" err="1">
                <a:solidFill>
                  <a:srgbClr val="0000FF"/>
                </a:solidFill>
                <a:latin typeface="Courier New"/>
              </a:rPr>
              <a:t>DensityPlot</a:t>
            </a:r>
            <a:r>
              <a:rPr lang="en-US" sz="1200" dirty="0">
                <a:solidFill>
                  <a:srgbClr val="000000"/>
                </a:solidFill>
                <a:latin typeface="Courier New"/>
              </a:rPr>
              <a:t> </a:t>
            </a:r>
            <a:r>
              <a:rPr lang="en-US" sz="1200" dirty="0">
                <a:solidFill>
                  <a:srgbClr val="800080"/>
                </a:solidFill>
                <a:latin typeface="Courier New"/>
              </a:rPr>
              <a:t>'</a:t>
            </a:r>
            <a:r>
              <a:rPr lang="en-US" sz="1200" dirty="0" err="1">
                <a:solidFill>
                  <a:srgbClr val="800080"/>
                </a:solidFill>
                <a:latin typeface="Courier New"/>
              </a:rPr>
              <a:t>Cholesterol'n</a:t>
            </a:r>
            <a:r>
              <a:rPr lang="en-US" sz="1200" dirty="0">
                <a:solidFill>
                  <a:srgbClr val="000000"/>
                </a:solidFill>
                <a:latin typeface="Courier New"/>
              </a:rPr>
              <a:t> / </a:t>
            </a:r>
            <a:r>
              <a:rPr lang="en-US" sz="1200" dirty="0" err="1">
                <a:solidFill>
                  <a:srgbClr val="0000FF"/>
                </a:solidFill>
                <a:latin typeface="Courier New"/>
              </a:rPr>
              <a:t>Lineattrs</a:t>
            </a:r>
            <a:r>
              <a:rPr lang="en-US" sz="1200" dirty="0">
                <a:solidFill>
                  <a:srgbClr val="000000"/>
                </a:solidFill>
                <a:latin typeface="Courier New"/>
              </a:rPr>
              <a:t>=</a:t>
            </a:r>
            <a:r>
              <a:rPr lang="en-US" sz="1200" dirty="0" err="1">
                <a:solidFill>
                  <a:srgbClr val="000000"/>
                </a:solidFill>
                <a:latin typeface="Courier New"/>
              </a:rPr>
              <a:t>GraphFit</a:t>
            </a:r>
            <a:r>
              <a:rPr lang="en-US" sz="1200" dirty="0">
                <a:solidFill>
                  <a:srgbClr val="000000"/>
                </a:solidFill>
                <a:latin typeface="Courier New"/>
              </a:rPr>
              <a:t> </a:t>
            </a:r>
            <a:r>
              <a:rPr lang="en-US" sz="1200" dirty="0">
                <a:solidFill>
                  <a:srgbClr val="0000FF"/>
                </a:solidFill>
                <a:latin typeface="Courier New"/>
              </a:rPr>
              <a:t>kernel</a:t>
            </a:r>
            <a:r>
              <a:rPr lang="en-US" sz="1200" dirty="0">
                <a:solidFill>
                  <a:srgbClr val="000000"/>
                </a:solidFill>
                <a:latin typeface="Courier New"/>
              </a:rPr>
              <a:t>() </a:t>
            </a:r>
            <a:r>
              <a:rPr lang="en-US" sz="1200" dirty="0" err="1">
                <a:solidFill>
                  <a:srgbClr val="0000FF"/>
                </a:solidFill>
                <a:latin typeface="Courier New"/>
              </a:rPr>
              <a:t>LegendLabel</a:t>
            </a:r>
            <a:r>
              <a:rPr lang="en-US" sz="1200" dirty="0">
                <a:solidFill>
                  <a:srgbClr val="000000"/>
                </a:solidFill>
                <a:latin typeface="Courier New"/>
              </a:rPr>
              <a:t>=</a:t>
            </a:r>
            <a:r>
              <a:rPr lang="en-US" sz="1200" dirty="0">
                <a:solidFill>
                  <a:srgbClr val="800080"/>
                </a:solidFill>
                <a:latin typeface="Courier New"/>
              </a:rPr>
              <a:t>"Kernel"</a:t>
            </a:r>
            <a:r>
              <a:rPr lang="en-US" sz="1200" dirty="0">
                <a:solidFill>
                  <a:srgbClr val="000000"/>
                </a:solidFill>
                <a:latin typeface="Courier New"/>
              </a:rPr>
              <a:t> </a:t>
            </a:r>
            <a:r>
              <a:rPr lang="en-US" sz="1200" dirty="0">
                <a:solidFill>
                  <a:srgbClr val="0000FF"/>
                </a:solidFill>
                <a:latin typeface="Courier New"/>
              </a:rPr>
              <a:t>NAME</a:t>
            </a:r>
            <a:r>
              <a:rPr lang="en-US" sz="1200" dirty="0">
                <a:solidFill>
                  <a:srgbClr val="000000"/>
                </a:solidFill>
                <a:latin typeface="Courier New"/>
              </a:rPr>
              <a:t>=</a:t>
            </a:r>
            <a:r>
              <a:rPr lang="en-US" sz="1200" dirty="0">
                <a:solidFill>
                  <a:srgbClr val="800080"/>
                </a:solidFill>
                <a:latin typeface="Courier New"/>
              </a:rPr>
              <a:t>"DENSITY"</a:t>
            </a:r>
            <a:r>
              <a:rPr lang="en-US" sz="1200" dirty="0">
                <a:solidFill>
                  <a:srgbClr val="000000"/>
                </a:solidFill>
                <a:latin typeface="Courier New"/>
              </a:rPr>
              <a:t>;</a:t>
            </a:r>
          </a:p>
          <a:p>
            <a:pPr marL="0" indent="0">
              <a:buNone/>
            </a:pPr>
            <a:r>
              <a:rPr lang="en-US" sz="1200" dirty="0">
                <a:solidFill>
                  <a:srgbClr val="000000"/>
                </a:solidFill>
                <a:latin typeface="Courier New"/>
              </a:rPr>
              <a:t>   </a:t>
            </a:r>
            <a:r>
              <a:rPr lang="en-US" sz="1200" dirty="0" err="1">
                <a:solidFill>
                  <a:srgbClr val="0000FF"/>
                </a:solidFill>
                <a:latin typeface="Courier New"/>
              </a:rPr>
              <a:t>DensityPlot</a:t>
            </a:r>
            <a:r>
              <a:rPr lang="en-US" sz="1200" dirty="0">
                <a:solidFill>
                  <a:srgbClr val="000000"/>
                </a:solidFill>
                <a:latin typeface="Courier New"/>
              </a:rPr>
              <a:t> </a:t>
            </a:r>
            <a:r>
              <a:rPr lang="en-US" sz="1200" dirty="0">
                <a:solidFill>
                  <a:srgbClr val="800080"/>
                </a:solidFill>
                <a:latin typeface="Courier New"/>
              </a:rPr>
              <a:t>'</a:t>
            </a:r>
            <a:r>
              <a:rPr lang="en-US" sz="1200" dirty="0" err="1">
                <a:solidFill>
                  <a:srgbClr val="800080"/>
                </a:solidFill>
                <a:latin typeface="Courier New"/>
              </a:rPr>
              <a:t>Cholesterol'n</a:t>
            </a:r>
            <a:r>
              <a:rPr lang="en-US" sz="1200" dirty="0">
                <a:solidFill>
                  <a:srgbClr val="000000"/>
                </a:solidFill>
                <a:latin typeface="Courier New"/>
              </a:rPr>
              <a:t> / </a:t>
            </a:r>
            <a:r>
              <a:rPr lang="en-US" sz="1200" dirty="0" err="1">
                <a:solidFill>
                  <a:srgbClr val="0000FF"/>
                </a:solidFill>
                <a:latin typeface="Courier New"/>
              </a:rPr>
              <a:t>Lineattrs</a:t>
            </a:r>
            <a:r>
              <a:rPr lang="en-US" sz="1200" dirty="0">
                <a:solidFill>
                  <a:srgbClr val="000000"/>
                </a:solidFill>
                <a:latin typeface="Courier New"/>
              </a:rPr>
              <a:t>=GraphFit2 </a:t>
            </a:r>
            <a:r>
              <a:rPr lang="en-US" sz="1200" dirty="0">
                <a:solidFill>
                  <a:srgbClr val="0000FF"/>
                </a:solidFill>
                <a:latin typeface="Courier New"/>
              </a:rPr>
              <a:t>normal</a:t>
            </a:r>
            <a:r>
              <a:rPr lang="en-US" sz="1200" dirty="0">
                <a:solidFill>
                  <a:srgbClr val="000000"/>
                </a:solidFill>
                <a:latin typeface="Courier New"/>
              </a:rPr>
              <a:t>() </a:t>
            </a:r>
            <a:r>
              <a:rPr lang="en-US" sz="1200" dirty="0" err="1">
                <a:solidFill>
                  <a:srgbClr val="0000FF"/>
                </a:solidFill>
                <a:latin typeface="Courier New"/>
              </a:rPr>
              <a:t>LegendLabel</a:t>
            </a:r>
            <a:r>
              <a:rPr lang="en-US" sz="1200" dirty="0">
                <a:solidFill>
                  <a:srgbClr val="000000"/>
                </a:solidFill>
                <a:latin typeface="Courier New"/>
              </a:rPr>
              <a:t>=</a:t>
            </a:r>
            <a:r>
              <a:rPr lang="en-US" sz="1200" dirty="0">
                <a:solidFill>
                  <a:srgbClr val="800080"/>
                </a:solidFill>
                <a:latin typeface="Courier New"/>
              </a:rPr>
              <a:t>"Normal"</a:t>
            </a:r>
            <a:r>
              <a:rPr lang="en-US" sz="1200" dirty="0">
                <a:solidFill>
                  <a:srgbClr val="000000"/>
                </a:solidFill>
                <a:latin typeface="Courier New"/>
              </a:rPr>
              <a:t> </a:t>
            </a:r>
            <a:r>
              <a:rPr lang="en-US" sz="1200" dirty="0">
                <a:solidFill>
                  <a:srgbClr val="0000FF"/>
                </a:solidFill>
                <a:latin typeface="Courier New"/>
              </a:rPr>
              <a:t>NAME</a:t>
            </a:r>
            <a:r>
              <a:rPr lang="en-US" sz="1200" dirty="0">
                <a:solidFill>
                  <a:srgbClr val="000000"/>
                </a:solidFill>
                <a:latin typeface="Courier New"/>
              </a:rPr>
              <a:t>=</a:t>
            </a:r>
            <a:r>
              <a:rPr lang="en-US" sz="1200" dirty="0">
                <a:solidFill>
                  <a:srgbClr val="800080"/>
                </a:solidFill>
                <a:latin typeface="Courier New"/>
              </a:rPr>
              <a:t>"DENSITY1"</a:t>
            </a:r>
            <a:r>
              <a:rPr lang="en-US" sz="1200" dirty="0">
                <a:solidFill>
                  <a:srgbClr val="000000"/>
                </a:solidFill>
                <a:latin typeface="Courier New"/>
              </a:rPr>
              <a:t>;</a:t>
            </a:r>
          </a:p>
          <a:p>
            <a:pPr marL="0" indent="0">
              <a:buNone/>
            </a:pPr>
            <a:r>
              <a:rPr lang="en-US" sz="1200" dirty="0">
                <a:solidFill>
                  <a:srgbClr val="000000"/>
                </a:solidFill>
                <a:latin typeface="Courier New"/>
              </a:rPr>
              <a:t>   </a:t>
            </a:r>
            <a:r>
              <a:rPr lang="en-US" sz="1200" dirty="0" err="1">
                <a:solidFill>
                  <a:srgbClr val="0000FF"/>
                </a:solidFill>
                <a:latin typeface="Courier New"/>
              </a:rPr>
              <a:t>DiscreteLegend</a:t>
            </a:r>
            <a:r>
              <a:rPr lang="en-US" sz="1200" dirty="0">
                <a:solidFill>
                  <a:srgbClr val="000000"/>
                </a:solidFill>
                <a:latin typeface="Courier New"/>
              </a:rPr>
              <a:t> </a:t>
            </a:r>
            <a:r>
              <a:rPr lang="en-US" sz="1200" dirty="0">
                <a:solidFill>
                  <a:srgbClr val="800080"/>
                </a:solidFill>
                <a:latin typeface="Courier New"/>
              </a:rPr>
              <a:t>"DENSITY"</a:t>
            </a:r>
            <a:r>
              <a:rPr lang="en-US" sz="1200" dirty="0">
                <a:solidFill>
                  <a:srgbClr val="000000"/>
                </a:solidFill>
                <a:latin typeface="Courier New"/>
              </a:rPr>
              <a:t> </a:t>
            </a:r>
            <a:r>
              <a:rPr lang="en-US" sz="1200" dirty="0">
                <a:solidFill>
                  <a:srgbClr val="800080"/>
                </a:solidFill>
                <a:latin typeface="Courier New"/>
              </a:rPr>
              <a:t>"DENSITY1"</a:t>
            </a:r>
            <a:r>
              <a:rPr lang="en-US" sz="1200" dirty="0">
                <a:solidFill>
                  <a:srgbClr val="000000"/>
                </a:solidFill>
                <a:latin typeface="Courier New"/>
              </a:rPr>
              <a:t> / </a:t>
            </a:r>
            <a:r>
              <a:rPr lang="en-US" sz="1200" dirty="0">
                <a:solidFill>
                  <a:srgbClr val="0000FF"/>
                </a:solidFill>
                <a:latin typeface="Courier New"/>
              </a:rPr>
              <a:t>Location</a:t>
            </a:r>
            <a:r>
              <a:rPr lang="en-US" sz="1200" dirty="0">
                <a:solidFill>
                  <a:srgbClr val="000000"/>
                </a:solidFill>
                <a:latin typeface="Courier New"/>
              </a:rPr>
              <a:t>=Inside </a:t>
            </a:r>
            <a:r>
              <a:rPr lang="en-US" sz="1200" dirty="0">
                <a:solidFill>
                  <a:srgbClr val="0000FF"/>
                </a:solidFill>
                <a:latin typeface="Courier New"/>
              </a:rPr>
              <a:t>across</a:t>
            </a:r>
            <a:r>
              <a:rPr lang="en-US" sz="1200" dirty="0">
                <a:solidFill>
                  <a:srgbClr val="000000"/>
                </a:solidFill>
                <a:latin typeface="Courier New"/>
              </a:rPr>
              <a:t>=</a:t>
            </a:r>
            <a:r>
              <a:rPr lang="en-US" sz="1200" b="1" dirty="0">
                <a:solidFill>
                  <a:srgbClr val="008080"/>
                </a:solidFill>
                <a:latin typeface="Courier New"/>
              </a:rPr>
              <a:t>1</a:t>
            </a:r>
            <a:r>
              <a:rPr lang="en-US" sz="1200" dirty="0">
                <a:solidFill>
                  <a:srgbClr val="000000"/>
                </a:solidFill>
                <a:latin typeface="Courier New"/>
              </a:rPr>
              <a:t> </a:t>
            </a:r>
            <a:r>
              <a:rPr lang="en-US" sz="1200" dirty="0" err="1">
                <a:solidFill>
                  <a:srgbClr val="0000FF"/>
                </a:solidFill>
                <a:latin typeface="Courier New"/>
              </a:rPr>
              <a:t>halign</a:t>
            </a:r>
            <a:r>
              <a:rPr lang="en-US" sz="1200" dirty="0">
                <a:solidFill>
                  <a:srgbClr val="000000"/>
                </a:solidFill>
                <a:latin typeface="Courier New"/>
              </a:rPr>
              <a:t>=right </a:t>
            </a:r>
            <a:r>
              <a:rPr lang="en-US" sz="1200" dirty="0" err="1">
                <a:solidFill>
                  <a:srgbClr val="0000FF"/>
                </a:solidFill>
                <a:latin typeface="Courier New"/>
              </a:rPr>
              <a:t>valign</a:t>
            </a:r>
            <a:r>
              <a:rPr lang="en-US" sz="1200" dirty="0">
                <a:solidFill>
                  <a:srgbClr val="000000"/>
                </a:solidFill>
                <a:latin typeface="Courier New"/>
              </a:rPr>
              <a:t>=top;</a:t>
            </a:r>
          </a:p>
          <a:p>
            <a:pPr marL="0" indent="0">
              <a:buNone/>
            </a:pPr>
            <a:r>
              <a:rPr lang="en-US" sz="1200" dirty="0" err="1">
                <a:solidFill>
                  <a:srgbClr val="0000FF"/>
                </a:solidFill>
                <a:latin typeface="Courier New"/>
              </a:rPr>
              <a:t>endlayout</a:t>
            </a:r>
            <a:r>
              <a:rPr lang="en-US" sz="1200" dirty="0">
                <a:solidFill>
                  <a:srgbClr val="000000"/>
                </a:solidFill>
                <a:latin typeface="Courier New"/>
              </a:rPr>
              <a:t>;</a:t>
            </a:r>
          </a:p>
          <a:p>
            <a:pPr marL="0" indent="0">
              <a:buNone/>
            </a:pPr>
            <a:r>
              <a:rPr lang="en-US" sz="1200" dirty="0" err="1">
                <a:solidFill>
                  <a:srgbClr val="0000FF"/>
                </a:solidFill>
                <a:latin typeface="Courier New"/>
              </a:rPr>
              <a:t>endgraph</a:t>
            </a:r>
            <a:r>
              <a:rPr lang="en-US" sz="1200" dirty="0">
                <a:solidFill>
                  <a:srgbClr val="000000"/>
                </a:solidFill>
                <a:latin typeface="Courier New"/>
              </a:rPr>
              <a:t>;</a:t>
            </a:r>
          </a:p>
          <a:p>
            <a:pPr marL="0" indent="0">
              <a:buNone/>
            </a:pPr>
            <a:r>
              <a:rPr lang="en-US" sz="1200" dirty="0">
                <a:solidFill>
                  <a:srgbClr val="0000FF"/>
                </a:solidFill>
                <a:latin typeface="Courier New"/>
              </a:rPr>
              <a:t>end</a:t>
            </a:r>
            <a:r>
              <a:rPr lang="en-US" sz="1200" dirty="0">
                <a:solidFill>
                  <a:srgbClr val="000000"/>
                </a:solidFill>
                <a:latin typeface="Courier New"/>
              </a:rPr>
              <a:t>;</a:t>
            </a:r>
          </a:p>
          <a:p>
            <a:pPr marL="0" indent="0">
              <a:buNone/>
            </a:pPr>
            <a:r>
              <a:rPr lang="en-US" sz="1200" b="1" dirty="0">
                <a:solidFill>
                  <a:srgbClr val="000080"/>
                </a:solidFill>
                <a:latin typeface="Courier New"/>
              </a:rPr>
              <a:t>run</a:t>
            </a:r>
            <a:r>
              <a:rPr lang="en-US" sz="1200" dirty="0">
                <a:solidFill>
                  <a:srgbClr val="000000"/>
                </a:solidFill>
                <a:latin typeface="Courier New"/>
              </a:rPr>
              <a:t>;</a:t>
            </a:r>
          </a:p>
          <a:p>
            <a:pPr marL="0" indent="0">
              <a:buNone/>
            </a:pPr>
            <a:endParaRPr lang="en-US" sz="1200" dirty="0" smtClean="0">
              <a:solidFill>
                <a:srgbClr val="000000"/>
              </a:solidFill>
              <a:latin typeface="SAS Monospace" pitchFamily="49" charset="0"/>
            </a:endParaRPr>
          </a:p>
          <a:p>
            <a:pPr marL="0" indent="0">
              <a:buNone/>
            </a:pPr>
            <a:r>
              <a:rPr lang="en-US" sz="1200" b="1" dirty="0">
                <a:solidFill>
                  <a:srgbClr val="000080"/>
                </a:solidFill>
                <a:latin typeface="SAS Monospace" pitchFamily="49" charset="0"/>
              </a:rPr>
              <a:t>proc</a:t>
            </a:r>
            <a:r>
              <a:rPr lang="en-US" sz="1200" dirty="0">
                <a:solidFill>
                  <a:srgbClr val="000000"/>
                </a:solidFill>
                <a:latin typeface="SAS Monospace" pitchFamily="49" charset="0"/>
              </a:rPr>
              <a:t> </a:t>
            </a:r>
            <a:r>
              <a:rPr lang="en-US" sz="1200" b="1" dirty="0" err="1">
                <a:solidFill>
                  <a:srgbClr val="000080"/>
                </a:solidFill>
                <a:latin typeface="SAS Monospace" pitchFamily="49" charset="0"/>
              </a:rPr>
              <a:t>sgrender</a:t>
            </a:r>
            <a:r>
              <a:rPr lang="en-US" sz="1200" dirty="0">
                <a:solidFill>
                  <a:srgbClr val="000000"/>
                </a:solidFill>
                <a:latin typeface="SAS Monospace" pitchFamily="49" charset="0"/>
              </a:rPr>
              <a:t> </a:t>
            </a:r>
            <a:r>
              <a:rPr lang="en-US" sz="1200" dirty="0">
                <a:solidFill>
                  <a:srgbClr val="0000FF"/>
                </a:solidFill>
                <a:latin typeface="SAS Monospace" pitchFamily="49" charset="0"/>
              </a:rPr>
              <a:t>data</a:t>
            </a:r>
            <a:r>
              <a:rPr lang="en-US" sz="1200" dirty="0">
                <a:solidFill>
                  <a:srgbClr val="000000"/>
                </a:solidFill>
                <a:latin typeface="SAS Monospace" pitchFamily="49" charset="0"/>
              </a:rPr>
              <a:t> = </a:t>
            </a:r>
            <a:r>
              <a:rPr lang="en-US" sz="1200" dirty="0" err="1" smtClean="0">
                <a:solidFill>
                  <a:srgbClr val="000000"/>
                </a:solidFill>
                <a:latin typeface="SAS Monospace" pitchFamily="49" charset="0"/>
              </a:rPr>
              <a:t>work.fram</a:t>
            </a:r>
            <a:r>
              <a:rPr lang="en-US" sz="1200" dirty="0" smtClean="0">
                <a:solidFill>
                  <a:srgbClr val="000000"/>
                </a:solidFill>
                <a:latin typeface="SAS Monospace" pitchFamily="49" charset="0"/>
              </a:rPr>
              <a:t> </a:t>
            </a:r>
            <a:r>
              <a:rPr lang="en-US" sz="1200" dirty="0">
                <a:solidFill>
                  <a:srgbClr val="0000FF"/>
                </a:solidFill>
                <a:latin typeface="SAS Monospace" pitchFamily="49" charset="0"/>
              </a:rPr>
              <a:t>template</a:t>
            </a:r>
            <a:r>
              <a:rPr lang="en-US" sz="1200" dirty="0">
                <a:solidFill>
                  <a:srgbClr val="000000"/>
                </a:solidFill>
                <a:latin typeface="SAS Monospace" pitchFamily="49" charset="0"/>
              </a:rPr>
              <a:t> = </a:t>
            </a:r>
            <a:r>
              <a:rPr lang="en-US" sz="1200" dirty="0">
                <a:solidFill>
                  <a:srgbClr val="0000FF"/>
                </a:solidFill>
                <a:latin typeface="Courier New"/>
              </a:rPr>
              <a:t>template</a:t>
            </a:r>
            <a:r>
              <a:rPr lang="en-US" sz="1200" dirty="0">
                <a:solidFill>
                  <a:srgbClr val="000000"/>
                </a:solidFill>
                <a:latin typeface="Courier New"/>
              </a:rPr>
              <a:t>=</a:t>
            </a:r>
            <a:r>
              <a:rPr lang="en-US" sz="1200" dirty="0" err="1">
                <a:solidFill>
                  <a:srgbClr val="000000"/>
                </a:solidFill>
                <a:latin typeface="Courier New"/>
              </a:rPr>
              <a:t>sgplotFram</a:t>
            </a:r>
            <a:r>
              <a:rPr lang="en-US" sz="1200" dirty="0" smtClean="0">
                <a:solidFill>
                  <a:srgbClr val="000000"/>
                </a:solidFill>
                <a:latin typeface="SAS Monospace" pitchFamily="49" charset="0"/>
              </a:rPr>
              <a:t>;</a:t>
            </a:r>
            <a:endParaRPr lang="en-US" sz="1200" dirty="0">
              <a:solidFill>
                <a:srgbClr val="000000"/>
              </a:solidFill>
              <a:latin typeface="SAS Monospace" pitchFamily="49" charset="0"/>
            </a:endParaRPr>
          </a:p>
          <a:p>
            <a:pPr marL="0" indent="0">
              <a:buNone/>
            </a:pPr>
            <a:r>
              <a:rPr lang="en-US" sz="1200" b="1" dirty="0">
                <a:solidFill>
                  <a:srgbClr val="000080"/>
                </a:solidFill>
                <a:latin typeface="SAS Monospace" pitchFamily="49" charset="0"/>
              </a:rPr>
              <a:t>run</a:t>
            </a:r>
            <a:r>
              <a:rPr lang="en-US" sz="1200" dirty="0">
                <a:solidFill>
                  <a:srgbClr val="000000"/>
                </a:solidFill>
                <a:latin typeface="SAS Monospace" pitchFamily="49" charset="0"/>
              </a:rPr>
              <a:t>;</a:t>
            </a:r>
            <a:endParaRPr lang="en-US" sz="1200" dirty="0" smtClean="0">
              <a:solidFill>
                <a:srgbClr val="000000"/>
              </a:solidFill>
              <a:latin typeface="SAS Monospace" pitchFamily="49" charset="0"/>
            </a:endParaRPr>
          </a:p>
          <a:p>
            <a:pPr marL="0" indent="0">
              <a:buNone/>
            </a:pPr>
            <a:endParaRPr lang="en-US" sz="2000" dirty="0">
              <a:latin typeface="SAS Monospace" pitchFamily="49" charset="0"/>
            </a:endParaRPr>
          </a:p>
        </p:txBody>
      </p:sp>
      <p:sp>
        <p:nvSpPr>
          <p:cNvPr id="4" name="Rectangular Callout 3"/>
          <p:cNvSpPr/>
          <p:nvPr/>
        </p:nvSpPr>
        <p:spPr>
          <a:xfrm>
            <a:off x="5181600" y="2819400"/>
            <a:ext cx="3505200" cy="609600"/>
          </a:xfrm>
          <a:prstGeom prst="wedgeRectCallout">
            <a:avLst>
              <a:gd name="adj1" fmla="val -63368"/>
              <a:gd name="adj2" fmla="val -594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This was saved in </a:t>
            </a:r>
            <a:r>
              <a:rPr lang="en-US" dirty="0" err="1" smtClean="0"/>
              <a:t>plate.sas</a:t>
            </a:r>
            <a:r>
              <a:rPr lang="en-US" dirty="0" smtClean="0"/>
              <a:t>.</a:t>
            </a:r>
            <a:endParaRPr lang="en-US" dirty="0"/>
          </a:p>
        </p:txBody>
      </p:sp>
      <p:sp>
        <p:nvSpPr>
          <p:cNvPr id="5" name="Rectangular Callout 4"/>
          <p:cNvSpPr/>
          <p:nvPr/>
        </p:nvSpPr>
        <p:spPr>
          <a:xfrm>
            <a:off x="1066800" y="4191000"/>
            <a:ext cx="3505200" cy="838200"/>
          </a:xfrm>
          <a:prstGeom prst="wedgeRectCallout">
            <a:avLst>
              <a:gd name="adj1" fmla="val -32661"/>
              <a:gd name="adj2" fmla="val -821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Render a graphic with the template and dataset specified.</a:t>
            </a:r>
            <a:endParaRPr lang="en-US" dirty="0"/>
          </a:p>
        </p:txBody>
      </p:sp>
      <p:sp>
        <p:nvSpPr>
          <p:cNvPr id="6" name="Rectangular Callout 5"/>
          <p:cNvSpPr/>
          <p:nvPr/>
        </p:nvSpPr>
        <p:spPr>
          <a:xfrm>
            <a:off x="3505200" y="0"/>
            <a:ext cx="3657600" cy="838200"/>
          </a:xfrm>
          <a:prstGeom prst="wedgeRectCallout">
            <a:avLst>
              <a:gd name="adj1" fmla="val -69482"/>
              <a:gd name="adj2" fmla="val 223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Note I changed the name of this template.</a:t>
            </a:r>
            <a:endParaRPr lang="en-US" dirty="0"/>
          </a:p>
        </p:txBody>
      </p:sp>
    </p:spTree>
    <p:extLst>
      <p:ext uri="{BB962C8B-B14F-4D97-AF65-F5344CB8AC3E}">
        <p14:creationId xmlns:p14="http://schemas.microsoft.com/office/powerpoint/2010/main" val="232031151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set the color for a histogram</a:t>
            </a:r>
            <a:endParaRPr lang="en-US"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58" y="1828800"/>
            <a:ext cx="9034867" cy="4945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816346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775" y="584537"/>
            <a:ext cx="8915400" cy="1015663"/>
          </a:xfrm>
          <a:prstGeom prst="rect">
            <a:avLst/>
          </a:prstGeom>
        </p:spPr>
        <p:txBody>
          <a:bodyPr wrap="square">
            <a:spAutoFit/>
          </a:bodyPr>
          <a:lstStyle/>
          <a:p>
            <a:r>
              <a:rPr lang="en-US" sz="2000" b="1" dirty="0" err="1">
                <a:solidFill>
                  <a:srgbClr val="000080"/>
                </a:solidFill>
                <a:latin typeface="SAS Monospace" pitchFamily="49" charset="0"/>
              </a:rPr>
              <a:t>proc</a:t>
            </a:r>
            <a:r>
              <a:rPr lang="en-US" sz="2000" dirty="0">
                <a:solidFill>
                  <a:srgbClr val="000000"/>
                </a:solidFill>
                <a:latin typeface="SAS Monospace" pitchFamily="49" charset="0"/>
              </a:rPr>
              <a:t> </a:t>
            </a:r>
            <a:r>
              <a:rPr lang="en-US" sz="2000" b="1" dirty="0">
                <a:solidFill>
                  <a:srgbClr val="000080"/>
                </a:solidFill>
                <a:latin typeface="SAS Monospace" pitchFamily="49" charset="0"/>
              </a:rPr>
              <a:t>sgplot</a:t>
            </a:r>
            <a:r>
              <a:rPr lang="en-US" sz="2000" dirty="0">
                <a:solidFill>
                  <a:srgbClr val="000000"/>
                </a:solidFill>
                <a:latin typeface="SAS Monospace" pitchFamily="49" charset="0"/>
              </a:rPr>
              <a:t> </a:t>
            </a:r>
            <a:r>
              <a:rPr lang="en-US" sz="2000" dirty="0">
                <a:solidFill>
                  <a:srgbClr val="0000FF"/>
                </a:solidFill>
                <a:latin typeface="SAS Monospace" pitchFamily="49" charset="0"/>
              </a:rPr>
              <a:t>data</a:t>
            </a:r>
            <a:r>
              <a:rPr lang="en-US" sz="2000" dirty="0">
                <a:solidFill>
                  <a:srgbClr val="000000"/>
                </a:solidFill>
                <a:latin typeface="SAS Monospace" pitchFamily="49" charset="0"/>
              </a:rPr>
              <a:t> = </a:t>
            </a:r>
            <a:r>
              <a:rPr lang="en-US" sz="2000" dirty="0" err="1">
                <a:solidFill>
                  <a:srgbClr val="000000"/>
                </a:solidFill>
                <a:latin typeface="SAS Monospace" pitchFamily="49" charset="0"/>
              </a:rPr>
              <a:t>fram</a:t>
            </a:r>
            <a:r>
              <a:rPr lang="en-US" sz="2000" dirty="0">
                <a:solidFill>
                  <a:srgbClr val="000000"/>
                </a:solidFill>
                <a:latin typeface="SAS Monospace" pitchFamily="49" charset="0"/>
              </a:rPr>
              <a:t>;</a:t>
            </a:r>
          </a:p>
          <a:p>
            <a:r>
              <a:rPr lang="en-US" sz="2000" dirty="0">
                <a:solidFill>
                  <a:srgbClr val="000000"/>
                </a:solidFill>
                <a:latin typeface="SAS Monospace" pitchFamily="49" charset="0"/>
              </a:rPr>
              <a:t>	</a:t>
            </a:r>
            <a:r>
              <a:rPr lang="en-US" sz="2000" dirty="0">
                <a:solidFill>
                  <a:srgbClr val="0000FF"/>
                </a:solidFill>
                <a:latin typeface="SAS Monospace" pitchFamily="49" charset="0"/>
              </a:rPr>
              <a:t>histogram</a:t>
            </a:r>
            <a:r>
              <a:rPr lang="en-US" sz="2000" dirty="0">
                <a:solidFill>
                  <a:srgbClr val="000000"/>
                </a:solidFill>
                <a:latin typeface="SAS Monospace" pitchFamily="49" charset="0"/>
              </a:rPr>
              <a:t> weight / </a:t>
            </a:r>
            <a:r>
              <a:rPr lang="en-US" sz="2000" dirty="0" err="1">
                <a:solidFill>
                  <a:srgbClr val="0000FF"/>
                </a:solidFill>
                <a:latin typeface="SAS Monospace" pitchFamily="49" charset="0"/>
              </a:rPr>
              <a:t>fillattrs</a:t>
            </a:r>
            <a:r>
              <a:rPr lang="en-US" sz="2000" dirty="0">
                <a:solidFill>
                  <a:srgbClr val="000000"/>
                </a:solidFill>
                <a:latin typeface="SAS Monospace" pitchFamily="49" charset="0"/>
              </a:rPr>
              <a:t> = (</a:t>
            </a:r>
            <a:r>
              <a:rPr lang="en-US" sz="2000" dirty="0">
                <a:solidFill>
                  <a:srgbClr val="0000FF"/>
                </a:solidFill>
                <a:latin typeface="SAS Monospace" pitchFamily="49" charset="0"/>
              </a:rPr>
              <a:t>color</a:t>
            </a:r>
            <a:r>
              <a:rPr lang="en-US" sz="2000" dirty="0">
                <a:solidFill>
                  <a:srgbClr val="000000"/>
                </a:solidFill>
                <a:latin typeface="SAS Monospace" pitchFamily="49" charset="0"/>
              </a:rPr>
              <a:t> = coral);</a:t>
            </a:r>
          </a:p>
          <a:p>
            <a:r>
              <a:rPr lang="en-US" sz="2000" b="1" dirty="0">
                <a:solidFill>
                  <a:srgbClr val="000080"/>
                </a:solidFill>
                <a:latin typeface="SAS Monospace" pitchFamily="49" charset="0"/>
              </a:rPr>
              <a:t>run</a:t>
            </a:r>
            <a:r>
              <a:rPr lang="en-US" sz="2000" dirty="0">
                <a:solidFill>
                  <a:srgbClr val="000000"/>
                </a:solidFill>
                <a:latin typeface="SAS Monospace" pitchFamily="49" charset="0"/>
              </a:rPr>
              <a:t>;</a:t>
            </a:r>
            <a:endParaRPr lang="en-US" sz="2000" dirty="0">
              <a:latin typeface="SAS Monospace" pitchFamily="49" charset="0"/>
            </a:endParaRPr>
          </a:p>
        </p:txBody>
      </p:sp>
      <p:pic>
        <p:nvPicPr>
          <p:cNvPr id="7170" name="Picture 2" descr="The SGPlot Proced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057400"/>
            <a:ext cx="6096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9258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37" y="609600"/>
            <a:ext cx="8924925" cy="478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ular Callout 3"/>
          <p:cNvSpPr/>
          <p:nvPr/>
        </p:nvSpPr>
        <p:spPr>
          <a:xfrm>
            <a:off x="3886200" y="5638800"/>
            <a:ext cx="2590800" cy="1143000"/>
          </a:xfrm>
          <a:prstGeom prst="wedgeRectCallout">
            <a:avLst>
              <a:gd name="adj1" fmla="val -7965"/>
              <a:gd name="adj2" fmla="val -908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You can also tweak the style template</a:t>
            </a:r>
            <a:endParaRPr lang="en-US" dirty="0"/>
          </a:p>
        </p:txBody>
      </p:sp>
    </p:spTree>
    <p:extLst>
      <p:ext uri="{BB962C8B-B14F-4D97-AF65-F5344CB8AC3E}">
        <p14:creationId xmlns:p14="http://schemas.microsoft.com/office/powerpoint/2010/main" val="383679394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2" cstate="print"/>
          <a:srcRect/>
          <a:stretch>
            <a:fillRect/>
          </a:stretch>
        </p:blipFill>
        <p:spPr bwMode="auto">
          <a:xfrm>
            <a:off x="1595438" y="1619250"/>
            <a:ext cx="5953125" cy="4400550"/>
          </a:xfrm>
          <a:prstGeom prst="rect">
            <a:avLst/>
          </a:prstGeom>
          <a:noFill/>
          <a:ln w="9525">
            <a:noFill/>
            <a:miter lim="800000"/>
            <a:headEnd/>
            <a:tailEnd/>
          </a:ln>
        </p:spPr>
      </p:pic>
      <p:pic>
        <p:nvPicPr>
          <p:cNvPr id="34819" name="Picture 3"/>
          <p:cNvPicPr>
            <a:picLocks noChangeAspect="1" noChangeArrowheads="1"/>
          </p:cNvPicPr>
          <p:nvPr/>
        </p:nvPicPr>
        <p:blipFill>
          <a:blip r:embed="rId3" cstate="print"/>
          <a:srcRect/>
          <a:stretch>
            <a:fillRect/>
          </a:stretch>
        </p:blipFill>
        <p:spPr bwMode="auto">
          <a:xfrm>
            <a:off x="228600" y="619125"/>
            <a:ext cx="3752850" cy="914400"/>
          </a:xfrm>
          <a:prstGeom prst="rect">
            <a:avLst/>
          </a:prstGeom>
          <a:noFill/>
          <a:ln w="9525">
            <a:noFill/>
            <a:miter lim="800000"/>
            <a:headEnd/>
            <a:tailEnd/>
          </a:ln>
        </p:spPr>
      </p:pic>
      <p:sp>
        <p:nvSpPr>
          <p:cNvPr id="4" name="Rectangle 3"/>
          <p:cNvSpPr/>
          <p:nvPr/>
        </p:nvSpPr>
        <p:spPr>
          <a:xfrm>
            <a:off x="0" y="0"/>
            <a:ext cx="2339102" cy="369332"/>
          </a:xfrm>
          <a:prstGeom prst="rect">
            <a:avLst/>
          </a:prstGeom>
        </p:spPr>
        <p:txBody>
          <a:bodyPr wrap="none">
            <a:spAutoFit/>
          </a:bodyPr>
          <a:lstStyle/>
          <a:p>
            <a:pPr marL="0" lvl="1"/>
            <a:r>
              <a:rPr lang="en-US" dirty="0" smtClean="0">
                <a:solidFill>
                  <a:schemeClr val="bg1">
                    <a:lumMod val="65000"/>
                  </a:schemeClr>
                </a:solidFill>
              </a:rPr>
              <a:t>Continuous variables</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Violin</a:t>
            </a:r>
            <a:endParaRPr lang="en-US" dirty="0"/>
          </a:p>
        </p:txBody>
      </p:sp>
      <p:sp>
        <p:nvSpPr>
          <p:cNvPr id="3" name="Content Placeholder 2"/>
          <p:cNvSpPr>
            <a:spLocks noGrp="1"/>
          </p:cNvSpPr>
          <p:nvPr>
            <p:ph idx="1"/>
          </p:nvPr>
        </p:nvSpPr>
        <p:spPr/>
        <p:txBody>
          <a:bodyPr/>
          <a:lstStyle/>
          <a:p>
            <a:r>
              <a:rPr lang="en-US" dirty="0" smtClean="0"/>
              <a:t>A violin plot mirrors the shape of the histogram (density). They can be done in R.</a:t>
            </a:r>
            <a:endParaRPr lang="en-US" dirty="0"/>
          </a:p>
        </p:txBody>
      </p:sp>
      <p:sp>
        <p:nvSpPr>
          <p:cNvPr id="6" name="Rectangle 5"/>
          <p:cNvSpPr/>
          <p:nvPr/>
        </p:nvSpPr>
        <p:spPr>
          <a:xfrm>
            <a:off x="0" y="0"/>
            <a:ext cx="2339102" cy="369332"/>
          </a:xfrm>
          <a:prstGeom prst="rect">
            <a:avLst/>
          </a:prstGeom>
        </p:spPr>
        <p:txBody>
          <a:bodyPr wrap="none">
            <a:spAutoFit/>
          </a:bodyPr>
          <a:lstStyle/>
          <a:p>
            <a:pPr marL="0" lvl="1"/>
            <a:r>
              <a:rPr lang="en-US" dirty="0" smtClean="0">
                <a:solidFill>
                  <a:schemeClr val="bg1">
                    <a:lumMod val="65000"/>
                  </a:schemeClr>
                </a:solidFill>
              </a:rPr>
              <a:t>Continuous variables</a:t>
            </a:r>
          </a:p>
        </p:txBody>
      </p:sp>
      <p:pic>
        <p:nvPicPr>
          <p:cNvPr id="2049" name="Picture 1" descr="img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933700"/>
            <a:ext cx="5029200" cy="37719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p:cNvSpPr>
            <a:spLocks noChangeArrowheads="1"/>
          </p:cNvSpPr>
          <p:nvPr/>
        </p:nvSpPr>
        <p:spPr bwMode="auto">
          <a:xfrm>
            <a:off x="0" y="0"/>
            <a:ext cx="9144000" cy="0"/>
          </a:xfrm>
          <a:prstGeom prst="rect">
            <a:avLst/>
          </a:prstGeom>
          <a:solidFill>
            <a:srgbClr val="FAFB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
            </a:r>
            <a:br>
              <a:rPr kumimoji="0" lang="en-US" altLang="en-US" sz="1800" b="0" i="0" u="none" strike="noStrike" cap="none" normalizeH="0" baseline="0" smtClean="0">
                <a:ln>
                  <a:noFill/>
                </a:ln>
                <a:solidFill>
                  <a:srgbClr val="000000"/>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2819400"/>
            <a:ext cx="4400550" cy="32385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Grouped Continuous Variables</a:t>
            </a:r>
            <a:endParaRPr lang="en-US" dirty="0"/>
          </a:p>
        </p:txBody>
      </p:sp>
      <p:sp>
        <p:nvSpPr>
          <p:cNvPr id="3" name="Content Placeholder 2"/>
          <p:cNvSpPr>
            <a:spLocks noGrp="1"/>
          </p:cNvSpPr>
          <p:nvPr>
            <p:ph idx="1"/>
          </p:nvPr>
        </p:nvSpPr>
        <p:spPr/>
        <p:txBody>
          <a:bodyPr/>
          <a:lstStyle/>
          <a:p>
            <a:r>
              <a:rPr lang="en-US" dirty="0" smtClean="0"/>
              <a:t>You can use the Distribution Analysis to get basic grouped plots.</a:t>
            </a:r>
          </a:p>
          <a:p>
            <a:r>
              <a:rPr lang="en-US" dirty="0" smtClean="0"/>
              <a:t>For better looking plots you need to write sgplot and/or sgpanel code.</a:t>
            </a:r>
            <a:endParaRPr lang="en-US" dirty="0"/>
          </a:p>
        </p:txBody>
      </p:sp>
      <p:sp>
        <p:nvSpPr>
          <p:cNvPr id="4" name="Rectangle 3"/>
          <p:cNvSpPr/>
          <p:nvPr/>
        </p:nvSpPr>
        <p:spPr>
          <a:xfrm>
            <a:off x="0" y="0"/>
            <a:ext cx="3249608" cy="369332"/>
          </a:xfrm>
          <a:prstGeom prst="rect">
            <a:avLst/>
          </a:prstGeom>
        </p:spPr>
        <p:txBody>
          <a:bodyPr wrap="none">
            <a:spAutoFit/>
          </a:bodyPr>
          <a:lstStyle/>
          <a:p>
            <a:pPr marL="0" lvl="1"/>
            <a:r>
              <a:rPr lang="en-US" dirty="0" smtClean="0">
                <a:solidFill>
                  <a:schemeClr val="bg1">
                    <a:lumMod val="65000"/>
                  </a:schemeClr>
                </a:solidFill>
              </a:rPr>
              <a:t>Grouped continuous variables</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cstate="print"/>
          <a:srcRect/>
          <a:stretch>
            <a:fillRect/>
          </a:stretch>
        </p:blipFill>
        <p:spPr bwMode="auto">
          <a:xfrm>
            <a:off x="533400" y="1461099"/>
            <a:ext cx="4114800" cy="1295400"/>
          </a:xfrm>
          <a:prstGeom prst="rect">
            <a:avLst/>
          </a:prstGeom>
          <a:noFill/>
          <a:ln w="9525">
            <a:noFill/>
            <a:miter lim="800000"/>
            <a:headEnd/>
            <a:tailEnd/>
          </a:ln>
        </p:spPr>
      </p:pic>
      <p:pic>
        <p:nvPicPr>
          <p:cNvPr id="25603" name="Picture 3"/>
          <p:cNvPicPr>
            <a:picLocks noChangeAspect="1" noChangeArrowheads="1"/>
          </p:cNvPicPr>
          <p:nvPr/>
        </p:nvPicPr>
        <p:blipFill>
          <a:blip r:embed="rId3" cstate="print"/>
          <a:srcRect/>
          <a:stretch>
            <a:fillRect/>
          </a:stretch>
        </p:blipFill>
        <p:spPr bwMode="auto">
          <a:xfrm>
            <a:off x="4953000" y="152400"/>
            <a:ext cx="3972535" cy="3090863"/>
          </a:xfrm>
          <a:prstGeom prst="rect">
            <a:avLst/>
          </a:prstGeom>
          <a:noFill/>
          <a:ln w="9525">
            <a:noFill/>
            <a:miter lim="800000"/>
            <a:headEnd/>
            <a:tailEnd/>
          </a:ln>
        </p:spPr>
      </p:pic>
      <p:pic>
        <p:nvPicPr>
          <p:cNvPr id="25604" name="Picture 4"/>
          <p:cNvPicPr>
            <a:picLocks noChangeAspect="1" noChangeArrowheads="1"/>
          </p:cNvPicPr>
          <p:nvPr/>
        </p:nvPicPr>
        <p:blipFill>
          <a:blip r:embed="rId4" cstate="print"/>
          <a:srcRect/>
          <a:stretch>
            <a:fillRect/>
          </a:stretch>
        </p:blipFill>
        <p:spPr bwMode="auto">
          <a:xfrm>
            <a:off x="533400" y="2832699"/>
            <a:ext cx="3957507" cy="3110901"/>
          </a:xfrm>
          <a:prstGeom prst="rect">
            <a:avLst/>
          </a:prstGeom>
          <a:noFill/>
          <a:ln w="9525">
            <a:noFill/>
            <a:miter lim="800000"/>
            <a:headEnd/>
            <a:tailEnd/>
          </a:ln>
        </p:spPr>
      </p:pic>
      <p:pic>
        <p:nvPicPr>
          <p:cNvPr id="25605" name="Picture 5"/>
          <p:cNvPicPr>
            <a:picLocks noChangeAspect="1" noChangeArrowheads="1"/>
          </p:cNvPicPr>
          <p:nvPr/>
        </p:nvPicPr>
        <p:blipFill>
          <a:blip r:embed="rId5" cstate="print"/>
          <a:srcRect/>
          <a:stretch>
            <a:fillRect/>
          </a:stretch>
        </p:blipFill>
        <p:spPr bwMode="auto">
          <a:xfrm>
            <a:off x="4876800" y="3657600"/>
            <a:ext cx="3962516" cy="3080844"/>
          </a:xfrm>
          <a:prstGeom prst="rect">
            <a:avLst/>
          </a:prstGeom>
          <a:noFill/>
          <a:ln w="9525">
            <a:noFill/>
            <a:miter lim="800000"/>
            <a:headEnd/>
            <a:tailEnd/>
          </a:ln>
        </p:spPr>
      </p:pic>
      <p:sp>
        <p:nvSpPr>
          <p:cNvPr id="6" name="Rectangular Callout 5"/>
          <p:cNvSpPr/>
          <p:nvPr/>
        </p:nvSpPr>
        <p:spPr>
          <a:xfrm>
            <a:off x="228600" y="546699"/>
            <a:ext cx="2667000" cy="609600"/>
          </a:xfrm>
          <a:prstGeom prst="wedgeRectCallout">
            <a:avLst>
              <a:gd name="adj1" fmla="val 41472"/>
              <a:gd name="adj2" fmla="val 1734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Request distinct graphics by subgroups.</a:t>
            </a:r>
            <a:endParaRPr lang="en-US" dirty="0"/>
          </a:p>
        </p:txBody>
      </p:sp>
      <p:sp>
        <p:nvSpPr>
          <p:cNvPr id="7" name="Rectangle 6"/>
          <p:cNvSpPr/>
          <p:nvPr/>
        </p:nvSpPr>
        <p:spPr>
          <a:xfrm>
            <a:off x="0" y="0"/>
            <a:ext cx="3249608" cy="369332"/>
          </a:xfrm>
          <a:prstGeom prst="rect">
            <a:avLst/>
          </a:prstGeom>
        </p:spPr>
        <p:txBody>
          <a:bodyPr wrap="none">
            <a:spAutoFit/>
          </a:bodyPr>
          <a:lstStyle/>
          <a:p>
            <a:pPr marL="0" lvl="1"/>
            <a:r>
              <a:rPr lang="en-US" dirty="0" smtClean="0">
                <a:solidFill>
                  <a:schemeClr val="bg1">
                    <a:lumMod val="65000"/>
                  </a:schemeClr>
                </a:solidFill>
              </a:rPr>
              <a:t>Grouped continuous variables</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cstate="print"/>
          <a:srcRect/>
          <a:stretch>
            <a:fillRect/>
          </a:stretch>
        </p:blipFill>
        <p:spPr bwMode="auto">
          <a:xfrm>
            <a:off x="3733800" y="114300"/>
            <a:ext cx="4057650" cy="1333500"/>
          </a:xfrm>
          <a:prstGeom prst="rect">
            <a:avLst/>
          </a:prstGeom>
          <a:noFill/>
          <a:ln w="9525">
            <a:noFill/>
            <a:miter lim="800000"/>
            <a:headEnd/>
            <a:tailEnd/>
          </a:ln>
        </p:spPr>
      </p:pic>
      <p:pic>
        <p:nvPicPr>
          <p:cNvPr id="26627" name="Picture 3"/>
          <p:cNvPicPr>
            <a:picLocks noChangeAspect="1" noChangeArrowheads="1"/>
          </p:cNvPicPr>
          <p:nvPr/>
        </p:nvPicPr>
        <p:blipFill>
          <a:blip r:embed="rId3" cstate="print"/>
          <a:srcRect/>
          <a:stretch>
            <a:fillRect/>
          </a:stretch>
        </p:blipFill>
        <p:spPr bwMode="auto">
          <a:xfrm>
            <a:off x="2013143" y="1524000"/>
            <a:ext cx="7054657" cy="5257800"/>
          </a:xfrm>
          <a:prstGeom prst="rect">
            <a:avLst/>
          </a:prstGeom>
          <a:noFill/>
          <a:ln w="9525">
            <a:noFill/>
            <a:miter lim="800000"/>
            <a:headEnd/>
            <a:tailEnd/>
          </a:ln>
        </p:spPr>
      </p:pic>
      <p:sp>
        <p:nvSpPr>
          <p:cNvPr id="4" name="TextBox 3"/>
          <p:cNvSpPr txBox="1"/>
          <p:nvPr/>
        </p:nvSpPr>
        <p:spPr>
          <a:xfrm>
            <a:off x="0" y="2667000"/>
            <a:ext cx="1981200" cy="646331"/>
          </a:xfrm>
          <a:prstGeom prst="rect">
            <a:avLst/>
          </a:prstGeom>
          <a:noFill/>
        </p:spPr>
        <p:txBody>
          <a:bodyPr wrap="square" rtlCol="0">
            <a:spAutoFit/>
          </a:bodyPr>
          <a:lstStyle/>
          <a:p>
            <a:r>
              <a:rPr lang="en-US" dirty="0" smtClean="0"/>
              <a:t>Actually this took a bit of voodoo.</a:t>
            </a:r>
            <a:endParaRPr lang="en-US" dirty="0"/>
          </a:p>
        </p:txBody>
      </p:sp>
      <p:sp>
        <p:nvSpPr>
          <p:cNvPr id="5" name="Rectangle 4"/>
          <p:cNvSpPr/>
          <p:nvPr/>
        </p:nvSpPr>
        <p:spPr>
          <a:xfrm>
            <a:off x="0" y="0"/>
            <a:ext cx="3249608" cy="369332"/>
          </a:xfrm>
          <a:prstGeom prst="rect">
            <a:avLst/>
          </a:prstGeom>
        </p:spPr>
        <p:txBody>
          <a:bodyPr wrap="none">
            <a:spAutoFit/>
          </a:bodyPr>
          <a:lstStyle/>
          <a:p>
            <a:pPr marL="0" lvl="1"/>
            <a:r>
              <a:rPr lang="en-US" dirty="0" smtClean="0">
                <a:solidFill>
                  <a:schemeClr val="bg1">
                    <a:lumMod val="65000"/>
                  </a:schemeClr>
                </a:solidFill>
              </a:rPr>
              <a:t>Grouped continuous variables</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cstate="print"/>
          <a:srcRect/>
          <a:stretch>
            <a:fillRect/>
          </a:stretch>
        </p:blipFill>
        <p:spPr bwMode="auto">
          <a:xfrm>
            <a:off x="214313" y="371475"/>
            <a:ext cx="8715375" cy="6334125"/>
          </a:xfrm>
          <a:prstGeom prst="rect">
            <a:avLst/>
          </a:prstGeom>
          <a:noFill/>
          <a:ln w="9525">
            <a:noFill/>
            <a:miter lim="800000"/>
            <a:headEnd/>
            <a:tailEnd/>
          </a:ln>
        </p:spPr>
      </p:pic>
      <p:sp>
        <p:nvSpPr>
          <p:cNvPr id="3" name="Rectangle 2"/>
          <p:cNvSpPr/>
          <p:nvPr/>
        </p:nvSpPr>
        <p:spPr>
          <a:xfrm>
            <a:off x="1371600" y="6053137"/>
            <a:ext cx="533400" cy="457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mtClean="0"/>
              <a:t>1</a:t>
            </a:r>
            <a:r>
              <a:rPr lang="en-US" baseline="30000" smtClean="0"/>
              <a:t>st</a:t>
            </a:r>
            <a:r>
              <a:rPr lang="en-US" smtClean="0"/>
              <a:t> </a:t>
            </a:r>
            <a:endParaRPr lang="en-US" dirty="0"/>
          </a:p>
        </p:txBody>
      </p:sp>
      <p:sp>
        <p:nvSpPr>
          <p:cNvPr id="5" name="Rectangle 4"/>
          <p:cNvSpPr/>
          <p:nvPr/>
        </p:nvSpPr>
        <p:spPr>
          <a:xfrm>
            <a:off x="2438400" y="566737"/>
            <a:ext cx="609600" cy="457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2</a:t>
            </a:r>
            <a:r>
              <a:rPr lang="en-US" baseline="30000" dirty="0" smtClean="0"/>
              <a:t>nd</a:t>
            </a:r>
            <a:r>
              <a:rPr lang="en-US" dirty="0" smtClean="0"/>
              <a:t> </a:t>
            </a:r>
            <a:endParaRPr lang="en-US" dirty="0"/>
          </a:p>
        </p:txBody>
      </p:sp>
      <p:sp>
        <p:nvSpPr>
          <p:cNvPr id="7" name="Rectangle 6"/>
          <p:cNvSpPr/>
          <p:nvPr/>
        </p:nvSpPr>
        <p:spPr>
          <a:xfrm>
            <a:off x="0" y="0"/>
            <a:ext cx="3249608" cy="369332"/>
          </a:xfrm>
          <a:prstGeom prst="rect">
            <a:avLst/>
          </a:prstGeom>
        </p:spPr>
        <p:txBody>
          <a:bodyPr wrap="none">
            <a:spAutoFit/>
          </a:bodyPr>
          <a:lstStyle/>
          <a:p>
            <a:pPr marL="0" lvl="1"/>
            <a:r>
              <a:rPr lang="en-US" dirty="0" smtClean="0">
                <a:solidFill>
                  <a:schemeClr val="bg1">
                    <a:lumMod val="65000"/>
                  </a:schemeClr>
                </a:solidFill>
              </a:rPr>
              <a:t>Grouped continuous variables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98437"/>
            <a:ext cx="8382000" cy="1858963"/>
          </a:xfrm>
        </p:spPr>
        <p:txBody>
          <a:bodyPr/>
          <a:lstStyle/>
          <a:p>
            <a:r>
              <a:rPr lang="en-US" dirty="0" smtClean="0"/>
              <a:t>If the point is to show a consistent difference between the two lines... Plot the difference!</a:t>
            </a:r>
            <a:endParaRPr lang="en-US" dirty="0"/>
          </a:p>
        </p:txBody>
      </p:sp>
      <p:sp>
        <p:nvSpPr>
          <p:cNvPr id="6" name="Rectangle 2"/>
          <p:cNvSpPr>
            <a:spLocks noChangeArrowheads="1"/>
          </p:cNvSpPr>
          <p:nvPr/>
        </p:nvSpPr>
        <p:spPr bwMode="auto">
          <a:xfrm>
            <a:off x="0" y="0"/>
            <a:ext cx="9144000" cy="0"/>
          </a:xfrm>
          <a:prstGeom prst="rect">
            <a:avLst/>
          </a:prstGeom>
          <a:solidFill>
            <a:srgbClr val="FAFB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
            </a:r>
            <a:br>
              <a:rPr kumimoji="0" lang="en-US" altLang="en-US" sz="1800" b="0" i="0" u="none" strike="noStrike" cap="none" normalizeH="0" baseline="0" smtClean="0">
                <a:ln>
                  <a:noFill/>
                </a:ln>
                <a:solidFill>
                  <a:srgbClr val="000000"/>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3073" name="Picture 1" descr="img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7825" y="1417670"/>
            <a:ext cx="7086600" cy="53149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2"/>
          <p:cNvSpPr>
            <a:spLocks noChangeArrowheads="1"/>
          </p:cNvSpPr>
          <p:nvPr/>
        </p:nvSpPr>
        <p:spPr bwMode="auto">
          <a:xfrm>
            <a:off x="152400" y="152400"/>
            <a:ext cx="9144000" cy="0"/>
          </a:xfrm>
          <a:prstGeom prst="rect">
            <a:avLst/>
          </a:prstGeom>
          <a:solidFill>
            <a:srgbClr val="FAFB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
            </a:r>
            <a:br>
              <a:rPr kumimoji="0" lang="en-US" altLang="en-US" sz="1800" b="0" i="0" u="none" strike="noStrike" cap="none" normalizeH="0" baseline="0" smtClean="0">
                <a:ln>
                  <a:noFill/>
                </a:ln>
                <a:solidFill>
                  <a:srgbClr val="000000"/>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84345571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cstate="print"/>
          <a:srcRect/>
          <a:stretch>
            <a:fillRect/>
          </a:stretch>
        </p:blipFill>
        <p:spPr bwMode="auto">
          <a:xfrm>
            <a:off x="0" y="524470"/>
            <a:ext cx="4876800" cy="2838450"/>
          </a:xfrm>
          <a:prstGeom prst="rect">
            <a:avLst/>
          </a:prstGeom>
          <a:noFill/>
          <a:ln w="9525">
            <a:noFill/>
            <a:miter lim="800000"/>
            <a:headEnd/>
            <a:tailEnd/>
          </a:ln>
        </p:spPr>
      </p:pic>
      <p:pic>
        <p:nvPicPr>
          <p:cNvPr id="28676" name="Picture 4"/>
          <p:cNvPicPr>
            <a:picLocks noChangeAspect="1" noChangeArrowheads="1"/>
          </p:cNvPicPr>
          <p:nvPr/>
        </p:nvPicPr>
        <p:blipFill>
          <a:blip r:embed="rId3" cstate="print"/>
          <a:srcRect/>
          <a:stretch>
            <a:fillRect/>
          </a:stretch>
        </p:blipFill>
        <p:spPr bwMode="auto">
          <a:xfrm>
            <a:off x="5105400" y="829270"/>
            <a:ext cx="3657600" cy="1466850"/>
          </a:xfrm>
          <a:prstGeom prst="rect">
            <a:avLst/>
          </a:prstGeom>
          <a:noFill/>
          <a:ln w="9525">
            <a:noFill/>
            <a:miter lim="800000"/>
            <a:headEnd/>
            <a:tailEnd/>
          </a:ln>
        </p:spPr>
      </p:pic>
      <p:sp>
        <p:nvSpPr>
          <p:cNvPr id="5" name="Rectangular Callout 4"/>
          <p:cNvSpPr/>
          <p:nvPr/>
        </p:nvSpPr>
        <p:spPr>
          <a:xfrm>
            <a:off x="152400" y="3943945"/>
            <a:ext cx="2667000" cy="914400"/>
          </a:xfrm>
          <a:prstGeom prst="wedgeRectCallout">
            <a:avLst>
              <a:gd name="adj1" fmla="val -31190"/>
              <a:gd name="adj2" fmla="val -2541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Double click here.</a:t>
            </a:r>
            <a:endParaRPr lang="en-US" dirty="0"/>
          </a:p>
        </p:txBody>
      </p:sp>
      <p:sp>
        <p:nvSpPr>
          <p:cNvPr id="6" name="Rectangular Callout 5"/>
          <p:cNvSpPr/>
          <p:nvPr/>
        </p:nvSpPr>
        <p:spPr>
          <a:xfrm>
            <a:off x="3581400" y="3648670"/>
            <a:ext cx="2667000" cy="914400"/>
          </a:xfrm>
          <a:prstGeom prst="wedgeRectCallout">
            <a:avLst>
              <a:gd name="adj1" fmla="val 22381"/>
              <a:gd name="adj2" fmla="val -3041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Put details on the histogram tweaks here.</a:t>
            </a:r>
            <a:endParaRPr lang="en-US" dirty="0"/>
          </a:p>
        </p:txBody>
      </p:sp>
      <p:sp>
        <p:nvSpPr>
          <p:cNvPr id="7" name="TextBox 6"/>
          <p:cNvSpPr txBox="1"/>
          <p:nvPr/>
        </p:nvSpPr>
        <p:spPr>
          <a:xfrm>
            <a:off x="3962400" y="5325070"/>
            <a:ext cx="4557658" cy="923330"/>
          </a:xfrm>
          <a:prstGeom prst="rect">
            <a:avLst/>
          </a:prstGeom>
          <a:noFill/>
        </p:spPr>
        <p:txBody>
          <a:bodyPr wrap="none" rtlCol="0">
            <a:spAutoFit/>
          </a:bodyPr>
          <a:lstStyle/>
          <a:p>
            <a:r>
              <a:rPr lang="en-US" dirty="0" smtClean="0"/>
              <a:t>I use/tweak </a:t>
            </a:r>
            <a:r>
              <a:rPr lang="en-US" dirty="0" err="1" smtClean="0"/>
              <a:t>nrow</a:t>
            </a:r>
            <a:r>
              <a:rPr lang="en-US" dirty="0" smtClean="0"/>
              <a:t> </a:t>
            </a:r>
            <a:r>
              <a:rPr lang="en-US" dirty="0" err="1" smtClean="0"/>
              <a:t>ncol</a:t>
            </a:r>
            <a:r>
              <a:rPr lang="en-US" dirty="0" smtClean="0"/>
              <a:t> and endpoints often.</a:t>
            </a:r>
          </a:p>
          <a:p>
            <a:r>
              <a:rPr lang="en-US" dirty="0" smtClean="0"/>
              <a:t>endpoints = 2 to 10 by 0.5</a:t>
            </a:r>
          </a:p>
          <a:p>
            <a:r>
              <a:rPr lang="en-US" dirty="0" smtClean="0"/>
              <a:t>midpoints = 5.6 5.8 6.0 6.2 6.4  </a:t>
            </a:r>
            <a:endParaRPr lang="en-US" dirty="0"/>
          </a:p>
        </p:txBody>
      </p:sp>
      <p:sp>
        <p:nvSpPr>
          <p:cNvPr id="8" name="Rectangle 7"/>
          <p:cNvSpPr/>
          <p:nvPr/>
        </p:nvSpPr>
        <p:spPr>
          <a:xfrm>
            <a:off x="0" y="0"/>
            <a:ext cx="3249608" cy="369332"/>
          </a:xfrm>
          <a:prstGeom prst="rect">
            <a:avLst/>
          </a:prstGeom>
        </p:spPr>
        <p:txBody>
          <a:bodyPr wrap="none">
            <a:spAutoFit/>
          </a:bodyPr>
          <a:lstStyle/>
          <a:p>
            <a:pPr marL="0" lvl="1"/>
            <a:r>
              <a:rPr lang="en-US" dirty="0" smtClean="0">
                <a:solidFill>
                  <a:schemeClr val="bg1">
                    <a:lumMod val="65000"/>
                  </a:schemeClr>
                </a:solidFill>
              </a:rPr>
              <a:t>Grouped continuous variables</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p:cNvPicPr>
            <a:picLocks noChangeAspect="1" noChangeArrowheads="1"/>
          </p:cNvPicPr>
          <p:nvPr/>
        </p:nvPicPr>
        <p:blipFill>
          <a:blip r:embed="rId2" cstate="print"/>
          <a:srcRect/>
          <a:stretch>
            <a:fillRect/>
          </a:stretch>
        </p:blipFill>
        <p:spPr bwMode="auto">
          <a:xfrm>
            <a:off x="4352925" y="762000"/>
            <a:ext cx="4410075" cy="5924550"/>
          </a:xfrm>
          <a:prstGeom prst="rect">
            <a:avLst/>
          </a:prstGeom>
          <a:noFill/>
          <a:ln w="9525">
            <a:noFill/>
            <a:miter lim="800000"/>
            <a:headEnd/>
            <a:tailEnd/>
          </a:ln>
        </p:spPr>
      </p:pic>
      <p:pic>
        <p:nvPicPr>
          <p:cNvPr id="35843" name="Picture 3"/>
          <p:cNvPicPr>
            <a:picLocks noChangeAspect="1" noChangeArrowheads="1"/>
          </p:cNvPicPr>
          <p:nvPr/>
        </p:nvPicPr>
        <p:blipFill>
          <a:blip r:embed="rId3" cstate="print"/>
          <a:srcRect/>
          <a:stretch>
            <a:fillRect/>
          </a:stretch>
        </p:blipFill>
        <p:spPr bwMode="auto">
          <a:xfrm>
            <a:off x="228600" y="838200"/>
            <a:ext cx="4168726" cy="1066800"/>
          </a:xfrm>
          <a:prstGeom prst="rect">
            <a:avLst/>
          </a:prstGeom>
          <a:noFill/>
          <a:ln w="9525">
            <a:noFill/>
            <a:miter lim="800000"/>
            <a:headEnd/>
            <a:tailEnd/>
          </a:ln>
        </p:spPr>
      </p:pic>
      <p:sp>
        <p:nvSpPr>
          <p:cNvPr id="4" name="Rectangle 3"/>
          <p:cNvSpPr/>
          <p:nvPr/>
        </p:nvSpPr>
        <p:spPr>
          <a:xfrm>
            <a:off x="0" y="0"/>
            <a:ext cx="3249608" cy="369332"/>
          </a:xfrm>
          <a:prstGeom prst="rect">
            <a:avLst/>
          </a:prstGeom>
        </p:spPr>
        <p:txBody>
          <a:bodyPr wrap="none">
            <a:spAutoFit/>
          </a:bodyPr>
          <a:lstStyle/>
          <a:p>
            <a:pPr marL="0" lvl="1"/>
            <a:r>
              <a:rPr lang="en-US" dirty="0" smtClean="0">
                <a:solidFill>
                  <a:schemeClr val="bg1">
                    <a:lumMod val="65000"/>
                  </a:schemeClr>
                </a:solidFill>
              </a:rPr>
              <a:t>Grouped continuous variables</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2" cstate="print"/>
          <a:srcRect/>
          <a:stretch>
            <a:fillRect/>
          </a:stretch>
        </p:blipFill>
        <p:spPr bwMode="auto">
          <a:xfrm>
            <a:off x="1576388" y="1543050"/>
            <a:ext cx="5991225" cy="4400550"/>
          </a:xfrm>
          <a:prstGeom prst="rect">
            <a:avLst/>
          </a:prstGeom>
          <a:noFill/>
          <a:ln w="9525">
            <a:noFill/>
            <a:miter lim="800000"/>
            <a:headEnd/>
            <a:tailEnd/>
          </a:ln>
        </p:spPr>
      </p:pic>
      <p:pic>
        <p:nvPicPr>
          <p:cNvPr id="36867" name="Picture 3"/>
          <p:cNvPicPr>
            <a:picLocks noChangeAspect="1" noChangeArrowheads="1"/>
          </p:cNvPicPr>
          <p:nvPr/>
        </p:nvPicPr>
        <p:blipFill>
          <a:blip r:embed="rId3" cstate="print"/>
          <a:srcRect/>
          <a:stretch>
            <a:fillRect/>
          </a:stretch>
        </p:blipFill>
        <p:spPr bwMode="auto">
          <a:xfrm>
            <a:off x="457200" y="542925"/>
            <a:ext cx="5417976" cy="990600"/>
          </a:xfrm>
          <a:prstGeom prst="rect">
            <a:avLst/>
          </a:prstGeom>
          <a:noFill/>
          <a:ln w="9525">
            <a:noFill/>
            <a:miter lim="800000"/>
            <a:headEnd/>
            <a:tailEnd/>
          </a:ln>
        </p:spPr>
      </p:pic>
      <p:sp>
        <p:nvSpPr>
          <p:cNvPr id="4" name="Rectangle 3"/>
          <p:cNvSpPr/>
          <p:nvPr/>
        </p:nvSpPr>
        <p:spPr>
          <a:xfrm>
            <a:off x="0" y="0"/>
            <a:ext cx="3249608" cy="369332"/>
          </a:xfrm>
          <a:prstGeom prst="rect">
            <a:avLst/>
          </a:prstGeom>
        </p:spPr>
        <p:txBody>
          <a:bodyPr wrap="none">
            <a:spAutoFit/>
          </a:bodyPr>
          <a:lstStyle/>
          <a:p>
            <a:pPr marL="0" lvl="1"/>
            <a:r>
              <a:rPr lang="en-US" dirty="0" smtClean="0">
                <a:solidFill>
                  <a:schemeClr val="bg1">
                    <a:lumMod val="65000"/>
                  </a:schemeClr>
                </a:solidFill>
              </a:rPr>
              <a:t>Grouped continuous variables</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3"/>
          <p:cNvPicPr>
            <a:picLocks noChangeAspect="1" noChangeArrowheads="1"/>
          </p:cNvPicPr>
          <p:nvPr/>
        </p:nvPicPr>
        <p:blipFill>
          <a:blip r:embed="rId2" cstate="print"/>
          <a:srcRect/>
          <a:stretch>
            <a:fillRect/>
          </a:stretch>
        </p:blipFill>
        <p:spPr bwMode="auto">
          <a:xfrm>
            <a:off x="304800" y="762000"/>
            <a:ext cx="4229100" cy="552450"/>
          </a:xfrm>
          <a:prstGeom prst="rect">
            <a:avLst/>
          </a:prstGeom>
          <a:noFill/>
          <a:ln w="9525">
            <a:noFill/>
            <a:miter lim="800000"/>
            <a:headEnd/>
            <a:tailEnd/>
          </a:ln>
          <a:effectLst/>
        </p:spPr>
      </p:pic>
      <p:pic>
        <p:nvPicPr>
          <p:cNvPr id="13316" name="Picture 4"/>
          <p:cNvPicPr>
            <a:picLocks noChangeAspect="1" noChangeArrowheads="1"/>
          </p:cNvPicPr>
          <p:nvPr/>
        </p:nvPicPr>
        <p:blipFill>
          <a:blip r:embed="rId3" cstate="print"/>
          <a:srcRect/>
          <a:stretch>
            <a:fillRect/>
          </a:stretch>
        </p:blipFill>
        <p:spPr bwMode="auto">
          <a:xfrm>
            <a:off x="4689539" y="0"/>
            <a:ext cx="4454462" cy="3276600"/>
          </a:xfrm>
          <a:prstGeom prst="rect">
            <a:avLst/>
          </a:prstGeom>
          <a:noFill/>
          <a:ln w="9525">
            <a:noFill/>
            <a:miter lim="800000"/>
            <a:headEnd/>
            <a:tailEnd/>
          </a:ln>
          <a:effectLst/>
        </p:spPr>
      </p:pic>
      <p:grpSp>
        <p:nvGrpSpPr>
          <p:cNvPr id="2" name="Group 7"/>
          <p:cNvGrpSpPr/>
          <p:nvPr/>
        </p:nvGrpSpPr>
        <p:grpSpPr>
          <a:xfrm>
            <a:off x="533400" y="1600200"/>
            <a:ext cx="7124700" cy="4876800"/>
            <a:chOff x="533400" y="1600200"/>
            <a:chExt cx="7124700" cy="4876800"/>
          </a:xfrm>
        </p:grpSpPr>
        <p:sp>
          <p:nvSpPr>
            <p:cNvPr id="5" name="TextBox 4"/>
            <p:cNvSpPr txBox="1"/>
            <p:nvPr/>
          </p:nvSpPr>
          <p:spPr>
            <a:xfrm>
              <a:off x="533400" y="1600200"/>
              <a:ext cx="3801126" cy="923330"/>
            </a:xfrm>
            <a:prstGeom prst="rect">
              <a:avLst/>
            </a:prstGeom>
            <a:noFill/>
          </p:spPr>
          <p:txBody>
            <a:bodyPr wrap="square" rtlCol="0">
              <a:spAutoFit/>
            </a:bodyPr>
            <a:lstStyle/>
            <a:p>
              <a:r>
                <a:rPr lang="en-US" dirty="0" smtClean="0"/>
                <a:t>I want to add in a reference line showing what is normal and put the categories in order.</a:t>
              </a:r>
              <a:endParaRPr lang="en-US" dirty="0"/>
            </a:p>
          </p:txBody>
        </p:sp>
        <p:pic>
          <p:nvPicPr>
            <p:cNvPr id="13317" name="Picture 5"/>
            <p:cNvPicPr>
              <a:picLocks noChangeAspect="1" noChangeArrowheads="1"/>
            </p:cNvPicPr>
            <p:nvPr/>
          </p:nvPicPr>
          <p:blipFill>
            <a:blip r:embed="rId4" cstate="print"/>
            <a:srcRect/>
            <a:stretch>
              <a:fillRect/>
            </a:stretch>
          </p:blipFill>
          <p:spPr bwMode="auto">
            <a:xfrm>
              <a:off x="609600" y="4029075"/>
              <a:ext cx="7048500" cy="2447925"/>
            </a:xfrm>
            <a:prstGeom prst="rect">
              <a:avLst/>
            </a:prstGeom>
            <a:noFill/>
            <a:ln w="9525">
              <a:noFill/>
              <a:miter lim="800000"/>
              <a:headEnd/>
              <a:tailEnd/>
            </a:ln>
            <a:effectLst/>
          </p:spPr>
        </p:pic>
        <p:pic>
          <p:nvPicPr>
            <p:cNvPr id="13318" name="Picture 6"/>
            <p:cNvPicPr>
              <a:picLocks noChangeAspect="1" noChangeArrowheads="1"/>
            </p:cNvPicPr>
            <p:nvPr/>
          </p:nvPicPr>
          <p:blipFill>
            <a:blip r:embed="rId5" cstate="print"/>
            <a:srcRect/>
            <a:stretch>
              <a:fillRect/>
            </a:stretch>
          </p:blipFill>
          <p:spPr bwMode="auto">
            <a:xfrm>
              <a:off x="609600" y="2667000"/>
              <a:ext cx="3543300" cy="1314450"/>
            </a:xfrm>
            <a:prstGeom prst="rect">
              <a:avLst/>
            </a:prstGeom>
            <a:noFill/>
            <a:ln w="9525">
              <a:noFill/>
              <a:miter lim="800000"/>
              <a:headEnd/>
              <a:tailEnd/>
            </a:ln>
            <a:effec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3"/>
          <p:cNvPicPr>
            <a:picLocks noChangeAspect="1" noChangeArrowheads="1"/>
          </p:cNvPicPr>
          <p:nvPr/>
        </p:nvPicPr>
        <p:blipFill>
          <a:blip r:embed="rId2" cstate="print"/>
          <a:srcRect/>
          <a:stretch>
            <a:fillRect/>
          </a:stretch>
        </p:blipFill>
        <p:spPr bwMode="auto">
          <a:xfrm>
            <a:off x="1619250" y="1233488"/>
            <a:ext cx="5905500" cy="4391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Side by Side Violin Plots</a:t>
            </a:r>
            <a:endParaRPr lang="en-US" dirty="0"/>
          </a:p>
        </p:txBody>
      </p:sp>
      <p:sp>
        <p:nvSpPr>
          <p:cNvPr id="5" name="Rectangle 4"/>
          <p:cNvSpPr/>
          <p:nvPr/>
        </p:nvSpPr>
        <p:spPr>
          <a:xfrm>
            <a:off x="0" y="0"/>
            <a:ext cx="3249608" cy="369332"/>
          </a:xfrm>
          <a:prstGeom prst="rect">
            <a:avLst/>
          </a:prstGeom>
        </p:spPr>
        <p:txBody>
          <a:bodyPr wrap="none">
            <a:spAutoFit/>
          </a:bodyPr>
          <a:lstStyle/>
          <a:p>
            <a:pPr marL="0" lvl="1"/>
            <a:r>
              <a:rPr lang="en-US" dirty="0" smtClean="0">
                <a:solidFill>
                  <a:schemeClr val="bg1">
                    <a:lumMod val="65000"/>
                  </a:schemeClr>
                </a:solidFill>
              </a:rPr>
              <a:t>Grouped continuous variables</a:t>
            </a:r>
          </a:p>
        </p:txBody>
      </p:sp>
      <p:pic>
        <p:nvPicPr>
          <p:cNvPr id="1025" name="Picture 1" descr="img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1600200"/>
            <a:ext cx="4191000" cy="31432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a:spLocks noChangeArrowheads="1"/>
          </p:cNvSpPr>
          <p:nvPr/>
        </p:nvSpPr>
        <p:spPr bwMode="auto">
          <a:xfrm>
            <a:off x="0" y="0"/>
            <a:ext cx="9144000" cy="0"/>
          </a:xfrm>
          <a:prstGeom prst="rect">
            <a:avLst/>
          </a:prstGeom>
          <a:solidFill>
            <a:srgbClr val="FAFB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
            </a:r>
            <a:br>
              <a:rPr kumimoji="0" lang="en-US" altLang="en-US" sz="1800" b="0" i="0" u="none" strike="noStrike" cap="none" normalizeH="0" baseline="0" smtClean="0">
                <a:ln>
                  <a:noFill/>
                </a:ln>
                <a:solidFill>
                  <a:srgbClr val="000000"/>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275" y="1600200"/>
            <a:ext cx="4581525" cy="3314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Paired Continuous Variables</a:t>
            </a:r>
            <a:endParaRPr lang="en-US" dirty="0"/>
          </a:p>
        </p:txBody>
      </p:sp>
      <p:sp>
        <p:nvSpPr>
          <p:cNvPr id="3" name="Content Placeholder 2"/>
          <p:cNvSpPr>
            <a:spLocks noGrp="1"/>
          </p:cNvSpPr>
          <p:nvPr>
            <p:ph idx="1"/>
          </p:nvPr>
        </p:nvSpPr>
        <p:spPr/>
        <p:txBody>
          <a:bodyPr/>
          <a:lstStyle/>
          <a:p>
            <a:r>
              <a:rPr lang="en-US" dirty="0" smtClean="0"/>
              <a:t>People typically show paired data with scatterplots.</a:t>
            </a:r>
          </a:p>
          <a:p>
            <a:r>
              <a:rPr lang="en-US" dirty="0" smtClean="0"/>
              <a:t>EG generate them:</a:t>
            </a:r>
          </a:p>
          <a:p>
            <a:endParaRPr lang="en-US" dirty="0"/>
          </a:p>
        </p:txBody>
      </p:sp>
      <p:sp>
        <p:nvSpPr>
          <p:cNvPr id="4" name="Rectangle 3"/>
          <p:cNvSpPr/>
          <p:nvPr/>
        </p:nvSpPr>
        <p:spPr>
          <a:xfrm>
            <a:off x="0" y="0"/>
            <a:ext cx="3249608" cy="369332"/>
          </a:xfrm>
          <a:prstGeom prst="rect">
            <a:avLst/>
          </a:prstGeom>
        </p:spPr>
        <p:txBody>
          <a:bodyPr wrap="none">
            <a:spAutoFit/>
          </a:bodyPr>
          <a:lstStyle/>
          <a:p>
            <a:pPr marL="0" lvl="1"/>
            <a:r>
              <a:rPr lang="en-US" dirty="0" smtClean="0">
                <a:solidFill>
                  <a:schemeClr val="bg1">
                    <a:lumMod val="65000"/>
                  </a:schemeClr>
                </a:solidFill>
              </a:rPr>
              <a:t>Grouped continuous variables</a:t>
            </a:r>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6824" y="3276600"/>
            <a:ext cx="6589713" cy="279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92134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Scatter Plot</a:t>
            </a:r>
          </a:p>
        </p:txBody>
      </p:sp>
      <p:sp>
        <p:nvSpPr>
          <p:cNvPr id="18438" name="Rectangle 6"/>
          <p:cNvSpPr>
            <a:spLocks noChangeArrowheads="1"/>
          </p:cNvSpPr>
          <p:nvPr/>
        </p:nvSpPr>
        <p:spPr bwMode="auto">
          <a:xfrm>
            <a:off x="381000" y="3810000"/>
            <a:ext cx="381000" cy="533400"/>
          </a:xfrm>
          <a:prstGeom prst="rect">
            <a:avLst/>
          </a:prstGeom>
          <a:solidFill>
            <a:schemeClr val="bg1"/>
          </a:solidFill>
          <a:ln w="9525">
            <a:noFill/>
            <a:miter lim="800000"/>
            <a:headEnd/>
            <a:tailEnd/>
          </a:ln>
          <a:effectLst/>
        </p:spPr>
        <p:txBody>
          <a:bodyPr wrap="none" anchor="ctr"/>
          <a:lstStyle/>
          <a:p>
            <a:endParaRPr lang="en-US"/>
          </a:p>
        </p:txBody>
      </p:sp>
      <p:pic>
        <p:nvPicPr>
          <p:cNvPr id="14337" name="Picture 1"/>
          <p:cNvPicPr>
            <a:picLocks noChangeAspect="1" noChangeArrowheads="1"/>
          </p:cNvPicPr>
          <p:nvPr/>
        </p:nvPicPr>
        <p:blipFill>
          <a:blip r:embed="rId3" cstate="print"/>
          <a:srcRect/>
          <a:stretch>
            <a:fillRect/>
          </a:stretch>
        </p:blipFill>
        <p:spPr bwMode="auto">
          <a:xfrm>
            <a:off x="838200" y="1181100"/>
            <a:ext cx="7483353" cy="5657850"/>
          </a:xfrm>
          <a:prstGeom prst="rect">
            <a:avLst/>
          </a:prstGeom>
          <a:noFill/>
          <a:ln w="9525">
            <a:noFill/>
            <a:miter lim="800000"/>
            <a:headEnd/>
            <a:tailEnd/>
          </a:ln>
        </p:spPr>
      </p:pic>
      <p:sp>
        <p:nvSpPr>
          <p:cNvPr id="5" name="Rectangle 4"/>
          <p:cNvSpPr/>
          <p:nvPr/>
        </p:nvSpPr>
        <p:spPr>
          <a:xfrm>
            <a:off x="0" y="0"/>
            <a:ext cx="3249608" cy="369332"/>
          </a:xfrm>
          <a:prstGeom prst="rect">
            <a:avLst/>
          </a:prstGeom>
        </p:spPr>
        <p:txBody>
          <a:bodyPr wrap="none">
            <a:spAutoFit/>
          </a:bodyPr>
          <a:lstStyle/>
          <a:p>
            <a:pPr marL="0" lvl="1"/>
            <a:r>
              <a:rPr lang="en-US" dirty="0" smtClean="0">
                <a:solidFill>
                  <a:schemeClr val="bg1">
                    <a:lumMod val="65000"/>
                  </a:schemeClr>
                </a:solidFill>
              </a:rPr>
              <a:t>Grouped continuous variables</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algn="r"/>
            <a:r>
              <a:rPr lang="en-US" dirty="0"/>
              <a:t>Jittered Plot</a:t>
            </a:r>
          </a:p>
        </p:txBody>
      </p:sp>
      <p:sp>
        <p:nvSpPr>
          <p:cNvPr id="57354" name="Rectangle 10"/>
          <p:cNvSpPr>
            <a:spLocks noChangeArrowheads="1"/>
          </p:cNvSpPr>
          <p:nvPr/>
        </p:nvSpPr>
        <p:spPr bwMode="auto">
          <a:xfrm>
            <a:off x="417513" y="2743200"/>
            <a:ext cx="457200" cy="2286000"/>
          </a:xfrm>
          <a:prstGeom prst="rect">
            <a:avLst/>
          </a:prstGeom>
          <a:solidFill>
            <a:schemeClr val="bg1"/>
          </a:solidFill>
          <a:ln w="9525">
            <a:noFill/>
            <a:miter lim="800000"/>
            <a:headEnd/>
            <a:tailEnd/>
          </a:ln>
          <a:effectLst/>
        </p:spPr>
        <p:txBody>
          <a:bodyPr wrap="none" anchor="ctr"/>
          <a:lstStyle/>
          <a:p>
            <a:endParaRPr lang="en-US"/>
          </a:p>
        </p:txBody>
      </p:sp>
      <p:pic>
        <p:nvPicPr>
          <p:cNvPr id="12290" name="Picture 2"/>
          <p:cNvPicPr>
            <a:picLocks noChangeAspect="1" noChangeArrowheads="1"/>
          </p:cNvPicPr>
          <p:nvPr/>
        </p:nvPicPr>
        <p:blipFill>
          <a:blip r:embed="rId3" cstate="print"/>
          <a:srcRect/>
          <a:stretch>
            <a:fillRect/>
          </a:stretch>
        </p:blipFill>
        <p:spPr bwMode="auto">
          <a:xfrm>
            <a:off x="0" y="0"/>
            <a:ext cx="4638675" cy="1600200"/>
          </a:xfrm>
          <a:prstGeom prst="rect">
            <a:avLst/>
          </a:prstGeom>
          <a:noFill/>
          <a:ln w="9525">
            <a:noFill/>
            <a:miter lim="800000"/>
            <a:headEnd/>
            <a:tailEnd/>
          </a:ln>
        </p:spPr>
      </p:pic>
      <p:pic>
        <p:nvPicPr>
          <p:cNvPr id="12292" name="Picture 4"/>
          <p:cNvPicPr>
            <a:picLocks noChangeAspect="1" noChangeArrowheads="1"/>
          </p:cNvPicPr>
          <p:nvPr/>
        </p:nvPicPr>
        <p:blipFill>
          <a:blip r:embed="rId4" cstate="print"/>
          <a:srcRect/>
          <a:stretch>
            <a:fillRect/>
          </a:stretch>
        </p:blipFill>
        <p:spPr bwMode="auto">
          <a:xfrm>
            <a:off x="990600" y="1447800"/>
            <a:ext cx="7125349" cy="541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r>
              <a:rPr lang="en-US"/>
              <a:t>Jitter vs. Sunflowers</a:t>
            </a:r>
          </a:p>
        </p:txBody>
      </p:sp>
      <p:sp>
        <p:nvSpPr>
          <p:cNvPr id="5" name="TextBox 4"/>
          <p:cNvSpPr txBox="1"/>
          <p:nvPr/>
        </p:nvSpPr>
        <p:spPr>
          <a:xfrm>
            <a:off x="2590800" y="6336268"/>
            <a:ext cx="3954929" cy="369332"/>
          </a:xfrm>
          <a:prstGeom prst="rect">
            <a:avLst/>
          </a:prstGeom>
          <a:noFill/>
        </p:spPr>
        <p:txBody>
          <a:bodyPr wrap="none" rtlCol="0">
            <a:spAutoFit/>
          </a:bodyPr>
          <a:lstStyle/>
          <a:p>
            <a:r>
              <a:rPr lang="en-US" dirty="0" smtClean="0"/>
              <a:t>In R you can also do sunflower plots.</a:t>
            </a:r>
            <a:endParaRPr lang="en-US" dirty="0"/>
          </a:p>
        </p:txBody>
      </p:sp>
      <p:pic>
        <p:nvPicPr>
          <p:cNvPr id="10244" name="Picture 4"/>
          <p:cNvPicPr>
            <a:picLocks noChangeAspect="1" noChangeArrowheads="1"/>
          </p:cNvPicPr>
          <p:nvPr/>
        </p:nvPicPr>
        <p:blipFill>
          <a:blip r:embed="rId3" cstate="print"/>
          <a:srcRect/>
          <a:stretch>
            <a:fillRect/>
          </a:stretch>
        </p:blipFill>
        <p:spPr bwMode="auto">
          <a:xfrm>
            <a:off x="239963" y="1295400"/>
            <a:ext cx="8599237" cy="4724400"/>
          </a:xfrm>
          <a:prstGeom prst="rect">
            <a:avLst/>
          </a:prstGeom>
          <a:noFill/>
          <a:ln w="9525">
            <a:noFill/>
            <a:miter lim="800000"/>
            <a:headEnd/>
            <a:tailEnd/>
          </a:ln>
        </p:spPr>
      </p:pic>
      <p:sp>
        <p:nvSpPr>
          <p:cNvPr id="6" name="Rectangle 5"/>
          <p:cNvSpPr/>
          <p:nvPr/>
        </p:nvSpPr>
        <p:spPr>
          <a:xfrm>
            <a:off x="0" y="0"/>
            <a:ext cx="3249608" cy="369332"/>
          </a:xfrm>
          <a:prstGeom prst="rect">
            <a:avLst/>
          </a:prstGeom>
        </p:spPr>
        <p:txBody>
          <a:bodyPr wrap="none">
            <a:spAutoFit/>
          </a:bodyPr>
          <a:lstStyle/>
          <a:p>
            <a:pPr marL="0" lvl="1"/>
            <a:r>
              <a:rPr lang="en-US" dirty="0" smtClean="0">
                <a:solidFill>
                  <a:schemeClr val="bg1">
                    <a:lumMod val="65000"/>
                  </a:schemeClr>
                </a:solidFill>
              </a:rPr>
              <a:t>Grouped continuous variables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a two panel plot</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371600"/>
            <a:ext cx="6910388" cy="49057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303733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z="4000"/>
              <a:t>Ordinary Least Squares Regression</a:t>
            </a:r>
          </a:p>
        </p:txBody>
      </p:sp>
      <p:sp>
        <p:nvSpPr>
          <p:cNvPr id="19459" name="Rectangle 3"/>
          <p:cNvSpPr>
            <a:spLocks noGrp="1" noChangeArrowheads="1"/>
          </p:cNvSpPr>
          <p:nvPr>
            <p:ph type="body" sz="half" idx="1"/>
          </p:nvPr>
        </p:nvSpPr>
        <p:spPr>
          <a:xfrm>
            <a:off x="457200" y="1600200"/>
            <a:ext cx="8382000" cy="4525963"/>
          </a:xfrm>
        </p:spPr>
        <p:txBody>
          <a:bodyPr/>
          <a:lstStyle/>
          <a:p>
            <a:r>
              <a:rPr lang="en-US" sz="2800" dirty="0"/>
              <a:t>People typically plot a regression line to show a relationship between two continuous variables.</a:t>
            </a:r>
          </a:p>
        </p:txBody>
      </p:sp>
      <p:pic>
        <p:nvPicPr>
          <p:cNvPr id="106498" name="Picture 2"/>
          <p:cNvPicPr>
            <a:picLocks noChangeAspect="1" noChangeArrowheads="1"/>
          </p:cNvPicPr>
          <p:nvPr/>
        </p:nvPicPr>
        <p:blipFill>
          <a:blip r:embed="rId3" cstate="print"/>
          <a:srcRect/>
          <a:stretch>
            <a:fillRect/>
          </a:stretch>
        </p:blipFill>
        <p:spPr bwMode="auto">
          <a:xfrm>
            <a:off x="1828800" y="2694373"/>
            <a:ext cx="5486400" cy="4163627"/>
          </a:xfrm>
          <a:prstGeom prst="rect">
            <a:avLst/>
          </a:prstGeom>
          <a:noFill/>
          <a:ln w="9525">
            <a:noFill/>
            <a:miter lim="800000"/>
            <a:headEnd/>
            <a:tailEnd/>
          </a:ln>
        </p:spPr>
      </p:pic>
      <p:sp>
        <p:nvSpPr>
          <p:cNvPr id="5" name="Rectangle 4"/>
          <p:cNvSpPr/>
          <p:nvPr/>
        </p:nvSpPr>
        <p:spPr>
          <a:xfrm>
            <a:off x="0" y="0"/>
            <a:ext cx="3249608" cy="369332"/>
          </a:xfrm>
          <a:prstGeom prst="rect">
            <a:avLst/>
          </a:prstGeom>
        </p:spPr>
        <p:txBody>
          <a:bodyPr wrap="none">
            <a:spAutoFit/>
          </a:bodyPr>
          <a:lstStyle/>
          <a:p>
            <a:pPr marL="0" lvl="1"/>
            <a:r>
              <a:rPr lang="en-US" dirty="0" smtClean="0">
                <a:solidFill>
                  <a:schemeClr val="bg1">
                    <a:lumMod val="65000"/>
                  </a:schemeClr>
                </a:solidFill>
              </a:rPr>
              <a:t>Grouped continuous variables</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Regression line</a:t>
            </a:r>
            <a:endParaRPr lang="en-US" dirty="0"/>
          </a:p>
        </p:txBody>
      </p:sp>
      <p:sp>
        <p:nvSpPr>
          <p:cNvPr id="7" name="Content Placeholder 6"/>
          <p:cNvSpPr>
            <a:spLocks noGrp="1"/>
          </p:cNvSpPr>
          <p:nvPr>
            <p:ph idx="1"/>
          </p:nvPr>
        </p:nvSpPr>
        <p:spPr/>
        <p:txBody>
          <a:bodyPr/>
          <a:lstStyle/>
          <a:p>
            <a:r>
              <a:rPr lang="en-US" dirty="0" smtClean="0"/>
              <a:t>You can easily add a regression line to the scatter plot.</a:t>
            </a:r>
            <a:endParaRPr lang="en-US" dirty="0"/>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9263" y="2895600"/>
            <a:ext cx="5762625" cy="345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751596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ser\SGPlo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25" y="200025"/>
            <a:ext cx="4143375" cy="310753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438650" y="1182200"/>
            <a:ext cx="4686300" cy="1200329"/>
          </a:xfrm>
          <a:prstGeom prst="rect">
            <a:avLst/>
          </a:prstGeom>
        </p:spPr>
        <p:txBody>
          <a:bodyPr wrap="square">
            <a:spAutoFit/>
          </a:bodyPr>
          <a:lstStyle/>
          <a:p>
            <a:pPr>
              <a:tabLst>
                <a:tab pos="285750" algn="l"/>
              </a:tabLst>
            </a:pPr>
            <a:r>
              <a:rPr lang="en-US" b="1" dirty="0" err="1">
                <a:solidFill>
                  <a:srgbClr val="000080"/>
                </a:solidFill>
                <a:latin typeface="SAS Monospace" pitchFamily="49" charset="0"/>
              </a:rPr>
              <a:t>proc</a:t>
            </a:r>
            <a:r>
              <a:rPr lang="en-US" dirty="0">
                <a:solidFill>
                  <a:srgbClr val="000000"/>
                </a:solidFill>
                <a:latin typeface="SAS Monospace" pitchFamily="49" charset="0"/>
              </a:rPr>
              <a:t> </a:t>
            </a:r>
            <a:r>
              <a:rPr lang="en-US" b="1" dirty="0">
                <a:solidFill>
                  <a:srgbClr val="000080"/>
                </a:solidFill>
                <a:latin typeface="SAS Monospace" pitchFamily="49" charset="0"/>
              </a:rPr>
              <a:t>sgplot</a:t>
            </a:r>
            <a:r>
              <a:rPr lang="en-US" dirty="0">
                <a:solidFill>
                  <a:srgbClr val="000000"/>
                </a:solidFill>
                <a:latin typeface="SAS Monospace" pitchFamily="49" charset="0"/>
              </a:rPr>
              <a:t> </a:t>
            </a:r>
            <a:r>
              <a:rPr lang="en-US" dirty="0">
                <a:solidFill>
                  <a:srgbClr val="0000FF"/>
                </a:solidFill>
                <a:latin typeface="SAS Monospace" pitchFamily="49" charset="0"/>
              </a:rPr>
              <a:t>data</a:t>
            </a:r>
            <a:r>
              <a:rPr lang="en-US" dirty="0">
                <a:solidFill>
                  <a:srgbClr val="000000"/>
                </a:solidFill>
                <a:latin typeface="SAS Monospace" pitchFamily="49" charset="0"/>
              </a:rPr>
              <a:t> = </a:t>
            </a:r>
            <a:r>
              <a:rPr lang="en-US" dirty="0" err="1">
                <a:solidFill>
                  <a:srgbClr val="000000"/>
                </a:solidFill>
                <a:latin typeface="SAS Monospace" pitchFamily="49" charset="0"/>
              </a:rPr>
              <a:t>fram</a:t>
            </a:r>
            <a:r>
              <a:rPr lang="en-US" dirty="0">
                <a:solidFill>
                  <a:srgbClr val="000000"/>
                </a:solidFill>
                <a:latin typeface="SAS Monospace" pitchFamily="49" charset="0"/>
              </a:rPr>
              <a:t>;</a:t>
            </a:r>
          </a:p>
          <a:p>
            <a:pPr>
              <a:tabLst>
                <a:tab pos="285750" algn="l"/>
              </a:tabLst>
            </a:pPr>
            <a:r>
              <a:rPr lang="en-US" dirty="0">
                <a:solidFill>
                  <a:srgbClr val="000000"/>
                </a:solidFill>
                <a:latin typeface="SAS Monospace" pitchFamily="49" charset="0"/>
              </a:rPr>
              <a:t>	</a:t>
            </a:r>
            <a:r>
              <a:rPr lang="en-US" dirty="0">
                <a:solidFill>
                  <a:srgbClr val="0000FF"/>
                </a:solidFill>
                <a:latin typeface="SAS Monospace" pitchFamily="49" charset="0"/>
              </a:rPr>
              <a:t>scatter</a:t>
            </a:r>
            <a:r>
              <a:rPr lang="en-US" dirty="0">
                <a:solidFill>
                  <a:srgbClr val="000000"/>
                </a:solidFill>
                <a:latin typeface="SAS Monospace" pitchFamily="49" charset="0"/>
              </a:rPr>
              <a:t> </a:t>
            </a:r>
            <a:r>
              <a:rPr lang="en-US" dirty="0">
                <a:solidFill>
                  <a:srgbClr val="0000FF"/>
                </a:solidFill>
                <a:latin typeface="SAS Monospace" pitchFamily="49" charset="0"/>
              </a:rPr>
              <a:t>x</a:t>
            </a:r>
            <a:r>
              <a:rPr lang="en-US" dirty="0">
                <a:solidFill>
                  <a:srgbClr val="000000"/>
                </a:solidFill>
                <a:latin typeface="SAS Monospace" pitchFamily="49" charset="0"/>
              </a:rPr>
              <a:t> = height </a:t>
            </a:r>
            <a:r>
              <a:rPr lang="en-US" dirty="0">
                <a:solidFill>
                  <a:srgbClr val="0000FF"/>
                </a:solidFill>
                <a:latin typeface="SAS Monospace" pitchFamily="49" charset="0"/>
              </a:rPr>
              <a:t>y</a:t>
            </a:r>
            <a:r>
              <a:rPr lang="en-US" dirty="0">
                <a:solidFill>
                  <a:srgbClr val="000000"/>
                </a:solidFill>
                <a:latin typeface="SAS Monospace" pitchFamily="49" charset="0"/>
              </a:rPr>
              <a:t> = weight;</a:t>
            </a:r>
          </a:p>
          <a:p>
            <a:pPr>
              <a:tabLst>
                <a:tab pos="285750" algn="l"/>
              </a:tabLst>
            </a:pPr>
            <a:r>
              <a:rPr lang="en-US" b="1" dirty="0">
                <a:solidFill>
                  <a:srgbClr val="000080"/>
                </a:solidFill>
                <a:latin typeface="SAS Monospace" pitchFamily="49" charset="0"/>
              </a:rPr>
              <a:t>run</a:t>
            </a:r>
            <a:r>
              <a:rPr lang="en-US" dirty="0" smtClean="0">
                <a:solidFill>
                  <a:srgbClr val="000000"/>
                </a:solidFill>
                <a:latin typeface="SAS Monospace" pitchFamily="49" charset="0"/>
              </a:rPr>
              <a:t>;</a:t>
            </a:r>
          </a:p>
          <a:p>
            <a:pPr>
              <a:tabLst>
                <a:tab pos="285750" algn="l"/>
              </a:tabLst>
            </a:pPr>
            <a:endParaRPr lang="en-US" dirty="0">
              <a:latin typeface="SAS Monospace" pitchFamily="49" charset="0"/>
            </a:endParaRPr>
          </a:p>
        </p:txBody>
      </p:sp>
      <p:sp>
        <p:nvSpPr>
          <p:cNvPr id="4" name="Rectangle 3"/>
          <p:cNvSpPr/>
          <p:nvPr/>
        </p:nvSpPr>
        <p:spPr>
          <a:xfrm>
            <a:off x="4452937" y="4572000"/>
            <a:ext cx="4572000" cy="923330"/>
          </a:xfrm>
          <a:prstGeom prst="rect">
            <a:avLst/>
          </a:prstGeom>
        </p:spPr>
        <p:txBody>
          <a:bodyPr>
            <a:spAutoFit/>
          </a:bodyPr>
          <a:lstStyle/>
          <a:p>
            <a:r>
              <a:rPr lang="en-US" b="1" dirty="0" err="1">
                <a:solidFill>
                  <a:srgbClr val="000080"/>
                </a:solidFill>
                <a:latin typeface="SAS Monospace" pitchFamily="49" charset="0"/>
              </a:rPr>
              <a:t>proc</a:t>
            </a:r>
            <a:r>
              <a:rPr lang="en-US" dirty="0">
                <a:solidFill>
                  <a:srgbClr val="000000"/>
                </a:solidFill>
                <a:latin typeface="SAS Monospace" pitchFamily="49" charset="0"/>
              </a:rPr>
              <a:t> </a:t>
            </a:r>
            <a:r>
              <a:rPr lang="en-US" b="1" dirty="0">
                <a:solidFill>
                  <a:srgbClr val="000080"/>
                </a:solidFill>
                <a:latin typeface="SAS Monospace" pitchFamily="49" charset="0"/>
              </a:rPr>
              <a:t>sgplot</a:t>
            </a:r>
            <a:r>
              <a:rPr lang="en-US" dirty="0">
                <a:solidFill>
                  <a:srgbClr val="000000"/>
                </a:solidFill>
                <a:latin typeface="SAS Monospace" pitchFamily="49" charset="0"/>
              </a:rPr>
              <a:t> </a:t>
            </a:r>
            <a:r>
              <a:rPr lang="en-US" dirty="0">
                <a:solidFill>
                  <a:srgbClr val="0000FF"/>
                </a:solidFill>
                <a:latin typeface="SAS Monospace" pitchFamily="49" charset="0"/>
              </a:rPr>
              <a:t>data</a:t>
            </a:r>
            <a:r>
              <a:rPr lang="en-US" dirty="0">
                <a:solidFill>
                  <a:srgbClr val="000000"/>
                </a:solidFill>
                <a:latin typeface="SAS Monospace" pitchFamily="49" charset="0"/>
              </a:rPr>
              <a:t> = </a:t>
            </a:r>
            <a:r>
              <a:rPr lang="en-US" dirty="0" err="1">
                <a:solidFill>
                  <a:srgbClr val="000000"/>
                </a:solidFill>
                <a:latin typeface="SAS Monospace" pitchFamily="49" charset="0"/>
              </a:rPr>
              <a:t>fram</a:t>
            </a:r>
            <a:r>
              <a:rPr lang="en-US" dirty="0">
                <a:solidFill>
                  <a:srgbClr val="000000"/>
                </a:solidFill>
                <a:latin typeface="SAS Monospace" pitchFamily="49" charset="0"/>
              </a:rPr>
              <a:t>;</a:t>
            </a:r>
          </a:p>
          <a:p>
            <a:pPr defTabSz="285750"/>
            <a:r>
              <a:rPr lang="en-US" dirty="0">
                <a:solidFill>
                  <a:srgbClr val="000000"/>
                </a:solidFill>
                <a:latin typeface="SAS Monospace" pitchFamily="49" charset="0"/>
              </a:rPr>
              <a:t>	</a:t>
            </a:r>
            <a:r>
              <a:rPr lang="en-US" dirty="0" err="1">
                <a:solidFill>
                  <a:srgbClr val="0000FF"/>
                </a:solidFill>
                <a:latin typeface="SAS Monospace" pitchFamily="49" charset="0"/>
              </a:rPr>
              <a:t>reg</a:t>
            </a:r>
            <a:r>
              <a:rPr lang="en-US" dirty="0">
                <a:solidFill>
                  <a:srgbClr val="000000"/>
                </a:solidFill>
                <a:latin typeface="SAS Monospace" pitchFamily="49" charset="0"/>
              </a:rPr>
              <a:t> </a:t>
            </a:r>
            <a:r>
              <a:rPr lang="en-US" dirty="0">
                <a:solidFill>
                  <a:srgbClr val="0000FF"/>
                </a:solidFill>
                <a:latin typeface="SAS Monospace" pitchFamily="49" charset="0"/>
              </a:rPr>
              <a:t>x</a:t>
            </a:r>
            <a:r>
              <a:rPr lang="en-US" dirty="0">
                <a:solidFill>
                  <a:srgbClr val="000000"/>
                </a:solidFill>
                <a:latin typeface="SAS Monospace" pitchFamily="49" charset="0"/>
              </a:rPr>
              <a:t> = height </a:t>
            </a:r>
            <a:r>
              <a:rPr lang="en-US" dirty="0">
                <a:solidFill>
                  <a:srgbClr val="0000FF"/>
                </a:solidFill>
                <a:latin typeface="SAS Monospace" pitchFamily="49" charset="0"/>
              </a:rPr>
              <a:t>y</a:t>
            </a:r>
            <a:r>
              <a:rPr lang="en-US" dirty="0">
                <a:solidFill>
                  <a:srgbClr val="000000"/>
                </a:solidFill>
                <a:latin typeface="SAS Monospace" pitchFamily="49" charset="0"/>
              </a:rPr>
              <a:t> = weight;</a:t>
            </a:r>
          </a:p>
          <a:p>
            <a:r>
              <a:rPr lang="en-US" b="1" dirty="0">
                <a:solidFill>
                  <a:srgbClr val="000080"/>
                </a:solidFill>
                <a:latin typeface="SAS Monospace" pitchFamily="49" charset="0"/>
              </a:rPr>
              <a:t>run</a:t>
            </a:r>
            <a:r>
              <a:rPr lang="en-US" dirty="0">
                <a:solidFill>
                  <a:srgbClr val="000000"/>
                </a:solidFill>
                <a:latin typeface="SAS Monospace" pitchFamily="49" charset="0"/>
              </a:rPr>
              <a:t>;</a:t>
            </a:r>
          </a:p>
        </p:txBody>
      </p:sp>
      <p:pic>
        <p:nvPicPr>
          <p:cNvPr id="3074" name="Picture 2" descr="C:\Users\user\SGPlot6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3705225"/>
            <a:ext cx="4165600"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896347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76200"/>
            <a:ext cx="7620000" cy="2031325"/>
          </a:xfrm>
          <a:prstGeom prst="rect">
            <a:avLst/>
          </a:prstGeom>
        </p:spPr>
        <p:txBody>
          <a:bodyPr wrap="square">
            <a:spAutoFit/>
          </a:bodyPr>
          <a:lstStyle/>
          <a:p>
            <a:pPr defTabSz="228600"/>
            <a:r>
              <a:rPr lang="en-US" dirty="0">
                <a:solidFill>
                  <a:srgbClr val="0000FF"/>
                </a:solidFill>
                <a:latin typeface="SAS Monospace" pitchFamily="49" charset="0"/>
              </a:rPr>
              <a:t>ods</a:t>
            </a:r>
            <a:r>
              <a:rPr lang="en-US" dirty="0">
                <a:solidFill>
                  <a:srgbClr val="000000"/>
                </a:solidFill>
                <a:latin typeface="SAS Monospace" pitchFamily="49" charset="0"/>
              </a:rPr>
              <a:t> </a:t>
            </a:r>
            <a:r>
              <a:rPr lang="en-US" dirty="0">
                <a:solidFill>
                  <a:srgbClr val="0000FF"/>
                </a:solidFill>
                <a:latin typeface="SAS Monospace" pitchFamily="49" charset="0"/>
              </a:rPr>
              <a:t>listing</a:t>
            </a:r>
            <a:r>
              <a:rPr lang="en-US" dirty="0">
                <a:solidFill>
                  <a:srgbClr val="000000"/>
                </a:solidFill>
                <a:latin typeface="SAS Monospace" pitchFamily="49" charset="0"/>
              </a:rPr>
              <a:t> </a:t>
            </a:r>
            <a:r>
              <a:rPr lang="en-US" dirty="0" err="1">
                <a:solidFill>
                  <a:srgbClr val="000000"/>
                </a:solidFill>
                <a:latin typeface="SAS Monospace" pitchFamily="49" charset="0"/>
              </a:rPr>
              <a:t>sge</a:t>
            </a:r>
            <a:r>
              <a:rPr lang="en-US" dirty="0">
                <a:solidFill>
                  <a:srgbClr val="000000"/>
                </a:solidFill>
                <a:latin typeface="SAS Monospace" pitchFamily="49" charset="0"/>
              </a:rPr>
              <a:t> = </a:t>
            </a:r>
            <a:r>
              <a:rPr lang="en-US" dirty="0">
                <a:solidFill>
                  <a:srgbClr val="0000FF"/>
                </a:solidFill>
                <a:latin typeface="SAS Monospace" pitchFamily="49" charset="0"/>
              </a:rPr>
              <a:t>on</a:t>
            </a:r>
            <a:r>
              <a:rPr lang="en-US" dirty="0">
                <a:solidFill>
                  <a:srgbClr val="000000"/>
                </a:solidFill>
                <a:latin typeface="SAS Monospace" pitchFamily="49" charset="0"/>
              </a:rPr>
              <a:t> </a:t>
            </a:r>
            <a:r>
              <a:rPr lang="en-US" dirty="0">
                <a:solidFill>
                  <a:srgbClr val="0000FF"/>
                </a:solidFill>
                <a:latin typeface="SAS Monospace" pitchFamily="49" charset="0"/>
              </a:rPr>
              <a:t>style</a:t>
            </a:r>
            <a:r>
              <a:rPr lang="en-US" dirty="0">
                <a:solidFill>
                  <a:srgbClr val="000000"/>
                </a:solidFill>
                <a:latin typeface="SAS Monospace" pitchFamily="49" charset="0"/>
              </a:rPr>
              <a:t> = statistical</a:t>
            </a:r>
            <a:r>
              <a:rPr lang="en-US" dirty="0" smtClean="0">
                <a:solidFill>
                  <a:srgbClr val="000000"/>
                </a:solidFill>
                <a:latin typeface="SAS Monospace" pitchFamily="49" charset="0"/>
              </a:rPr>
              <a:t>;</a:t>
            </a:r>
          </a:p>
          <a:p>
            <a:pPr defTabSz="228600"/>
            <a:endParaRPr lang="en-US" dirty="0">
              <a:solidFill>
                <a:srgbClr val="000000"/>
              </a:solidFill>
              <a:latin typeface="SAS Monospace" pitchFamily="49" charset="0"/>
            </a:endParaRPr>
          </a:p>
          <a:p>
            <a:pPr defTabSz="228600"/>
            <a:r>
              <a:rPr lang="en-US" b="1" dirty="0" err="1">
                <a:solidFill>
                  <a:srgbClr val="000080"/>
                </a:solidFill>
                <a:latin typeface="SAS Monospace" pitchFamily="49" charset="0"/>
              </a:rPr>
              <a:t>proc</a:t>
            </a:r>
            <a:r>
              <a:rPr lang="en-US" dirty="0">
                <a:solidFill>
                  <a:srgbClr val="000000"/>
                </a:solidFill>
                <a:latin typeface="SAS Monospace" pitchFamily="49" charset="0"/>
              </a:rPr>
              <a:t> </a:t>
            </a:r>
            <a:r>
              <a:rPr lang="en-US" b="1" dirty="0">
                <a:solidFill>
                  <a:srgbClr val="000080"/>
                </a:solidFill>
                <a:latin typeface="SAS Monospace" pitchFamily="49" charset="0"/>
              </a:rPr>
              <a:t>sgplot</a:t>
            </a:r>
            <a:r>
              <a:rPr lang="en-US" dirty="0">
                <a:solidFill>
                  <a:srgbClr val="000000"/>
                </a:solidFill>
                <a:latin typeface="SAS Monospace" pitchFamily="49" charset="0"/>
              </a:rPr>
              <a:t> </a:t>
            </a:r>
            <a:r>
              <a:rPr lang="en-US" dirty="0">
                <a:solidFill>
                  <a:srgbClr val="0000FF"/>
                </a:solidFill>
                <a:latin typeface="SAS Monospace" pitchFamily="49" charset="0"/>
              </a:rPr>
              <a:t>data</a:t>
            </a:r>
            <a:r>
              <a:rPr lang="en-US" dirty="0">
                <a:solidFill>
                  <a:srgbClr val="000000"/>
                </a:solidFill>
                <a:latin typeface="SAS Monospace" pitchFamily="49" charset="0"/>
              </a:rPr>
              <a:t> = </a:t>
            </a:r>
            <a:r>
              <a:rPr lang="en-US" dirty="0" err="1">
                <a:solidFill>
                  <a:srgbClr val="000000"/>
                </a:solidFill>
                <a:latin typeface="SAS Monospace" pitchFamily="49" charset="0"/>
              </a:rPr>
              <a:t>fram</a:t>
            </a:r>
            <a:r>
              <a:rPr lang="en-US" dirty="0">
                <a:solidFill>
                  <a:srgbClr val="000000"/>
                </a:solidFill>
                <a:latin typeface="SAS Monospace" pitchFamily="49" charset="0"/>
              </a:rPr>
              <a:t>;</a:t>
            </a:r>
          </a:p>
          <a:p>
            <a:pPr defTabSz="228600"/>
            <a:r>
              <a:rPr lang="en-US" dirty="0">
                <a:solidFill>
                  <a:srgbClr val="000000"/>
                </a:solidFill>
                <a:latin typeface="SAS Monospace" pitchFamily="49" charset="0"/>
              </a:rPr>
              <a:t>	</a:t>
            </a:r>
            <a:r>
              <a:rPr lang="en-US" dirty="0" err="1">
                <a:solidFill>
                  <a:srgbClr val="0000FF"/>
                </a:solidFill>
                <a:latin typeface="SAS Monospace" pitchFamily="49" charset="0"/>
              </a:rPr>
              <a:t>reg</a:t>
            </a:r>
            <a:r>
              <a:rPr lang="en-US" dirty="0">
                <a:solidFill>
                  <a:srgbClr val="000000"/>
                </a:solidFill>
                <a:latin typeface="SAS Monospace" pitchFamily="49" charset="0"/>
              </a:rPr>
              <a:t> </a:t>
            </a:r>
            <a:r>
              <a:rPr lang="en-US" dirty="0">
                <a:solidFill>
                  <a:srgbClr val="0000FF"/>
                </a:solidFill>
                <a:latin typeface="SAS Monospace" pitchFamily="49" charset="0"/>
              </a:rPr>
              <a:t>x</a:t>
            </a:r>
            <a:r>
              <a:rPr lang="en-US" dirty="0">
                <a:solidFill>
                  <a:srgbClr val="000000"/>
                </a:solidFill>
                <a:latin typeface="SAS Monospace" pitchFamily="49" charset="0"/>
              </a:rPr>
              <a:t> = height </a:t>
            </a:r>
            <a:r>
              <a:rPr lang="en-US" dirty="0">
                <a:solidFill>
                  <a:srgbClr val="0000FF"/>
                </a:solidFill>
                <a:latin typeface="SAS Monospace" pitchFamily="49" charset="0"/>
              </a:rPr>
              <a:t>y</a:t>
            </a:r>
            <a:r>
              <a:rPr lang="en-US" dirty="0">
                <a:solidFill>
                  <a:srgbClr val="000000"/>
                </a:solidFill>
                <a:latin typeface="SAS Monospace" pitchFamily="49" charset="0"/>
              </a:rPr>
              <a:t> = weight / </a:t>
            </a:r>
            <a:endParaRPr lang="en-US" dirty="0" smtClean="0">
              <a:solidFill>
                <a:srgbClr val="000000"/>
              </a:solidFill>
              <a:latin typeface="SAS Monospace" pitchFamily="49" charset="0"/>
            </a:endParaRPr>
          </a:p>
          <a:p>
            <a:pPr defTabSz="228600"/>
            <a:r>
              <a:rPr lang="en-US" dirty="0">
                <a:solidFill>
                  <a:srgbClr val="000000"/>
                </a:solidFill>
                <a:latin typeface="SAS Monospace" pitchFamily="49" charset="0"/>
              </a:rPr>
              <a:t>	</a:t>
            </a:r>
            <a:r>
              <a:rPr lang="en-US" dirty="0" smtClean="0">
                <a:solidFill>
                  <a:srgbClr val="000000"/>
                </a:solidFill>
                <a:latin typeface="SAS Monospace" pitchFamily="49" charset="0"/>
              </a:rPr>
              <a:t>	</a:t>
            </a:r>
            <a:r>
              <a:rPr lang="en-US" dirty="0" err="1" smtClean="0">
                <a:solidFill>
                  <a:srgbClr val="0000FF"/>
                </a:solidFill>
                <a:latin typeface="SAS Monospace" pitchFamily="49" charset="0"/>
              </a:rPr>
              <a:t>markerattrs</a:t>
            </a:r>
            <a:r>
              <a:rPr lang="en-US" dirty="0" smtClean="0">
                <a:solidFill>
                  <a:srgbClr val="000000"/>
                </a:solidFill>
                <a:latin typeface="SAS Monospace" pitchFamily="49" charset="0"/>
              </a:rPr>
              <a:t> </a:t>
            </a:r>
            <a:r>
              <a:rPr lang="en-US" dirty="0">
                <a:solidFill>
                  <a:srgbClr val="000000"/>
                </a:solidFill>
                <a:latin typeface="SAS Monospace" pitchFamily="49" charset="0"/>
              </a:rPr>
              <a:t>= (</a:t>
            </a:r>
            <a:r>
              <a:rPr lang="en-US" dirty="0">
                <a:solidFill>
                  <a:srgbClr val="0000FF"/>
                </a:solidFill>
                <a:latin typeface="SAS Monospace" pitchFamily="49" charset="0"/>
              </a:rPr>
              <a:t>color</a:t>
            </a:r>
            <a:r>
              <a:rPr lang="en-US" dirty="0">
                <a:solidFill>
                  <a:srgbClr val="000000"/>
                </a:solidFill>
                <a:latin typeface="SAS Monospace" pitchFamily="49" charset="0"/>
              </a:rPr>
              <a:t> = green) </a:t>
            </a:r>
            <a:endParaRPr lang="en-US" dirty="0" smtClean="0">
              <a:solidFill>
                <a:srgbClr val="000000"/>
              </a:solidFill>
              <a:latin typeface="SAS Monospace" pitchFamily="49" charset="0"/>
            </a:endParaRPr>
          </a:p>
          <a:p>
            <a:pPr defTabSz="228600"/>
            <a:r>
              <a:rPr lang="en-US" dirty="0">
                <a:solidFill>
                  <a:srgbClr val="000000"/>
                </a:solidFill>
                <a:latin typeface="SAS Monospace" pitchFamily="49" charset="0"/>
              </a:rPr>
              <a:t>	</a:t>
            </a:r>
            <a:r>
              <a:rPr lang="en-US" dirty="0" smtClean="0">
                <a:solidFill>
                  <a:srgbClr val="000000"/>
                </a:solidFill>
                <a:latin typeface="SAS Monospace" pitchFamily="49" charset="0"/>
              </a:rPr>
              <a:t>	</a:t>
            </a:r>
            <a:r>
              <a:rPr lang="en-US" dirty="0" err="1" smtClean="0">
                <a:solidFill>
                  <a:srgbClr val="0000FF"/>
                </a:solidFill>
                <a:latin typeface="SAS Monospace" pitchFamily="49" charset="0"/>
              </a:rPr>
              <a:t>lineattrs</a:t>
            </a:r>
            <a:r>
              <a:rPr lang="en-US" dirty="0" smtClean="0">
                <a:solidFill>
                  <a:srgbClr val="000000"/>
                </a:solidFill>
                <a:latin typeface="SAS Monospace" pitchFamily="49" charset="0"/>
              </a:rPr>
              <a:t> </a:t>
            </a:r>
            <a:r>
              <a:rPr lang="en-US" dirty="0">
                <a:solidFill>
                  <a:srgbClr val="000000"/>
                </a:solidFill>
                <a:latin typeface="SAS Monospace" pitchFamily="49" charset="0"/>
              </a:rPr>
              <a:t>= graphdata1 (</a:t>
            </a:r>
            <a:r>
              <a:rPr lang="en-US" dirty="0">
                <a:solidFill>
                  <a:srgbClr val="0000FF"/>
                </a:solidFill>
                <a:latin typeface="SAS Monospace" pitchFamily="49" charset="0"/>
              </a:rPr>
              <a:t>color</a:t>
            </a:r>
            <a:r>
              <a:rPr lang="en-US" dirty="0">
                <a:solidFill>
                  <a:srgbClr val="000000"/>
                </a:solidFill>
                <a:latin typeface="SAS Monospace" pitchFamily="49" charset="0"/>
              </a:rPr>
              <a:t> = lime);</a:t>
            </a:r>
          </a:p>
          <a:p>
            <a:pPr defTabSz="228600"/>
            <a:r>
              <a:rPr lang="en-US" b="1" dirty="0">
                <a:solidFill>
                  <a:srgbClr val="000080"/>
                </a:solidFill>
                <a:latin typeface="SAS Monospace" pitchFamily="49" charset="0"/>
              </a:rPr>
              <a:t>run</a:t>
            </a:r>
            <a:r>
              <a:rPr lang="en-US" dirty="0">
                <a:solidFill>
                  <a:srgbClr val="000000"/>
                </a:solidFill>
                <a:latin typeface="SAS Monospace" pitchFamily="49" charset="0"/>
              </a:rPr>
              <a:t>;</a:t>
            </a:r>
          </a:p>
        </p:txBody>
      </p:sp>
      <p:pic>
        <p:nvPicPr>
          <p:cNvPr id="2050" name="Picture 2" descr="C:\Users\user\SGPlot6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5914" y="2286000"/>
            <a:ext cx="5852172" cy="4389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400641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user\SGPlot6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5914" y="1783071"/>
            <a:ext cx="5852172" cy="438912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52400" y="152400"/>
            <a:ext cx="6858000" cy="1477328"/>
          </a:xfrm>
          <a:prstGeom prst="rect">
            <a:avLst/>
          </a:prstGeom>
        </p:spPr>
        <p:txBody>
          <a:bodyPr wrap="square">
            <a:spAutoFit/>
          </a:bodyPr>
          <a:lstStyle/>
          <a:p>
            <a:pPr defTabSz="228600"/>
            <a:r>
              <a:rPr lang="en-US" dirty="0" smtClean="0">
                <a:solidFill>
                  <a:srgbClr val="0000FF"/>
                </a:solidFill>
                <a:latin typeface="SAS Monospace" pitchFamily="49" charset="0"/>
              </a:rPr>
              <a:t>ods</a:t>
            </a:r>
            <a:r>
              <a:rPr lang="en-US" dirty="0" smtClean="0">
                <a:solidFill>
                  <a:srgbClr val="000000"/>
                </a:solidFill>
                <a:latin typeface="SAS Monospace" pitchFamily="49" charset="0"/>
              </a:rPr>
              <a:t> </a:t>
            </a:r>
            <a:r>
              <a:rPr lang="en-US" dirty="0">
                <a:solidFill>
                  <a:srgbClr val="0000FF"/>
                </a:solidFill>
                <a:latin typeface="SAS Monospace" pitchFamily="49" charset="0"/>
              </a:rPr>
              <a:t>listing</a:t>
            </a:r>
            <a:r>
              <a:rPr lang="en-US" dirty="0">
                <a:solidFill>
                  <a:srgbClr val="000000"/>
                </a:solidFill>
                <a:latin typeface="SAS Monospace" pitchFamily="49" charset="0"/>
              </a:rPr>
              <a:t> </a:t>
            </a:r>
            <a:r>
              <a:rPr lang="en-US" dirty="0" smtClean="0">
                <a:solidFill>
                  <a:srgbClr val="0000FF"/>
                </a:solidFill>
                <a:latin typeface="SAS Monospace" pitchFamily="49" charset="0"/>
              </a:rPr>
              <a:t>style</a:t>
            </a:r>
            <a:r>
              <a:rPr lang="en-US" dirty="0" smtClean="0">
                <a:solidFill>
                  <a:srgbClr val="000000"/>
                </a:solidFill>
                <a:latin typeface="SAS Monospace" pitchFamily="49" charset="0"/>
              </a:rPr>
              <a:t> </a:t>
            </a:r>
            <a:r>
              <a:rPr lang="en-US" dirty="0">
                <a:solidFill>
                  <a:srgbClr val="000000"/>
                </a:solidFill>
                <a:latin typeface="SAS Monospace" pitchFamily="49" charset="0"/>
              </a:rPr>
              <a:t>= statistical;</a:t>
            </a:r>
          </a:p>
          <a:p>
            <a:pPr defTabSz="228600"/>
            <a:endParaRPr lang="en-US" b="1" dirty="0" smtClean="0">
              <a:solidFill>
                <a:srgbClr val="000080"/>
              </a:solidFill>
              <a:latin typeface="SAS Monospace" pitchFamily="49" charset="0"/>
            </a:endParaRPr>
          </a:p>
          <a:p>
            <a:pPr defTabSz="228600"/>
            <a:r>
              <a:rPr lang="en-US" b="1" dirty="0" err="1" smtClean="0">
                <a:solidFill>
                  <a:srgbClr val="000080"/>
                </a:solidFill>
                <a:latin typeface="SAS Monospace" pitchFamily="49" charset="0"/>
              </a:rPr>
              <a:t>proc</a:t>
            </a:r>
            <a:r>
              <a:rPr lang="en-US" dirty="0" smtClean="0">
                <a:solidFill>
                  <a:srgbClr val="000000"/>
                </a:solidFill>
                <a:latin typeface="SAS Monospace" pitchFamily="49" charset="0"/>
              </a:rPr>
              <a:t> </a:t>
            </a:r>
            <a:r>
              <a:rPr lang="en-US" b="1" dirty="0">
                <a:solidFill>
                  <a:srgbClr val="000080"/>
                </a:solidFill>
                <a:latin typeface="SAS Monospace" pitchFamily="49" charset="0"/>
              </a:rPr>
              <a:t>sgplot</a:t>
            </a:r>
            <a:r>
              <a:rPr lang="en-US" dirty="0">
                <a:solidFill>
                  <a:srgbClr val="000000"/>
                </a:solidFill>
                <a:latin typeface="SAS Monospace" pitchFamily="49" charset="0"/>
              </a:rPr>
              <a:t> </a:t>
            </a:r>
            <a:r>
              <a:rPr lang="en-US" dirty="0">
                <a:solidFill>
                  <a:srgbClr val="0000FF"/>
                </a:solidFill>
                <a:latin typeface="SAS Monospace" pitchFamily="49" charset="0"/>
              </a:rPr>
              <a:t>data</a:t>
            </a:r>
            <a:r>
              <a:rPr lang="en-US" dirty="0">
                <a:solidFill>
                  <a:srgbClr val="000000"/>
                </a:solidFill>
                <a:latin typeface="SAS Monospace" pitchFamily="49" charset="0"/>
              </a:rPr>
              <a:t> = </a:t>
            </a:r>
            <a:r>
              <a:rPr lang="en-US" dirty="0" err="1">
                <a:solidFill>
                  <a:srgbClr val="000000"/>
                </a:solidFill>
                <a:latin typeface="SAS Monospace" pitchFamily="49" charset="0"/>
              </a:rPr>
              <a:t>fram</a:t>
            </a:r>
            <a:r>
              <a:rPr lang="en-US" dirty="0">
                <a:solidFill>
                  <a:srgbClr val="000000"/>
                </a:solidFill>
                <a:latin typeface="SAS Monospace" pitchFamily="49" charset="0"/>
              </a:rPr>
              <a:t>;</a:t>
            </a:r>
          </a:p>
          <a:p>
            <a:pPr defTabSz="228600"/>
            <a:r>
              <a:rPr lang="en-US" dirty="0">
                <a:solidFill>
                  <a:srgbClr val="000000"/>
                </a:solidFill>
                <a:latin typeface="SAS Monospace" pitchFamily="49" charset="0"/>
              </a:rPr>
              <a:t>	</a:t>
            </a:r>
            <a:r>
              <a:rPr lang="en-US" dirty="0" err="1">
                <a:solidFill>
                  <a:srgbClr val="0000FF"/>
                </a:solidFill>
                <a:latin typeface="SAS Monospace" pitchFamily="49" charset="0"/>
              </a:rPr>
              <a:t>reg</a:t>
            </a:r>
            <a:r>
              <a:rPr lang="en-US" dirty="0">
                <a:solidFill>
                  <a:srgbClr val="000000"/>
                </a:solidFill>
                <a:latin typeface="SAS Monospace" pitchFamily="49" charset="0"/>
              </a:rPr>
              <a:t> </a:t>
            </a:r>
            <a:r>
              <a:rPr lang="en-US" dirty="0">
                <a:solidFill>
                  <a:srgbClr val="0000FF"/>
                </a:solidFill>
                <a:latin typeface="SAS Monospace" pitchFamily="49" charset="0"/>
              </a:rPr>
              <a:t>x</a:t>
            </a:r>
            <a:r>
              <a:rPr lang="en-US" dirty="0">
                <a:solidFill>
                  <a:srgbClr val="000000"/>
                </a:solidFill>
                <a:latin typeface="SAS Monospace" pitchFamily="49" charset="0"/>
              </a:rPr>
              <a:t> = height </a:t>
            </a:r>
            <a:r>
              <a:rPr lang="en-US" dirty="0">
                <a:solidFill>
                  <a:srgbClr val="0000FF"/>
                </a:solidFill>
                <a:latin typeface="SAS Monospace" pitchFamily="49" charset="0"/>
              </a:rPr>
              <a:t>y</a:t>
            </a:r>
            <a:r>
              <a:rPr lang="en-US" dirty="0">
                <a:solidFill>
                  <a:srgbClr val="000000"/>
                </a:solidFill>
                <a:latin typeface="SAS Monospace" pitchFamily="49" charset="0"/>
              </a:rPr>
              <a:t> = weight / </a:t>
            </a:r>
            <a:r>
              <a:rPr lang="en-US" dirty="0">
                <a:solidFill>
                  <a:srgbClr val="0000FF"/>
                </a:solidFill>
                <a:latin typeface="SAS Monospace" pitchFamily="49" charset="0"/>
              </a:rPr>
              <a:t>group</a:t>
            </a:r>
            <a:r>
              <a:rPr lang="en-US" dirty="0">
                <a:solidFill>
                  <a:srgbClr val="000000"/>
                </a:solidFill>
                <a:latin typeface="SAS Monospace" pitchFamily="49" charset="0"/>
              </a:rPr>
              <a:t> = sex ;</a:t>
            </a:r>
          </a:p>
          <a:p>
            <a:pPr defTabSz="228600"/>
            <a:r>
              <a:rPr lang="en-US" b="1" dirty="0">
                <a:solidFill>
                  <a:srgbClr val="000080"/>
                </a:solidFill>
                <a:latin typeface="SAS Monospace" pitchFamily="49" charset="0"/>
              </a:rPr>
              <a:t>run</a:t>
            </a:r>
            <a:r>
              <a:rPr lang="en-US" dirty="0">
                <a:solidFill>
                  <a:srgbClr val="000000"/>
                </a:solidFill>
                <a:latin typeface="SAS Monospace" pitchFamily="49" charset="0"/>
              </a:rPr>
              <a:t>;</a:t>
            </a:r>
            <a:endParaRPr lang="en-US" dirty="0">
              <a:latin typeface="SAS Monospace" pitchFamily="49" charset="0"/>
            </a:endParaRPr>
          </a:p>
        </p:txBody>
      </p:sp>
    </p:spTree>
    <p:extLst>
      <p:ext uri="{BB962C8B-B14F-4D97-AF65-F5344CB8AC3E}">
        <p14:creationId xmlns:p14="http://schemas.microsoft.com/office/powerpoint/2010/main" val="186600330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t>Bisquare</a:t>
            </a:r>
          </a:p>
        </p:txBody>
      </p:sp>
      <p:sp>
        <p:nvSpPr>
          <p:cNvPr id="78851" name="Rectangle 3"/>
          <p:cNvSpPr>
            <a:spLocks noGrp="1" noChangeArrowheads="1"/>
          </p:cNvSpPr>
          <p:nvPr>
            <p:ph type="body" sz="half" idx="1"/>
          </p:nvPr>
        </p:nvSpPr>
        <p:spPr>
          <a:xfrm>
            <a:off x="457200" y="1600200"/>
            <a:ext cx="8153400" cy="1447800"/>
          </a:xfrm>
        </p:spPr>
        <p:txBody>
          <a:bodyPr/>
          <a:lstStyle/>
          <a:p>
            <a:pPr>
              <a:lnSpc>
                <a:spcPct val="90000"/>
              </a:lnSpc>
            </a:pPr>
            <a:r>
              <a:rPr lang="en-US" sz="2400"/>
              <a:t>Figure out what is an odd value and then put a weight on it to devalue it.  There are many robust regression algorithms around.  R and S-Plus software have them well implemented.</a:t>
            </a:r>
          </a:p>
        </p:txBody>
      </p:sp>
      <p:pic>
        <p:nvPicPr>
          <p:cNvPr id="78861" name="Picture 13"/>
          <p:cNvPicPr>
            <a:picLocks noGrp="1" noChangeAspect="1" noChangeArrowheads="1"/>
          </p:cNvPicPr>
          <p:nvPr>
            <p:ph sz="quarter" idx="2"/>
          </p:nvPr>
        </p:nvPicPr>
        <p:blipFill>
          <a:blip r:embed="rId3" cstate="print"/>
          <a:srcRect/>
          <a:stretch>
            <a:fillRect/>
          </a:stretch>
        </p:blipFill>
        <p:spPr>
          <a:xfrm>
            <a:off x="157163" y="3429000"/>
            <a:ext cx="4110037" cy="3154363"/>
          </a:xfrm>
          <a:noFill/>
          <a:ln/>
        </p:spPr>
      </p:pic>
      <p:pic>
        <p:nvPicPr>
          <p:cNvPr id="78865" name="Picture 17"/>
          <p:cNvPicPr>
            <a:picLocks noGrp="1" noChangeAspect="1" noChangeArrowheads="1"/>
          </p:cNvPicPr>
          <p:nvPr>
            <p:ph sz="quarter" idx="3"/>
          </p:nvPr>
        </p:nvPicPr>
        <p:blipFill>
          <a:blip r:embed="rId4" cstate="print"/>
          <a:srcRect/>
          <a:stretch>
            <a:fillRect/>
          </a:stretch>
        </p:blipFill>
        <p:spPr>
          <a:xfrm>
            <a:off x="4419600" y="3471863"/>
            <a:ext cx="4114800" cy="3157537"/>
          </a:xfrm>
          <a:noFill/>
          <a:ln/>
        </p:spPr>
      </p:pic>
      <p:sp>
        <p:nvSpPr>
          <p:cNvPr id="6" name="Rectangle 5"/>
          <p:cNvSpPr/>
          <p:nvPr/>
        </p:nvSpPr>
        <p:spPr>
          <a:xfrm>
            <a:off x="0" y="0"/>
            <a:ext cx="3249608" cy="369332"/>
          </a:xfrm>
          <a:prstGeom prst="rect">
            <a:avLst/>
          </a:prstGeom>
        </p:spPr>
        <p:txBody>
          <a:bodyPr wrap="none">
            <a:spAutoFit/>
          </a:bodyPr>
          <a:lstStyle/>
          <a:p>
            <a:pPr marL="0" lvl="1"/>
            <a:r>
              <a:rPr lang="en-US" dirty="0" smtClean="0">
                <a:solidFill>
                  <a:schemeClr val="bg1">
                    <a:lumMod val="65000"/>
                  </a:schemeClr>
                </a:solidFill>
              </a:rPr>
              <a:t>Grouped continuous variables</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dirty="0" smtClean="0"/>
              <a:t>Loess and </a:t>
            </a:r>
            <a:r>
              <a:rPr lang="en-US" dirty="0" err="1" smtClean="0"/>
              <a:t>Splines</a:t>
            </a:r>
            <a:endParaRPr lang="en-US" dirty="0"/>
          </a:p>
        </p:txBody>
      </p:sp>
      <p:sp>
        <p:nvSpPr>
          <p:cNvPr id="81923" name="Rectangle 3"/>
          <p:cNvSpPr>
            <a:spLocks noGrp="1" noChangeArrowheads="1"/>
          </p:cNvSpPr>
          <p:nvPr>
            <p:ph type="body" idx="1"/>
          </p:nvPr>
        </p:nvSpPr>
        <p:spPr/>
        <p:txBody>
          <a:bodyPr/>
          <a:lstStyle/>
          <a:p>
            <a:r>
              <a:rPr lang="en-US" dirty="0" smtClean="0"/>
              <a:t>Loess is a </a:t>
            </a:r>
            <a:r>
              <a:rPr lang="en-US" dirty="0"/>
              <a:t>technique essentially creates a rolling window and gets a weighted average across the values visible inside the window</a:t>
            </a:r>
            <a:r>
              <a:rPr lang="en-US" dirty="0" smtClean="0"/>
              <a:t>.</a:t>
            </a:r>
          </a:p>
          <a:p>
            <a:r>
              <a:rPr lang="en-US" dirty="0" err="1" smtClean="0"/>
              <a:t>Splines</a:t>
            </a:r>
            <a:r>
              <a:rPr lang="en-US" dirty="0" smtClean="0"/>
              <a:t> are curved lines that allow different amounts of stiffness to the curves.</a:t>
            </a:r>
            <a:endParaRPr lang="en-US" dirty="0"/>
          </a:p>
        </p:txBody>
      </p:sp>
      <p:sp>
        <p:nvSpPr>
          <p:cNvPr id="4" name="Rectangle 3"/>
          <p:cNvSpPr/>
          <p:nvPr/>
        </p:nvSpPr>
        <p:spPr>
          <a:xfrm>
            <a:off x="0" y="0"/>
            <a:ext cx="3249608" cy="369332"/>
          </a:xfrm>
          <a:prstGeom prst="rect">
            <a:avLst/>
          </a:prstGeom>
        </p:spPr>
        <p:txBody>
          <a:bodyPr wrap="none">
            <a:spAutoFit/>
          </a:bodyPr>
          <a:lstStyle/>
          <a:p>
            <a:pPr marL="0" lvl="1"/>
            <a:r>
              <a:rPr lang="en-US" dirty="0" smtClean="0">
                <a:solidFill>
                  <a:schemeClr val="bg1">
                    <a:lumMod val="65000"/>
                  </a:schemeClr>
                </a:solidFill>
              </a:rPr>
              <a:t>Grouped continuous variables</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25" name="Picture 5"/>
          <p:cNvPicPr>
            <a:picLocks noChangeAspect="1" noChangeArrowheads="1"/>
          </p:cNvPicPr>
          <p:nvPr/>
        </p:nvPicPr>
        <p:blipFill>
          <a:blip r:embed="rId2" cstate="print"/>
          <a:srcRect/>
          <a:stretch>
            <a:fillRect/>
          </a:stretch>
        </p:blipFill>
        <p:spPr bwMode="auto">
          <a:xfrm>
            <a:off x="4343400" y="0"/>
            <a:ext cx="4800600" cy="3867912"/>
          </a:xfrm>
          <a:prstGeom prst="rect">
            <a:avLst/>
          </a:prstGeom>
          <a:noFill/>
          <a:ln w="9525">
            <a:noFill/>
            <a:miter lim="800000"/>
            <a:headEnd/>
            <a:tailEnd/>
          </a:ln>
        </p:spPr>
      </p:pic>
      <p:pic>
        <p:nvPicPr>
          <p:cNvPr id="107522" name="Picture 2"/>
          <p:cNvPicPr>
            <a:picLocks noChangeAspect="1" noChangeArrowheads="1"/>
          </p:cNvPicPr>
          <p:nvPr/>
        </p:nvPicPr>
        <p:blipFill>
          <a:blip r:embed="rId3" cstate="print"/>
          <a:srcRect/>
          <a:stretch>
            <a:fillRect/>
          </a:stretch>
        </p:blipFill>
        <p:spPr bwMode="auto">
          <a:xfrm>
            <a:off x="0" y="0"/>
            <a:ext cx="4272535" cy="3209545"/>
          </a:xfrm>
          <a:prstGeom prst="rect">
            <a:avLst/>
          </a:prstGeom>
          <a:noFill/>
          <a:ln w="9525">
            <a:noFill/>
            <a:miter lim="800000"/>
            <a:headEnd/>
            <a:tailEnd/>
          </a:ln>
        </p:spPr>
      </p:pic>
      <p:pic>
        <p:nvPicPr>
          <p:cNvPr id="107523" name="Picture 3"/>
          <p:cNvPicPr>
            <a:picLocks noChangeAspect="1" noChangeArrowheads="1"/>
          </p:cNvPicPr>
          <p:nvPr/>
        </p:nvPicPr>
        <p:blipFill>
          <a:blip r:embed="rId4" cstate="print"/>
          <a:srcRect/>
          <a:stretch>
            <a:fillRect/>
          </a:stretch>
        </p:blipFill>
        <p:spPr bwMode="auto">
          <a:xfrm>
            <a:off x="22097" y="3585971"/>
            <a:ext cx="4245103" cy="3195829"/>
          </a:xfrm>
          <a:prstGeom prst="rect">
            <a:avLst/>
          </a:prstGeom>
          <a:noFill/>
          <a:ln w="9525">
            <a:noFill/>
            <a:miter lim="800000"/>
            <a:headEnd/>
            <a:tailEnd/>
          </a:ln>
        </p:spPr>
      </p:pic>
      <p:pic>
        <p:nvPicPr>
          <p:cNvPr id="107524" name="Picture 4"/>
          <p:cNvPicPr>
            <a:picLocks noChangeAspect="1" noChangeArrowheads="1"/>
          </p:cNvPicPr>
          <p:nvPr/>
        </p:nvPicPr>
        <p:blipFill>
          <a:blip r:embed="rId5" cstate="print"/>
          <a:srcRect/>
          <a:stretch>
            <a:fillRect/>
          </a:stretch>
        </p:blipFill>
        <p:spPr bwMode="auto">
          <a:xfrm>
            <a:off x="4885181" y="3581400"/>
            <a:ext cx="4258819" cy="3209545"/>
          </a:xfrm>
          <a:prstGeom prst="rect">
            <a:avLst/>
          </a:prstGeom>
          <a:noFill/>
          <a:ln w="9525">
            <a:noFill/>
            <a:miter lim="800000"/>
            <a:headEnd/>
            <a:tailEnd/>
          </a:ln>
        </p:spPr>
      </p:pic>
      <p:sp>
        <p:nvSpPr>
          <p:cNvPr id="8" name="TextBox 7"/>
          <p:cNvSpPr txBox="1"/>
          <p:nvPr/>
        </p:nvSpPr>
        <p:spPr>
          <a:xfrm>
            <a:off x="5181600" y="3810000"/>
            <a:ext cx="1499128" cy="369332"/>
          </a:xfrm>
          <a:prstGeom prst="rect">
            <a:avLst/>
          </a:prstGeom>
          <a:noFill/>
        </p:spPr>
        <p:txBody>
          <a:bodyPr wrap="none" rtlCol="0">
            <a:spAutoFit/>
          </a:bodyPr>
          <a:lstStyle/>
          <a:p>
            <a:r>
              <a:rPr lang="en-US" dirty="0" smtClean="0"/>
              <a:t>Smooth = 25</a:t>
            </a:r>
            <a:endParaRPr lang="en-US" dirty="0"/>
          </a:p>
        </p:txBody>
      </p:sp>
      <p:sp>
        <p:nvSpPr>
          <p:cNvPr id="9" name="TextBox 8"/>
          <p:cNvSpPr txBox="1"/>
          <p:nvPr/>
        </p:nvSpPr>
        <p:spPr>
          <a:xfrm>
            <a:off x="304800" y="3733800"/>
            <a:ext cx="1499128" cy="369332"/>
          </a:xfrm>
          <a:prstGeom prst="rect">
            <a:avLst/>
          </a:prstGeom>
          <a:noFill/>
        </p:spPr>
        <p:txBody>
          <a:bodyPr wrap="none" rtlCol="0">
            <a:spAutoFit/>
          </a:bodyPr>
          <a:lstStyle/>
          <a:p>
            <a:r>
              <a:rPr lang="en-US" dirty="0" smtClean="0"/>
              <a:t>Smooth = 50</a:t>
            </a:r>
            <a:endParaRPr lang="en-US" dirty="0"/>
          </a:p>
        </p:txBody>
      </p:sp>
      <p:sp>
        <p:nvSpPr>
          <p:cNvPr id="10" name="TextBox 9"/>
          <p:cNvSpPr txBox="1"/>
          <p:nvPr/>
        </p:nvSpPr>
        <p:spPr>
          <a:xfrm>
            <a:off x="228600" y="152400"/>
            <a:ext cx="1499128" cy="369332"/>
          </a:xfrm>
          <a:prstGeom prst="rect">
            <a:avLst/>
          </a:prstGeom>
          <a:noFill/>
        </p:spPr>
        <p:txBody>
          <a:bodyPr wrap="none" rtlCol="0">
            <a:spAutoFit/>
          </a:bodyPr>
          <a:lstStyle/>
          <a:p>
            <a:r>
              <a:rPr lang="en-US" dirty="0" smtClean="0"/>
              <a:t>Smooth = 99</a:t>
            </a:r>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4724400" y="63857"/>
            <a:ext cx="4324350" cy="3177215"/>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cstate="print"/>
          <a:srcRect/>
          <a:stretch>
            <a:fillRect/>
          </a:stretch>
        </p:blipFill>
        <p:spPr bwMode="auto">
          <a:xfrm>
            <a:off x="228600" y="3076575"/>
            <a:ext cx="4981575" cy="962025"/>
          </a:xfrm>
          <a:prstGeom prst="rect">
            <a:avLst/>
          </a:prstGeom>
          <a:noFill/>
          <a:ln w="9525">
            <a:noFill/>
            <a:miter lim="800000"/>
            <a:headEnd/>
            <a:tailEnd/>
          </a:ln>
          <a:effectLst/>
        </p:spPr>
      </p:pic>
      <p:pic>
        <p:nvPicPr>
          <p:cNvPr id="7172" name="Picture 4"/>
          <p:cNvPicPr>
            <a:picLocks noChangeAspect="1" noChangeArrowheads="1"/>
          </p:cNvPicPr>
          <p:nvPr/>
        </p:nvPicPr>
        <p:blipFill>
          <a:blip r:embed="rId4" cstate="print"/>
          <a:srcRect/>
          <a:stretch>
            <a:fillRect/>
          </a:stretch>
        </p:blipFill>
        <p:spPr bwMode="auto">
          <a:xfrm>
            <a:off x="4724400" y="3521432"/>
            <a:ext cx="4324350" cy="3184168"/>
          </a:xfrm>
          <a:prstGeom prst="rect">
            <a:avLst/>
          </a:prstGeom>
          <a:noFill/>
          <a:ln w="9525">
            <a:noFill/>
            <a:miter lim="800000"/>
            <a:headEnd/>
            <a:tailEnd/>
          </a:ln>
          <a:effectLst/>
        </p:spPr>
      </p:pic>
      <p:sp>
        <p:nvSpPr>
          <p:cNvPr id="5" name="TextBox 4"/>
          <p:cNvSpPr txBox="1"/>
          <p:nvPr/>
        </p:nvSpPr>
        <p:spPr>
          <a:xfrm>
            <a:off x="228600" y="152400"/>
            <a:ext cx="3505201" cy="2308324"/>
          </a:xfrm>
          <a:prstGeom prst="rect">
            <a:avLst/>
          </a:prstGeom>
          <a:noFill/>
        </p:spPr>
        <p:txBody>
          <a:bodyPr wrap="square" rtlCol="0">
            <a:spAutoFit/>
          </a:bodyPr>
          <a:lstStyle/>
          <a:p>
            <a:r>
              <a:rPr lang="en-US" dirty="0" smtClean="0">
                <a:solidFill>
                  <a:schemeClr val="accent1">
                    <a:lumMod val="75000"/>
                  </a:schemeClr>
                </a:solidFill>
              </a:rPr>
              <a:t>Proc phreg</a:t>
            </a:r>
            <a:r>
              <a:rPr lang="en-US" dirty="0" smtClean="0"/>
              <a:t> has a lot of new features but nothing major in the graphics. With </a:t>
            </a:r>
            <a:r>
              <a:rPr lang="en-US" dirty="0" smtClean="0">
                <a:solidFill>
                  <a:schemeClr val="accent1">
                    <a:lumMod val="75000"/>
                  </a:schemeClr>
                </a:solidFill>
              </a:rPr>
              <a:t>phreg</a:t>
            </a:r>
            <a:r>
              <a:rPr lang="en-US" dirty="0" smtClean="0"/>
              <a:t>, if you specify </a:t>
            </a:r>
            <a:r>
              <a:rPr lang="en-US" dirty="0" smtClean="0">
                <a:solidFill>
                  <a:schemeClr val="tx2">
                    <a:lumMod val="60000"/>
                    <a:lumOff val="40000"/>
                  </a:schemeClr>
                </a:solidFill>
              </a:rPr>
              <a:t>ods graphics on</a:t>
            </a:r>
            <a:r>
              <a:rPr lang="en-US" dirty="0" smtClean="0"/>
              <a:t> you do not automatically get any plots.  Here I request survival and cumulative hazard plots including the global confidence limits option (</a:t>
            </a:r>
            <a:r>
              <a:rPr lang="en-US" dirty="0" err="1" smtClean="0"/>
              <a:t>cl</a:t>
            </a:r>
            <a:r>
              <a:rPr lang="en-US" dirty="0" smtClean="0"/>
              <a:t>).</a:t>
            </a:r>
            <a:endParaRPr lang="en-US" dirty="0"/>
          </a:p>
        </p:txBody>
      </p:sp>
      <p:grpSp>
        <p:nvGrpSpPr>
          <p:cNvPr id="2" name="Group 7"/>
          <p:cNvGrpSpPr/>
          <p:nvPr/>
        </p:nvGrpSpPr>
        <p:grpSpPr>
          <a:xfrm>
            <a:off x="228600" y="4092476"/>
            <a:ext cx="4114800" cy="2613124"/>
            <a:chOff x="228600" y="4092476"/>
            <a:chExt cx="4114800" cy="2613124"/>
          </a:xfrm>
        </p:grpSpPr>
        <p:pic>
          <p:nvPicPr>
            <p:cNvPr id="7173" name="Picture 5"/>
            <p:cNvPicPr>
              <a:picLocks noChangeAspect="1" noChangeArrowheads="1"/>
            </p:cNvPicPr>
            <p:nvPr/>
          </p:nvPicPr>
          <p:blipFill>
            <a:blip r:embed="rId5" cstate="print"/>
            <a:srcRect/>
            <a:stretch>
              <a:fillRect/>
            </a:stretch>
          </p:blipFill>
          <p:spPr bwMode="auto">
            <a:xfrm>
              <a:off x="609600" y="4867275"/>
              <a:ext cx="3067050" cy="1838325"/>
            </a:xfrm>
            <a:prstGeom prst="rect">
              <a:avLst/>
            </a:prstGeom>
            <a:noFill/>
            <a:ln w="9525">
              <a:noFill/>
              <a:miter lim="800000"/>
              <a:headEnd/>
              <a:tailEnd/>
            </a:ln>
            <a:effectLst/>
          </p:spPr>
        </p:pic>
        <p:sp>
          <p:nvSpPr>
            <p:cNvPr id="7" name="TextBox 6"/>
            <p:cNvSpPr txBox="1"/>
            <p:nvPr/>
          </p:nvSpPr>
          <p:spPr>
            <a:xfrm>
              <a:off x="228600" y="4092476"/>
              <a:ext cx="4114800" cy="646331"/>
            </a:xfrm>
            <a:prstGeom prst="rect">
              <a:avLst/>
            </a:prstGeom>
            <a:noFill/>
          </p:spPr>
          <p:txBody>
            <a:bodyPr wrap="square" rtlCol="0">
              <a:spAutoFit/>
            </a:bodyPr>
            <a:lstStyle/>
            <a:p>
              <a:r>
                <a:rPr lang="en-US" dirty="0" smtClean="0"/>
                <a:t>Once again the option names are not consistent with the table names.</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3038475" y="2124075"/>
            <a:ext cx="5953125" cy="4429125"/>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cstate="print"/>
          <a:srcRect/>
          <a:stretch>
            <a:fillRect/>
          </a:stretch>
        </p:blipFill>
        <p:spPr bwMode="auto">
          <a:xfrm>
            <a:off x="1128713" y="1009650"/>
            <a:ext cx="6886575" cy="1123950"/>
          </a:xfrm>
          <a:prstGeom prst="rect">
            <a:avLst/>
          </a:prstGeom>
          <a:noFill/>
          <a:ln w="9525">
            <a:noFill/>
            <a:miter lim="800000"/>
            <a:headEnd/>
            <a:tailEnd/>
          </a:ln>
          <a:effectLst/>
        </p:spPr>
      </p:pic>
      <p:sp>
        <p:nvSpPr>
          <p:cNvPr id="5" name="TextBox 4"/>
          <p:cNvSpPr txBox="1"/>
          <p:nvPr/>
        </p:nvSpPr>
        <p:spPr>
          <a:xfrm>
            <a:off x="152400" y="2438400"/>
            <a:ext cx="2667000" cy="3693319"/>
          </a:xfrm>
          <a:prstGeom prst="rect">
            <a:avLst/>
          </a:prstGeom>
          <a:noFill/>
        </p:spPr>
        <p:txBody>
          <a:bodyPr wrap="square" rtlCol="0">
            <a:spAutoFit/>
          </a:bodyPr>
          <a:lstStyle/>
          <a:p>
            <a:r>
              <a:rPr lang="en-US" dirty="0" smtClean="0">
                <a:solidFill>
                  <a:schemeClr val="accent1">
                    <a:lumMod val="75000"/>
                  </a:schemeClr>
                </a:solidFill>
              </a:rPr>
              <a:t>Proc </a:t>
            </a:r>
            <a:r>
              <a:rPr lang="en-US" dirty="0" err="1" smtClean="0">
                <a:solidFill>
                  <a:schemeClr val="accent1">
                    <a:lumMod val="75000"/>
                  </a:schemeClr>
                </a:solidFill>
              </a:rPr>
              <a:t>lifetest</a:t>
            </a:r>
            <a:r>
              <a:rPr lang="en-US" dirty="0" smtClean="0">
                <a:solidFill>
                  <a:schemeClr val="accent1">
                    <a:lumMod val="75000"/>
                  </a:schemeClr>
                </a:solidFill>
              </a:rPr>
              <a:t> </a:t>
            </a:r>
            <a:r>
              <a:rPr lang="en-US" dirty="0" smtClean="0"/>
              <a:t>can show the number at risk but </a:t>
            </a:r>
          </a:p>
          <a:p>
            <a:r>
              <a:rPr lang="en-US" dirty="0" smtClean="0"/>
              <a:t>the implementation is weak.  It labels the groups with numbers even if the strata are character strings. You have to manually edit them and this affords ample opportunity for mistakes.</a:t>
            </a:r>
          </a:p>
          <a:p>
            <a:r>
              <a:rPr lang="en-US" dirty="0" smtClean="0"/>
              <a:t>I don’t see a way to change the censoring symbol in the legend.</a:t>
            </a:r>
            <a:endParaRPr lang="en-US" dirty="0"/>
          </a:p>
        </p:txBody>
      </p:sp>
      <p:sp>
        <p:nvSpPr>
          <p:cNvPr id="6" name="Rectangular Callout 5"/>
          <p:cNvSpPr/>
          <p:nvPr/>
        </p:nvSpPr>
        <p:spPr>
          <a:xfrm>
            <a:off x="2438400" y="76200"/>
            <a:ext cx="6324600" cy="457200"/>
          </a:xfrm>
          <a:prstGeom prst="wedgeRectCallout">
            <a:avLst>
              <a:gd name="adj1" fmla="val 2360"/>
              <a:gd name="adj2" fmla="val 1833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This shows the number of people at risk  after 20, 40 etc days.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938" y="676275"/>
            <a:ext cx="8618537" cy="5505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85724" y="1917402"/>
            <a:ext cx="8905875" cy="1524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85725" y="3537099"/>
            <a:ext cx="8905875" cy="14478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ular Callout 5"/>
          <p:cNvSpPr/>
          <p:nvPr/>
        </p:nvSpPr>
        <p:spPr>
          <a:xfrm>
            <a:off x="7134963" y="304800"/>
            <a:ext cx="1752600" cy="762000"/>
          </a:xfrm>
          <a:prstGeom prst="wedgeRectCallout">
            <a:avLst>
              <a:gd name="adj1" fmla="val 19207"/>
              <a:gd name="adj2" fmla="val 18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From t1.sas </a:t>
            </a:r>
            <a:endParaRPr lang="en-US" dirty="0"/>
          </a:p>
        </p:txBody>
      </p:sp>
      <p:sp>
        <p:nvSpPr>
          <p:cNvPr id="10" name="Rectangular Callout 9"/>
          <p:cNvSpPr/>
          <p:nvPr/>
        </p:nvSpPr>
        <p:spPr>
          <a:xfrm>
            <a:off x="6705600" y="5243512"/>
            <a:ext cx="1752600" cy="762000"/>
          </a:xfrm>
          <a:prstGeom prst="wedgeRectCallout">
            <a:avLst>
              <a:gd name="adj1" fmla="val 15567"/>
              <a:gd name="adj2" fmla="val -965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From t2.sas </a:t>
            </a:r>
            <a:endParaRPr lang="en-US" dirty="0"/>
          </a:p>
        </p:txBody>
      </p:sp>
      <p:sp>
        <p:nvSpPr>
          <p:cNvPr id="9" name="Rectangular Callout 8"/>
          <p:cNvSpPr/>
          <p:nvPr/>
        </p:nvSpPr>
        <p:spPr>
          <a:xfrm>
            <a:off x="2971800" y="0"/>
            <a:ext cx="3352800" cy="671513"/>
          </a:xfrm>
          <a:prstGeom prst="wedgeRectCallout">
            <a:avLst>
              <a:gd name="adj1" fmla="val -43666"/>
              <a:gd name="adj2" fmla="val 1094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Say I have lattice with a the top cell taking up 85% of the graphic.</a:t>
            </a:r>
            <a:endParaRPr lang="en-US" dirty="0"/>
          </a:p>
        </p:txBody>
      </p:sp>
    </p:spTree>
    <p:extLst>
      <p:ext uri="{BB962C8B-B14F-4D97-AF65-F5344CB8AC3E}">
        <p14:creationId xmlns:p14="http://schemas.microsoft.com/office/powerpoint/2010/main" val="154529636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Beyond the Basic Univariate plots</a:t>
            </a:r>
            <a:endParaRPr lang="en-US" dirty="0"/>
          </a:p>
        </p:txBody>
      </p:sp>
      <p:sp>
        <p:nvSpPr>
          <p:cNvPr id="3" name="Content Placeholder 2"/>
          <p:cNvSpPr>
            <a:spLocks noGrp="1"/>
          </p:cNvSpPr>
          <p:nvPr>
            <p:ph idx="1"/>
          </p:nvPr>
        </p:nvSpPr>
        <p:spPr/>
        <p:txBody>
          <a:bodyPr/>
          <a:lstStyle/>
          <a:p>
            <a:r>
              <a:rPr lang="en-US" dirty="0" smtClean="0"/>
              <a:t>There are 4 SG procedures that allow you to build up complex univariate plots and do multivariate (trellis/lattice) plots.</a:t>
            </a:r>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458200" cy="1143000"/>
          </a:xfrm>
        </p:spPr>
        <p:txBody>
          <a:bodyPr>
            <a:normAutofit/>
          </a:bodyPr>
          <a:lstStyle/>
          <a:p>
            <a:r>
              <a:rPr lang="en-US" dirty="0" smtClean="0">
                <a:solidFill>
                  <a:srgbClr val="00B050"/>
                </a:solidFill>
              </a:rPr>
              <a:t>S</a:t>
            </a:r>
            <a:r>
              <a:rPr lang="en-US" dirty="0" smtClean="0"/>
              <a:t>tatistical </a:t>
            </a:r>
            <a:r>
              <a:rPr lang="en-US" dirty="0" smtClean="0">
                <a:solidFill>
                  <a:srgbClr val="00B050"/>
                </a:solidFill>
              </a:rPr>
              <a:t>G</a:t>
            </a:r>
            <a:r>
              <a:rPr lang="en-US" dirty="0" smtClean="0"/>
              <a:t>raphics </a:t>
            </a:r>
            <a:r>
              <a:rPr lang="en-US" dirty="0" err="1" smtClean="0"/>
              <a:t>Procs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proc </a:t>
            </a:r>
            <a:r>
              <a:rPr lang="en-US" dirty="0" err="1" smtClean="0"/>
              <a:t>sgPlot</a:t>
            </a:r>
            <a:endParaRPr lang="en-US" dirty="0" smtClean="0"/>
          </a:p>
          <a:p>
            <a:pPr lvl="1"/>
            <a:r>
              <a:rPr lang="en-US" dirty="0" smtClean="0"/>
              <a:t>general plotting procedure that replaces </a:t>
            </a:r>
            <a:r>
              <a:rPr lang="en-US" dirty="0" err="1" smtClean="0"/>
              <a:t>gplot</a:t>
            </a:r>
            <a:endParaRPr lang="en-US" dirty="0" smtClean="0"/>
          </a:p>
          <a:p>
            <a:r>
              <a:rPr lang="en-US" dirty="0"/>
              <a:t>Proc </a:t>
            </a:r>
            <a:r>
              <a:rPr lang="en-US" dirty="0" err="1"/>
              <a:t>sgRender</a:t>
            </a:r>
            <a:endParaRPr lang="en-US" dirty="0"/>
          </a:p>
          <a:p>
            <a:pPr lvl="1"/>
            <a:r>
              <a:rPr lang="en-US" dirty="0"/>
              <a:t>used with proc template to make totally custom plots</a:t>
            </a:r>
          </a:p>
          <a:p>
            <a:pPr lvl="1"/>
            <a:r>
              <a:rPr lang="en-US" dirty="0"/>
              <a:t>It replaces proc </a:t>
            </a:r>
            <a:r>
              <a:rPr lang="en-US" dirty="0" err="1" smtClean="0"/>
              <a:t>greplay</a:t>
            </a:r>
            <a:endParaRPr lang="en-US" dirty="0" smtClean="0"/>
          </a:p>
          <a:p>
            <a:r>
              <a:rPr lang="en-US" dirty="0" smtClean="0"/>
              <a:t>proc </a:t>
            </a:r>
            <a:r>
              <a:rPr lang="en-US" dirty="0" err="1" smtClean="0"/>
              <a:t>sgScatter</a:t>
            </a:r>
            <a:endParaRPr lang="en-US" dirty="0" smtClean="0"/>
          </a:p>
          <a:p>
            <a:pPr lvl="1"/>
            <a:r>
              <a:rPr lang="en-US" dirty="0" smtClean="0"/>
              <a:t>lots of tools for </a:t>
            </a:r>
            <a:r>
              <a:rPr lang="en-US" dirty="0" err="1" smtClean="0"/>
              <a:t>scatterplots</a:t>
            </a:r>
            <a:r>
              <a:rPr lang="en-US" dirty="0" smtClean="0"/>
              <a:t> and scatter matrices</a:t>
            </a:r>
          </a:p>
          <a:p>
            <a:r>
              <a:rPr lang="en-US" dirty="0" smtClean="0"/>
              <a:t>proc </a:t>
            </a:r>
            <a:r>
              <a:rPr lang="en-US" dirty="0" err="1" smtClean="0"/>
              <a:t>sgPanel</a:t>
            </a:r>
            <a:endParaRPr lang="en-US" dirty="0" smtClean="0"/>
          </a:p>
          <a:p>
            <a:pPr lvl="1"/>
            <a:r>
              <a:rPr lang="en-US" dirty="0" smtClean="0"/>
              <a:t>quick and easy trellis/lattice/matrix/panel of plots</a:t>
            </a:r>
          </a:p>
          <a:p>
            <a:pPr lvl="1"/>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Grids</a:t>
            </a:r>
            <a:endParaRPr lang="en-US" dirty="0"/>
          </a:p>
        </p:txBody>
      </p:sp>
      <p:sp>
        <p:nvSpPr>
          <p:cNvPr id="3" name="Content Placeholder 2"/>
          <p:cNvSpPr>
            <a:spLocks noGrp="1"/>
          </p:cNvSpPr>
          <p:nvPr>
            <p:ph idx="1"/>
          </p:nvPr>
        </p:nvSpPr>
        <p:spPr/>
        <p:txBody>
          <a:bodyPr/>
          <a:lstStyle/>
          <a:p>
            <a:r>
              <a:rPr lang="en-US" dirty="0" smtClean="0"/>
              <a:t>You can produce lattices full of graphics with proc </a:t>
            </a:r>
            <a:r>
              <a:rPr lang="en-US" dirty="0" err="1" smtClean="0"/>
              <a:t>gpanel</a:t>
            </a:r>
            <a:r>
              <a:rPr lang="en-US" dirty="0" smtClean="0"/>
              <a:t>.</a:t>
            </a:r>
            <a:endParaRPr lang="en-US" dirty="0"/>
          </a:p>
        </p:txBody>
      </p:sp>
      <p:pic>
        <p:nvPicPr>
          <p:cNvPr id="16386" name="Picture 2"/>
          <p:cNvPicPr>
            <a:picLocks noChangeAspect="1" noChangeArrowheads="1"/>
          </p:cNvPicPr>
          <p:nvPr/>
        </p:nvPicPr>
        <p:blipFill>
          <a:blip r:embed="rId2" cstate="print"/>
          <a:srcRect/>
          <a:stretch>
            <a:fillRect/>
          </a:stretch>
        </p:blipFill>
        <p:spPr bwMode="auto">
          <a:xfrm>
            <a:off x="4380186" y="3429000"/>
            <a:ext cx="4611414" cy="3429000"/>
          </a:xfrm>
          <a:prstGeom prst="rect">
            <a:avLst/>
          </a:prstGeom>
          <a:noFill/>
          <a:ln w="9525">
            <a:noFill/>
            <a:miter lim="800000"/>
            <a:headEnd/>
            <a:tailEnd/>
          </a:ln>
          <a:effectLst/>
        </p:spPr>
      </p:pic>
      <p:pic>
        <p:nvPicPr>
          <p:cNvPr id="16387" name="Picture 3"/>
          <p:cNvPicPr>
            <a:picLocks noChangeAspect="1" noChangeArrowheads="1"/>
          </p:cNvPicPr>
          <p:nvPr/>
        </p:nvPicPr>
        <p:blipFill>
          <a:blip r:embed="rId3" cstate="print"/>
          <a:srcRect/>
          <a:stretch>
            <a:fillRect/>
          </a:stretch>
        </p:blipFill>
        <p:spPr bwMode="auto">
          <a:xfrm>
            <a:off x="381000" y="4391025"/>
            <a:ext cx="3724275" cy="714375"/>
          </a:xfrm>
          <a:prstGeom prst="rect">
            <a:avLst/>
          </a:prstGeom>
          <a:noFill/>
          <a:ln w="9525">
            <a:noFill/>
            <a:miter lim="800000"/>
            <a:headEnd/>
            <a:tailEnd/>
          </a:ln>
          <a:effectLst/>
        </p:spPr>
      </p:pic>
      <p:pic>
        <p:nvPicPr>
          <p:cNvPr id="16388" name="Picture 4"/>
          <p:cNvPicPr>
            <a:picLocks noChangeAspect="1" noChangeArrowheads="1"/>
          </p:cNvPicPr>
          <p:nvPr/>
        </p:nvPicPr>
        <p:blipFill>
          <a:blip r:embed="rId4" cstate="print"/>
          <a:srcRect/>
          <a:stretch>
            <a:fillRect/>
          </a:stretch>
        </p:blipFill>
        <p:spPr bwMode="auto">
          <a:xfrm>
            <a:off x="381000" y="3457575"/>
            <a:ext cx="3467100" cy="7334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cstate="print"/>
          <a:srcRect/>
          <a:stretch>
            <a:fillRect/>
          </a:stretch>
        </p:blipFill>
        <p:spPr bwMode="auto">
          <a:xfrm>
            <a:off x="228600" y="85725"/>
            <a:ext cx="6238875" cy="752475"/>
          </a:xfrm>
          <a:prstGeom prst="rect">
            <a:avLst/>
          </a:prstGeom>
          <a:noFill/>
          <a:ln w="9525">
            <a:noFill/>
            <a:miter lim="800000"/>
            <a:headEnd/>
            <a:tailEnd/>
          </a:ln>
          <a:effectLst/>
        </p:spPr>
      </p:pic>
      <p:pic>
        <p:nvPicPr>
          <p:cNvPr id="17411" name="Picture 3"/>
          <p:cNvPicPr>
            <a:picLocks noChangeAspect="1" noChangeArrowheads="1"/>
          </p:cNvPicPr>
          <p:nvPr/>
        </p:nvPicPr>
        <p:blipFill>
          <a:blip r:embed="rId3" cstate="print"/>
          <a:srcRect/>
          <a:stretch>
            <a:fillRect/>
          </a:stretch>
        </p:blipFill>
        <p:spPr bwMode="auto">
          <a:xfrm>
            <a:off x="4438650" y="685800"/>
            <a:ext cx="4400550" cy="5943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Spaghetti Plots</a:t>
            </a:r>
            <a:endParaRPr lang="en-US" dirty="0"/>
          </a:p>
        </p:txBody>
      </p:sp>
      <p:pic>
        <p:nvPicPr>
          <p:cNvPr id="18434" name="Picture 2"/>
          <p:cNvPicPr>
            <a:picLocks noChangeAspect="1" noChangeArrowheads="1"/>
          </p:cNvPicPr>
          <p:nvPr/>
        </p:nvPicPr>
        <p:blipFill>
          <a:blip r:embed="rId2" cstate="print"/>
          <a:srcRect/>
          <a:stretch>
            <a:fillRect/>
          </a:stretch>
        </p:blipFill>
        <p:spPr bwMode="auto">
          <a:xfrm>
            <a:off x="228600" y="152400"/>
            <a:ext cx="4267200" cy="2314575"/>
          </a:xfrm>
          <a:prstGeom prst="rect">
            <a:avLst/>
          </a:prstGeom>
          <a:noFill/>
          <a:ln w="9525">
            <a:noFill/>
            <a:miter lim="800000"/>
            <a:headEnd/>
            <a:tailEnd/>
          </a:ln>
          <a:effectLst/>
        </p:spPr>
      </p:pic>
      <p:pic>
        <p:nvPicPr>
          <p:cNvPr id="18435" name="Picture 3"/>
          <p:cNvPicPr>
            <a:picLocks noChangeAspect="1" noChangeArrowheads="1"/>
          </p:cNvPicPr>
          <p:nvPr/>
        </p:nvPicPr>
        <p:blipFill>
          <a:blip r:embed="rId3" cstate="print"/>
          <a:srcRect/>
          <a:stretch>
            <a:fillRect/>
          </a:stretch>
        </p:blipFill>
        <p:spPr bwMode="auto">
          <a:xfrm>
            <a:off x="4686300" y="1143000"/>
            <a:ext cx="4229100" cy="1133475"/>
          </a:xfrm>
          <a:prstGeom prst="rect">
            <a:avLst/>
          </a:prstGeom>
          <a:noFill/>
          <a:ln w="9525">
            <a:noFill/>
            <a:miter lim="800000"/>
            <a:headEnd/>
            <a:tailEnd/>
          </a:ln>
          <a:effectLst/>
        </p:spPr>
      </p:pic>
      <p:pic>
        <p:nvPicPr>
          <p:cNvPr id="18436" name="Picture 4"/>
          <p:cNvPicPr>
            <a:picLocks noChangeAspect="1" noChangeArrowheads="1"/>
          </p:cNvPicPr>
          <p:nvPr/>
        </p:nvPicPr>
        <p:blipFill>
          <a:blip r:embed="rId4" cstate="print"/>
          <a:srcRect/>
          <a:stretch>
            <a:fillRect/>
          </a:stretch>
        </p:blipFill>
        <p:spPr bwMode="auto">
          <a:xfrm>
            <a:off x="2371725" y="2133600"/>
            <a:ext cx="4714875" cy="4699715"/>
          </a:xfrm>
          <a:prstGeom prst="rect">
            <a:avLst/>
          </a:prstGeom>
          <a:noFill/>
          <a:ln w="9525">
            <a:noFill/>
            <a:miter lim="800000"/>
            <a:headEnd/>
            <a:tailEnd/>
          </a:ln>
          <a:effectLst/>
        </p:spPr>
      </p:pic>
      <p:sp>
        <p:nvSpPr>
          <p:cNvPr id="7" name="Rectangle 6"/>
          <p:cNvSpPr/>
          <p:nvPr/>
        </p:nvSpPr>
        <p:spPr>
          <a:xfrm>
            <a:off x="19050" y="6400800"/>
            <a:ext cx="2343150" cy="369332"/>
          </a:xfrm>
          <a:prstGeom prst="rect">
            <a:avLst/>
          </a:prstGeom>
        </p:spPr>
        <p:txBody>
          <a:bodyPr wrap="square">
            <a:spAutoFit/>
          </a:bodyPr>
          <a:lstStyle/>
          <a:p>
            <a:r>
              <a:rPr lang="en-US" sz="900" dirty="0" smtClean="0"/>
              <a:t> Data from Singer and Willett: www.ats.ucla.edu/stat/examples/alda.htm</a:t>
            </a:r>
            <a:endParaRPr lang="en-US" sz="900"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SGPlot</a:t>
            </a:r>
            <a:r>
              <a:rPr lang="en-US" dirty="0" smtClean="0"/>
              <a:t> </a:t>
            </a:r>
            <a:r>
              <a:rPr lang="en-US" dirty="0" err="1" smtClean="0"/>
              <a:t>vs</a:t>
            </a:r>
            <a:r>
              <a:rPr lang="en-US" dirty="0" smtClean="0"/>
              <a:t> Template</a:t>
            </a:r>
            <a:endParaRPr lang="en-US" dirty="0"/>
          </a:p>
        </p:txBody>
      </p:sp>
      <p:sp>
        <p:nvSpPr>
          <p:cNvPr id="3" name="Content Placeholder 2"/>
          <p:cNvSpPr>
            <a:spLocks noGrp="1"/>
          </p:cNvSpPr>
          <p:nvPr>
            <p:ph idx="1"/>
          </p:nvPr>
        </p:nvSpPr>
        <p:spPr/>
        <p:txBody>
          <a:bodyPr/>
          <a:lstStyle/>
          <a:p>
            <a:r>
              <a:rPr lang="en-US" dirty="0" smtClean="0"/>
              <a:t>You can replicate everything done with proc sgplot using the template language but don’t reinvent the wheel if you don’t need to.</a:t>
            </a:r>
          </a:p>
          <a:p>
            <a:r>
              <a:rPr lang="en-US" dirty="0" smtClean="0"/>
              <a:t>You will want to use proc template to build custom graphics that use many panels.</a:t>
            </a:r>
          </a:p>
          <a:p>
            <a:r>
              <a:rPr lang="en-US" dirty="0" smtClean="0"/>
              <a:t>Proc sgplot uses statements that start like </a:t>
            </a:r>
            <a:r>
              <a:rPr lang="en-US" i="1" dirty="0" err="1" smtClean="0"/>
              <a:t>reg</a:t>
            </a:r>
            <a:r>
              <a:rPr lang="en-US" dirty="0" smtClean="0"/>
              <a:t> but template uses names like </a:t>
            </a:r>
            <a:r>
              <a:rPr lang="en-US" i="1" dirty="0" err="1" smtClean="0"/>
              <a:t>regression</a:t>
            </a:r>
            <a:r>
              <a:rPr lang="en-US" i="1" dirty="0" err="1" smtClean="0">
                <a:solidFill>
                  <a:srgbClr val="FF0000"/>
                </a:solidFill>
              </a:rPr>
              <a:t>plot</a:t>
            </a:r>
            <a:r>
              <a:rPr lang="en-US" dirty="0" smtClean="0"/>
              <a:t>.  </a:t>
            </a:r>
          </a:p>
          <a:p>
            <a:pPr lvl="1"/>
            <a:r>
              <a:rPr lang="en-US" dirty="0" smtClean="0"/>
              <a:t>Similar but not identical names… boo.</a:t>
            </a:r>
            <a:endParaRPr 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3"/>
          <p:cNvPicPr>
            <a:picLocks noChangeAspect="1" noChangeArrowheads="1"/>
          </p:cNvPicPr>
          <p:nvPr/>
        </p:nvPicPr>
        <p:blipFill>
          <a:blip r:embed="rId2" cstate="print"/>
          <a:srcRect/>
          <a:stretch>
            <a:fillRect/>
          </a:stretch>
        </p:blipFill>
        <p:spPr bwMode="auto">
          <a:xfrm>
            <a:off x="85725" y="228600"/>
            <a:ext cx="8972550" cy="1304925"/>
          </a:xfrm>
          <a:prstGeom prst="rect">
            <a:avLst/>
          </a:prstGeom>
          <a:noFill/>
          <a:ln w="9525">
            <a:noFill/>
            <a:miter lim="800000"/>
            <a:headEnd/>
            <a:tailEnd/>
          </a:ln>
          <a:effectLst/>
        </p:spPr>
      </p:pic>
      <p:pic>
        <p:nvPicPr>
          <p:cNvPr id="19460" name="Picture 4"/>
          <p:cNvPicPr>
            <a:picLocks noChangeAspect="1" noChangeArrowheads="1"/>
          </p:cNvPicPr>
          <p:nvPr/>
        </p:nvPicPr>
        <p:blipFill>
          <a:blip r:embed="rId3" cstate="print"/>
          <a:srcRect/>
          <a:stretch>
            <a:fillRect/>
          </a:stretch>
        </p:blipFill>
        <p:spPr bwMode="auto">
          <a:xfrm>
            <a:off x="1609725" y="1828800"/>
            <a:ext cx="5924550" cy="4400550"/>
          </a:xfrm>
          <a:prstGeom prst="rect">
            <a:avLst/>
          </a:prstGeom>
          <a:noFill/>
          <a:ln w="9525">
            <a:noFill/>
            <a:miter lim="800000"/>
            <a:headEnd/>
            <a:tailEnd/>
          </a:ln>
          <a:effectLst/>
        </p:spPr>
      </p:pic>
    </p:spTree>
    <p:extLst>
      <p:ext uri="{BB962C8B-B14F-4D97-AF65-F5344CB8AC3E}">
        <p14:creationId xmlns:p14="http://schemas.microsoft.com/office/powerpoint/2010/main" val="132181187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cstate="print"/>
          <a:srcRect/>
          <a:stretch>
            <a:fillRect/>
          </a:stretch>
        </p:blipFill>
        <p:spPr bwMode="auto">
          <a:xfrm>
            <a:off x="414338" y="381000"/>
            <a:ext cx="8315325" cy="923925"/>
          </a:xfrm>
          <a:prstGeom prst="rect">
            <a:avLst/>
          </a:prstGeom>
          <a:noFill/>
          <a:ln w="9525">
            <a:noFill/>
            <a:miter lim="800000"/>
            <a:headEnd/>
            <a:tailEnd/>
          </a:ln>
          <a:effectLst/>
        </p:spPr>
      </p:pic>
      <p:pic>
        <p:nvPicPr>
          <p:cNvPr id="20483" name="Picture 3"/>
          <p:cNvPicPr>
            <a:picLocks noChangeAspect="1" noChangeArrowheads="1"/>
          </p:cNvPicPr>
          <p:nvPr/>
        </p:nvPicPr>
        <p:blipFill>
          <a:blip r:embed="rId3" cstate="print"/>
          <a:srcRect/>
          <a:stretch>
            <a:fillRect/>
          </a:stretch>
        </p:blipFill>
        <p:spPr bwMode="auto">
          <a:xfrm>
            <a:off x="1590675" y="1762125"/>
            <a:ext cx="5962650" cy="4410075"/>
          </a:xfrm>
          <a:prstGeom prst="rect">
            <a:avLst/>
          </a:prstGeom>
          <a:noFill/>
          <a:ln w="9525">
            <a:noFill/>
            <a:miter lim="800000"/>
            <a:headEnd/>
            <a:tailEnd/>
          </a:ln>
          <a:effectLst/>
        </p:spPr>
      </p:pic>
    </p:spTree>
    <p:extLst>
      <p:ext uri="{BB962C8B-B14F-4D97-AF65-F5344CB8AC3E}">
        <p14:creationId xmlns:p14="http://schemas.microsoft.com/office/powerpoint/2010/main" val="36705391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your own graphic template</a:t>
            </a:r>
            <a:endParaRPr lang="en-US" dirty="0"/>
          </a:p>
        </p:txBody>
      </p:sp>
      <p:sp>
        <p:nvSpPr>
          <p:cNvPr id="3" name="Content Placeholder 2"/>
          <p:cNvSpPr>
            <a:spLocks noGrp="1"/>
          </p:cNvSpPr>
          <p:nvPr>
            <p:ph idx="1"/>
          </p:nvPr>
        </p:nvSpPr>
        <p:spPr/>
        <p:txBody>
          <a:bodyPr/>
          <a:lstStyle/>
          <a:p>
            <a:r>
              <a:rPr lang="en-US" dirty="0" smtClean="0"/>
              <a:t>You can create your own graphic or combine several graphics that you make with </a:t>
            </a:r>
            <a:r>
              <a:rPr lang="en-US" dirty="0" err="1" smtClean="0"/>
              <a:t>sgplot</a:t>
            </a:r>
            <a:r>
              <a:rPr lang="en-US" dirty="0" smtClean="0"/>
              <a:t>.</a:t>
            </a:r>
          </a:p>
          <a:p>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048000"/>
            <a:ext cx="2219325" cy="1790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ular Callout 3"/>
          <p:cNvSpPr/>
          <p:nvPr/>
        </p:nvSpPr>
        <p:spPr>
          <a:xfrm>
            <a:off x="3886200" y="3276600"/>
            <a:ext cx="2057400" cy="304800"/>
          </a:xfrm>
          <a:prstGeom prst="wedgeRectCallout">
            <a:avLst>
              <a:gd name="adj1" fmla="val -107870"/>
              <a:gd name="adj2" fmla="val -31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Specify the details</a:t>
            </a:r>
            <a:endParaRPr lang="en-US" dirty="0"/>
          </a:p>
        </p:txBody>
      </p:sp>
      <p:sp>
        <p:nvSpPr>
          <p:cNvPr id="6" name="Rectangular Callout 5"/>
          <p:cNvSpPr/>
          <p:nvPr/>
        </p:nvSpPr>
        <p:spPr>
          <a:xfrm>
            <a:off x="3733800" y="4533900"/>
            <a:ext cx="2057400" cy="304800"/>
          </a:xfrm>
          <a:prstGeom prst="wedgeRectCallout">
            <a:avLst>
              <a:gd name="adj1" fmla="val -84259"/>
              <a:gd name="adj2" fmla="val -468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 the plot</a:t>
            </a:r>
            <a:endParaRPr lang="en-US" dirty="0"/>
          </a:p>
        </p:txBody>
      </p:sp>
      <p:pic>
        <p:nvPicPr>
          <p:cNvPr id="3076" name="Picture 4" descr="http://blogs.sas.com/content/graphicallyspeaking/files/2013/10/Cover_GTL2-243x3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400" y="3257550"/>
            <a:ext cx="231457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13651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11" name="Picture 7"/>
          <p:cNvPicPr>
            <a:picLocks noChangeAspect="1" noChangeArrowheads="1"/>
          </p:cNvPicPr>
          <p:nvPr/>
        </p:nvPicPr>
        <p:blipFill>
          <a:blip r:embed="rId2" cstate="print"/>
          <a:srcRect/>
          <a:stretch>
            <a:fillRect/>
          </a:stretch>
        </p:blipFill>
        <p:spPr bwMode="auto">
          <a:xfrm>
            <a:off x="28574" y="2934885"/>
            <a:ext cx="9115426" cy="3008715"/>
          </a:xfrm>
          <a:prstGeom prst="rect">
            <a:avLst/>
          </a:prstGeom>
          <a:noFill/>
          <a:ln w="9525">
            <a:noFill/>
            <a:miter lim="800000"/>
            <a:headEnd/>
            <a:tailEnd/>
          </a:ln>
          <a:effectLst/>
        </p:spPr>
      </p:pic>
      <p:sp>
        <p:nvSpPr>
          <p:cNvPr id="11" name="Rectangle 10"/>
          <p:cNvSpPr/>
          <p:nvPr/>
        </p:nvSpPr>
        <p:spPr>
          <a:xfrm>
            <a:off x="533400" y="3657600"/>
            <a:ext cx="8610600" cy="1752600"/>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506" name="Picture 2"/>
          <p:cNvPicPr>
            <a:picLocks noChangeAspect="1" noChangeArrowheads="1"/>
          </p:cNvPicPr>
          <p:nvPr/>
        </p:nvPicPr>
        <p:blipFill>
          <a:blip r:embed="rId3" cstate="print"/>
          <a:srcRect/>
          <a:stretch>
            <a:fillRect/>
          </a:stretch>
        </p:blipFill>
        <p:spPr bwMode="auto">
          <a:xfrm>
            <a:off x="47625" y="76200"/>
            <a:ext cx="9048750" cy="2466975"/>
          </a:xfrm>
          <a:prstGeom prst="rect">
            <a:avLst/>
          </a:prstGeom>
          <a:noFill/>
          <a:ln w="9525">
            <a:noFill/>
            <a:miter lim="800000"/>
            <a:headEnd/>
            <a:tailEnd/>
          </a:ln>
          <a:effectLst/>
        </p:spPr>
      </p:pic>
      <p:pic>
        <p:nvPicPr>
          <p:cNvPr id="21512" name="Picture 8"/>
          <p:cNvPicPr>
            <a:picLocks noChangeAspect="1" noChangeArrowheads="1"/>
          </p:cNvPicPr>
          <p:nvPr/>
        </p:nvPicPr>
        <p:blipFill>
          <a:blip r:embed="rId4" cstate="print"/>
          <a:srcRect/>
          <a:stretch>
            <a:fillRect/>
          </a:stretch>
        </p:blipFill>
        <p:spPr bwMode="auto">
          <a:xfrm>
            <a:off x="38100" y="6115050"/>
            <a:ext cx="4762500" cy="361950"/>
          </a:xfrm>
          <a:prstGeom prst="rect">
            <a:avLst/>
          </a:prstGeom>
          <a:noFill/>
          <a:ln w="9525">
            <a:noFill/>
            <a:miter lim="800000"/>
            <a:headEnd/>
            <a:tailEnd/>
          </a:ln>
          <a:effectLst/>
        </p:spPr>
      </p:pic>
      <p:grpSp>
        <p:nvGrpSpPr>
          <p:cNvPr id="2" name="Group 14"/>
          <p:cNvGrpSpPr/>
          <p:nvPr/>
        </p:nvGrpSpPr>
        <p:grpSpPr>
          <a:xfrm>
            <a:off x="304800" y="457200"/>
            <a:ext cx="8686800" cy="4038600"/>
            <a:chOff x="304800" y="457200"/>
            <a:chExt cx="8686800" cy="4038600"/>
          </a:xfrm>
        </p:grpSpPr>
        <p:sp>
          <p:nvSpPr>
            <p:cNvPr id="8" name="Rectangle 7"/>
            <p:cNvSpPr/>
            <p:nvPr/>
          </p:nvSpPr>
          <p:spPr>
            <a:xfrm>
              <a:off x="762000" y="3810000"/>
              <a:ext cx="8229600" cy="6858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304800" y="457200"/>
              <a:ext cx="8686800" cy="762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 name="Group 16"/>
          <p:cNvGrpSpPr/>
          <p:nvPr/>
        </p:nvGrpSpPr>
        <p:grpSpPr>
          <a:xfrm>
            <a:off x="304800" y="1752600"/>
            <a:ext cx="8839200" cy="3467100"/>
            <a:chOff x="304800" y="1752600"/>
            <a:chExt cx="8839200" cy="3467100"/>
          </a:xfrm>
        </p:grpSpPr>
        <p:sp>
          <p:nvSpPr>
            <p:cNvPr id="9" name="Rectangle 8"/>
            <p:cNvSpPr/>
            <p:nvPr/>
          </p:nvSpPr>
          <p:spPr>
            <a:xfrm>
              <a:off x="762000" y="4533900"/>
              <a:ext cx="8382000" cy="6858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a:off x="304800" y="1752600"/>
              <a:ext cx="8382000" cy="6858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Rectangular Callout 11"/>
          <p:cNvSpPr/>
          <p:nvPr/>
        </p:nvSpPr>
        <p:spPr>
          <a:xfrm>
            <a:off x="4495800" y="2667000"/>
            <a:ext cx="4343400" cy="609600"/>
          </a:xfrm>
          <a:prstGeom prst="wedgeRectCallout">
            <a:avLst>
              <a:gd name="adj1" fmla="val -108991"/>
              <a:gd name="adj2" fmla="val 114063"/>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layout gridded = ticks do not have to align</a:t>
            </a:r>
          </a:p>
          <a:p>
            <a:pPr algn="ctr"/>
            <a:r>
              <a:rPr lang="en-US" dirty="0" smtClean="0"/>
              <a:t>layout lattice = ticks must align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9713" y="1119188"/>
            <a:ext cx="6124575" cy="461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4109720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cstate="print"/>
          <a:srcRect/>
          <a:stretch>
            <a:fillRect/>
          </a:stretch>
        </p:blipFill>
        <p:spPr bwMode="auto">
          <a:xfrm>
            <a:off x="1604963" y="1209675"/>
            <a:ext cx="5934075" cy="4438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cstate="print"/>
          <a:srcRect/>
          <a:stretch>
            <a:fillRect/>
          </a:stretch>
        </p:blipFill>
        <p:spPr bwMode="auto">
          <a:xfrm>
            <a:off x="1" y="76200"/>
            <a:ext cx="9082764" cy="2676525"/>
          </a:xfrm>
          <a:prstGeom prst="rect">
            <a:avLst/>
          </a:prstGeom>
          <a:noFill/>
          <a:ln w="9525">
            <a:noFill/>
            <a:miter lim="800000"/>
            <a:headEnd/>
            <a:tailEnd/>
          </a:ln>
          <a:effectLst/>
        </p:spPr>
      </p:pic>
      <p:sp>
        <p:nvSpPr>
          <p:cNvPr id="3" name="Rectangle 2"/>
          <p:cNvSpPr/>
          <p:nvPr/>
        </p:nvSpPr>
        <p:spPr>
          <a:xfrm>
            <a:off x="457200" y="533400"/>
            <a:ext cx="4267200" cy="1524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6"/>
          <p:cNvGrpSpPr/>
          <p:nvPr/>
        </p:nvGrpSpPr>
        <p:grpSpPr>
          <a:xfrm>
            <a:off x="5209593" y="847531"/>
            <a:ext cx="3581400" cy="828869"/>
            <a:chOff x="5209593" y="3133531"/>
            <a:chExt cx="3581400" cy="828869"/>
          </a:xfrm>
        </p:grpSpPr>
        <p:sp>
          <p:nvSpPr>
            <p:cNvPr id="5" name="Rectangle 4"/>
            <p:cNvSpPr/>
            <p:nvPr/>
          </p:nvSpPr>
          <p:spPr>
            <a:xfrm>
              <a:off x="5209593" y="3133531"/>
              <a:ext cx="3581400" cy="171062"/>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5447524" y="3782007"/>
              <a:ext cx="2020076" cy="180393"/>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2531" name="Picture 3"/>
          <p:cNvPicPr>
            <a:picLocks noChangeAspect="1" noChangeArrowheads="1"/>
          </p:cNvPicPr>
          <p:nvPr/>
        </p:nvPicPr>
        <p:blipFill>
          <a:blip r:embed="rId3" cstate="print"/>
          <a:srcRect/>
          <a:stretch>
            <a:fillRect/>
          </a:stretch>
        </p:blipFill>
        <p:spPr bwMode="auto">
          <a:xfrm>
            <a:off x="1619250" y="2247900"/>
            <a:ext cx="5905500" cy="43815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18643</TotalTime>
  <Words>2634</Words>
  <Application>Microsoft Office PowerPoint</Application>
  <PresentationFormat>On-screen Show (4:3)</PresentationFormat>
  <Paragraphs>611</Paragraphs>
  <Slides>91</Slides>
  <Notes>16</Notes>
  <HiddenSlides>0</HiddenSlides>
  <MMClips>0</MMClips>
  <ScaleCrop>false</ScaleCrop>
  <HeadingPairs>
    <vt:vector size="4" baseType="variant">
      <vt:variant>
        <vt:lpstr>Theme</vt:lpstr>
      </vt:variant>
      <vt:variant>
        <vt:i4>1</vt:i4>
      </vt:variant>
      <vt:variant>
        <vt:lpstr>Slide Titles</vt:lpstr>
      </vt:variant>
      <vt:variant>
        <vt:i4>91</vt:i4>
      </vt:variant>
    </vt:vector>
  </HeadingPairs>
  <TitlesOfParts>
    <vt:vector size="92" baseType="lpstr">
      <vt:lpstr>Office Theme</vt:lpstr>
      <vt:lpstr>Graphics – Part 3</vt:lpstr>
      <vt:lpstr>Statistical Graphics Procs</vt:lpstr>
      <vt:lpstr>What is a good graphic?</vt:lpstr>
      <vt:lpstr>Avoid Thinking</vt:lpstr>
      <vt:lpstr>Bivariate Comparisons with Lines</vt:lpstr>
      <vt:lpstr>PowerPoint Presentation</vt:lpstr>
      <vt:lpstr>Making a two panel plot</vt:lpstr>
      <vt:lpstr>PowerPoint Presentation</vt:lpstr>
      <vt:lpstr>PowerPoint Presentation</vt:lpstr>
      <vt:lpstr>Plot Types</vt:lpstr>
      <vt:lpstr>Frequency Plots</vt:lpstr>
      <vt:lpstr>Bar Charts</vt:lpstr>
      <vt:lpstr>Examples of Statistical Graphics</vt:lpstr>
      <vt:lpstr>PowerPoint Presentation</vt:lpstr>
      <vt:lpstr>Picking Colors</vt:lpstr>
      <vt:lpstr>PowerPoint Presentation</vt:lpstr>
      <vt:lpstr>Making a web page with art</vt:lpstr>
      <vt:lpstr>PowerPoint Presentation</vt:lpstr>
      <vt:lpstr>PowerPoint Presentation</vt:lpstr>
      <vt:lpstr>PowerPoint Presentation</vt:lpstr>
      <vt:lpstr>SAS Bar Charts</vt:lpstr>
      <vt:lpstr>How to do it?</vt:lpstr>
      <vt:lpstr>PowerPoint Presentation</vt:lpstr>
      <vt:lpstr>The GUI is Solid</vt:lpstr>
      <vt:lpstr>PowerPoint Presentation</vt:lpstr>
      <vt:lpstr>Saving the Graphic for Publication</vt:lpstr>
      <vt:lpstr>Default Output and Graphics</vt:lpstr>
      <vt:lpstr>PowerPoint Presentation</vt:lpstr>
      <vt:lpstr>Types of Images</vt:lpstr>
      <vt:lpstr>PowerPoint Presentation</vt:lpstr>
      <vt:lpstr>Plot Types</vt:lpstr>
      <vt:lpstr>PowerPoint Presentation</vt:lpstr>
      <vt:lpstr>Grouped Categorical Variables</vt:lpstr>
      <vt:lpstr>If you want to use R</vt:lpstr>
      <vt:lpstr>How to learn R</vt:lpstr>
      <vt:lpstr>Plots for Inference</vt:lpstr>
      <vt:lpstr>Fourfold Plots</vt:lpstr>
      <vt:lpstr>PowerPoint Presentation</vt:lpstr>
      <vt:lpstr>PowerPoint Presentation</vt:lpstr>
      <vt:lpstr>Mosaic Plots</vt:lpstr>
      <vt:lpstr>PowerPoint Presentation</vt:lpstr>
      <vt:lpstr>PowerPoint Presentation</vt:lpstr>
      <vt:lpstr>Continuous Outcomes</vt:lpstr>
      <vt:lpstr>PowerPoint Presentation</vt:lpstr>
      <vt:lpstr>PowerPoint Presentation</vt:lpstr>
      <vt:lpstr>PowerPoint Presentation</vt:lpstr>
      <vt:lpstr>I want the title!</vt:lpstr>
      <vt:lpstr>How is that made?</vt:lpstr>
      <vt:lpstr>How is that made?</vt:lpstr>
      <vt:lpstr>PowerPoint Presentation</vt:lpstr>
      <vt:lpstr>How to set the color for a histogram</vt:lpstr>
      <vt:lpstr>PowerPoint Presentation</vt:lpstr>
      <vt:lpstr>PowerPoint Presentation</vt:lpstr>
      <vt:lpstr>PowerPoint Presentation</vt:lpstr>
      <vt:lpstr>Violin</vt:lpstr>
      <vt:lpstr>Grouped Continuous Variables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Side by Side Violin Plots</vt:lpstr>
      <vt:lpstr>Paired Continuous Variables</vt:lpstr>
      <vt:lpstr>Scatter Plot</vt:lpstr>
      <vt:lpstr>Jittered Plot</vt:lpstr>
      <vt:lpstr>Jitter vs. Sunflowers</vt:lpstr>
      <vt:lpstr>Ordinary Least Squares Regression</vt:lpstr>
      <vt:lpstr>Regression line</vt:lpstr>
      <vt:lpstr>PowerPoint Presentation</vt:lpstr>
      <vt:lpstr>PowerPoint Presentation</vt:lpstr>
      <vt:lpstr>PowerPoint Presentation</vt:lpstr>
      <vt:lpstr>Bisquare</vt:lpstr>
      <vt:lpstr>Loess and Splines</vt:lpstr>
      <vt:lpstr>PowerPoint Presentation</vt:lpstr>
      <vt:lpstr>PowerPoint Presentation</vt:lpstr>
      <vt:lpstr>PowerPoint Presentation</vt:lpstr>
      <vt:lpstr>Beyond the Basic Univariate plots</vt:lpstr>
      <vt:lpstr>Statistical Graphics Procs</vt:lpstr>
      <vt:lpstr>Grids</vt:lpstr>
      <vt:lpstr>PowerPoint Presentation</vt:lpstr>
      <vt:lpstr>Spaghetti Plots</vt:lpstr>
      <vt:lpstr>SGPlot vs Template</vt:lpstr>
      <vt:lpstr>PowerPoint Presentation</vt:lpstr>
      <vt:lpstr>PowerPoint Presentation</vt:lpstr>
      <vt:lpstr>Making your own graphic template</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Balise, Raymond R.</cp:lastModifiedBy>
  <cp:revision>771</cp:revision>
  <dcterms:created xsi:type="dcterms:W3CDTF">2009-07-04T15:17:49Z</dcterms:created>
  <dcterms:modified xsi:type="dcterms:W3CDTF">2013-12-02T18:56:59Z</dcterms:modified>
</cp:coreProperties>
</file>