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2"/>
  </p:notesMasterIdLst>
  <p:sldIdLst>
    <p:sldId id="256" r:id="rId2"/>
    <p:sldId id="279" r:id="rId3"/>
    <p:sldId id="280" r:id="rId4"/>
    <p:sldId id="257" r:id="rId5"/>
    <p:sldId id="258" r:id="rId6"/>
    <p:sldId id="259" r:id="rId7"/>
    <p:sldId id="260" r:id="rId8"/>
    <p:sldId id="263" r:id="rId9"/>
    <p:sldId id="265" r:id="rId10"/>
    <p:sldId id="262" r:id="rId11"/>
    <p:sldId id="266" r:id="rId12"/>
    <p:sldId id="267" r:id="rId13"/>
    <p:sldId id="269" r:id="rId14"/>
    <p:sldId id="270" r:id="rId15"/>
    <p:sldId id="281" r:id="rId16"/>
    <p:sldId id="264" r:id="rId17"/>
    <p:sldId id="271" r:id="rId18"/>
    <p:sldId id="272" r:id="rId19"/>
    <p:sldId id="273" r:id="rId20"/>
    <p:sldId id="274" r:id="rId21"/>
    <p:sldId id="275" r:id="rId22"/>
    <p:sldId id="276" r:id="rId23"/>
    <p:sldId id="277" r:id="rId24"/>
    <p:sldId id="278" r:id="rId25"/>
    <p:sldId id="282" r:id="rId26"/>
    <p:sldId id="284"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7"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6" autoAdjust="0"/>
  </p:normalViewPr>
  <p:slideViewPr>
    <p:cSldViewPr>
      <p:cViewPr varScale="1">
        <p:scale>
          <a:sx n="99" d="100"/>
          <a:sy n="99" d="100"/>
        </p:scale>
        <p:origin x="-240" y="-102"/>
      </p:cViewPr>
      <p:guideLst>
        <p:guide orient="horz" pos="2160"/>
        <p:guide pos="2880"/>
      </p:guideLst>
    </p:cSldViewPr>
  </p:slideViewPr>
  <p:outlineViewPr>
    <p:cViewPr>
      <p:scale>
        <a:sx n="33" d="100"/>
        <a:sy n="33" d="100"/>
      </p:scale>
      <p:origin x="0" y="312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8B3FF-3D5E-44B5-A419-4950BA441384}" type="datetimeFigureOut">
              <a:rPr lang="en-US" smtClean="0"/>
              <a:pPr/>
              <a:t>10/26/2010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4532A6-C7BC-402A-BA87-3DD14960301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3906" name="Rectangle 2"/>
          <p:cNvSpPr>
            <a:spLocks noGrp="1" noChangeArrowheads="1"/>
          </p:cNvSpPr>
          <p:nvPr>
            <p:ph type="ctrTitle"/>
          </p:nvPr>
        </p:nvSpPr>
        <p:spPr>
          <a:xfrm>
            <a:off x="685800" y="990600"/>
            <a:ext cx="7772400" cy="1143000"/>
          </a:xfrm>
        </p:spPr>
        <p:txBody>
          <a:bodyPr/>
          <a:lstStyle>
            <a:lvl1pPr algn="ctr">
              <a:defRPr sz="4000"/>
            </a:lvl1pPr>
          </a:lstStyle>
          <a:p>
            <a:r>
              <a:rPr lang="en-US" dirty="0"/>
              <a:t>Click to edit Master title style</a:t>
            </a:r>
          </a:p>
        </p:txBody>
      </p:sp>
      <p:sp>
        <p:nvSpPr>
          <p:cNvPr id="123907" name="Rectangle 3"/>
          <p:cNvSpPr>
            <a:spLocks noGrp="1" noChangeArrowheads="1"/>
          </p:cNvSpPr>
          <p:nvPr>
            <p:ph type="subTitle" idx="1"/>
          </p:nvPr>
        </p:nvSpPr>
        <p:spPr>
          <a:xfrm>
            <a:off x="1371600" y="3276600"/>
            <a:ext cx="6400800" cy="1752600"/>
          </a:xfrm>
        </p:spPr>
        <p:txBody>
          <a:bodyPr/>
          <a:lstStyle>
            <a:lvl1pPr marL="0" indent="0" algn="ctr">
              <a:buFont typeface="Zapf Dingbats" charset="2"/>
              <a:buNone/>
              <a:defRPr/>
            </a:lvl1pPr>
          </a:lstStyle>
          <a:p>
            <a:r>
              <a:rPr lang="en-US" dirty="0"/>
              <a:t>Click to edit Master subtitle style</a:t>
            </a:r>
          </a:p>
        </p:txBody>
      </p:sp>
      <p:sp>
        <p:nvSpPr>
          <p:cNvPr id="123909" name="Rectangle 5"/>
          <p:cNvSpPr>
            <a:spLocks noChangeArrowheads="1"/>
          </p:cNvSpPr>
          <p:nvPr/>
        </p:nvSpPr>
        <p:spPr bwMode="auto">
          <a:xfrm>
            <a:off x="0" y="6172200"/>
            <a:ext cx="9144000" cy="685800"/>
          </a:xfrm>
          <a:prstGeom prst="rect">
            <a:avLst/>
          </a:prstGeom>
          <a:solidFill>
            <a:srgbClr val="990000"/>
          </a:solidFill>
          <a:ln w="9525">
            <a:noFill/>
            <a:miter lim="800000"/>
            <a:headEnd/>
            <a:tailEnd/>
          </a:ln>
          <a:effectLst/>
        </p:spPr>
        <p:txBody>
          <a:bodyPr wrap="none" anchor="ctr"/>
          <a:lstStyle/>
          <a:p>
            <a:pPr algn="ctr"/>
            <a:endParaRPr lang="en-US">
              <a:solidFill>
                <a:srgbClr val="00004C"/>
              </a:solidFill>
              <a:latin typeface="Helvetica" charset="0"/>
            </a:endParaRPr>
          </a:p>
        </p:txBody>
      </p:sp>
      <p:sp>
        <p:nvSpPr>
          <p:cNvPr id="123910" name="Text Box 6"/>
          <p:cNvSpPr txBox="1">
            <a:spLocks noChangeArrowheads="1"/>
          </p:cNvSpPr>
          <p:nvPr/>
        </p:nvSpPr>
        <p:spPr bwMode="auto">
          <a:xfrm>
            <a:off x="80963" y="6156325"/>
            <a:ext cx="4679950" cy="701675"/>
          </a:xfrm>
          <a:prstGeom prst="rect">
            <a:avLst/>
          </a:prstGeom>
          <a:noFill/>
          <a:ln w="9525">
            <a:noFill/>
            <a:miter lim="800000"/>
            <a:headEnd/>
            <a:tailEnd/>
          </a:ln>
          <a:effectLst/>
        </p:spPr>
        <p:txBody>
          <a:bodyPr wrap="none">
            <a:spAutoFit/>
          </a:bodyPr>
          <a:lstStyle/>
          <a:p>
            <a:pPr>
              <a:lnSpc>
                <a:spcPct val="80000"/>
              </a:lnSpc>
            </a:pPr>
            <a:r>
              <a:rPr lang="en-US" sz="3200">
                <a:solidFill>
                  <a:schemeClr val="bg1"/>
                </a:solidFill>
                <a:latin typeface="Times New Roman" charset="0"/>
              </a:rPr>
              <a:t>I</a:t>
            </a:r>
            <a:r>
              <a:rPr lang="en-US" sz="2800">
                <a:solidFill>
                  <a:schemeClr val="bg1"/>
                </a:solidFill>
                <a:latin typeface="Times New Roman" charset="0"/>
              </a:rPr>
              <a:t>OWA</a:t>
            </a:r>
            <a:r>
              <a:rPr lang="en-US" sz="3200">
                <a:solidFill>
                  <a:schemeClr val="bg1"/>
                </a:solidFill>
                <a:latin typeface="Times New Roman" charset="0"/>
              </a:rPr>
              <a:t> S</a:t>
            </a:r>
            <a:r>
              <a:rPr lang="en-US" sz="2800">
                <a:solidFill>
                  <a:schemeClr val="bg1"/>
                </a:solidFill>
                <a:latin typeface="Times New Roman" charset="0"/>
              </a:rPr>
              <a:t>TATE</a:t>
            </a:r>
            <a:r>
              <a:rPr lang="en-US" sz="3200">
                <a:solidFill>
                  <a:schemeClr val="bg1"/>
                </a:solidFill>
                <a:latin typeface="Times New Roman" charset="0"/>
              </a:rPr>
              <a:t> U</a:t>
            </a:r>
            <a:r>
              <a:rPr lang="en-US" sz="2800">
                <a:solidFill>
                  <a:schemeClr val="bg1"/>
                </a:solidFill>
                <a:latin typeface="Times New Roman" charset="0"/>
              </a:rPr>
              <a:t>NIVERSITY</a:t>
            </a:r>
            <a:endParaRPr lang="en-US" sz="3200">
              <a:solidFill>
                <a:schemeClr val="bg1"/>
              </a:solidFill>
              <a:latin typeface="Times New Roman" charset="0"/>
            </a:endParaRPr>
          </a:p>
          <a:p>
            <a:pPr>
              <a:lnSpc>
                <a:spcPct val="80000"/>
              </a:lnSpc>
            </a:pPr>
            <a:r>
              <a:rPr lang="en-US" sz="1800">
                <a:solidFill>
                  <a:schemeClr val="bg1"/>
                </a:solidFill>
                <a:latin typeface="Times New Roman" charset="0"/>
              </a:rPr>
              <a:t>Department of Animal Science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2400"/>
            <a:ext cx="2247900" cy="5867400"/>
          </a:xfrm>
        </p:spPr>
        <p:txBody>
          <a:bodyPr vert="eaVert"/>
          <a:lstStyle>
            <a:lvl1pPr>
              <a:defRPr sz="3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0" y="152400"/>
            <a:ext cx="6591300" cy="586740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buFont typeface="Wingdings" pitchFamily="2" charset="2"/>
              <a:buChar char="Ø"/>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90600"/>
            <a:ext cx="4152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9906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7620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657600" y="1004887"/>
            <a:ext cx="5111750" cy="49387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87630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228600" y="990600"/>
            <a:ext cx="85344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1" name="Line 7"/>
          <p:cNvSpPr>
            <a:spLocks noChangeShapeType="1"/>
          </p:cNvSpPr>
          <p:nvPr/>
        </p:nvSpPr>
        <p:spPr bwMode="auto">
          <a:xfrm>
            <a:off x="228600" y="914400"/>
            <a:ext cx="8915400" cy="0"/>
          </a:xfrm>
          <a:prstGeom prst="line">
            <a:avLst/>
          </a:prstGeom>
          <a:noFill/>
          <a:ln w="76200" cmpd="thickThin">
            <a:solidFill>
              <a:srgbClr val="000000"/>
            </a:solidFill>
            <a:round/>
            <a:headEnd/>
            <a:tailEnd/>
          </a:ln>
          <a:effectLst/>
        </p:spPr>
        <p:txBody>
          <a:bodyPr wrap="none" anchor="ctr"/>
          <a:lstStyle/>
          <a:p>
            <a:endParaRPr lang="en-US"/>
          </a:p>
        </p:txBody>
      </p:sp>
      <p:sp>
        <p:nvSpPr>
          <p:cNvPr id="1035" name="Rectangle 11"/>
          <p:cNvSpPr>
            <a:spLocks noChangeArrowheads="1"/>
          </p:cNvSpPr>
          <p:nvPr/>
        </p:nvSpPr>
        <p:spPr bwMode="auto">
          <a:xfrm>
            <a:off x="0" y="6172200"/>
            <a:ext cx="9144000" cy="685800"/>
          </a:xfrm>
          <a:prstGeom prst="rect">
            <a:avLst/>
          </a:prstGeom>
          <a:solidFill>
            <a:srgbClr val="990000"/>
          </a:solidFill>
          <a:ln w="9525">
            <a:noFill/>
            <a:miter lim="800000"/>
            <a:headEnd/>
            <a:tailEnd/>
          </a:ln>
          <a:effectLst/>
        </p:spPr>
        <p:txBody>
          <a:bodyPr wrap="none" anchor="ctr"/>
          <a:lstStyle/>
          <a:p>
            <a:pPr algn="ctr"/>
            <a:endParaRPr lang="en-US">
              <a:solidFill>
                <a:srgbClr val="00004C"/>
              </a:solidFill>
              <a:latin typeface="Helvetica" charset="0"/>
            </a:endParaRPr>
          </a:p>
        </p:txBody>
      </p:sp>
      <p:sp>
        <p:nvSpPr>
          <p:cNvPr id="1037" name="Text Box 13"/>
          <p:cNvSpPr txBox="1">
            <a:spLocks noChangeArrowheads="1"/>
          </p:cNvSpPr>
          <p:nvPr/>
        </p:nvSpPr>
        <p:spPr bwMode="auto">
          <a:xfrm>
            <a:off x="80963" y="6156325"/>
            <a:ext cx="4679950" cy="701675"/>
          </a:xfrm>
          <a:prstGeom prst="rect">
            <a:avLst/>
          </a:prstGeom>
          <a:noFill/>
          <a:ln w="9525">
            <a:noFill/>
            <a:miter lim="800000"/>
            <a:headEnd/>
            <a:tailEnd/>
          </a:ln>
          <a:effectLst/>
        </p:spPr>
        <p:txBody>
          <a:bodyPr wrap="none">
            <a:spAutoFit/>
          </a:bodyPr>
          <a:lstStyle/>
          <a:p>
            <a:pPr>
              <a:lnSpc>
                <a:spcPct val="80000"/>
              </a:lnSpc>
            </a:pPr>
            <a:r>
              <a:rPr lang="en-US" sz="3200">
                <a:solidFill>
                  <a:schemeClr val="bg1"/>
                </a:solidFill>
                <a:latin typeface="Times New Roman" charset="0"/>
              </a:rPr>
              <a:t>I</a:t>
            </a:r>
            <a:r>
              <a:rPr lang="en-US" sz="2800">
                <a:solidFill>
                  <a:schemeClr val="bg1"/>
                </a:solidFill>
                <a:latin typeface="Times New Roman" charset="0"/>
              </a:rPr>
              <a:t>OWA</a:t>
            </a:r>
            <a:r>
              <a:rPr lang="en-US" sz="3200">
                <a:solidFill>
                  <a:schemeClr val="bg1"/>
                </a:solidFill>
                <a:latin typeface="Times New Roman" charset="0"/>
              </a:rPr>
              <a:t> S</a:t>
            </a:r>
            <a:r>
              <a:rPr lang="en-US" sz="2800">
                <a:solidFill>
                  <a:schemeClr val="bg1"/>
                </a:solidFill>
                <a:latin typeface="Times New Roman" charset="0"/>
              </a:rPr>
              <a:t>TATE</a:t>
            </a:r>
            <a:r>
              <a:rPr lang="en-US" sz="3200">
                <a:solidFill>
                  <a:schemeClr val="bg1"/>
                </a:solidFill>
                <a:latin typeface="Times New Roman" charset="0"/>
              </a:rPr>
              <a:t> U</a:t>
            </a:r>
            <a:r>
              <a:rPr lang="en-US" sz="2800">
                <a:solidFill>
                  <a:schemeClr val="bg1"/>
                </a:solidFill>
                <a:latin typeface="Times New Roman" charset="0"/>
              </a:rPr>
              <a:t>NIVERSITY</a:t>
            </a:r>
            <a:endParaRPr lang="en-US" sz="3200">
              <a:solidFill>
                <a:schemeClr val="bg1"/>
              </a:solidFill>
              <a:latin typeface="Times New Roman" charset="0"/>
            </a:endParaRPr>
          </a:p>
          <a:p>
            <a:pPr>
              <a:lnSpc>
                <a:spcPct val="80000"/>
              </a:lnSpc>
            </a:pPr>
            <a:r>
              <a:rPr lang="en-US" sz="1800">
                <a:solidFill>
                  <a:schemeClr val="bg1"/>
                </a:solidFill>
                <a:latin typeface="Times New Roman" charset="0"/>
              </a:rPr>
              <a:t>Department of Animal Science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4400" b="1">
          <a:solidFill>
            <a:srgbClr val="000000"/>
          </a:solidFill>
          <a:latin typeface="Arial" charset="0"/>
        </a:defRPr>
      </a:lvl2pPr>
      <a:lvl3pPr algn="l" rtl="0" eaLnBrk="0" fontAlgn="base" hangingPunct="0">
        <a:spcBef>
          <a:spcPct val="0"/>
        </a:spcBef>
        <a:spcAft>
          <a:spcPct val="0"/>
        </a:spcAft>
        <a:defRPr sz="4400" b="1">
          <a:solidFill>
            <a:srgbClr val="000000"/>
          </a:solidFill>
          <a:latin typeface="Arial" charset="0"/>
        </a:defRPr>
      </a:lvl3pPr>
      <a:lvl4pPr algn="l" rtl="0" eaLnBrk="0" fontAlgn="base" hangingPunct="0">
        <a:spcBef>
          <a:spcPct val="0"/>
        </a:spcBef>
        <a:spcAft>
          <a:spcPct val="0"/>
        </a:spcAft>
        <a:defRPr sz="4400" b="1">
          <a:solidFill>
            <a:srgbClr val="000000"/>
          </a:solidFill>
          <a:latin typeface="Arial" charset="0"/>
        </a:defRPr>
      </a:lvl4pPr>
      <a:lvl5pPr algn="l" rtl="0" eaLnBrk="0" fontAlgn="base" hangingPunct="0">
        <a:spcBef>
          <a:spcPct val="0"/>
        </a:spcBef>
        <a:spcAft>
          <a:spcPct val="0"/>
        </a:spcAft>
        <a:defRPr sz="4400" b="1">
          <a:solidFill>
            <a:srgbClr val="000000"/>
          </a:solidFill>
          <a:latin typeface="Arial" charset="0"/>
        </a:defRPr>
      </a:lvl5pPr>
      <a:lvl6pPr marL="457200" algn="l" rtl="0" eaLnBrk="0" fontAlgn="base" hangingPunct="0">
        <a:spcBef>
          <a:spcPct val="0"/>
        </a:spcBef>
        <a:spcAft>
          <a:spcPct val="0"/>
        </a:spcAft>
        <a:defRPr sz="4400" b="1">
          <a:solidFill>
            <a:srgbClr val="000000"/>
          </a:solidFill>
          <a:latin typeface="Arial" charset="0"/>
        </a:defRPr>
      </a:lvl6pPr>
      <a:lvl7pPr marL="914400" algn="l" rtl="0" eaLnBrk="0" fontAlgn="base" hangingPunct="0">
        <a:spcBef>
          <a:spcPct val="0"/>
        </a:spcBef>
        <a:spcAft>
          <a:spcPct val="0"/>
        </a:spcAft>
        <a:defRPr sz="4400" b="1">
          <a:solidFill>
            <a:srgbClr val="000000"/>
          </a:solidFill>
          <a:latin typeface="Arial" charset="0"/>
        </a:defRPr>
      </a:lvl7pPr>
      <a:lvl8pPr marL="1371600" algn="l" rtl="0" eaLnBrk="0" fontAlgn="base" hangingPunct="0">
        <a:spcBef>
          <a:spcPct val="0"/>
        </a:spcBef>
        <a:spcAft>
          <a:spcPct val="0"/>
        </a:spcAft>
        <a:defRPr sz="4400" b="1">
          <a:solidFill>
            <a:srgbClr val="000000"/>
          </a:solidFill>
          <a:latin typeface="Arial" charset="0"/>
        </a:defRPr>
      </a:lvl8pPr>
      <a:lvl9pPr marL="1828800" algn="l" rtl="0" eaLnBrk="0" fontAlgn="base" hangingPunct="0">
        <a:spcBef>
          <a:spcPct val="0"/>
        </a:spcBef>
        <a:spcAft>
          <a:spcPct val="0"/>
        </a:spcAft>
        <a:defRPr sz="4400" b="1">
          <a:solidFill>
            <a:srgbClr val="000000"/>
          </a:solidFill>
          <a:latin typeface="Arial" charset="0"/>
        </a:defRPr>
      </a:lvl9pPr>
    </p:titleStyle>
    <p:bodyStyle>
      <a:lvl1pPr marL="342900" indent="-342900" algn="l" rtl="0" eaLnBrk="0" fontAlgn="base" hangingPunct="0">
        <a:spcBef>
          <a:spcPct val="50000"/>
        </a:spcBef>
        <a:spcAft>
          <a:spcPct val="0"/>
        </a:spcAft>
        <a:buSzPct val="75000"/>
        <a:buFont typeface="Zapf Dingbats" charset="2"/>
        <a:buChar char="u"/>
        <a:defRPr sz="3200" b="1">
          <a:solidFill>
            <a:srgbClr val="000000"/>
          </a:solidFill>
          <a:latin typeface="+mn-lt"/>
          <a:ea typeface="+mn-ea"/>
          <a:cs typeface="+mn-cs"/>
        </a:defRPr>
      </a:lvl1pPr>
      <a:lvl2pPr marL="742950" indent="-285750" algn="l" rtl="0" eaLnBrk="0" fontAlgn="base" hangingPunct="0">
        <a:spcBef>
          <a:spcPct val="20000"/>
        </a:spcBef>
        <a:spcAft>
          <a:spcPct val="0"/>
        </a:spcAft>
        <a:buSzPct val="60000"/>
        <a:buFont typeface="Zapf Dingbats" charset="2"/>
        <a:buChar char="n"/>
        <a:defRPr sz="2800">
          <a:solidFill>
            <a:srgbClr val="000000"/>
          </a:solidFill>
          <a:latin typeface="+mn-lt"/>
        </a:defRPr>
      </a:lvl2pPr>
      <a:lvl3pPr marL="1143000" indent="-228600" algn="l" rtl="0" eaLnBrk="0" fontAlgn="base" hangingPunct="0">
        <a:spcBef>
          <a:spcPct val="20000"/>
        </a:spcBef>
        <a:spcAft>
          <a:spcPct val="0"/>
        </a:spcAft>
        <a:buSzPct val="60000"/>
        <a:buFont typeface="Zapf Dingbats" charset="2"/>
        <a:buChar char="l"/>
        <a:defRPr sz="2400">
          <a:solidFill>
            <a:srgbClr val="000000"/>
          </a:solidFill>
          <a:latin typeface="+mn-lt"/>
        </a:defRPr>
      </a:lvl3pPr>
      <a:lvl4pPr marL="1600200" indent="-228600" algn="l" rtl="0" eaLnBrk="0" fontAlgn="base" hangingPunct="0">
        <a:spcBef>
          <a:spcPct val="20000"/>
        </a:spcBef>
        <a:spcAft>
          <a:spcPct val="0"/>
        </a:spcAft>
        <a:buFont typeface="Wingdings" pitchFamily="2" charset="2"/>
        <a:buChar char="Ø"/>
        <a:defRPr sz="20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upport.sas.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2362200"/>
          </a:xfrm>
        </p:spPr>
        <p:txBody>
          <a:bodyPr/>
          <a:lstStyle/>
          <a:p>
            <a:r>
              <a:rPr lang="en-US" dirty="0" smtClean="0"/>
              <a:t>PROC GLIMMIX</a:t>
            </a:r>
            <a:br>
              <a:rPr lang="en-US" dirty="0" smtClean="0"/>
            </a:br>
            <a:r>
              <a:rPr lang="en-US" sz="3200" dirty="0" smtClean="0">
                <a:solidFill>
                  <a:srgbClr val="C00000"/>
                </a:solidFill>
              </a:rPr>
              <a:t>Generalized Mixed Linear Models </a:t>
            </a:r>
            <a:r>
              <a:rPr lang="en-US" dirty="0" smtClean="0"/>
              <a:t/>
            </a:r>
            <a:br>
              <a:rPr lang="en-US" dirty="0" smtClean="0"/>
            </a:br>
            <a:r>
              <a:rPr lang="en-US" dirty="0" smtClean="0"/>
              <a:t> </a:t>
            </a:r>
            <a:endParaRPr lang="en-US" sz="2800" dirty="0"/>
          </a:p>
        </p:txBody>
      </p:sp>
      <p:sp>
        <p:nvSpPr>
          <p:cNvPr id="3" name="Subtitle 2"/>
          <p:cNvSpPr>
            <a:spLocks noGrp="1"/>
          </p:cNvSpPr>
          <p:nvPr>
            <p:ph type="subTitle" idx="1"/>
          </p:nvPr>
        </p:nvSpPr>
        <p:spPr>
          <a:xfrm>
            <a:off x="1371600" y="3276600"/>
            <a:ext cx="6400800" cy="2133600"/>
          </a:xfrm>
        </p:spPr>
        <p:txBody>
          <a:bodyPr/>
          <a:lstStyle/>
          <a:p>
            <a:r>
              <a:rPr lang="en-US" dirty="0" smtClean="0"/>
              <a:t>Animal Science 500</a:t>
            </a:r>
          </a:p>
          <a:p>
            <a:r>
              <a:rPr lang="en-US" dirty="0" smtClean="0"/>
              <a:t>Lecture No. 17- 18</a:t>
            </a:r>
          </a:p>
          <a:p>
            <a:r>
              <a:rPr lang="en-US" dirty="0" smtClean="0"/>
              <a:t>October 25, 2010</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GLIMMIX overview</a:t>
            </a:r>
            <a:endParaRPr lang="en-US" dirty="0"/>
          </a:p>
        </p:txBody>
      </p:sp>
      <p:sp>
        <p:nvSpPr>
          <p:cNvPr id="3" name="Content Placeholder 2"/>
          <p:cNvSpPr>
            <a:spLocks noGrp="1"/>
          </p:cNvSpPr>
          <p:nvPr>
            <p:ph idx="1"/>
          </p:nvPr>
        </p:nvSpPr>
        <p:spPr>
          <a:xfrm>
            <a:off x="0" y="990600"/>
            <a:ext cx="9144000" cy="5105400"/>
          </a:xfrm>
        </p:spPr>
        <p:txBody>
          <a:bodyPr/>
          <a:lstStyle/>
          <a:p>
            <a:r>
              <a:rPr lang="en-US" sz="2400" dirty="0" smtClean="0"/>
              <a:t>The continuous distribution forms in the exponential family include the:</a:t>
            </a:r>
          </a:p>
          <a:p>
            <a:pPr lvl="1"/>
            <a:r>
              <a:rPr lang="en-US" sz="2000" dirty="0" smtClean="0"/>
              <a:t>Normal, also called Gaussian</a:t>
            </a:r>
          </a:p>
          <a:p>
            <a:pPr lvl="1"/>
            <a:r>
              <a:rPr lang="en-US" sz="2000" dirty="0" smtClean="0"/>
              <a:t>Beta</a:t>
            </a:r>
          </a:p>
          <a:p>
            <a:pPr lvl="2"/>
            <a:r>
              <a:rPr lang="en-US" sz="1600" dirty="0" smtClean="0"/>
              <a:t>The Beta distribution has two main uses:</a:t>
            </a:r>
          </a:p>
          <a:p>
            <a:pPr marL="1257300" lvl="2" indent="-342900">
              <a:buFont typeface="+mj-lt"/>
              <a:buAutoNum type="arabicPeriod"/>
            </a:pPr>
            <a:r>
              <a:rPr lang="en-US" sz="1600" dirty="0" smtClean="0"/>
              <a:t>As the description of uncertainty or random variation of a probability, fraction or prevalence;</a:t>
            </a:r>
          </a:p>
          <a:p>
            <a:pPr marL="1257300" lvl="2" indent="-342900">
              <a:buFont typeface="+mj-lt"/>
              <a:buAutoNum type="arabicPeriod"/>
            </a:pPr>
            <a:r>
              <a:rPr lang="en-US" sz="1600" dirty="0" smtClean="0"/>
              <a:t>As a useful distribution one can rescale and shift to create distributions with a wide range of  shapes and  over any finite range. As such, it is sometimes used to model expert opinion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GLIMMIX overview</a:t>
            </a:r>
            <a:endParaRPr lang="en-US" dirty="0"/>
          </a:p>
        </p:txBody>
      </p:sp>
      <p:sp>
        <p:nvSpPr>
          <p:cNvPr id="3" name="Content Placeholder 2"/>
          <p:cNvSpPr>
            <a:spLocks noGrp="1"/>
          </p:cNvSpPr>
          <p:nvPr>
            <p:ph idx="1"/>
          </p:nvPr>
        </p:nvSpPr>
        <p:spPr>
          <a:xfrm>
            <a:off x="0" y="990600"/>
            <a:ext cx="9144000" cy="5105400"/>
          </a:xfrm>
        </p:spPr>
        <p:txBody>
          <a:bodyPr/>
          <a:lstStyle/>
          <a:p>
            <a:r>
              <a:rPr lang="en-US" sz="2400" dirty="0" smtClean="0"/>
              <a:t>The continuous distribution forms in the exponential family include the:</a:t>
            </a:r>
          </a:p>
          <a:p>
            <a:pPr lvl="1"/>
            <a:r>
              <a:rPr lang="en-US" sz="2000" dirty="0" smtClean="0"/>
              <a:t>Gamma, </a:t>
            </a:r>
          </a:p>
          <a:p>
            <a:pPr lvl="2"/>
            <a:r>
              <a:rPr lang="en-US" sz="1800" dirty="0" smtClean="0"/>
              <a:t> Applications based on intervals between events which derive from it being the sum of one or more exponentially distributed variables.  In this form, examples of its use include queuing models, the flow of items through manufacturing and distribution processes and the load on web servers and the many and varied forms of telecom exchange.</a:t>
            </a:r>
          </a:p>
          <a:p>
            <a:pPr lvl="2"/>
            <a:r>
              <a:rPr lang="en-US" sz="1800" dirty="0" smtClean="0"/>
              <a:t>Due to its moderately skewed profile, it can be used as a model in a  range of disciplines, including climatology where it is a workable model for rainfall and financial services where it has been used for </a:t>
            </a:r>
            <a:r>
              <a:rPr lang="en-US" sz="1800" dirty="0" err="1" smtClean="0"/>
              <a:t>modelling</a:t>
            </a:r>
            <a:r>
              <a:rPr lang="en-US" sz="1800" dirty="0" smtClean="0"/>
              <a:t> insurance claims and the size of loan defaults and as such has been used in probability of ruin and value at risk calculations.</a:t>
            </a:r>
          </a:p>
          <a:p>
            <a:pPr lvl="1">
              <a:buNone/>
            </a:pPr>
            <a:endParaRPr lang="en-US" sz="2000" dirty="0" smtClean="0"/>
          </a:p>
        </p:txBody>
      </p:sp>
      <p:sp>
        <p:nvSpPr>
          <p:cNvPr id="4" name="Rectangle 3"/>
          <p:cNvSpPr/>
          <p:nvPr/>
        </p:nvSpPr>
        <p:spPr>
          <a:xfrm>
            <a:off x="4572000" y="6581001"/>
            <a:ext cx="4572000" cy="276999"/>
          </a:xfrm>
          <a:prstGeom prst="rect">
            <a:avLst/>
          </a:prstGeom>
        </p:spPr>
        <p:txBody>
          <a:bodyPr>
            <a:spAutoFit/>
          </a:bodyPr>
          <a:lstStyle/>
          <a:p>
            <a:r>
              <a:rPr lang="en-US" sz="1200" dirty="0" smtClean="0"/>
              <a:t>From http://www.brighton-webs.co.uk/distributions/gamma.asp</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GLIMMIX overview</a:t>
            </a:r>
            <a:endParaRPr lang="en-US" dirty="0"/>
          </a:p>
        </p:txBody>
      </p:sp>
      <p:sp>
        <p:nvSpPr>
          <p:cNvPr id="3" name="Content Placeholder 2"/>
          <p:cNvSpPr>
            <a:spLocks noGrp="1"/>
          </p:cNvSpPr>
          <p:nvPr>
            <p:ph idx="1"/>
          </p:nvPr>
        </p:nvSpPr>
        <p:spPr>
          <a:xfrm>
            <a:off x="0" y="990600"/>
            <a:ext cx="9144000" cy="5105400"/>
          </a:xfrm>
        </p:spPr>
        <p:txBody>
          <a:bodyPr/>
          <a:lstStyle/>
          <a:p>
            <a:r>
              <a:rPr lang="en-US" sz="2400" dirty="0" smtClean="0"/>
              <a:t>The continuous distribution forms in the exponential family include the:</a:t>
            </a:r>
          </a:p>
          <a:p>
            <a:pPr lvl="1">
              <a:buNone/>
            </a:pPr>
            <a:endParaRPr lang="en-US" sz="2000" dirty="0" smtClean="0"/>
          </a:p>
          <a:p>
            <a:pPr lvl="1"/>
            <a:endParaRPr lang="en-US" sz="2000" dirty="0" smtClean="0"/>
          </a:p>
          <a:p>
            <a:pPr lvl="1"/>
            <a:endParaRPr lang="en-US" sz="2000" dirty="0" smtClean="0"/>
          </a:p>
          <a:p>
            <a:pPr lvl="1"/>
            <a:r>
              <a:rPr lang="en-US" sz="2000" dirty="0" smtClean="0"/>
              <a:t>Chi-square distributions</a:t>
            </a:r>
          </a:p>
          <a:p>
            <a:pPr lvl="2"/>
            <a:r>
              <a:rPr lang="en-US" sz="1600" dirty="0" smtClean="0"/>
              <a:t>The best-known situations in which the chi-square distribution is used are the common chi-square tests for goodness of fit to compare an observed distribution to a known or theoretical distribution. </a:t>
            </a:r>
          </a:p>
          <a:p>
            <a:pPr lvl="3"/>
            <a:r>
              <a:rPr lang="en-US" sz="1400" dirty="0" smtClean="0"/>
              <a:t>Example expected movie rating distribution to the observed movie rating distribution</a:t>
            </a:r>
          </a:p>
          <a:p>
            <a:pPr lvl="2"/>
            <a:r>
              <a:rPr lang="en-US" sz="1600" dirty="0" smtClean="0"/>
              <a:t>Also can be used to test the independency of two criteria of classification  of qualitative data.</a:t>
            </a:r>
          </a:p>
          <a:p>
            <a:pPr lvl="2"/>
            <a:r>
              <a:rPr lang="el-GR" sz="1600" i="1" dirty="0" smtClean="0">
                <a:latin typeface="Times New Roman" pitchFamily="18" charset="0"/>
                <a:cs typeface="Times New Roman" pitchFamily="18" charset="0"/>
              </a:rPr>
              <a:t>χ</a:t>
            </a:r>
            <a:r>
              <a:rPr lang="en-US" sz="1600" i="1" dirty="0" smtClean="0">
                <a:latin typeface="Times New Roman" pitchFamily="18" charset="0"/>
                <a:cs typeface="Times New Roman" pitchFamily="18" charset="0"/>
              </a:rPr>
              <a:t>2 = </a:t>
            </a:r>
            <a:r>
              <a:rPr lang="el-GR" sz="1600" i="1" dirty="0" smtClean="0">
                <a:latin typeface="Times New Roman" pitchFamily="18" charset="0"/>
                <a:cs typeface="Times New Roman" pitchFamily="18" charset="0"/>
              </a:rPr>
              <a:t>Σ</a:t>
            </a:r>
            <a:r>
              <a:rPr lang="en-US" sz="1600" i="1" dirty="0" smtClean="0">
                <a:latin typeface="Times New Roman" pitchFamily="18" charset="0"/>
                <a:cs typeface="Times New Roman" pitchFamily="18" charset="0"/>
              </a:rPr>
              <a:t>   </a:t>
            </a:r>
            <a:r>
              <a:rPr lang="en-US" sz="1600" i="1" u="sng" dirty="0" smtClean="0">
                <a:latin typeface="Times New Roman" pitchFamily="18" charset="0"/>
                <a:cs typeface="Times New Roman" pitchFamily="18" charset="0"/>
              </a:rPr>
              <a:t>(O – E)</a:t>
            </a:r>
            <a:r>
              <a:rPr lang="en-US" sz="1600" i="1" u="sng" baseline="30000" dirty="0" smtClean="0">
                <a:latin typeface="Times New Roman" pitchFamily="18" charset="0"/>
                <a:cs typeface="Times New Roman" pitchFamily="18" charset="0"/>
              </a:rPr>
              <a:t>2</a:t>
            </a:r>
          </a:p>
          <a:p>
            <a:pPr marL="0" lvl="1">
              <a:spcBef>
                <a:spcPts val="0"/>
              </a:spcBef>
              <a:buNone/>
            </a:pPr>
            <a:r>
              <a:rPr lang="en-US" sz="2000" dirty="0" smtClean="0"/>
              <a:t>		    </a:t>
            </a:r>
            <a:r>
              <a:rPr lang="en-US" sz="1600" i="1" dirty="0" smtClean="0">
                <a:latin typeface="Times New Roman" pitchFamily="18" charset="0"/>
                <a:cs typeface="Times New Roman" pitchFamily="18" charset="0"/>
              </a:rPr>
              <a:t>E</a:t>
            </a:r>
          </a:p>
          <a:p>
            <a:pPr marL="0" lvl="1">
              <a:spcBef>
                <a:spcPts val="0"/>
              </a:spcBef>
              <a:buNone/>
            </a:pPr>
            <a:endParaRPr lang="en-US" sz="1600" i="1" dirty="0" smtClean="0">
              <a:latin typeface="Times New Roman" pitchFamily="18" charset="0"/>
              <a:cs typeface="Times New Roman" pitchFamily="18" charset="0"/>
            </a:endParaRPr>
          </a:p>
          <a:p>
            <a:pPr marL="0" lvl="1">
              <a:spcBef>
                <a:spcPts val="0"/>
              </a:spcBef>
              <a:buNone/>
            </a:pPr>
            <a:endParaRPr lang="en-US" sz="1600" dirty="0" smtClean="0"/>
          </a:p>
        </p:txBody>
      </p:sp>
      <p:pic>
        <p:nvPicPr>
          <p:cNvPr id="3077" name="Picture 5"/>
          <p:cNvPicPr>
            <a:picLocks noChangeAspect="1" noChangeArrowheads="1"/>
          </p:cNvPicPr>
          <p:nvPr/>
        </p:nvPicPr>
        <p:blipFill>
          <a:blip r:embed="rId2" cstate="print"/>
          <a:srcRect/>
          <a:stretch>
            <a:fillRect/>
          </a:stretch>
        </p:blipFill>
        <p:spPr bwMode="auto">
          <a:xfrm>
            <a:off x="4572000" y="1371600"/>
            <a:ext cx="2857500" cy="17621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GLIMMIX overview</a:t>
            </a:r>
            <a:endParaRPr lang="en-US" dirty="0"/>
          </a:p>
        </p:txBody>
      </p:sp>
      <p:sp>
        <p:nvSpPr>
          <p:cNvPr id="3" name="Content Placeholder 2"/>
          <p:cNvSpPr>
            <a:spLocks noGrp="1"/>
          </p:cNvSpPr>
          <p:nvPr>
            <p:ph idx="1"/>
          </p:nvPr>
        </p:nvSpPr>
        <p:spPr>
          <a:xfrm>
            <a:off x="0" y="990600"/>
            <a:ext cx="9144000" cy="5105400"/>
          </a:xfrm>
        </p:spPr>
        <p:txBody>
          <a:bodyPr/>
          <a:lstStyle/>
          <a:p>
            <a:r>
              <a:rPr lang="en-US" sz="2400" dirty="0" smtClean="0"/>
              <a:t>The continuous distribution forms in the exponential family include the:</a:t>
            </a:r>
          </a:p>
          <a:p>
            <a:pPr lvl="1">
              <a:buNone/>
            </a:pPr>
            <a:endParaRPr lang="en-US" sz="2000" dirty="0" smtClean="0"/>
          </a:p>
          <a:p>
            <a:pPr lvl="1"/>
            <a:endParaRPr lang="en-US" sz="2000" dirty="0" smtClean="0"/>
          </a:p>
          <a:p>
            <a:pPr lvl="1"/>
            <a:endParaRPr lang="en-US" sz="2000" dirty="0" smtClean="0"/>
          </a:p>
          <a:p>
            <a:pPr lvl="1"/>
            <a:r>
              <a:rPr lang="en-US" sz="2000" dirty="0" smtClean="0"/>
              <a:t>Chi-square distributions</a:t>
            </a:r>
          </a:p>
          <a:p>
            <a:pPr marL="0" lvl="1">
              <a:spcBef>
                <a:spcPts val="0"/>
              </a:spcBef>
              <a:buNone/>
            </a:pPr>
            <a:endParaRPr lang="en-US" sz="1600" i="1" dirty="0" smtClean="0">
              <a:latin typeface="Times New Roman" pitchFamily="18" charset="0"/>
              <a:cs typeface="Times New Roman" pitchFamily="18" charset="0"/>
            </a:endParaRPr>
          </a:p>
          <a:p>
            <a:pPr lvl="1"/>
            <a:r>
              <a:rPr lang="en-US" sz="2000" dirty="0" smtClean="0"/>
              <a:t>Hypotheses</a:t>
            </a:r>
          </a:p>
          <a:p>
            <a:pPr lvl="2"/>
            <a:r>
              <a:rPr lang="en-US" sz="1600" dirty="0" smtClean="0"/>
              <a:t>H</a:t>
            </a:r>
            <a:r>
              <a:rPr lang="en-US" sz="1600" baseline="-25000" dirty="0" smtClean="0"/>
              <a:t>0</a:t>
            </a:r>
            <a:r>
              <a:rPr lang="en-US" sz="1600" dirty="0" smtClean="0"/>
              <a:t>: The distribution of observed frequencies equals the distribution of expected frequencies. </a:t>
            </a:r>
          </a:p>
          <a:p>
            <a:pPr lvl="2"/>
            <a:r>
              <a:rPr lang="en-US" sz="1600" dirty="0" smtClean="0"/>
              <a:t>H</a:t>
            </a:r>
            <a:r>
              <a:rPr lang="en-US" sz="1600" baseline="-25000" dirty="0" smtClean="0"/>
              <a:t>1</a:t>
            </a:r>
            <a:r>
              <a:rPr lang="en-US" sz="1600" dirty="0" smtClean="0"/>
              <a:t>: The distribution of observed frequencies does not equal the distribution of expected frequencies. </a:t>
            </a:r>
          </a:p>
          <a:p>
            <a:pPr lvl="1"/>
            <a:r>
              <a:rPr lang="en-US" sz="2000" dirty="0" smtClean="0"/>
              <a:t>Assumptions</a:t>
            </a:r>
          </a:p>
          <a:p>
            <a:pPr lvl="2"/>
            <a:r>
              <a:rPr lang="en-US" sz="1600" dirty="0" smtClean="0"/>
              <a:t>Observations are independent (each subject can appear once and only once in a table) </a:t>
            </a:r>
          </a:p>
          <a:p>
            <a:pPr lvl="2"/>
            <a:r>
              <a:rPr lang="en-US" sz="1600" dirty="0" smtClean="0"/>
              <a:t>Expected frequencies in each row are at least 15. </a:t>
            </a:r>
          </a:p>
        </p:txBody>
      </p:sp>
      <p:pic>
        <p:nvPicPr>
          <p:cNvPr id="3077" name="Picture 5"/>
          <p:cNvPicPr>
            <a:picLocks noChangeAspect="1" noChangeArrowheads="1"/>
          </p:cNvPicPr>
          <p:nvPr/>
        </p:nvPicPr>
        <p:blipFill>
          <a:blip r:embed="rId2" cstate="print"/>
          <a:srcRect/>
          <a:stretch>
            <a:fillRect/>
          </a:stretch>
        </p:blipFill>
        <p:spPr bwMode="auto">
          <a:xfrm>
            <a:off x="4572000" y="1371600"/>
            <a:ext cx="2857500" cy="17621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of a Chi Square distribution</a:t>
            </a:r>
            <a:endParaRPr lang="en-US" sz="3200" dirty="0"/>
          </a:p>
        </p:txBody>
      </p:sp>
      <p:sp>
        <p:nvSpPr>
          <p:cNvPr id="3" name="Content Placeholder 2"/>
          <p:cNvSpPr>
            <a:spLocks noGrp="1"/>
          </p:cNvSpPr>
          <p:nvPr>
            <p:ph idx="1"/>
          </p:nvPr>
        </p:nvSpPr>
        <p:spPr/>
        <p:txBody>
          <a:bodyPr/>
          <a:lstStyle/>
          <a:p>
            <a:r>
              <a:rPr lang="en-US" sz="1600" dirty="0" smtClean="0"/>
              <a:t>Example 1: Pepsi Challenge</a:t>
            </a:r>
          </a:p>
          <a:p>
            <a:pPr lvl="1"/>
            <a:r>
              <a:rPr lang="en-US" sz="1200" dirty="0" smtClean="0"/>
              <a:t>Test whether cola preference among 220 college students in a simple random sample is equally distributed. </a:t>
            </a:r>
          </a:p>
          <a:p>
            <a:pPr lvl="1"/>
            <a:r>
              <a:rPr lang="en-US" sz="1200" dirty="0" smtClean="0"/>
              <a:t>Each individual tastes each of the three colas.</a:t>
            </a:r>
          </a:p>
          <a:p>
            <a:pPr lvl="1"/>
            <a:r>
              <a:rPr lang="en-US" sz="1200" dirty="0" smtClean="0"/>
              <a:t>Between tastes subjects eat a soda cracker.</a:t>
            </a:r>
          </a:p>
          <a:p>
            <a:pPr lvl="1"/>
            <a:r>
              <a:rPr lang="en-US" sz="1200" dirty="0" smtClean="0"/>
              <a:t>Each subject receives the colas in a different order. </a:t>
            </a:r>
          </a:p>
          <a:p>
            <a:pPr lvl="1"/>
            <a:r>
              <a:rPr lang="en-US" sz="1200" dirty="0" smtClean="0"/>
              <a:t>Each subject then selects which soda he/she likes best.</a:t>
            </a:r>
          </a:p>
          <a:p>
            <a:r>
              <a:rPr lang="en-US" sz="1600" dirty="0" smtClean="0"/>
              <a:t>Results: Pepsi 85, Coke 57, RC 78.</a:t>
            </a:r>
          </a:p>
          <a:p>
            <a:pPr lvl="1"/>
            <a:r>
              <a:rPr lang="en-US" sz="1200" dirty="0" smtClean="0"/>
              <a:t>Use equal expected frequencies for each row, E = 73.33.</a:t>
            </a:r>
          </a:p>
          <a:p>
            <a:pPr lvl="1">
              <a:buNone/>
            </a:pPr>
            <a:r>
              <a:rPr lang="pt-BR" sz="1200" dirty="0" smtClean="0"/>
              <a:t>				O	E	O-E	(O-E)2	(O-E)2/E</a:t>
            </a:r>
          </a:p>
          <a:p>
            <a:pPr lvl="1">
              <a:buNone/>
            </a:pPr>
            <a:r>
              <a:rPr lang="pt-BR" sz="1200" dirty="0" smtClean="0"/>
              <a:t>	Pepsi		85	73.33	11.67	136.19	1.86</a:t>
            </a:r>
          </a:p>
          <a:p>
            <a:pPr lvl="1">
              <a:buNone/>
            </a:pPr>
            <a:r>
              <a:rPr lang="pt-BR" sz="1200" dirty="0" smtClean="0"/>
              <a:t>	Coke		57	73.33	-16.33	266.67	3.64</a:t>
            </a:r>
          </a:p>
          <a:p>
            <a:pPr lvl="1">
              <a:buNone/>
            </a:pPr>
            <a:r>
              <a:rPr lang="pt-BR" sz="1200" dirty="0" smtClean="0"/>
              <a:t>	RC		78	73.33	   4.67	   21.81	0.3</a:t>
            </a:r>
          </a:p>
          <a:p>
            <a:pPr lvl="1">
              <a:buNone/>
            </a:pPr>
            <a:r>
              <a:rPr lang="pt-BR" sz="1200" dirty="0" smtClean="0"/>
              <a:t>	Totals		220              219.99		χ2 = 	5.8 </a:t>
            </a:r>
            <a:endParaRPr lang="en-US" sz="1200" dirty="0" smtClean="0"/>
          </a:p>
          <a:p>
            <a:r>
              <a:rPr lang="en-US" sz="1600" dirty="0" err="1" smtClean="0"/>
              <a:t>df</a:t>
            </a:r>
            <a:r>
              <a:rPr lang="en-US" sz="1600" dirty="0" smtClean="0"/>
              <a:t> = rows - 1 = 3 - 1 = 2.</a:t>
            </a:r>
          </a:p>
          <a:p>
            <a:r>
              <a:rPr lang="en-US" sz="1600" dirty="0" smtClean="0"/>
              <a:t>Critical value of χ</a:t>
            </a:r>
            <a:r>
              <a:rPr lang="en-US" sz="1600" baseline="30000" dirty="0" smtClean="0"/>
              <a:t>2</a:t>
            </a:r>
            <a:r>
              <a:rPr lang="en-US" sz="1600" dirty="0" smtClean="0"/>
              <a:t> = 5.99 at alpha = 0.05.</a:t>
            </a:r>
          </a:p>
          <a:p>
            <a:r>
              <a:rPr lang="en-US" sz="1600" dirty="0" smtClean="0"/>
              <a:t>Observed value of χ</a:t>
            </a:r>
            <a:r>
              <a:rPr lang="en-US" sz="1600" baseline="30000" dirty="0" smtClean="0"/>
              <a:t>2</a:t>
            </a:r>
            <a:r>
              <a:rPr lang="en-US" sz="1600" dirty="0" smtClean="0"/>
              <a:t> = 5.8.</a:t>
            </a:r>
          </a:p>
          <a:p>
            <a:r>
              <a:rPr lang="en-US" sz="1600" dirty="0" smtClean="0"/>
              <a:t>Decision: Fail to reject H</a:t>
            </a:r>
            <a:r>
              <a:rPr lang="en-US" sz="1600" baseline="-25000" dirty="0" smtClean="0"/>
              <a:t>0</a:t>
            </a:r>
            <a:r>
              <a:rPr lang="en-US" sz="1600" dirty="0" smtClean="0"/>
              <a:t>. </a:t>
            </a:r>
          </a:p>
          <a:p>
            <a:endParaRPr lang="en-US" sz="1400" dirty="0"/>
          </a:p>
        </p:txBody>
      </p:sp>
      <p:sp>
        <p:nvSpPr>
          <p:cNvPr id="4" name="Rectangle 3"/>
          <p:cNvSpPr/>
          <p:nvPr/>
        </p:nvSpPr>
        <p:spPr>
          <a:xfrm>
            <a:off x="5181600" y="6396335"/>
            <a:ext cx="3962400" cy="461665"/>
          </a:xfrm>
          <a:prstGeom prst="rect">
            <a:avLst/>
          </a:prstGeom>
        </p:spPr>
        <p:txBody>
          <a:bodyPr wrap="square">
            <a:spAutoFit/>
          </a:bodyPr>
          <a:lstStyle/>
          <a:p>
            <a:r>
              <a:rPr lang="en-US" sz="1200" dirty="0" smtClean="0"/>
              <a:t>Example from: http://www.philender.com/courses/intro/notes3/chi.html</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Distributions Supported in PROC GLIMMIX</a:t>
            </a:r>
            <a:endParaRPr lang="en-US" sz="3200" dirty="0"/>
          </a:p>
        </p:txBody>
      </p:sp>
      <p:sp>
        <p:nvSpPr>
          <p:cNvPr id="3" name="Content Placeholder 2"/>
          <p:cNvSpPr>
            <a:spLocks noGrp="1"/>
          </p:cNvSpPr>
          <p:nvPr>
            <p:ph idx="1"/>
          </p:nvPr>
        </p:nvSpPr>
        <p:spPr>
          <a:xfrm>
            <a:off x="228600" y="990600"/>
            <a:ext cx="3733800" cy="3733800"/>
          </a:xfrm>
        </p:spPr>
        <p:txBody>
          <a:bodyPr/>
          <a:lstStyle/>
          <a:p>
            <a:r>
              <a:rPr lang="en-US" dirty="0" smtClean="0"/>
              <a:t>Discrete</a:t>
            </a:r>
          </a:p>
          <a:p>
            <a:pPr lvl="1"/>
            <a:r>
              <a:rPr lang="en-US" dirty="0" smtClean="0"/>
              <a:t>Binary</a:t>
            </a:r>
          </a:p>
          <a:p>
            <a:pPr lvl="1"/>
            <a:r>
              <a:rPr lang="en-US" dirty="0" smtClean="0"/>
              <a:t>Binomial</a:t>
            </a:r>
          </a:p>
          <a:p>
            <a:pPr lvl="1"/>
            <a:r>
              <a:rPr lang="en-US" dirty="0" smtClean="0"/>
              <a:t>Poisson</a:t>
            </a:r>
          </a:p>
          <a:p>
            <a:pPr lvl="1"/>
            <a:r>
              <a:rPr lang="en-US" dirty="0" smtClean="0"/>
              <a:t>Geometric</a:t>
            </a:r>
          </a:p>
          <a:p>
            <a:pPr lvl="1"/>
            <a:r>
              <a:rPr lang="en-US" dirty="0" smtClean="0"/>
              <a:t>Negative Binomial </a:t>
            </a:r>
          </a:p>
          <a:p>
            <a:pPr lvl="1"/>
            <a:r>
              <a:rPr lang="en-US" dirty="0" smtClean="0"/>
              <a:t>Multinomial (nominal and ordinal)</a:t>
            </a:r>
          </a:p>
          <a:p>
            <a:endParaRPr lang="en-US" dirty="0" smtClean="0"/>
          </a:p>
          <a:p>
            <a:pPr>
              <a:buNone/>
            </a:pPr>
            <a:endParaRPr lang="en-US" dirty="0"/>
          </a:p>
        </p:txBody>
      </p:sp>
      <p:sp>
        <p:nvSpPr>
          <p:cNvPr id="4" name="TextBox 3"/>
          <p:cNvSpPr txBox="1"/>
          <p:nvPr/>
        </p:nvSpPr>
        <p:spPr>
          <a:xfrm>
            <a:off x="4343400" y="1008995"/>
            <a:ext cx="4572000" cy="3970318"/>
          </a:xfrm>
          <a:prstGeom prst="rect">
            <a:avLst/>
          </a:prstGeom>
          <a:noFill/>
        </p:spPr>
        <p:txBody>
          <a:bodyPr wrap="square" rtlCol="0">
            <a:spAutoFit/>
          </a:bodyPr>
          <a:lstStyle/>
          <a:p>
            <a:pPr>
              <a:buSzPct val="75000"/>
              <a:buFont typeface="Wingdings" pitchFamily="2" charset="2"/>
              <a:buChar char=""/>
            </a:pPr>
            <a:r>
              <a:rPr lang="en-US" sz="2800" b="1" dirty="0" smtClean="0"/>
              <a:t> Continuous</a:t>
            </a:r>
          </a:p>
          <a:p>
            <a:pPr marL="692150" lvl="1" indent="-234950">
              <a:buSzPct val="85000"/>
              <a:buFont typeface="Wingdings" pitchFamily="2" charset="2"/>
              <a:buChar char="§"/>
            </a:pPr>
            <a:r>
              <a:rPr lang="en-US" sz="2800" dirty="0" smtClean="0"/>
              <a:t>Beta</a:t>
            </a:r>
          </a:p>
          <a:p>
            <a:pPr marL="692150" lvl="1" indent="-234950">
              <a:buSzPct val="85000"/>
              <a:buFont typeface="Wingdings" pitchFamily="2" charset="2"/>
              <a:buChar char="§"/>
            </a:pPr>
            <a:r>
              <a:rPr lang="en-US" sz="2800" dirty="0" smtClean="0"/>
              <a:t>Normal</a:t>
            </a:r>
          </a:p>
          <a:p>
            <a:pPr marL="692150" lvl="1" indent="-234950">
              <a:buSzPct val="85000"/>
              <a:buFont typeface="Wingdings" pitchFamily="2" charset="2"/>
              <a:buChar char="§"/>
            </a:pPr>
            <a:r>
              <a:rPr lang="en-US" sz="2800" dirty="0" smtClean="0"/>
              <a:t>“Lognormal”</a:t>
            </a:r>
          </a:p>
          <a:p>
            <a:pPr marL="692150" lvl="1" indent="-234950">
              <a:buSzPct val="85000"/>
              <a:buFont typeface="Wingdings" pitchFamily="2" charset="2"/>
              <a:buChar char="§"/>
            </a:pPr>
            <a:r>
              <a:rPr lang="en-US" sz="2800" dirty="0" smtClean="0"/>
              <a:t>Gamma</a:t>
            </a:r>
          </a:p>
          <a:p>
            <a:pPr marL="692150" lvl="1" indent="-234950">
              <a:buSzPct val="85000"/>
              <a:buFont typeface="Wingdings" pitchFamily="2" charset="2"/>
              <a:buChar char="§"/>
            </a:pPr>
            <a:r>
              <a:rPr lang="en-US" sz="2800" dirty="0" smtClean="0"/>
              <a:t>Exponential</a:t>
            </a:r>
          </a:p>
          <a:p>
            <a:pPr marL="692150" lvl="1" indent="-234950">
              <a:buSzPct val="85000"/>
              <a:buFont typeface="Wingdings" pitchFamily="2" charset="2"/>
              <a:buChar char="§"/>
            </a:pPr>
            <a:r>
              <a:rPr lang="en-US" sz="2800" dirty="0" smtClean="0"/>
              <a:t>Inverse Gaussian </a:t>
            </a:r>
          </a:p>
          <a:p>
            <a:pPr marL="692150" lvl="1" indent="-234950">
              <a:buSzPct val="85000"/>
              <a:buFont typeface="Wingdings" pitchFamily="2" charset="2"/>
              <a:buChar char="§"/>
            </a:pPr>
            <a:r>
              <a:rPr lang="en-US" sz="2800" dirty="0" smtClean="0"/>
              <a:t>Shifted T</a:t>
            </a:r>
          </a:p>
          <a:p>
            <a:endParaRPr lang="en-US" sz="2800" dirty="0"/>
          </a:p>
        </p:txBody>
      </p:sp>
      <p:sp>
        <p:nvSpPr>
          <p:cNvPr id="5" name="TextBox 4"/>
          <p:cNvSpPr txBox="1"/>
          <p:nvPr/>
        </p:nvSpPr>
        <p:spPr>
          <a:xfrm>
            <a:off x="152400" y="5410200"/>
            <a:ext cx="8780994" cy="369332"/>
          </a:xfrm>
          <a:prstGeom prst="rect">
            <a:avLst/>
          </a:prstGeom>
          <a:noFill/>
        </p:spPr>
        <p:txBody>
          <a:bodyPr wrap="none" rtlCol="0">
            <a:spAutoFit/>
          </a:bodyPr>
          <a:lstStyle/>
          <a:p>
            <a:r>
              <a:rPr lang="en-US" dirty="0" smtClean="0"/>
              <a:t>Distributions specified through DIST= (and LINK=) options on the MODEL statement</a:t>
            </a:r>
            <a:endParaRPr lang="en-US" dirty="0"/>
          </a:p>
        </p:txBody>
      </p:sp>
      <p:sp>
        <p:nvSpPr>
          <p:cNvPr id="6" name="TextBox 5"/>
          <p:cNvSpPr txBox="1"/>
          <p:nvPr/>
        </p:nvSpPr>
        <p:spPr>
          <a:xfrm>
            <a:off x="4419600" y="6088559"/>
            <a:ext cx="5027338" cy="769441"/>
          </a:xfrm>
          <a:prstGeom prst="rect">
            <a:avLst/>
          </a:prstGeom>
          <a:noFill/>
        </p:spPr>
        <p:txBody>
          <a:bodyPr wrap="square" rtlCol="0">
            <a:spAutoFit/>
          </a:bodyPr>
          <a:lstStyle/>
          <a:p>
            <a:r>
              <a:rPr lang="en-US" sz="1600" dirty="0" smtClean="0"/>
              <a:t>An Introduction to Generalized Linear Mixed Models </a:t>
            </a:r>
          </a:p>
          <a:p>
            <a:r>
              <a:rPr lang="en-US" sz="1600" dirty="0" smtClean="0"/>
              <a:t>Using SAS PROC GLIMMIX</a:t>
            </a:r>
          </a:p>
          <a:p>
            <a:r>
              <a:rPr lang="en-US" sz="1200" b="1" dirty="0" smtClean="0"/>
              <a:t>P. Gibbs, SAS Technical Support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GLIMMIX overview</a:t>
            </a:r>
            <a:endParaRPr lang="en-US" dirty="0"/>
          </a:p>
        </p:txBody>
      </p:sp>
      <p:sp>
        <p:nvSpPr>
          <p:cNvPr id="3" name="Content Placeholder 2"/>
          <p:cNvSpPr>
            <a:spLocks noGrp="1"/>
          </p:cNvSpPr>
          <p:nvPr>
            <p:ph idx="1"/>
          </p:nvPr>
        </p:nvSpPr>
        <p:spPr>
          <a:xfrm>
            <a:off x="0" y="990600"/>
            <a:ext cx="9144000" cy="5105400"/>
          </a:xfrm>
        </p:spPr>
        <p:txBody>
          <a:bodyPr/>
          <a:lstStyle/>
          <a:p>
            <a:r>
              <a:rPr lang="en-US" sz="2400" dirty="0" smtClean="0"/>
              <a:t>In the absence of random effects, the GLIMMIX procedure fits generalized linear models (fit by the GENMOD procedure).</a:t>
            </a:r>
          </a:p>
          <a:p>
            <a:r>
              <a:rPr lang="en-US" sz="2400" dirty="0" smtClean="0"/>
              <a:t>GLMMs are useful for estimating:</a:t>
            </a:r>
          </a:p>
          <a:p>
            <a:pPr lvl="1"/>
            <a:r>
              <a:rPr lang="en-US" sz="2000" dirty="0" smtClean="0"/>
              <a:t>Trends in disease rates, </a:t>
            </a:r>
          </a:p>
          <a:p>
            <a:pPr lvl="1"/>
            <a:r>
              <a:rPr lang="en-US" sz="2000" dirty="0" smtClean="0"/>
              <a:t>Modeling CD4 counts in a clinical trial over time, </a:t>
            </a:r>
          </a:p>
          <a:p>
            <a:pPr lvl="1"/>
            <a:r>
              <a:rPr lang="en-US" sz="2000" dirty="0" smtClean="0"/>
              <a:t>Modeling the proportion of infected plants on experimental units in a design with randomly selected treatments or randomly selected blocks</a:t>
            </a:r>
          </a:p>
          <a:p>
            <a:pPr lvl="1"/>
            <a:r>
              <a:rPr lang="en-US" sz="2000" dirty="0" smtClean="0"/>
              <a:t>Predicting the probability of high ozone levels in counties</a:t>
            </a:r>
          </a:p>
          <a:p>
            <a:pPr lvl="1"/>
            <a:r>
              <a:rPr lang="en-US" sz="2000" dirty="0" smtClean="0"/>
              <a:t>Modeling skewed data over time, </a:t>
            </a:r>
          </a:p>
          <a:p>
            <a:pPr lvl="1"/>
            <a:r>
              <a:rPr lang="en-US" sz="2000" dirty="0" smtClean="0"/>
              <a:t>Analyzing customer preference, </a:t>
            </a:r>
          </a:p>
          <a:p>
            <a:pPr lvl="1"/>
            <a:r>
              <a:rPr lang="en-US" sz="2000" dirty="0" smtClean="0"/>
              <a:t>Joint modeling of multivariate outcomes, etc.</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GLIMMIX overview</a:t>
            </a:r>
            <a:endParaRPr lang="en-US" dirty="0"/>
          </a:p>
        </p:txBody>
      </p:sp>
      <p:sp>
        <p:nvSpPr>
          <p:cNvPr id="3" name="Content Placeholder 2"/>
          <p:cNvSpPr>
            <a:spLocks noGrp="1"/>
          </p:cNvSpPr>
          <p:nvPr>
            <p:ph idx="1"/>
          </p:nvPr>
        </p:nvSpPr>
        <p:spPr/>
        <p:txBody>
          <a:bodyPr/>
          <a:lstStyle/>
          <a:p>
            <a:r>
              <a:rPr lang="en-US" dirty="0" smtClean="0"/>
              <a:t>The syntax in SAS to use GLIMMIX to what we have learned for Proc Mixed. </a:t>
            </a:r>
          </a:p>
          <a:p>
            <a:pPr lvl="1"/>
            <a:r>
              <a:rPr lang="en-US" dirty="0" smtClean="0"/>
              <a:t>This includes CLASS, MODEL, and RANDOM statements.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GLIMMIX features.</a:t>
            </a:r>
            <a:endParaRPr lang="en-US" dirty="0"/>
          </a:p>
        </p:txBody>
      </p:sp>
      <p:sp>
        <p:nvSpPr>
          <p:cNvPr id="3" name="Content Placeholder 2"/>
          <p:cNvSpPr>
            <a:spLocks noGrp="1"/>
          </p:cNvSpPr>
          <p:nvPr>
            <p:ph idx="1"/>
          </p:nvPr>
        </p:nvSpPr>
        <p:spPr>
          <a:xfrm>
            <a:off x="228600" y="990600"/>
            <a:ext cx="8763000" cy="5029200"/>
          </a:xfrm>
        </p:spPr>
        <p:txBody>
          <a:bodyPr/>
          <a:lstStyle/>
          <a:p>
            <a:r>
              <a:rPr lang="en-US" sz="1800" dirty="0" smtClean="0"/>
              <a:t>SUBJECT= and GROUP= options, which enable blocking of variance matrices and parameter heterogeneity</a:t>
            </a:r>
          </a:p>
          <a:p>
            <a:r>
              <a:rPr lang="en-US" sz="1800" dirty="0" smtClean="0"/>
              <a:t>Linear unbiased predictors</a:t>
            </a:r>
          </a:p>
          <a:p>
            <a:r>
              <a:rPr lang="en-US" sz="1800" dirty="0" smtClean="0"/>
              <a:t>Flexible covariance structures for random and residual random effects, including variance components, unstructured, autoregressive, and spatial structures</a:t>
            </a:r>
          </a:p>
          <a:p>
            <a:r>
              <a:rPr lang="en-US" sz="1800" dirty="0" smtClean="0"/>
              <a:t>The CONTRAST, ESTIMATE, LSMEANS, and LSMESTIMATE statements, which produce hypothesis tests and estimable linear combinations of effects</a:t>
            </a:r>
          </a:p>
          <a:p>
            <a:r>
              <a:rPr lang="en-US" sz="1800" dirty="0" smtClean="0"/>
              <a:t>The NLOPTIONS statement, which enables you to exercise control over the numerical optimization.</a:t>
            </a:r>
          </a:p>
          <a:p>
            <a:r>
              <a:rPr lang="en-US" sz="1800" dirty="0" smtClean="0"/>
              <a:t>You can choose techniques, update methods, line search algorithms, convergence criteria, and more. Or, you can choose the default optimization strategies selected for the particular class of model you are fitting.</a:t>
            </a:r>
          </a:p>
          <a:p>
            <a:pPr>
              <a:buNone/>
            </a:pP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GLIMMIX features.</a:t>
            </a:r>
            <a:endParaRPr lang="en-US" dirty="0"/>
          </a:p>
        </p:txBody>
      </p:sp>
      <p:sp>
        <p:nvSpPr>
          <p:cNvPr id="3" name="Content Placeholder 2"/>
          <p:cNvSpPr>
            <a:spLocks noGrp="1"/>
          </p:cNvSpPr>
          <p:nvPr>
            <p:ph idx="1"/>
          </p:nvPr>
        </p:nvSpPr>
        <p:spPr>
          <a:xfrm>
            <a:off x="228600" y="990600"/>
            <a:ext cx="8763000" cy="5029200"/>
          </a:xfrm>
        </p:spPr>
        <p:txBody>
          <a:bodyPr/>
          <a:lstStyle/>
          <a:p>
            <a:r>
              <a:rPr lang="en-US" sz="2000" dirty="0" smtClean="0"/>
              <a:t>Computed variables with SAS programming statements inside of PROC GLIMMIX (except for variables listed in the CLASS statement). </a:t>
            </a:r>
          </a:p>
          <a:p>
            <a:pPr lvl="1"/>
            <a:r>
              <a:rPr lang="en-US" sz="1600" dirty="0" smtClean="0"/>
              <a:t>These computed variables can appear in the MODEL, RANDOM, WEIGHT, or FREQ statement.</a:t>
            </a:r>
            <a:endParaRPr lang="en-US" sz="2000" dirty="0" smtClean="0"/>
          </a:p>
          <a:p>
            <a:r>
              <a:rPr lang="en-US" sz="2000" dirty="0" smtClean="0"/>
              <a:t>User-specified link and variance functions choice of model-based variance-covariance estimators for the fixed effects or empirical (sandwich)</a:t>
            </a:r>
          </a:p>
          <a:p>
            <a:r>
              <a:rPr lang="en-US" sz="2000" dirty="0" smtClean="0"/>
              <a:t>Estimators to make analysis robust against misspecification of the covariance structure and to adjust for small-sample bias joint modeling for multivariate data. </a:t>
            </a:r>
          </a:p>
          <a:p>
            <a:pPr lvl="1"/>
            <a:r>
              <a:rPr lang="en-US" sz="1600" dirty="0" smtClean="0"/>
              <a:t>For example, you can model binary and normal responses from a subject jointly and use random effects to relate (fuse) the two outcomes.</a:t>
            </a:r>
          </a:p>
          <a:p>
            <a:pPr>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GLIMMIX Information</a:t>
            </a:r>
            <a:endParaRPr lang="en-US" dirty="0"/>
          </a:p>
        </p:txBody>
      </p:sp>
      <p:sp>
        <p:nvSpPr>
          <p:cNvPr id="3" name="Content Placeholder 2"/>
          <p:cNvSpPr>
            <a:spLocks noGrp="1"/>
          </p:cNvSpPr>
          <p:nvPr>
            <p:ph idx="1"/>
          </p:nvPr>
        </p:nvSpPr>
        <p:spPr/>
        <p:txBody>
          <a:bodyPr/>
          <a:lstStyle/>
          <a:p>
            <a:r>
              <a:rPr lang="en-US" dirty="0" smtClean="0"/>
              <a:t>PROC GLIMMIX is a procedure for fitting </a:t>
            </a:r>
            <a:r>
              <a:rPr lang="en-US" u="sng" dirty="0" smtClean="0"/>
              <a:t>G</a:t>
            </a:r>
            <a:r>
              <a:rPr lang="en-US" dirty="0" smtClean="0"/>
              <a:t>eneralized </a:t>
            </a:r>
            <a:r>
              <a:rPr lang="en-US" u="sng" dirty="0" smtClean="0"/>
              <a:t>Li</a:t>
            </a:r>
            <a:r>
              <a:rPr lang="en-US" dirty="0" smtClean="0"/>
              <a:t>near </a:t>
            </a:r>
            <a:r>
              <a:rPr lang="en-US" u="sng" dirty="0" smtClean="0"/>
              <a:t>Mix</a:t>
            </a:r>
            <a:r>
              <a:rPr lang="en-US" dirty="0" smtClean="0"/>
              <a:t>ed </a:t>
            </a:r>
            <a:r>
              <a:rPr lang="en-US" u="sng" dirty="0" smtClean="0"/>
              <a:t>M</a:t>
            </a:r>
            <a:r>
              <a:rPr lang="en-US" dirty="0" smtClean="0"/>
              <a:t>odels</a:t>
            </a:r>
          </a:p>
          <a:p>
            <a:r>
              <a:rPr lang="en-US" dirty="0" smtClean="0"/>
              <a:t>GLiM’s (or GLM’s) allow for non-normal data and random effects</a:t>
            </a:r>
          </a:p>
          <a:p>
            <a:r>
              <a:rPr lang="en-US" dirty="0" smtClean="0"/>
              <a:t>GLiM’s allow for correlation amongst responses</a:t>
            </a:r>
          </a:p>
          <a:p>
            <a:endParaRPr lang="en-US" dirty="0"/>
          </a:p>
        </p:txBody>
      </p:sp>
      <p:sp>
        <p:nvSpPr>
          <p:cNvPr id="4" name="TextBox 3"/>
          <p:cNvSpPr txBox="1"/>
          <p:nvPr/>
        </p:nvSpPr>
        <p:spPr>
          <a:xfrm>
            <a:off x="4419600" y="6088559"/>
            <a:ext cx="5027338" cy="769441"/>
          </a:xfrm>
          <a:prstGeom prst="rect">
            <a:avLst/>
          </a:prstGeom>
          <a:noFill/>
        </p:spPr>
        <p:txBody>
          <a:bodyPr wrap="square" rtlCol="0">
            <a:spAutoFit/>
          </a:bodyPr>
          <a:lstStyle/>
          <a:p>
            <a:r>
              <a:rPr lang="en-US" sz="1600" dirty="0" smtClean="0"/>
              <a:t>An Introduction to Generalized Linear Mixed Models </a:t>
            </a:r>
          </a:p>
          <a:p>
            <a:r>
              <a:rPr lang="en-US" sz="1600" dirty="0" smtClean="0"/>
              <a:t>Using SAS PROC GLIMMIX</a:t>
            </a:r>
          </a:p>
          <a:p>
            <a:r>
              <a:rPr lang="en-US" sz="1200" b="1" dirty="0" smtClean="0"/>
              <a:t>P. Gibbs, SAS Technical Support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685800"/>
          </a:xfrm>
        </p:spPr>
        <p:txBody>
          <a:bodyPr/>
          <a:lstStyle/>
          <a:p>
            <a:r>
              <a:rPr lang="en-US" sz="2800" dirty="0" smtClean="0"/>
              <a:t>Comparing the GLIMMIX and MIXED Procedures</a:t>
            </a:r>
            <a:endParaRPr lang="en-US" sz="2800" dirty="0"/>
          </a:p>
        </p:txBody>
      </p:sp>
      <p:sp>
        <p:nvSpPr>
          <p:cNvPr id="3" name="Content Placeholder 2"/>
          <p:cNvSpPr>
            <a:spLocks noGrp="1"/>
          </p:cNvSpPr>
          <p:nvPr>
            <p:ph idx="1"/>
          </p:nvPr>
        </p:nvSpPr>
        <p:spPr/>
        <p:txBody>
          <a:bodyPr/>
          <a:lstStyle/>
          <a:p>
            <a:r>
              <a:rPr lang="en-US" sz="2000" dirty="0" smtClean="0"/>
              <a:t>The MIXED procedure is different from the GLIMMIX procedure in the following respect: </a:t>
            </a:r>
          </a:p>
          <a:p>
            <a:pPr lvl="1"/>
            <a:r>
              <a:rPr lang="en-US" sz="1600" dirty="0" smtClean="0"/>
              <a:t>Linear mixed models are a special case in the family of generalized linear mixed models;</a:t>
            </a:r>
          </a:p>
          <a:p>
            <a:pPr lvl="1"/>
            <a:r>
              <a:rPr lang="en-US" sz="1600" dirty="0" smtClean="0"/>
              <a:t>A linear mixed model is a generalized linear mixed model where the conditional distribution is normal and the link function is the identity function. </a:t>
            </a:r>
          </a:p>
          <a:p>
            <a:r>
              <a:rPr lang="en-US" sz="2000" dirty="0" smtClean="0"/>
              <a:t>Most models that can be fit with the MIXED procedure can also be fit with the GLIMMIX procedure. </a:t>
            </a:r>
          </a:p>
          <a:p>
            <a:r>
              <a:rPr lang="en-US" sz="2000" dirty="0" smtClean="0"/>
              <a:t>Despite this overlap in functionality, there are also some important differences between the two procedures.</a:t>
            </a:r>
          </a:p>
          <a:p>
            <a:r>
              <a:rPr lang="en-US" sz="2000" dirty="0" smtClean="0"/>
              <a:t>Knowledge concerning the differences enables the user to select the most appropriate tool in situations where you have a choice between procedures and to identify situations where a choice does not exist.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685800"/>
          </a:xfrm>
        </p:spPr>
        <p:txBody>
          <a:bodyPr/>
          <a:lstStyle/>
          <a:p>
            <a:r>
              <a:rPr lang="en-US" sz="2800" dirty="0" smtClean="0"/>
              <a:t>Comparing the GLIMMIX and MIXED Procedures</a:t>
            </a:r>
            <a:endParaRPr lang="en-US" sz="2800" dirty="0"/>
          </a:p>
        </p:txBody>
      </p:sp>
      <p:sp>
        <p:nvSpPr>
          <p:cNvPr id="3" name="Content Placeholder 2"/>
          <p:cNvSpPr>
            <a:spLocks noGrp="1"/>
          </p:cNvSpPr>
          <p:nvPr>
            <p:ph idx="1"/>
          </p:nvPr>
        </p:nvSpPr>
        <p:spPr/>
        <p:txBody>
          <a:bodyPr/>
          <a:lstStyle/>
          <a:p>
            <a:pPr>
              <a:buNone/>
            </a:pPr>
            <a:r>
              <a:rPr lang="en-US" dirty="0" smtClean="0"/>
              <a:t>The following PROC MIXED statement when using the repeated statement</a:t>
            </a:r>
          </a:p>
          <a:p>
            <a:pPr>
              <a:buNone/>
            </a:pPr>
            <a:r>
              <a:rPr lang="en-US" dirty="0" smtClean="0"/>
              <a:t>		repeated / subject=id type=</a:t>
            </a:r>
            <a:r>
              <a:rPr lang="en-US" dirty="0" err="1" smtClean="0"/>
              <a:t>ar</a:t>
            </a:r>
            <a:r>
              <a:rPr lang="en-US" dirty="0" smtClean="0"/>
              <a:t>(1); </a:t>
            </a:r>
          </a:p>
          <a:p>
            <a:pPr>
              <a:buNone/>
            </a:pPr>
            <a:r>
              <a:rPr lang="en-US" dirty="0" smtClean="0"/>
              <a:t>is equivalent to the following Random statement in the GLIMMIX procedure: </a:t>
            </a:r>
          </a:p>
          <a:p>
            <a:pPr>
              <a:buNone/>
            </a:pPr>
            <a:r>
              <a:rPr lang="en-US" dirty="0" smtClean="0"/>
              <a:t>		random _residual_ / subject=id type=</a:t>
            </a:r>
            <a:r>
              <a:rPr lang="en-US" dirty="0" err="1" smtClean="0"/>
              <a:t>ar</a:t>
            </a:r>
            <a:r>
              <a:rPr lang="en-US" dirty="0" smtClean="0"/>
              <a:t>(1);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GLIMMIX Procedure</a:t>
            </a:r>
            <a:endParaRPr lang="en-US" dirty="0"/>
          </a:p>
        </p:txBody>
      </p:sp>
      <p:sp>
        <p:nvSpPr>
          <p:cNvPr id="3" name="Content Placeholder 2"/>
          <p:cNvSpPr>
            <a:spLocks noGrp="1"/>
          </p:cNvSpPr>
          <p:nvPr>
            <p:ph idx="1"/>
          </p:nvPr>
        </p:nvSpPr>
        <p:spPr/>
        <p:txBody>
          <a:bodyPr/>
          <a:lstStyle/>
          <a:p>
            <a:r>
              <a:rPr lang="en-US" sz="2000" dirty="0" smtClean="0"/>
              <a:t>You can specify the following statements in the GLIMMIX procedure: </a:t>
            </a:r>
          </a:p>
          <a:p>
            <a:r>
              <a:rPr lang="en-US" sz="2000" dirty="0" smtClean="0"/>
              <a:t>PROC GLIMMIX &lt;options&gt; ; </a:t>
            </a:r>
          </a:p>
          <a:p>
            <a:r>
              <a:rPr lang="en-US" sz="2000" dirty="0" smtClean="0"/>
              <a:t>BY variables ; </a:t>
            </a:r>
          </a:p>
          <a:p>
            <a:r>
              <a:rPr lang="en-US" sz="2000" dirty="0" smtClean="0"/>
              <a:t>CLASS variables ; </a:t>
            </a:r>
          </a:p>
          <a:p>
            <a:r>
              <a:rPr lang="en-US" sz="2000" dirty="0" smtClean="0"/>
              <a:t>CONTRAST ’label’ contrast-specification &lt;, contrast-specification&gt; &lt;, ...&gt; &lt;/ options&gt; ;</a:t>
            </a:r>
          </a:p>
          <a:p>
            <a:r>
              <a:rPr lang="en-US" sz="2000" dirty="0" smtClean="0"/>
              <a:t> COVTEST &lt;’label’&gt; &lt;test-specification&gt; &lt;/ options&gt; ; </a:t>
            </a:r>
          </a:p>
          <a:p>
            <a:r>
              <a:rPr lang="en-US" sz="2000" dirty="0" smtClean="0"/>
              <a:t>EFFECT </a:t>
            </a:r>
            <a:r>
              <a:rPr lang="en-US" sz="2000" dirty="0" err="1" smtClean="0"/>
              <a:t>effect</a:t>
            </a:r>
            <a:r>
              <a:rPr lang="en-US" sz="2000" dirty="0" smtClean="0"/>
              <a:t>-specification ; </a:t>
            </a:r>
          </a:p>
          <a:p>
            <a:r>
              <a:rPr lang="en-US" sz="2000" dirty="0" smtClean="0"/>
              <a:t>ESTIMATE ’label’ contrast-specification &lt;(divisor=</a:t>
            </a:r>
            <a:r>
              <a:rPr lang="en-US" sz="2000" i="1" dirty="0" smtClean="0"/>
              <a:t>n</a:t>
            </a:r>
            <a:r>
              <a:rPr lang="en-US" sz="2000" dirty="0" smtClean="0"/>
              <a:t>)&gt;</a:t>
            </a:r>
            <a:br>
              <a:rPr lang="en-US" sz="2000" dirty="0" smtClean="0"/>
            </a:br>
            <a:r>
              <a:rPr lang="en-US" sz="2000" dirty="0" smtClean="0"/>
              <a:t>&lt;, ’label’ contrast-specification &lt;(divisor=</a:t>
            </a:r>
            <a:r>
              <a:rPr lang="en-US" sz="2000" i="1" dirty="0" smtClean="0"/>
              <a:t>n</a:t>
            </a:r>
            <a:r>
              <a:rPr lang="en-US" sz="2000" dirty="0" smtClean="0"/>
              <a:t>)&gt;&gt; &lt;, ...&gt; &lt;/ options&gt; ;</a:t>
            </a:r>
          </a:p>
          <a:p>
            <a:r>
              <a:rPr lang="en-US" sz="2000" dirty="0" smtClean="0"/>
              <a:t> FREQ variable</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GLIMMIX Procedure</a:t>
            </a:r>
            <a:endParaRPr lang="en-US" dirty="0"/>
          </a:p>
        </p:txBody>
      </p:sp>
      <p:sp>
        <p:nvSpPr>
          <p:cNvPr id="3" name="Content Placeholder 2"/>
          <p:cNvSpPr>
            <a:spLocks noGrp="1"/>
          </p:cNvSpPr>
          <p:nvPr>
            <p:ph idx="1"/>
          </p:nvPr>
        </p:nvSpPr>
        <p:spPr>
          <a:xfrm>
            <a:off x="228600" y="914400"/>
            <a:ext cx="8534400" cy="5181600"/>
          </a:xfrm>
        </p:spPr>
        <p:txBody>
          <a:bodyPr/>
          <a:lstStyle/>
          <a:p>
            <a:r>
              <a:rPr lang="en-US" sz="2000" dirty="0" smtClean="0"/>
              <a:t>ID Variables ; </a:t>
            </a:r>
          </a:p>
          <a:p>
            <a:r>
              <a:rPr lang="en-US" sz="2000" dirty="0" smtClean="0"/>
              <a:t>LSMEANS fixed-effects &lt;/ options&gt; ; </a:t>
            </a:r>
          </a:p>
          <a:p>
            <a:r>
              <a:rPr lang="en-US" sz="2000" dirty="0" smtClean="0"/>
              <a:t>LSMESTIMATE fixed-effect &lt;’label’&gt; values &lt;divisor=&gt;</a:t>
            </a:r>
            <a:br>
              <a:rPr lang="en-US" sz="2000" dirty="0" smtClean="0"/>
            </a:br>
            <a:r>
              <a:rPr lang="en-US" sz="2000" dirty="0" smtClean="0"/>
              <a:t>&lt;, &lt;’label’&gt; values &lt;divisor=n&gt;&gt; &lt;, ...&gt; &lt;/ options&gt; ; </a:t>
            </a:r>
          </a:p>
          <a:p>
            <a:r>
              <a:rPr lang="en-US" sz="2000" dirty="0" smtClean="0"/>
              <a:t>MODEL response&lt;(response-options)&gt; = &lt;fixed-effects&gt; &lt;/ model-options&gt; ; </a:t>
            </a:r>
          </a:p>
          <a:p>
            <a:r>
              <a:rPr lang="en-US" sz="2000" dirty="0" smtClean="0"/>
              <a:t>MODEL events/trials = &lt;fixed-effects&gt; &lt;/ model-options&gt; ; </a:t>
            </a:r>
          </a:p>
          <a:p>
            <a:r>
              <a:rPr lang="en-US" sz="2000" dirty="0" smtClean="0"/>
              <a:t>NLOPTIONS &lt;options&gt; ; </a:t>
            </a:r>
          </a:p>
          <a:p>
            <a:r>
              <a:rPr lang="en-US" sz="2000" dirty="0" smtClean="0"/>
              <a:t>OUTPUT &lt;OUT=SAS-data-set&gt;</a:t>
            </a:r>
            <a:br>
              <a:rPr lang="en-US" sz="2000" dirty="0" smtClean="0"/>
            </a:br>
            <a:r>
              <a:rPr lang="en-US" sz="2000" dirty="0" smtClean="0"/>
              <a:t>&lt;keyword&lt;(keyword-options)&gt; &lt;=name&gt;&gt;...</a:t>
            </a:r>
            <a:br>
              <a:rPr lang="en-US" sz="2000" dirty="0" smtClean="0"/>
            </a:br>
            <a:r>
              <a:rPr lang="en-US" sz="2000" dirty="0" smtClean="0"/>
              <a:t>&lt;keyword&lt;(keyword-options)&gt; &lt;=name&gt;&gt; &lt;/ options&gt; ; </a:t>
            </a:r>
          </a:p>
          <a:p>
            <a:r>
              <a:rPr lang="en-US" sz="2000" dirty="0" smtClean="0"/>
              <a:t>PARMS (value-list) ...&lt;/ options&gt; ;</a:t>
            </a:r>
          </a:p>
          <a:p>
            <a:r>
              <a:rPr lang="en-US" sz="2000" dirty="0" smtClean="0"/>
              <a:t> RANDOM </a:t>
            </a:r>
            <a:r>
              <a:rPr lang="en-US" sz="2000" dirty="0" err="1" smtClean="0"/>
              <a:t>random</a:t>
            </a:r>
            <a:r>
              <a:rPr lang="en-US" sz="2000" dirty="0" smtClean="0"/>
              <a:t>-effects &lt;/ options&gt; ;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GLIMMIX Procedure</a:t>
            </a:r>
            <a:endParaRPr lang="en-US" dirty="0"/>
          </a:p>
        </p:txBody>
      </p:sp>
      <p:sp>
        <p:nvSpPr>
          <p:cNvPr id="3" name="Content Placeholder 2"/>
          <p:cNvSpPr>
            <a:spLocks noGrp="1"/>
          </p:cNvSpPr>
          <p:nvPr>
            <p:ph idx="1"/>
          </p:nvPr>
        </p:nvSpPr>
        <p:spPr/>
        <p:txBody>
          <a:bodyPr/>
          <a:lstStyle/>
          <a:p>
            <a:r>
              <a:rPr lang="en-US" sz="2000" dirty="0" smtClean="0"/>
              <a:t>WEIGHT variable ; </a:t>
            </a:r>
          </a:p>
          <a:p>
            <a:endParaRPr lang="en-US" sz="2000" dirty="0" smtClean="0"/>
          </a:p>
          <a:p>
            <a:r>
              <a:rPr lang="en-US" sz="2000" dirty="0" smtClean="0"/>
              <a:t>Programming statements ; </a:t>
            </a:r>
          </a:p>
          <a:p>
            <a:r>
              <a:rPr lang="en-US" sz="2000" dirty="0" smtClean="0"/>
              <a:t>The CLASS, CONTRAST, COVTEST, EFFECT, ESTIMATE, LSMEANS, LSMESTIMATE, and RANDOM statements and the programming statements can appear multiple times. </a:t>
            </a:r>
          </a:p>
          <a:p>
            <a:r>
              <a:rPr lang="en-US" sz="2000" dirty="0" smtClean="0"/>
              <a:t>The PROC GLIMMIX and MODEL statements are required, and the MODEL statement must appear after the CLASS statement if a CLASS statement is included. </a:t>
            </a:r>
          </a:p>
          <a:p>
            <a:r>
              <a:rPr lang="en-US" sz="2000" dirty="0" smtClean="0"/>
              <a:t>The EFFECT statements must appear before the MODEL statement. </a:t>
            </a:r>
          </a:p>
          <a:p>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MIXED and GLIMMIX</a:t>
            </a:r>
            <a:endParaRPr lang="en-US" dirty="0"/>
          </a:p>
        </p:txBody>
      </p:sp>
      <p:sp>
        <p:nvSpPr>
          <p:cNvPr id="3" name="Content Placeholder 2"/>
          <p:cNvSpPr>
            <a:spLocks noGrp="1"/>
          </p:cNvSpPr>
          <p:nvPr>
            <p:ph idx="1"/>
          </p:nvPr>
        </p:nvSpPr>
        <p:spPr/>
        <p:txBody>
          <a:bodyPr/>
          <a:lstStyle/>
          <a:p>
            <a:pPr>
              <a:spcBef>
                <a:spcPts val="0"/>
              </a:spcBef>
              <a:buNone/>
            </a:pPr>
            <a:r>
              <a:rPr lang="en-US" sz="1600" dirty="0" smtClean="0"/>
              <a:t>PROC GLIMMIX				PROC MIXED</a:t>
            </a:r>
          </a:p>
          <a:p>
            <a:pPr>
              <a:spcBef>
                <a:spcPts val="0"/>
              </a:spcBef>
              <a:buNone/>
            </a:pPr>
            <a:r>
              <a:rPr lang="en-US" sz="1600" dirty="0" smtClean="0"/>
              <a:t>BY						</a:t>
            </a:r>
            <a:r>
              <a:rPr lang="en-US" sz="1600" dirty="0" err="1" smtClean="0"/>
              <a:t>BY</a:t>
            </a:r>
            <a:endParaRPr lang="en-US" sz="1600" dirty="0" smtClean="0"/>
          </a:p>
          <a:p>
            <a:pPr>
              <a:spcBef>
                <a:spcPts val="0"/>
              </a:spcBef>
              <a:buNone/>
            </a:pPr>
            <a:r>
              <a:rPr lang="en-US" sz="1600" dirty="0" smtClean="0"/>
              <a:t>CLASS					</a:t>
            </a:r>
            <a:r>
              <a:rPr lang="en-US" sz="1600" dirty="0" err="1" smtClean="0"/>
              <a:t>CLASS</a:t>
            </a:r>
            <a:endParaRPr lang="en-US" sz="1600" dirty="0" smtClean="0"/>
          </a:p>
          <a:p>
            <a:pPr>
              <a:spcBef>
                <a:spcPts val="0"/>
              </a:spcBef>
              <a:buNone/>
            </a:pPr>
            <a:r>
              <a:rPr lang="en-US" sz="1600" dirty="0" smtClean="0"/>
              <a:t>CONTRAST 				</a:t>
            </a:r>
            <a:r>
              <a:rPr lang="en-US" sz="1600" dirty="0" err="1" smtClean="0"/>
              <a:t>CONTRAST</a:t>
            </a:r>
            <a:endParaRPr lang="en-US" sz="1600" dirty="0" smtClean="0"/>
          </a:p>
          <a:p>
            <a:pPr>
              <a:spcBef>
                <a:spcPts val="0"/>
              </a:spcBef>
              <a:buNone/>
            </a:pPr>
            <a:r>
              <a:rPr lang="en-US" sz="1600" dirty="0" smtClean="0"/>
              <a:t>EFFECT</a:t>
            </a:r>
          </a:p>
          <a:p>
            <a:pPr>
              <a:spcBef>
                <a:spcPts val="0"/>
              </a:spcBef>
              <a:buNone/>
            </a:pPr>
            <a:r>
              <a:rPr lang="en-US" sz="1600" dirty="0" smtClean="0"/>
              <a:t>ESTIMATE				</a:t>
            </a:r>
            <a:r>
              <a:rPr lang="en-US" sz="1600" dirty="0" err="1" smtClean="0"/>
              <a:t>ESTIMATE</a:t>
            </a:r>
            <a:endParaRPr lang="en-US" sz="1600" dirty="0" smtClean="0"/>
          </a:p>
          <a:p>
            <a:pPr>
              <a:spcBef>
                <a:spcPts val="0"/>
              </a:spcBef>
              <a:buNone/>
            </a:pPr>
            <a:r>
              <a:rPr lang="en-US" sz="1600" dirty="0" smtClean="0"/>
              <a:t>FREQ</a:t>
            </a:r>
          </a:p>
          <a:p>
            <a:pPr>
              <a:spcBef>
                <a:spcPts val="0"/>
              </a:spcBef>
              <a:buNone/>
            </a:pPr>
            <a:r>
              <a:rPr lang="en-US" sz="1600" dirty="0" smtClean="0"/>
              <a:t>ID						</a:t>
            </a:r>
            <a:r>
              <a:rPr lang="en-US" sz="1600" dirty="0" err="1" smtClean="0"/>
              <a:t>ID</a:t>
            </a:r>
            <a:endParaRPr lang="en-US" sz="1600" dirty="0" smtClean="0"/>
          </a:p>
          <a:p>
            <a:pPr>
              <a:spcBef>
                <a:spcPts val="0"/>
              </a:spcBef>
              <a:buNone/>
            </a:pPr>
            <a:r>
              <a:rPr lang="en-US" sz="1600" dirty="0" smtClean="0"/>
              <a:t>LSMEANS				</a:t>
            </a:r>
            <a:r>
              <a:rPr lang="en-US" sz="1600" dirty="0" err="1" smtClean="0"/>
              <a:t>LSMEANS</a:t>
            </a:r>
            <a:endParaRPr lang="en-US" sz="1600" dirty="0" smtClean="0"/>
          </a:p>
          <a:p>
            <a:pPr>
              <a:spcBef>
                <a:spcPts val="0"/>
              </a:spcBef>
              <a:buNone/>
            </a:pPr>
            <a:r>
              <a:rPr lang="en-US" sz="1600" dirty="0" smtClean="0"/>
              <a:t>LSMESTIMATE</a:t>
            </a:r>
          </a:p>
          <a:p>
            <a:pPr>
              <a:spcBef>
                <a:spcPts val="0"/>
              </a:spcBef>
              <a:buNone/>
            </a:pPr>
            <a:r>
              <a:rPr lang="en-US" sz="1600" dirty="0" smtClean="0"/>
              <a:t>MODEL					</a:t>
            </a:r>
            <a:r>
              <a:rPr lang="en-US" sz="1600" dirty="0" err="1" smtClean="0"/>
              <a:t>MODEL</a:t>
            </a:r>
            <a:endParaRPr lang="en-US" sz="1600" dirty="0" smtClean="0"/>
          </a:p>
          <a:p>
            <a:pPr>
              <a:spcBef>
                <a:spcPts val="0"/>
              </a:spcBef>
              <a:buNone/>
            </a:pPr>
            <a:r>
              <a:rPr lang="en-US" sz="1600" dirty="0" smtClean="0"/>
              <a:t>NLOPTIONS</a:t>
            </a:r>
          </a:p>
          <a:p>
            <a:pPr>
              <a:spcBef>
                <a:spcPts val="0"/>
              </a:spcBef>
              <a:buNone/>
            </a:pPr>
            <a:r>
              <a:rPr lang="en-US" sz="1600" dirty="0" smtClean="0"/>
              <a:t>OUTPUT</a:t>
            </a:r>
          </a:p>
          <a:p>
            <a:pPr>
              <a:spcBef>
                <a:spcPts val="0"/>
              </a:spcBef>
              <a:buNone/>
            </a:pPr>
            <a:r>
              <a:rPr lang="en-US" sz="1600" dirty="0" smtClean="0"/>
              <a:t>PARMS					</a:t>
            </a:r>
            <a:r>
              <a:rPr lang="en-US" sz="1600" dirty="0" err="1" smtClean="0"/>
              <a:t>PARMS</a:t>
            </a:r>
            <a:endParaRPr lang="en-US" sz="1600" dirty="0" smtClean="0"/>
          </a:p>
          <a:p>
            <a:pPr>
              <a:spcBef>
                <a:spcPts val="0"/>
              </a:spcBef>
              <a:buNone/>
            </a:pPr>
            <a:r>
              <a:rPr lang="en-US" sz="1600" dirty="0" smtClean="0"/>
              <a:t>PRIOR</a:t>
            </a:r>
          </a:p>
          <a:p>
            <a:pPr>
              <a:spcBef>
                <a:spcPts val="0"/>
              </a:spcBef>
              <a:buNone/>
            </a:pPr>
            <a:r>
              <a:rPr lang="en-US" sz="1600" dirty="0" smtClean="0"/>
              <a:t>RANDOM					</a:t>
            </a:r>
            <a:r>
              <a:rPr lang="en-US" sz="1600" dirty="0" err="1" smtClean="0"/>
              <a:t>RANDOM</a:t>
            </a:r>
            <a:endParaRPr lang="en-US" sz="1600" dirty="0" smtClean="0"/>
          </a:p>
          <a:p>
            <a:pPr>
              <a:spcBef>
                <a:spcPts val="0"/>
              </a:spcBef>
              <a:buNone/>
            </a:pPr>
            <a:r>
              <a:rPr lang="en-US" sz="1600" dirty="0" smtClean="0"/>
              <a:t>						REPEATED</a:t>
            </a:r>
          </a:p>
          <a:p>
            <a:pPr>
              <a:spcBef>
                <a:spcPts val="0"/>
              </a:spcBef>
              <a:buNone/>
            </a:pPr>
            <a:r>
              <a:rPr lang="en-US" sz="1600" dirty="0" smtClean="0"/>
              <a:t>WEIGHT					</a:t>
            </a:r>
            <a:r>
              <a:rPr lang="en-US" sz="1600" dirty="0" err="1" smtClean="0"/>
              <a:t>WEIGHT</a:t>
            </a:r>
            <a:endParaRPr lang="en-US" sz="1600" dirty="0" smtClean="0"/>
          </a:p>
          <a:p>
            <a:pPr>
              <a:spcBef>
                <a:spcPts val="0"/>
              </a:spcBef>
              <a:buNone/>
            </a:pPr>
            <a:r>
              <a:rPr lang="en-US" sz="1600" dirty="0" smtClean="0"/>
              <a:t>&lt;Programming Statements&gt;</a:t>
            </a:r>
            <a:endParaRPr lang="en-US" sz="1600" dirty="0"/>
          </a:p>
        </p:txBody>
      </p:sp>
      <p:sp>
        <p:nvSpPr>
          <p:cNvPr id="4" name="TextBox 3"/>
          <p:cNvSpPr txBox="1"/>
          <p:nvPr/>
        </p:nvSpPr>
        <p:spPr>
          <a:xfrm>
            <a:off x="4419600" y="6088559"/>
            <a:ext cx="5027338" cy="769441"/>
          </a:xfrm>
          <a:prstGeom prst="rect">
            <a:avLst/>
          </a:prstGeom>
          <a:noFill/>
        </p:spPr>
        <p:txBody>
          <a:bodyPr wrap="square" rtlCol="0">
            <a:spAutoFit/>
          </a:bodyPr>
          <a:lstStyle/>
          <a:p>
            <a:r>
              <a:rPr lang="en-US" sz="1600" dirty="0" smtClean="0"/>
              <a:t>An Introduction to Generalized Linear Mixed Models </a:t>
            </a:r>
          </a:p>
          <a:p>
            <a:r>
              <a:rPr lang="en-US" sz="1600" dirty="0" smtClean="0"/>
              <a:t>Using SAS PROC GLIMMIX</a:t>
            </a:r>
          </a:p>
          <a:p>
            <a:r>
              <a:rPr lang="en-US" sz="1200" b="1" dirty="0" smtClean="0"/>
              <a:t>P. Gibbs, SAS Technical Support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371599" y="3048000"/>
            <a:ext cx="5773561" cy="18669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Comparing MIXED and GLIMMIX</a:t>
            </a:r>
            <a:endParaRPr lang="en-US" dirty="0"/>
          </a:p>
        </p:txBody>
      </p:sp>
      <p:sp>
        <p:nvSpPr>
          <p:cNvPr id="5" name="TextBox 4"/>
          <p:cNvSpPr txBox="1"/>
          <p:nvPr/>
        </p:nvSpPr>
        <p:spPr>
          <a:xfrm>
            <a:off x="304801" y="1524000"/>
            <a:ext cx="8610600" cy="923330"/>
          </a:xfrm>
          <a:prstGeom prst="rect">
            <a:avLst/>
          </a:prstGeom>
          <a:noFill/>
        </p:spPr>
        <p:txBody>
          <a:bodyPr wrap="square" rtlCol="0">
            <a:spAutoFit/>
          </a:bodyPr>
          <a:lstStyle/>
          <a:p>
            <a:endParaRPr lang="en-US" dirty="0" smtClean="0"/>
          </a:p>
          <a:p>
            <a:r>
              <a:rPr lang="en-US" dirty="0" smtClean="0"/>
              <a:t>MIXED uses RANDOM statement for G-side effects and REPEATED statement for R-side effects.</a:t>
            </a:r>
          </a:p>
        </p:txBody>
      </p:sp>
      <p:sp>
        <p:nvSpPr>
          <p:cNvPr id="6" name="TextBox 5"/>
          <p:cNvSpPr txBox="1"/>
          <p:nvPr/>
        </p:nvSpPr>
        <p:spPr>
          <a:xfrm>
            <a:off x="4419600" y="6088559"/>
            <a:ext cx="5027338" cy="769441"/>
          </a:xfrm>
          <a:prstGeom prst="rect">
            <a:avLst/>
          </a:prstGeom>
          <a:noFill/>
        </p:spPr>
        <p:txBody>
          <a:bodyPr wrap="square" rtlCol="0">
            <a:spAutoFit/>
          </a:bodyPr>
          <a:lstStyle/>
          <a:p>
            <a:r>
              <a:rPr lang="en-US" sz="1600" dirty="0" smtClean="0"/>
              <a:t>An Introduction to Generalized Linear Mixed Models </a:t>
            </a:r>
          </a:p>
          <a:p>
            <a:r>
              <a:rPr lang="en-US" sz="1600" dirty="0" smtClean="0"/>
              <a:t>Using SAS PROC GLIMMIX</a:t>
            </a:r>
          </a:p>
          <a:p>
            <a:r>
              <a:rPr lang="en-US" sz="1200" b="1" dirty="0" smtClean="0"/>
              <a:t>P. Gibbs, SAS Technical Support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MIXED and GLIMMIX</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43000" y="2286000"/>
            <a:ext cx="7390508" cy="1957387"/>
          </a:xfrm>
          <a:prstGeom prst="rect">
            <a:avLst/>
          </a:prstGeom>
          <a:noFill/>
          <a:ln w="9525">
            <a:noFill/>
            <a:miter lim="800000"/>
            <a:headEnd/>
            <a:tailEnd/>
          </a:ln>
        </p:spPr>
      </p:pic>
      <p:sp>
        <p:nvSpPr>
          <p:cNvPr id="5" name="TextBox 4"/>
          <p:cNvSpPr txBox="1"/>
          <p:nvPr/>
        </p:nvSpPr>
        <p:spPr>
          <a:xfrm>
            <a:off x="457200" y="1371600"/>
            <a:ext cx="7951857" cy="369332"/>
          </a:xfrm>
          <a:prstGeom prst="rect">
            <a:avLst/>
          </a:prstGeom>
          <a:noFill/>
        </p:spPr>
        <p:txBody>
          <a:bodyPr wrap="none" rtlCol="0">
            <a:spAutoFit/>
          </a:bodyPr>
          <a:lstStyle/>
          <a:p>
            <a:r>
              <a:rPr lang="en-US" dirty="0" smtClean="0"/>
              <a:t>Both types of effects are specified with the RANDOM statement in GLIMMIX</a:t>
            </a:r>
            <a:endParaRPr lang="en-US" dirty="0"/>
          </a:p>
        </p:txBody>
      </p:sp>
      <p:sp>
        <p:nvSpPr>
          <p:cNvPr id="6" name="TextBox 5"/>
          <p:cNvSpPr txBox="1"/>
          <p:nvPr/>
        </p:nvSpPr>
        <p:spPr>
          <a:xfrm>
            <a:off x="4419600" y="6088559"/>
            <a:ext cx="5027338" cy="769441"/>
          </a:xfrm>
          <a:prstGeom prst="rect">
            <a:avLst/>
          </a:prstGeom>
          <a:noFill/>
        </p:spPr>
        <p:txBody>
          <a:bodyPr wrap="square" rtlCol="0">
            <a:spAutoFit/>
          </a:bodyPr>
          <a:lstStyle/>
          <a:p>
            <a:r>
              <a:rPr lang="en-US" sz="1600" dirty="0" smtClean="0"/>
              <a:t>An Introduction to Generalized Linear Mixed Models </a:t>
            </a:r>
          </a:p>
          <a:p>
            <a:r>
              <a:rPr lang="en-US" sz="1600" dirty="0" smtClean="0"/>
              <a:t>Using SAS PROC GLIMMIX</a:t>
            </a:r>
          </a:p>
          <a:p>
            <a:r>
              <a:rPr lang="en-US" sz="1200" b="1" dirty="0" smtClean="0"/>
              <a:t>P. Gibbs, SAS Technical Support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MIXED and GLIMMIX</a:t>
            </a:r>
            <a:endParaRPr lang="en-US" dirty="0"/>
          </a:p>
        </p:txBody>
      </p:sp>
      <p:sp>
        <p:nvSpPr>
          <p:cNvPr id="3" name="Content Placeholder 2"/>
          <p:cNvSpPr>
            <a:spLocks noGrp="1"/>
          </p:cNvSpPr>
          <p:nvPr>
            <p:ph idx="1"/>
          </p:nvPr>
        </p:nvSpPr>
        <p:spPr/>
        <p:txBody>
          <a:bodyPr/>
          <a:lstStyle/>
          <a:p>
            <a:pPr>
              <a:buNone/>
            </a:pPr>
            <a:r>
              <a:rPr lang="en-US" dirty="0" smtClean="0"/>
              <a:t>What are G-and R-side Random Effects?</a:t>
            </a:r>
          </a:p>
          <a:p>
            <a:pPr lvl="1">
              <a:buNone/>
            </a:pPr>
            <a:r>
              <a:rPr lang="en-US" dirty="0" err="1" smtClean="0"/>
              <a:t>Recallr</a:t>
            </a:r>
            <a:r>
              <a:rPr lang="en-US" dirty="0" smtClean="0"/>
              <a:t> from mixed models: Y = X*Beta + Z*Gamma + E</a:t>
            </a:r>
          </a:p>
          <a:p>
            <a:pPr lvl="1"/>
            <a:r>
              <a:rPr lang="en-US" dirty="0" smtClean="0"/>
              <a:t>G-side effects enter through Z*Gamma</a:t>
            </a:r>
          </a:p>
          <a:p>
            <a:pPr lvl="1"/>
            <a:r>
              <a:rPr lang="en-US" dirty="0" smtClean="0"/>
              <a:t>R-side effects apply to the covariance matrix on E</a:t>
            </a:r>
          </a:p>
          <a:p>
            <a:pPr lvl="1"/>
            <a:r>
              <a:rPr lang="en-US" dirty="0" smtClean="0"/>
              <a:t>G-side effects are “inside” the link function, making them easier to interpret and understand</a:t>
            </a:r>
          </a:p>
          <a:p>
            <a:pPr lvl="1"/>
            <a:r>
              <a:rPr lang="en-US" dirty="0" smtClean="0"/>
              <a:t>R-side effects are “outside” the link function and are more difficult to interpret</a:t>
            </a:r>
          </a:p>
          <a:p>
            <a:pPr>
              <a:buNone/>
            </a:pPr>
            <a:endParaRPr lang="en-US" dirty="0"/>
          </a:p>
        </p:txBody>
      </p:sp>
      <p:sp>
        <p:nvSpPr>
          <p:cNvPr id="4" name="TextBox 3"/>
          <p:cNvSpPr txBox="1"/>
          <p:nvPr/>
        </p:nvSpPr>
        <p:spPr>
          <a:xfrm>
            <a:off x="4419600" y="6088559"/>
            <a:ext cx="5027338" cy="769441"/>
          </a:xfrm>
          <a:prstGeom prst="rect">
            <a:avLst/>
          </a:prstGeom>
          <a:noFill/>
        </p:spPr>
        <p:txBody>
          <a:bodyPr wrap="square" rtlCol="0">
            <a:spAutoFit/>
          </a:bodyPr>
          <a:lstStyle/>
          <a:p>
            <a:r>
              <a:rPr lang="en-US" sz="1600" dirty="0" smtClean="0"/>
              <a:t>An Introduction to Generalized Linear Mixed Models </a:t>
            </a:r>
          </a:p>
          <a:p>
            <a:r>
              <a:rPr lang="en-US" sz="1600" dirty="0" smtClean="0"/>
              <a:t>Using SAS PROC GLIMMIX</a:t>
            </a:r>
          </a:p>
          <a:p>
            <a:r>
              <a:rPr lang="en-US" sz="1200" b="1" dirty="0" smtClean="0"/>
              <a:t>P. Gibbs, SAS Technical Support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Glimmix</a:t>
            </a:r>
            <a:r>
              <a:rPr lang="en-US" dirty="0" smtClean="0"/>
              <a:t> Example</a:t>
            </a:r>
            <a:endParaRPr lang="en-US" dirty="0"/>
          </a:p>
        </p:txBody>
      </p:sp>
      <p:sp>
        <p:nvSpPr>
          <p:cNvPr id="3" name="Content Placeholder 2"/>
          <p:cNvSpPr>
            <a:spLocks noGrp="1"/>
          </p:cNvSpPr>
          <p:nvPr>
            <p:ph idx="1"/>
          </p:nvPr>
        </p:nvSpPr>
        <p:spPr/>
        <p:txBody>
          <a:bodyPr/>
          <a:lstStyle/>
          <a:p>
            <a:pPr>
              <a:buNone/>
            </a:pPr>
            <a:r>
              <a:rPr lang="en-US" dirty="0" smtClean="0"/>
              <a:t>Proc </a:t>
            </a:r>
            <a:r>
              <a:rPr lang="en-US" dirty="0" err="1" smtClean="0"/>
              <a:t>glimmix</a:t>
            </a:r>
            <a:r>
              <a:rPr lang="en-US" dirty="0" smtClean="0"/>
              <a:t> data=one;</a:t>
            </a:r>
          </a:p>
          <a:p>
            <a:pPr>
              <a:buNone/>
            </a:pPr>
            <a:r>
              <a:rPr lang="en-US" dirty="0" smtClean="0"/>
              <a:t>	Class </a:t>
            </a:r>
            <a:r>
              <a:rPr lang="en-US" dirty="0" smtClean="0"/>
              <a:t>treatment date site load;</a:t>
            </a:r>
          </a:p>
          <a:p>
            <a:pPr>
              <a:buNone/>
            </a:pPr>
            <a:r>
              <a:rPr lang="en-US" dirty="0" smtClean="0"/>
              <a:t>	Model </a:t>
            </a:r>
            <a:r>
              <a:rPr lang="en-US" dirty="0" err="1" smtClean="0"/>
              <a:t>deads</a:t>
            </a:r>
            <a:r>
              <a:rPr lang="en-US" dirty="0" smtClean="0"/>
              <a:t>/</a:t>
            </a:r>
            <a:r>
              <a:rPr lang="en-US" dirty="0" err="1" smtClean="0"/>
              <a:t>pigs_transported</a:t>
            </a:r>
            <a:r>
              <a:rPr lang="en-US" dirty="0" smtClean="0"/>
              <a:t> = treatment/ dist=binomial link=</a:t>
            </a:r>
            <a:r>
              <a:rPr lang="en-US" dirty="0" err="1" smtClean="0"/>
              <a:t>logit</a:t>
            </a:r>
            <a:r>
              <a:rPr lang="en-US" dirty="0" smtClean="0"/>
              <a:t> solution;</a:t>
            </a:r>
          </a:p>
          <a:p>
            <a:pPr>
              <a:buNone/>
            </a:pPr>
            <a:r>
              <a:rPr lang="en-US" dirty="0" smtClean="0"/>
              <a:t>	Random </a:t>
            </a:r>
            <a:r>
              <a:rPr lang="en-US" dirty="0" smtClean="0"/>
              <a:t>site date(site) load(date*site);</a:t>
            </a:r>
          </a:p>
          <a:p>
            <a:pPr>
              <a:buNone/>
            </a:pPr>
            <a:r>
              <a:rPr lang="en-US" dirty="0" smtClean="0"/>
              <a:t>	</a:t>
            </a:r>
            <a:r>
              <a:rPr lang="en-US" dirty="0" err="1" smtClean="0"/>
              <a:t>LSMeans</a:t>
            </a:r>
            <a:r>
              <a:rPr lang="en-US" dirty="0" smtClean="0"/>
              <a:t> </a:t>
            </a:r>
            <a:r>
              <a:rPr lang="en-US" dirty="0" smtClean="0"/>
              <a:t>treatment/</a:t>
            </a:r>
            <a:r>
              <a:rPr lang="en-US" dirty="0" err="1" smtClean="0"/>
              <a:t>ilink</a:t>
            </a:r>
            <a:r>
              <a:rPr lang="en-US" dirty="0" smtClean="0"/>
              <a:t> </a:t>
            </a:r>
            <a:r>
              <a:rPr lang="en-US" dirty="0" err="1" smtClean="0"/>
              <a:t>pdiff</a:t>
            </a:r>
            <a:r>
              <a:rPr lang="en-US" dirty="0" smtClean="0"/>
              <a:t> </a:t>
            </a:r>
            <a:r>
              <a:rPr lang="en-US" dirty="0" err="1" smtClean="0"/>
              <a:t>cl</a:t>
            </a:r>
            <a:r>
              <a:rPr lang="en-US" dirty="0" smtClean="0"/>
              <a:t>;</a:t>
            </a:r>
          </a:p>
          <a:p>
            <a:pPr>
              <a:buNone/>
            </a:pPr>
            <a:r>
              <a:rPr lang="en-US" dirty="0" smtClean="0"/>
              <a:t>Run</a:t>
            </a:r>
            <a:r>
              <a:rPr lang="en-US" dirty="0" smtClean="0"/>
              <a:t>;</a:t>
            </a:r>
          </a:p>
          <a:p>
            <a:pPr>
              <a:buNone/>
            </a:pPr>
            <a:r>
              <a:rPr lang="en-US" dirty="0" smtClean="0"/>
              <a:t>Quit;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GLIMMIX</a:t>
            </a:r>
            <a:endParaRPr lang="en-US" dirty="0"/>
          </a:p>
        </p:txBody>
      </p:sp>
      <p:sp>
        <p:nvSpPr>
          <p:cNvPr id="3" name="Content Placeholder 2"/>
          <p:cNvSpPr>
            <a:spLocks noGrp="1"/>
          </p:cNvSpPr>
          <p:nvPr>
            <p:ph idx="1"/>
          </p:nvPr>
        </p:nvSpPr>
        <p:spPr/>
        <p:txBody>
          <a:bodyPr/>
          <a:lstStyle/>
          <a:p>
            <a:r>
              <a:rPr lang="en-US" dirty="0" smtClean="0"/>
              <a:t>SAS 9.1 Download add-on (Windows, Unix, Linux) from</a:t>
            </a:r>
          </a:p>
          <a:p>
            <a:pPr lvl="1"/>
            <a:r>
              <a:rPr lang="en-US" dirty="0" smtClean="0">
                <a:hlinkClick r:id="rId2"/>
              </a:rPr>
              <a:t>http://support.sas.com</a:t>
            </a:r>
            <a:endParaRPr lang="en-US" dirty="0" smtClean="0"/>
          </a:p>
          <a:p>
            <a:pPr lvl="1"/>
            <a:r>
              <a:rPr lang="en-US" dirty="0" smtClean="0"/>
              <a:t>http://www.sas.com/statistics</a:t>
            </a:r>
          </a:p>
          <a:p>
            <a:r>
              <a:rPr lang="en-US" dirty="0" smtClean="0"/>
              <a:t>Supported on a limited number of platforms and platform configurations</a:t>
            </a:r>
          </a:p>
          <a:p>
            <a:r>
              <a:rPr lang="en-US" dirty="0" smtClean="0"/>
              <a:t>SAS 9.2 (available now for most academic sites)</a:t>
            </a:r>
          </a:p>
        </p:txBody>
      </p:sp>
      <p:sp>
        <p:nvSpPr>
          <p:cNvPr id="4" name="TextBox 3"/>
          <p:cNvSpPr txBox="1"/>
          <p:nvPr/>
        </p:nvSpPr>
        <p:spPr>
          <a:xfrm>
            <a:off x="4419600" y="6088559"/>
            <a:ext cx="5027338" cy="769441"/>
          </a:xfrm>
          <a:prstGeom prst="rect">
            <a:avLst/>
          </a:prstGeom>
          <a:noFill/>
        </p:spPr>
        <p:txBody>
          <a:bodyPr wrap="square" rtlCol="0">
            <a:spAutoFit/>
          </a:bodyPr>
          <a:lstStyle/>
          <a:p>
            <a:r>
              <a:rPr lang="en-US" sz="1600" dirty="0" smtClean="0"/>
              <a:t>An Introduction to Generalized Linear Mixed Models </a:t>
            </a:r>
          </a:p>
          <a:p>
            <a:r>
              <a:rPr lang="en-US" sz="1600" dirty="0" smtClean="0"/>
              <a:t>Using SAS PROC GLIMMIX</a:t>
            </a:r>
          </a:p>
          <a:p>
            <a:r>
              <a:rPr lang="en-US" sz="1200" b="1" dirty="0" smtClean="0"/>
              <a:t>P. Gibbs, SAS Technical Support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Glimmix</a:t>
            </a:r>
            <a:r>
              <a:rPr lang="en-US" dirty="0" smtClean="0"/>
              <a:t> Example</a:t>
            </a:r>
            <a:endParaRPr lang="en-US" dirty="0"/>
          </a:p>
        </p:txBody>
      </p:sp>
      <p:sp>
        <p:nvSpPr>
          <p:cNvPr id="3" name="Content Placeholder 2"/>
          <p:cNvSpPr>
            <a:spLocks noGrp="1"/>
          </p:cNvSpPr>
          <p:nvPr>
            <p:ph idx="1"/>
          </p:nvPr>
        </p:nvSpPr>
        <p:spPr/>
        <p:txBody>
          <a:bodyPr/>
          <a:lstStyle/>
          <a:p>
            <a:pPr algn="ctr">
              <a:buNone/>
            </a:pPr>
            <a:r>
              <a:rPr lang="en-US" sz="2000" dirty="0" smtClean="0"/>
              <a:t>The GLIMMIX Procedure</a:t>
            </a:r>
          </a:p>
          <a:p>
            <a:pPr>
              <a:buNone/>
            </a:pPr>
            <a:r>
              <a:rPr lang="en-US" sz="2000" dirty="0" smtClean="0"/>
              <a:t> </a:t>
            </a:r>
            <a:r>
              <a:rPr lang="en-US" sz="2000" dirty="0" smtClean="0"/>
              <a:t>                                        </a:t>
            </a:r>
            <a:r>
              <a:rPr lang="en-US" sz="2000" dirty="0" smtClean="0"/>
              <a:t>Model Information</a:t>
            </a:r>
          </a:p>
          <a:p>
            <a:pPr>
              <a:buNone/>
            </a:pPr>
            <a:r>
              <a:rPr lang="en-US" sz="2000" dirty="0" smtClean="0"/>
              <a:t> </a:t>
            </a:r>
            <a:r>
              <a:rPr lang="en-US" sz="2000" dirty="0" smtClean="0"/>
              <a:t>                         </a:t>
            </a:r>
            <a:r>
              <a:rPr lang="en-US" sz="2000" dirty="0" smtClean="0"/>
              <a:t>Data Set                      </a:t>
            </a:r>
            <a:r>
              <a:rPr lang="en-US" sz="2000" dirty="0" smtClean="0"/>
              <a:t>		WORK.ONE</a:t>
            </a:r>
            <a:endParaRPr lang="en-US" sz="2000" dirty="0" smtClean="0"/>
          </a:p>
          <a:p>
            <a:pPr>
              <a:buNone/>
            </a:pPr>
            <a:r>
              <a:rPr lang="en-US" sz="2000" dirty="0" smtClean="0"/>
              <a:t>                          Response Variable (Events)    </a:t>
            </a:r>
            <a:r>
              <a:rPr lang="en-US" sz="2000" dirty="0" smtClean="0"/>
              <a:t>	</a:t>
            </a:r>
            <a:r>
              <a:rPr lang="en-US" sz="2000" dirty="0" err="1" smtClean="0"/>
              <a:t>Deads</a:t>
            </a:r>
            <a:endParaRPr lang="en-US" sz="2000" dirty="0" smtClean="0"/>
          </a:p>
          <a:p>
            <a:pPr>
              <a:buNone/>
            </a:pPr>
            <a:r>
              <a:rPr lang="en-US" sz="2000" dirty="0" smtClean="0"/>
              <a:t>                          Response Variable (Trials)    </a:t>
            </a:r>
            <a:r>
              <a:rPr lang="en-US" sz="2000" dirty="0" smtClean="0"/>
              <a:t>	</a:t>
            </a:r>
            <a:r>
              <a:rPr lang="en-US" sz="2000" dirty="0" err="1" smtClean="0"/>
              <a:t>Pigs_Transported</a:t>
            </a:r>
            <a:endParaRPr lang="en-US" sz="2000" dirty="0" smtClean="0"/>
          </a:p>
          <a:p>
            <a:pPr>
              <a:buNone/>
            </a:pPr>
            <a:r>
              <a:rPr lang="en-US" sz="2000" dirty="0" smtClean="0"/>
              <a:t>                          Response Distribution         </a:t>
            </a:r>
            <a:r>
              <a:rPr lang="en-US" sz="2000" dirty="0" smtClean="0"/>
              <a:t>	Binomial</a:t>
            </a:r>
            <a:endParaRPr lang="en-US" sz="2000" dirty="0" smtClean="0"/>
          </a:p>
          <a:p>
            <a:pPr>
              <a:buNone/>
            </a:pPr>
            <a:r>
              <a:rPr lang="en-US" sz="2000" dirty="0" smtClean="0"/>
              <a:t>                          Link Function                 </a:t>
            </a:r>
            <a:r>
              <a:rPr lang="en-US" sz="2000" dirty="0" smtClean="0"/>
              <a:t>	</a:t>
            </a:r>
            <a:r>
              <a:rPr lang="en-US" sz="2000" dirty="0" err="1" smtClean="0"/>
              <a:t>Logit</a:t>
            </a:r>
            <a:endParaRPr lang="en-US" sz="2000" dirty="0" smtClean="0"/>
          </a:p>
          <a:p>
            <a:pPr>
              <a:buNone/>
            </a:pPr>
            <a:r>
              <a:rPr lang="en-US" sz="2000" dirty="0" smtClean="0"/>
              <a:t>                          Variance Function             </a:t>
            </a:r>
            <a:r>
              <a:rPr lang="en-US" sz="2000" dirty="0" smtClean="0"/>
              <a:t>	Default</a:t>
            </a:r>
            <a:endParaRPr lang="en-US" sz="2000" dirty="0" smtClean="0"/>
          </a:p>
          <a:p>
            <a:pPr>
              <a:buNone/>
            </a:pPr>
            <a:r>
              <a:rPr lang="en-US" sz="2000" dirty="0" smtClean="0"/>
              <a:t>                          Variance Matrix               </a:t>
            </a:r>
            <a:r>
              <a:rPr lang="en-US" sz="2000" dirty="0" smtClean="0"/>
              <a:t>	Not </a:t>
            </a:r>
            <a:r>
              <a:rPr lang="en-US" sz="2000" dirty="0" smtClean="0"/>
              <a:t>blocked</a:t>
            </a:r>
          </a:p>
          <a:p>
            <a:pPr>
              <a:buNone/>
            </a:pPr>
            <a:r>
              <a:rPr lang="en-US" sz="2000" dirty="0" smtClean="0"/>
              <a:t>                          Estimation Technique          </a:t>
            </a:r>
            <a:r>
              <a:rPr lang="en-US" sz="2000" dirty="0" smtClean="0"/>
              <a:t>	Residual </a:t>
            </a:r>
            <a:r>
              <a:rPr lang="en-US" sz="2000" dirty="0" smtClean="0"/>
              <a:t>PL</a:t>
            </a:r>
          </a:p>
          <a:p>
            <a:pPr>
              <a:buNone/>
            </a:pPr>
            <a:r>
              <a:rPr lang="en-US" sz="2000" dirty="0" smtClean="0"/>
              <a:t>                          Degrees of Freedom Method  </a:t>
            </a:r>
            <a:r>
              <a:rPr lang="en-US" sz="2000" dirty="0" smtClean="0"/>
              <a:t>	Containment</a:t>
            </a:r>
            <a:endParaRPr lang="en-US" sz="2000" dirty="0" smtClean="0"/>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Glimmix</a:t>
            </a:r>
            <a:r>
              <a:rPr lang="en-US" dirty="0" smtClean="0"/>
              <a:t> Example</a:t>
            </a:r>
            <a:endParaRPr lang="en-US" dirty="0"/>
          </a:p>
        </p:txBody>
      </p:sp>
      <p:sp>
        <p:nvSpPr>
          <p:cNvPr id="3" name="Content Placeholder 2"/>
          <p:cNvSpPr>
            <a:spLocks noGrp="1"/>
          </p:cNvSpPr>
          <p:nvPr>
            <p:ph idx="1"/>
          </p:nvPr>
        </p:nvSpPr>
        <p:spPr>
          <a:xfrm>
            <a:off x="0" y="990600"/>
            <a:ext cx="9144000" cy="5029200"/>
          </a:xfrm>
        </p:spPr>
        <p:txBody>
          <a:bodyPr/>
          <a:lstStyle/>
          <a:p>
            <a:pPr>
              <a:buNone/>
            </a:pPr>
            <a:r>
              <a:rPr lang="en-US" sz="1600" dirty="0" smtClean="0"/>
              <a:t>		Class        	Levels    		Values</a:t>
            </a:r>
            <a:endParaRPr lang="en-US" sz="1600" dirty="0" smtClean="0"/>
          </a:p>
          <a:p>
            <a:pPr>
              <a:buNone/>
            </a:pPr>
            <a:r>
              <a:rPr lang="en-US" sz="1600" dirty="0" smtClean="0"/>
              <a:t> </a:t>
            </a:r>
          </a:p>
          <a:p>
            <a:pPr>
              <a:buNone/>
            </a:pPr>
            <a:r>
              <a:rPr lang="en-US" sz="1600" dirty="0" smtClean="0"/>
              <a:t>               Treatment         </a:t>
            </a:r>
            <a:r>
              <a:rPr lang="en-US" sz="1600" dirty="0" smtClean="0"/>
              <a:t>	2    		Blue </a:t>
            </a:r>
            <a:r>
              <a:rPr lang="en-US" sz="1600" dirty="0" smtClean="0"/>
              <a:t>Red</a:t>
            </a:r>
          </a:p>
          <a:p>
            <a:pPr>
              <a:buNone/>
            </a:pPr>
            <a:r>
              <a:rPr lang="en-US" sz="1600" dirty="0" smtClean="0"/>
              <a:t>               Date             </a:t>
            </a:r>
            <a:r>
              <a:rPr lang="en-US" sz="1600" dirty="0" smtClean="0"/>
              <a:t>	10    		07/07/09 </a:t>
            </a:r>
            <a:r>
              <a:rPr lang="en-US" sz="1600" dirty="0" smtClean="0"/>
              <a:t>07/08/09 07/13/09 07/14/09 07/15/09</a:t>
            </a:r>
          </a:p>
          <a:p>
            <a:pPr>
              <a:buNone/>
            </a:pPr>
            <a:r>
              <a:rPr lang="en-US" sz="1600" dirty="0" smtClean="0"/>
              <a:t>                                      </a:t>
            </a:r>
            <a:r>
              <a:rPr lang="en-US" sz="1600" dirty="0" smtClean="0"/>
              <a:t>			07/20/09 </a:t>
            </a:r>
            <a:r>
              <a:rPr lang="en-US" sz="1600" dirty="0" smtClean="0"/>
              <a:t>07/21/09 07/22/09 07/27/09 07/28/09</a:t>
            </a:r>
          </a:p>
          <a:p>
            <a:pPr>
              <a:buNone/>
            </a:pPr>
            <a:r>
              <a:rPr lang="en-US" sz="1600" dirty="0" smtClean="0"/>
              <a:t>               Site              </a:t>
            </a:r>
            <a:r>
              <a:rPr lang="en-US" sz="1600" dirty="0" smtClean="0"/>
              <a:t>	2    		L&amp;L1 </a:t>
            </a:r>
            <a:r>
              <a:rPr lang="en-US" sz="1600" dirty="0" smtClean="0"/>
              <a:t>LPB</a:t>
            </a:r>
          </a:p>
          <a:p>
            <a:pPr>
              <a:buNone/>
            </a:pPr>
            <a:r>
              <a:rPr lang="en-US" sz="1600" dirty="0" smtClean="0"/>
              <a:t>               Load             </a:t>
            </a:r>
            <a:r>
              <a:rPr lang="en-US" sz="1600" dirty="0" smtClean="0"/>
              <a:t>	27    		1 </a:t>
            </a:r>
            <a:r>
              <a:rPr lang="en-US" sz="1600" dirty="0" smtClean="0"/>
              <a:t>2 3 4 5 6 7 8 9 10 11 12 13 14 15 16 17 18</a:t>
            </a:r>
          </a:p>
          <a:p>
            <a:pPr>
              <a:buNone/>
            </a:pPr>
            <a:r>
              <a:rPr lang="en-US" sz="1600" dirty="0" smtClean="0"/>
              <a:t>                                      </a:t>
            </a:r>
            <a:r>
              <a:rPr lang="en-US" sz="1600" dirty="0" smtClean="0"/>
              <a:t>			19 </a:t>
            </a:r>
            <a:r>
              <a:rPr lang="en-US" sz="1600" dirty="0" smtClean="0"/>
              <a:t>20 21 22 23 24 25 26 28</a:t>
            </a:r>
          </a:p>
          <a:p>
            <a:pPr>
              <a:buNone/>
            </a:pPr>
            <a:r>
              <a:rPr lang="en-US" sz="1600" dirty="0" smtClean="0"/>
              <a:t> </a:t>
            </a:r>
          </a:p>
          <a:p>
            <a:pPr>
              <a:buNone/>
            </a:pPr>
            <a:r>
              <a:rPr lang="en-US" sz="1600" dirty="0" smtClean="0"/>
              <a:t> </a:t>
            </a:r>
          </a:p>
          <a:p>
            <a:pPr>
              <a:buNone/>
            </a:pPr>
            <a:r>
              <a:rPr lang="en-US" sz="1600" dirty="0" smtClean="0"/>
              <a:t>                              Number of Observations Read          </a:t>
            </a:r>
            <a:r>
              <a:rPr lang="en-US" sz="1600" dirty="0" smtClean="0"/>
              <a:t>	54</a:t>
            </a:r>
            <a:endParaRPr lang="en-US" sz="1600" dirty="0" smtClean="0"/>
          </a:p>
          <a:p>
            <a:pPr>
              <a:buNone/>
            </a:pPr>
            <a:r>
              <a:rPr lang="en-US" sz="1600" dirty="0" smtClean="0"/>
              <a:t>                              Number of Observations Used          </a:t>
            </a:r>
            <a:r>
              <a:rPr lang="en-US" sz="1600" dirty="0" smtClean="0"/>
              <a:t>	54</a:t>
            </a:r>
            <a:endParaRPr lang="en-US" sz="1600" dirty="0" smtClean="0"/>
          </a:p>
          <a:p>
            <a:pPr>
              <a:buNone/>
            </a:pPr>
            <a:r>
              <a:rPr lang="en-US" sz="1600" dirty="0" smtClean="0"/>
              <a:t>                              Number of Events                     </a:t>
            </a:r>
            <a:r>
              <a:rPr lang="en-US" sz="1600" dirty="0" smtClean="0"/>
              <a:t>	10</a:t>
            </a:r>
            <a:endParaRPr lang="en-US" sz="1600" dirty="0" smtClean="0"/>
          </a:p>
          <a:p>
            <a:pPr>
              <a:buNone/>
            </a:pPr>
            <a:r>
              <a:rPr lang="en-US" sz="1600" dirty="0" smtClean="0"/>
              <a:t>                              Number of Trials                   </a:t>
            </a:r>
            <a:r>
              <a:rPr lang="en-US" sz="1600" dirty="0" smtClean="0"/>
              <a:t>		4462</a:t>
            </a:r>
            <a:endParaRPr lang="en-US" sz="1600" dirty="0" smtClean="0"/>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Glimmix</a:t>
            </a:r>
            <a:r>
              <a:rPr lang="en-US" dirty="0" smtClean="0"/>
              <a:t> Example</a:t>
            </a:r>
            <a:endParaRPr lang="en-US" dirty="0"/>
          </a:p>
        </p:txBody>
      </p:sp>
      <p:sp>
        <p:nvSpPr>
          <p:cNvPr id="3" name="Content Placeholder 2"/>
          <p:cNvSpPr>
            <a:spLocks noGrp="1"/>
          </p:cNvSpPr>
          <p:nvPr>
            <p:ph idx="1"/>
          </p:nvPr>
        </p:nvSpPr>
        <p:spPr/>
        <p:txBody>
          <a:bodyPr/>
          <a:lstStyle/>
          <a:p>
            <a:pPr>
              <a:buNone/>
            </a:pPr>
            <a:r>
              <a:rPr lang="en-US" sz="1800" dirty="0" smtClean="0"/>
              <a:t>				Dimensions</a:t>
            </a:r>
            <a:endParaRPr lang="en-US" sz="1800" dirty="0" smtClean="0"/>
          </a:p>
          <a:p>
            <a:pPr>
              <a:buNone/>
            </a:pPr>
            <a:r>
              <a:rPr lang="en-US" sz="1800" dirty="0" smtClean="0"/>
              <a:t> </a:t>
            </a:r>
          </a:p>
          <a:p>
            <a:pPr>
              <a:buNone/>
            </a:pPr>
            <a:r>
              <a:rPr lang="en-US" sz="1800" dirty="0" smtClean="0"/>
              <a:t>                                 G-side </a:t>
            </a:r>
            <a:r>
              <a:rPr lang="en-US" sz="1800" dirty="0" err="1" smtClean="0"/>
              <a:t>Cov</a:t>
            </a:r>
            <a:r>
              <a:rPr lang="en-US" sz="1800" dirty="0" smtClean="0"/>
              <a:t>. Parameters         </a:t>
            </a:r>
            <a:r>
              <a:rPr lang="en-US" sz="1800" dirty="0" smtClean="0"/>
              <a:t>	  3</a:t>
            </a:r>
            <a:endParaRPr lang="en-US" sz="1800" dirty="0" smtClean="0"/>
          </a:p>
          <a:p>
            <a:pPr>
              <a:buNone/>
            </a:pPr>
            <a:r>
              <a:rPr lang="en-US" sz="1800" dirty="0" smtClean="0"/>
              <a:t>                                 Columns in X                   </a:t>
            </a:r>
            <a:r>
              <a:rPr lang="en-US" sz="1800" dirty="0" smtClean="0"/>
              <a:t>	  3</a:t>
            </a:r>
            <a:endParaRPr lang="en-US" sz="1800" dirty="0" smtClean="0"/>
          </a:p>
          <a:p>
            <a:pPr>
              <a:buNone/>
            </a:pPr>
            <a:r>
              <a:rPr lang="en-US" sz="1800" dirty="0" smtClean="0"/>
              <a:t>                                 Columns in Z                  </a:t>
            </a:r>
            <a:r>
              <a:rPr lang="en-US" sz="1800" dirty="0" smtClean="0"/>
              <a:t>	40</a:t>
            </a:r>
            <a:endParaRPr lang="en-US" sz="1800" dirty="0" smtClean="0"/>
          </a:p>
          <a:p>
            <a:pPr>
              <a:buNone/>
            </a:pPr>
            <a:r>
              <a:rPr lang="en-US" sz="1800" dirty="0" smtClean="0"/>
              <a:t>                                 Subjects (Blocks in V)        </a:t>
            </a:r>
            <a:r>
              <a:rPr lang="en-US" sz="1800" dirty="0" smtClean="0"/>
              <a:t>	  1</a:t>
            </a:r>
            <a:endParaRPr lang="en-US" sz="1800" dirty="0" smtClean="0"/>
          </a:p>
          <a:p>
            <a:pPr>
              <a:buNone/>
            </a:pPr>
            <a:r>
              <a:rPr lang="en-US" sz="1800" dirty="0" smtClean="0"/>
              <a:t>                                 Max </a:t>
            </a:r>
            <a:r>
              <a:rPr lang="en-US" sz="1800" dirty="0" err="1" smtClean="0"/>
              <a:t>Obs</a:t>
            </a:r>
            <a:r>
              <a:rPr lang="en-US" sz="1800" dirty="0" smtClean="0"/>
              <a:t> per Subject           </a:t>
            </a:r>
            <a:r>
              <a:rPr lang="en-US" sz="1800" dirty="0" smtClean="0"/>
              <a:t>	54</a:t>
            </a:r>
            <a:endParaRPr lang="en-US" sz="1800" dirty="0" smtClean="0"/>
          </a:p>
          <a:p>
            <a:pPr>
              <a:buNone/>
            </a:pPr>
            <a:r>
              <a:rPr lang="en-US" sz="1800" dirty="0" smtClean="0"/>
              <a:t>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Glimmix</a:t>
            </a:r>
            <a:r>
              <a:rPr lang="en-US" dirty="0" smtClean="0"/>
              <a:t> Example</a:t>
            </a:r>
            <a:endParaRPr lang="en-US" dirty="0"/>
          </a:p>
        </p:txBody>
      </p:sp>
      <p:sp>
        <p:nvSpPr>
          <p:cNvPr id="3" name="Content Placeholder 2"/>
          <p:cNvSpPr>
            <a:spLocks noGrp="1"/>
          </p:cNvSpPr>
          <p:nvPr>
            <p:ph idx="1"/>
          </p:nvPr>
        </p:nvSpPr>
        <p:spPr/>
        <p:txBody>
          <a:bodyPr/>
          <a:lstStyle/>
          <a:p>
            <a:pPr algn="ctr">
              <a:buNone/>
            </a:pPr>
            <a:r>
              <a:rPr lang="en-US" sz="1600" dirty="0" smtClean="0"/>
              <a:t>The GLIMMIX </a:t>
            </a:r>
            <a:r>
              <a:rPr lang="en-US" sz="1600" dirty="0" smtClean="0"/>
              <a:t>Procedure                                     </a:t>
            </a:r>
          </a:p>
          <a:p>
            <a:pPr>
              <a:buNone/>
            </a:pPr>
            <a:r>
              <a:rPr lang="en-US" sz="1600" dirty="0" smtClean="0"/>
              <a:t> </a:t>
            </a:r>
            <a:r>
              <a:rPr lang="en-US" sz="1600" dirty="0" smtClean="0"/>
              <a:t>					Iteration </a:t>
            </a:r>
            <a:r>
              <a:rPr lang="en-US" sz="1600" dirty="0" smtClean="0"/>
              <a:t>History</a:t>
            </a:r>
          </a:p>
          <a:p>
            <a:pPr>
              <a:buNone/>
            </a:pPr>
            <a:r>
              <a:rPr lang="en-US" sz="1600" dirty="0" smtClean="0"/>
              <a:t>                                                     </a:t>
            </a:r>
            <a:r>
              <a:rPr lang="en-US" sz="1600" dirty="0" smtClean="0"/>
              <a:t>	Objective                         	Max</a:t>
            </a:r>
          </a:p>
          <a:p>
            <a:pPr>
              <a:buNone/>
            </a:pPr>
            <a:r>
              <a:rPr lang="en-US" sz="1600" dirty="0" smtClean="0"/>
              <a:t>Iteration    </a:t>
            </a:r>
            <a:r>
              <a:rPr lang="en-US" sz="1600" dirty="0" smtClean="0"/>
              <a:t>Restarts    </a:t>
            </a:r>
            <a:r>
              <a:rPr lang="en-US" sz="1600" dirty="0" err="1" smtClean="0"/>
              <a:t>Subiterations</a:t>
            </a:r>
            <a:r>
              <a:rPr lang="en-US" sz="1600" dirty="0" smtClean="0"/>
              <a:t>        Function          Change    </a:t>
            </a:r>
            <a:r>
              <a:rPr lang="en-US" sz="1600" dirty="0" smtClean="0"/>
              <a:t>	Gradient</a:t>
            </a:r>
            <a:endParaRPr lang="en-US" sz="1600" dirty="0" smtClean="0"/>
          </a:p>
          <a:p>
            <a:pPr>
              <a:buNone/>
              <a:tabLst>
                <a:tab pos="1317625" algn="l"/>
              </a:tabLst>
            </a:pPr>
            <a:r>
              <a:rPr lang="en-US" sz="1600" dirty="0" smtClean="0"/>
              <a:t> </a:t>
            </a:r>
            <a:r>
              <a:rPr lang="en-US" sz="1600" dirty="0" smtClean="0"/>
              <a:t>	0           	0                </a:t>
            </a:r>
            <a:r>
              <a:rPr lang="en-US" sz="1600" dirty="0" smtClean="0"/>
              <a:t>1     </a:t>
            </a:r>
            <a:r>
              <a:rPr lang="en-US" sz="1600" dirty="0" smtClean="0"/>
              <a:t>	180.8730287      </a:t>
            </a:r>
            <a:r>
              <a:rPr lang="en-US" sz="1600" dirty="0" smtClean="0"/>
              <a:t>2.00000000    9.588598</a:t>
            </a:r>
          </a:p>
          <a:p>
            <a:pPr>
              <a:buNone/>
              <a:tabLst>
                <a:tab pos="1317625" algn="l"/>
              </a:tabLst>
            </a:pPr>
            <a:r>
              <a:rPr lang="en-US" sz="1600" dirty="0" smtClean="0"/>
              <a:t>     </a:t>
            </a:r>
            <a:r>
              <a:rPr lang="en-US" sz="1600" dirty="0" smtClean="0"/>
              <a:t>	1           	0                </a:t>
            </a:r>
            <a:r>
              <a:rPr lang="en-US" sz="1600" dirty="0" smtClean="0"/>
              <a:t>0    </a:t>
            </a:r>
            <a:r>
              <a:rPr lang="en-US" sz="1600" dirty="0" smtClean="0"/>
              <a:t>		226.21287482    </a:t>
            </a:r>
            <a:r>
              <a:rPr lang="en-US" sz="1600" dirty="0" smtClean="0"/>
              <a:t>0.17907168    5.707842</a:t>
            </a:r>
          </a:p>
          <a:p>
            <a:pPr>
              <a:buNone/>
              <a:tabLst>
                <a:tab pos="1317625" algn="l"/>
              </a:tabLst>
            </a:pPr>
            <a:r>
              <a:rPr lang="en-US" sz="1600" dirty="0" smtClean="0"/>
              <a:t>    </a:t>
            </a:r>
            <a:r>
              <a:rPr lang="en-US" sz="1600" dirty="0" smtClean="0"/>
              <a:t>	2           	0                </a:t>
            </a:r>
            <a:r>
              <a:rPr lang="en-US" sz="1600" dirty="0" smtClean="0"/>
              <a:t>3    </a:t>
            </a:r>
            <a:r>
              <a:rPr lang="en-US" sz="1600" dirty="0" smtClean="0"/>
              <a:t>		244.93049605    </a:t>
            </a:r>
            <a:r>
              <a:rPr lang="en-US" sz="1600" dirty="0" smtClean="0"/>
              <a:t>2.00000000    4.510821</a:t>
            </a:r>
          </a:p>
          <a:p>
            <a:pPr>
              <a:buNone/>
              <a:tabLst>
                <a:tab pos="1317625" algn="l"/>
              </a:tabLst>
            </a:pPr>
            <a:r>
              <a:rPr lang="en-US" sz="1600" dirty="0" smtClean="0"/>
              <a:t>     </a:t>
            </a:r>
            <a:r>
              <a:rPr lang="en-US" sz="1600" dirty="0" smtClean="0"/>
              <a:t>	3           	0                </a:t>
            </a:r>
            <a:r>
              <a:rPr lang="en-US" sz="1600" dirty="0" smtClean="0"/>
              <a:t>2    </a:t>
            </a:r>
            <a:r>
              <a:rPr lang="en-US" sz="1600" dirty="0" smtClean="0"/>
              <a:t>		241.99123222    0.24664831    </a:t>
            </a:r>
            <a:r>
              <a:rPr lang="en-US" sz="1600" dirty="0" smtClean="0"/>
              <a:t>4.378435</a:t>
            </a:r>
          </a:p>
          <a:p>
            <a:pPr>
              <a:buNone/>
              <a:tabLst>
                <a:tab pos="1317625" algn="l"/>
              </a:tabLst>
            </a:pPr>
            <a:r>
              <a:rPr lang="en-US" sz="1600" dirty="0" smtClean="0"/>
              <a:t>     </a:t>
            </a:r>
            <a:r>
              <a:rPr lang="en-US" sz="1600" dirty="0" smtClean="0"/>
              <a:t>	4           	0                </a:t>
            </a:r>
            <a:r>
              <a:rPr lang="en-US" sz="1600" dirty="0" smtClean="0"/>
              <a:t>2    </a:t>
            </a:r>
            <a:r>
              <a:rPr lang="en-US" sz="1600" dirty="0" smtClean="0"/>
              <a:t>		241.22432004    </a:t>
            </a:r>
            <a:r>
              <a:rPr lang="en-US" sz="1600" dirty="0" smtClean="0"/>
              <a:t>0.03671922    4.357186</a:t>
            </a:r>
          </a:p>
          <a:p>
            <a:pPr>
              <a:buNone/>
              <a:tabLst>
                <a:tab pos="1317625" algn="l"/>
              </a:tabLst>
            </a:pPr>
            <a:r>
              <a:rPr lang="en-US" sz="1600" dirty="0" smtClean="0"/>
              <a:t>    </a:t>
            </a:r>
            <a:r>
              <a:rPr lang="en-US" sz="1600" dirty="0" smtClean="0"/>
              <a:t>	5           	0                </a:t>
            </a:r>
            <a:r>
              <a:rPr lang="en-US" sz="1600" dirty="0" smtClean="0"/>
              <a:t>1    </a:t>
            </a:r>
            <a:r>
              <a:rPr lang="en-US" sz="1600" dirty="0" smtClean="0"/>
              <a:t>		241.08063527    </a:t>
            </a:r>
            <a:r>
              <a:rPr lang="en-US" sz="1600" dirty="0" smtClean="0"/>
              <a:t>0.00328332     4.35531</a:t>
            </a:r>
          </a:p>
          <a:p>
            <a:pPr>
              <a:buNone/>
              <a:tabLst>
                <a:tab pos="1317625" algn="l"/>
              </a:tabLst>
            </a:pPr>
            <a:r>
              <a:rPr lang="en-US" sz="1600" dirty="0" smtClean="0"/>
              <a:t>    </a:t>
            </a:r>
            <a:r>
              <a:rPr lang="en-US" sz="1600" dirty="0" smtClean="0"/>
              <a:t>	6           	0                </a:t>
            </a:r>
            <a:r>
              <a:rPr lang="en-US" sz="1600" dirty="0" smtClean="0"/>
              <a:t>1    </a:t>
            </a:r>
            <a:r>
              <a:rPr lang="en-US" sz="1600" dirty="0" smtClean="0"/>
              <a:t>		241.06655367    </a:t>
            </a:r>
            <a:r>
              <a:rPr lang="en-US" sz="1600" dirty="0" smtClean="0"/>
              <a:t>0.00015363    4.355223</a:t>
            </a:r>
          </a:p>
          <a:p>
            <a:pPr marL="7199313" indent="-7199313">
              <a:buNone/>
              <a:tabLst>
                <a:tab pos="231775" algn="l"/>
                <a:tab pos="3657600" algn="l"/>
              </a:tabLst>
            </a:pPr>
            <a:r>
              <a:rPr lang="en-US" sz="1600" dirty="0" smtClean="0"/>
              <a:t>      </a:t>
            </a:r>
            <a:r>
              <a:rPr lang="en-US" sz="1600" dirty="0" smtClean="0"/>
              <a:t>7               0                </a:t>
            </a:r>
            <a:r>
              <a:rPr lang="en-US" sz="1600" dirty="0" smtClean="0"/>
              <a:t>0    </a:t>
            </a:r>
            <a:r>
              <a:rPr lang="en-US" sz="1600" dirty="0" smtClean="0"/>
              <a:t> 	241.06587398    </a:t>
            </a:r>
            <a:r>
              <a:rPr lang="en-US" sz="1600" dirty="0" smtClean="0"/>
              <a:t>0.00000000    4.355221</a:t>
            </a:r>
          </a:p>
          <a:p>
            <a:pPr>
              <a:buNone/>
            </a:pPr>
            <a:r>
              <a:rPr lang="en-US" sz="1600" dirty="0" smtClean="0"/>
              <a:t> </a:t>
            </a:r>
            <a:r>
              <a:rPr lang="en-US" sz="1600" dirty="0" smtClean="0"/>
              <a:t>                       </a:t>
            </a:r>
            <a:r>
              <a:rPr lang="en-US" sz="1600" dirty="0" smtClean="0"/>
              <a:t>Convergence criterion (PCONV=1.11022E-8) satisfied.</a:t>
            </a:r>
          </a:p>
          <a:p>
            <a:pPr>
              <a:buNone/>
            </a:pPr>
            <a:r>
              <a:rPr lang="en-US" sz="1600" dirty="0" smtClean="0"/>
              <a:t> </a:t>
            </a:r>
            <a:r>
              <a:rPr lang="en-US" sz="1600" dirty="0" smtClean="0"/>
              <a:t>                           </a:t>
            </a:r>
            <a:r>
              <a:rPr lang="en-US" sz="1600" dirty="0" smtClean="0"/>
              <a:t>Estimated G matrix is not positive definite.</a:t>
            </a:r>
          </a:p>
          <a:p>
            <a:r>
              <a:rPr lang="en-US" sz="1600" dirty="0" smtClean="0"/>
              <a:t> </a:t>
            </a:r>
          </a:p>
          <a:p>
            <a:pPr>
              <a:buNone/>
            </a:pPr>
            <a:endParaRPr lang="en-US" sz="1600" dirty="0"/>
          </a:p>
        </p:txBody>
      </p:sp>
      <p:sp>
        <p:nvSpPr>
          <p:cNvPr id="4" name="TextBox 3"/>
          <p:cNvSpPr txBox="1"/>
          <p:nvPr/>
        </p:nvSpPr>
        <p:spPr>
          <a:xfrm>
            <a:off x="6934200" y="5288340"/>
            <a:ext cx="2438400" cy="1569660"/>
          </a:xfrm>
          <a:prstGeom prst="rect">
            <a:avLst/>
          </a:prstGeom>
          <a:noFill/>
        </p:spPr>
        <p:txBody>
          <a:bodyPr wrap="square" rtlCol="0">
            <a:spAutoFit/>
          </a:bodyPr>
          <a:lstStyle/>
          <a:p>
            <a:r>
              <a:rPr lang="en-US" sz="1200" dirty="0" smtClean="0"/>
              <a:t>The </a:t>
            </a:r>
            <a:r>
              <a:rPr lang="en-US" sz="1200" b="1" dirty="0" smtClean="0"/>
              <a:t>Estimated G matrix not positive definite</a:t>
            </a:r>
            <a:r>
              <a:rPr lang="en-US" sz="1200" dirty="0" smtClean="0"/>
              <a:t> message usually indicates that one or more variance components on the RANDOM statement is/are estimated to be zero and could/should be removed from the model.</a:t>
            </a:r>
            <a:endParaRPr 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Glimmix</a:t>
            </a:r>
            <a:r>
              <a:rPr lang="en-US" dirty="0" smtClean="0"/>
              <a:t> Example</a:t>
            </a:r>
            <a:endParaRPr lang="en-US" dirty="0"/>
          </a:p>
        </p:txBody>
      </p:sp>
      <p:sp>
        <p:nvSpPr>
          <p:cNvPr id="3" name="Content Placeholder 2"/>
          <p:cNvSpPr>
            <a:spLocks noGrp="1"/>
          </p:cNvSpPr>
          <p:nvPr>
            <p:ph idx="1"/>
          </p:nvPr>
        </p:nvSpPr>
        <p:spPr/>
        <p:txBody>
          <a:bodyPr/>
          <a:lstStyle/>
          <a:p>
            <a:pPr algn="ctr">
              <a:buNone/>
            </a:pPr>
            <a:r>
              <a:rPr lang="en-US" dirty="0" smtClean="0"/>
              <a:t> Fit Statistics</a:t>
            </a:r>
          </a:p>
          <a:p>
            <a:pPr>
              <a:buNone/>
            </a:pPr>
            <a:r>
              <a:rPr lang="en-US" dirty="0" smtClean="0"/>
              <a:t> </a:t>
            </a:r>
          </a:p>
          <a:p>
            <a:pPr>
              <a:buNone/>
            </a:pPr>
            <a:r>
              <a:rPr lang="en-US" dirty="0" smtClean="0"/>
              <a:t>        </a:t>
            </a:r>
            <a:r>
              <a:rPr lang="en-US" dirty="0" smtClean="0"/>
              <a:t>-</a:t>
            </a:r>
            <a:r>
              <a:rPr lang="en-US" dirty="0" smtClean="0"/>
              <a:t>2 Res Log Pseudo-Likelihood      241.07</a:t>
            </a:r>
          </a:p>
          <a:p>
            <a:pPr>
              <a:buNone/>
            </a:pPr>
            <a:r>
              <a:rPr lang="en-US" dirty="0" smtClean="0"/>
              <a:t>         </a:t>
            </a:r>
            <a:r>
              <a:rPr lang="en-US" dirty="0" smtClean="0"/>
              <a:t>Generalized </a:t>
            </a:r>
            <a:r>
              <a:rPr lang="en-US" dirty="0" smtClean="0"/>
              <a:t>Chi-Square             </a:t>
            </a:r>
            <a:r>
              <a:rPr lang="en-US" dirty="0" smtClean="0"/>
              <a:t>	   47.41</a:t>
            </a:r>
            <a:endParaRPr lang="en-US" dirty="0" smtClean="0"/>
          </a:p>
          <a:p>
            <a:pPr>
              <a:buNone/>
            </a:pPr>
            <a:r>
              <a:rPr lang="en-US" dirty="0" smtClean="0"/>
              <a:t>         </a:t>
            </a:r>
            <a:r>
              <a:rPr lang="en-US" dirty="0" err="1" smtClean="0"/>
              <a:t>Gener</a:t>
            </a:r>
            <a:r>
              <a:rPr lang="en-US" dirty="0" smtClean="0"/>
              <a:t>. Chi-Square / DF              </a:t>
            </a:r>
            <a:r>
              <a:rPr lang="en-US" dirty="0" smtClean="0"/>
              <a:t>       0.91</a:t>
            </a:r>
            <a:endParaRPr lang="en-US" dirty="0" smtClean="0"/>
          </a:p>
          <a:p>
            <a:pPr>
              <a:buNone/>
            </a:pPr>
            <a:r>
              <a:rPr lang="en-US" dirty="0" smtClean="0"/>
              <a: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Glimmix</a:t>
            </a:r>
            <a:r>
              <a:rPr lang="en-US" dirty="0" smtClean="0"/>
              <a:t> Example</a:t>
            </a:r>
            <a:endParaRPr lang="en-US" dirty="0"/>
          </a:p>
        </p:txBody>
      </p:sp>
      <p:sp>
        <p:nvSpPr>
          <p:cNvPr id="3" name="Content Placeholder 2"/>
          <p:cNvSpPr>
            <a:spLocks noGrp="1"/>
          </p:cNvSpPr>
          <p:nvPr>
            <p:ph idx="1"/>
          </p:nvPr>
        </p:nvSpPr>
        <p:spPr/>
        <p:txBody>
          <a:bodyPr/>
          <a:lstStyle/>
          <a:p>
            <a:pPr algn="ctr">
              <a:buNone/>
            </a:pPr>
            <a:r>
              <a:rPr lang="en-US" sz="2400" dirty="0" smtClean="0"/>
              <a:t>Covariance Parameter Estimates</a:t>
            </a:r>
          </a:p>
          <a:p>
            <a:pPr>
              <a:buNone/>
            </a:pPr>
            <a:r>
              <a:rPr lang="en-US" sz="2400" dirty="0" smtClean="0"/>
              <a:t> </a:t>
            </a:r>
          </a:p>
          <a:p>
            <a:pPr>
              <a:buNone/>
            </a:pPr>
            <a:r>
              <a:rPr lang="en-US" sz="2400" dirty="0" smtClean="0"/>
              <a:t>                                                             Standard</a:t>
            </a:r>
          </a:p>
          <a:p>
            <a:pPr>
              <a:buNone/>
            </a:pPr>
            <a:r>
              <a:rPr lang="en-US" sz="2400" dirty="0" smtClean="0"/>
              <a:t>           </a:t>
            </a:r>
            <a:r>
              <a:rPr lang="en-US" sz="2400" dirty="0" err="1" smtClean="0"/>
              <a:t>Cov</a:t>
            </a:r>
            <a:r>
              <a:rPr lang="en-US" sz="2400" dirty="0" smtClean="0"/>
              <a:t> </a:t>
            </a:r>
            <a:r>
              <a:rPr lang="en-US" sz="2400" dirty="0" err="1" smtClean="0"/>
              <a:t>Parm</a:t>
            </a:r>
            <a:r>
              <a:rPr lang="en-US" sz="2400" dirty="0" smtClean="0"/>
              <a:t>           Estimate       Error</a:t>
            </a:r>
          </a:p>
          <a:p>
            <a:pPr>
              <a:buNone/>
            </a:pPr>
            <a:r>
              <a:rPr lang="en-US" sz="2400" dirty="0" smtClean="0"/>
              <a:t> </a:t>
            </a:r>
          </a:p>
          <a:p>
            <a:pPr>
              <a:buNone/>
            </a:pPr>
            <a:r>
              <a:rPr lang="en-US" sz="2400" dirty="0" smtClean="0"/>
              <a:t>           </a:t>
            </a:r>
            <a:r>
              <a:rPr lang="en-US" sz="2400" dirty="0" smtClean="0"/>
              <a:t>Site                      	0           </a:t>
            </a:r>
            <a:r>
              <a:rPr lang="en-US" sz="2400" dirty="0" smtClean="0"/>
              <a:t> </a:t>
            </a:r>
            <a:r>
              <a:rPr lang="en-US" sz="2400" dirty="0" smtClean="0"/>
              <a:t>     .</a:t>
            </a:r>
            <a:endParaRPr lang="en-US" sz="2400" dirty="0" smtClean="0"/>
          </a:p>
          <a:p>
            <a:pPr>
              <a:buNone/>
            </a:pPr>
            <a:r>
              <a:rPr lang="en-US" sz="2400" dirty="0" smtClean="0"/>
              <a:t>           </a:t>
            </a:r>
            <a:r>
              <a:rPr lang="en-US" sz="2400" dirty="0" smtClean="0"/>
              <a:t>Date(Site</a:t>
            </a:r>
            <a:r>
              <a:rPr lang="en-US" sz="2400" dirty="0" smtClean="0"/>
              <a:t>)  </a:t>
            </a:r>
            <a:r>
              <a:rPr lang="en-US" sz="2400" dirty="0" smtClean="0"/>
              <a:t>          	0           </a:t>
            </a:r>
            <a:r>
              <a:rPr lang="en-US" sz="2400" dirty="0" smtClean="0"/>
              <a:t> </a:t>
            </a:r>
            <a:r>
              <a:rPr lang="en-US" sz="2400" dirty="0" smtClean="0"/>
              <a:t>     .</a:t>
            </a:r>
            <a:endParaRPr lang="en-US" sz="2400" dirty="0" smtClean="0"/>
          </a:p>
          <a:p>
            <a:pPr>
              <a:buNone/>
            </a:pPr>
            <a:r>
              <a:rPr lang="en-US" sz="2400" dirty="0" smtClean="0"/>
              <a:t>           </a:t>
            </a:r>
            <a:r>
              <a:rPr lang="en-US" sz="2400" dirty="0" smtClean="0"/>
              <a:t>Load(Date*Site</a:t>
            </a:r>
            <a:r>
              <a:rPr lang="en-US" sz="2400" dirty="0" smtClean="0"/>
              <a:t>)      0.1569      0.7068</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Glimmix</a:t>
            </a:r>
            <a:r>
              <a:rPr lang="en-US" dirty="0" smtClean="0"/>
              <a:t> Example</a:t>
            </a:r>
            <a:endParaRPr lang="en-US" dirty="0"/>
          </a:p>
        </p:txBody>
      </p:sp>
      <p:sp>
        <p:nvSpPr>
          <p:cNvPr id="3" name="Content Placeholder 2"/>
          <p:cNvSpPr>
            <a:spLocks noGrp="1"/>
          </p:cNvSpPr>
          <p:nvPr>
            <p:ph idx="1"/>
          </p:nvPr>
        </p:nvSpPr>
        <p:spPr>
          <a:xfrm>
            <a:off x="228600" y="990600"/>
            <a:ext cx="8915400" cy="5029200"/>
          </a:xfrm>
        </p:spPr>
        <p:txBody>
          <a:bodyPr/>
          <a:lstStyle/>
          <a:p>
            <a:pPr algn="ctr">
              <a:buNone/>
            </a:pPr>
            <a:r>
              <a:rPr lang="en-US" sz="1800" dirty="0" smtClean="0"/>
              <a:t> </a:t>
            </a:r>
            <a:r>
              <a:rPr lang="en-US" sz="1800" b="0" dirty="0" smtClean="0"/>
              <a:t>Solutions for Fixed Effects</a:t>
            </a:r>
          </a:p>
          <a:p>
            <a:pPr>
              <a:buNone/>
            </a:pPr>
            <a:r>
              <a:rPr lang="en-US" sz="1800" b="0" dirty="0" smtClean="0"/>
              <a:t> </a:t>
            </a:r>
          </a:p>
          <a:p>
            <a:pPr>
              <a:buNone/>
            </a:pPr>
            <a:r>
              <a:rPr lang="en-US" sz="1800" b="0" dirty="0" smtClean="0"/>
              <a:t>                                                </a:t>
            </a:r>
            <a:r>
              <a:rPr lang="en-US" sz="1800" b="0" dirty="0" smtClean="0"/>
              <a:t>		Standard</a:t>
            </a:r>
            <a:endParaRPr lang="en-US" sz="1800" b="0" dirty="0" smtClean="0"/>
          </a:p>
          <a:p>
            <a:pPr>
              <a:buNone/>
            </a:pPr>
            <a:r>
              <a:rPr lang="en-US" sz="1800" b="0" dirty="0" smtClean="0"/>
              <a:t>          Effect       Treatment    Estimate       </a:t>
            </a:r>
            <a:r>
              <a:rPr lang="en-US" sz="1800" b="0" dirty="0" smtClean="0"/>
              <a:t> 	Error       	DF    </a:t>
            </a:r>
            <a:r>
              <a:rPr lang="en-US" sz="1800" b="0" dirty="0" smtClean="0"/>
              <a:t>t Value    Pr &gt; |t|</a:t>
            </a:r>
          </a:p>
          <a:p>
            <a:pPr>
              <a:buNone/>
            </a:pPr>
            <a:r>
              <a:rPr lang="en-US" sz="1800" b="0" dirty="0" smtClean="0"/>
              <a:t> </a:t>
            </a:r>
            <a:r>
              <a:rPr lang="en-US" sz="1800" b="0" dirty="0" smtClean="0"/>
              <a:t>         </a:t>
            </a:r>
            <a:r>
              <a:rPr lang="en-US" sz="1800" b="0" dirty="0" smtClean="0"/>
              <a:t>Intercept    </a:t>
            </a:r>
            <a:r>
              <a:rPr lang="en-US" sz="1800" b="0" dirty="0" smtClean="0"/>
              <a:t>		    -</a:t>
            </a:r>
            <a:r>
              <a:rPr lang="en-US" sz="1800" b="0" dirty="0" smtClean="0"/>
              <a:t>5.9213      </a:t>
            </a:r>
            <a:r>
              <a:rPr lang="en-US" sz="1800" b="0" dirty="0" smtClean="0"/>
              <a:t>       0.4160        	1       -</a:t>
            </a:r>
            <a:r>
              <a:rPr lang="en-US" sz="1800" b="0" dirty="0" smtClean="0"/>
              <a:t>14.23      0.0447</a:t>
            </a:r>
          </a:p>
          <a:p>
            <a:pPr>
              <a:buNone/>
            </a:pPr>
            <a:r>
              <a:rPr lang="en-US" sz="1800" b="0" dirty="0" smtClean="0"/>
              <a:t>          Treatment    Blue     </a:t>
            </a:r>
            <a:r>
              <a:rPr lang="en-US" sz="1800" b="0" dirty="0" smtClean="0"/>
              <a:t>    </a:t>
            </a:r>
            <a:r>
              <a:rPr lang="en-US" sz="1800" b="0" dirty="0" smtClean="0"/>
              <a:t>-0.4067      </a:t>
            </a:r>
            <a:r>
              <a:rPr lang="en-US" sz="1800" b="0" dirty="0" smtClean="0"/>
              <a:t>	0.6466       	26       -</a:t>
            </a:r>
            <a:r>
              <a:rPr lang="en-US" sz="1800" b="0" dirty="0" smtClean="0"/>
              <a:t>0.63 </a:t>
            </a:r>
            <a:r>
              <a:rPr lang="en-US" sz="1800" b="0" dirty="0" smtClean="0"/>
              <a:t>     0.5348</a:t>
            </a:r>
            <a:endParaRPr lang="en-US" sz="1800" b="0" dirty="0" smtClean="0"/>
          </a:p>
          <a:p>
            <a:pPr>
              <a:buNone/>
            </a:pPr>
            <a:r>
              <a:rPr lang="en-US" sz="1800" b="0" dirty="0" smtClean="0"/>
              <a:t>          Treatment    Red      </a:t>
            </a:r>
            <a:r>
              <a:rPr lang="en-US" sz="1800" b="0" dirty="0" smtClean="0"/>
              <a:t>     </a:t>
            </a:r>
            <a:r>
              <a:rPr lang="en-US" sz="1800" b="0" dirty="0" smtClean="0"/>
              <a:t>0           </a:t>
            </a:r>
            <a:r>
              <a:rPr lang="en-US" sz="1800" b="0" dirty="0" smtClean="0"/>
              <a:t>	.        		.        	.            .</a:t>
            </a:r>
            <a:endParaRPr lang="en-US" sz="1800" b="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Glimmix</a:t>
            </a:r>
            <a:r>
              <a:rPr lang="en-US" dirty="0" smtClean="0"/>
              <a:t> Example</a:t>
            </a:r>
            <a:endParaRPr lang="en-US" dirty="0"/>
          </a:p>
        </p:txBody>
      </p:sp>
      <p:sp>
        <p:nvSpPr>
          <p:cNvPr id="3" name="Content Placeholder 2"/>
          <p:cNvSpPr>
            <a:spLocks noGrp="1"/>
          </p:cNvSpPr>
          <p:nvPr>
            <p:ph idx="1"/>
          </p:nvPr>
        </p:nvSpPr>
        <p:spPr/>
        <p:txBody>
          <a:bodyPr/>
          <a:lstStyle/>
          <a:p>
            <a:pPr algn="ctr">
              <a:buNone/>
            </a:pPr>
            <a:r>
              <a:rPr lang="en-US" sz="2000" dirty="0" smtClean="0"/>
              <a:t>Type III Tests of Fixed Effects</a:t>
            </a:r>
          </a:p>
          <a:p>
            <a:pPr>
              <a:buNone/>
            </a:pPr>
            <a:r>
              <a:rPr lang="en-US" sz="2000" dirty="0" smtClean="0"/>
              <a:t> </a:t>
            </a:r>
          </a:p>
          <a:p>
            <a:pPr>
              <a:buNone/>
            </a:pPr>
            <a:r>
              <a:rPr lang="en-US" sz="2000" dirty="0" smtClean="0"/>
              <a:t>                                       </a:t>
            </a:r>
            <a:r>
              <a:rPr lang="en-US" sz="2000" dirty="0" smtClean="0"/>
              <a:t> 	Num      </a:t>
            </a:r>
            <a:r>
              <a:rPr lang="en-US" sz="2000" dirty="0" smtClean="0"/>
              <a:t>Den</a:t>
            </a:r>
          </a:p>
          <a:p>
            <a:pPr>
              <a:buNone/>
            </a:pPr>
            <a:r>
              <a:rPr lang="en-US" sz="2000" dirty="0" smtClean="0"/>
              <a:t>                          Effect         </a:t>
            </a:r>
            <a:r>
              <a:rPr lang="en-US" sz="2000" dirty="0" smtClean="0"/>
              <a:t>	DF       	 </a:t>
            </a:r>
            <a:r>
              <a:rPr lang="en-US" sz="2000" dirty="0" err="1" smtClean="0"/>
              <a:t>DF</a:t>
            </a:r>
            <a:r>
              <a:rPr lang="en-US" sz="2000" dirty="0" smtClean="0"/>
              <a:t>    	F </a:t>
            </a:r>
            <a:r>
              <a:rPr lang="en-US" sz="2000" dirty="0" smtClean="0"/>
              <a:t>Value    </a:t>
            </a:r>
            <a:r>
              <a:rPr lang="en-US" sz="2000" dirty="0" smtClean="0"/>
              <a:t>	Pr </a:t>
            </a:r>
            <a:r>
              <a:rPr lang="en-US" sz="2000" dirty="0" smtClean="0"/>
              <a:t>&gt; F</a:t>
            </a:r>
          </a:p>
          <a:p>
            <a:pPr>
              <a:buNone/>
            </a:pPr>
            <a:r>
              <a:rPr lang="en-US" sz="2000" dirty="0" smtClean="0"/>
              <a:t> </a:t>
            </a:r>
            <a:r>
              <a:rPr lang="en-US" sz="2000" dirty="0" smtClean="0"/>
              <a:t>                         Treatment       	1       	 26        0.40                   0.5348</a:t>
            </a:r>
            <a:endParaRPr lang="en-US" sz="2000" dirty="0" smtClean="0"/>
          </a:p>
          <a:p>
            <a:pPr>
              <a:buNone/>
            </a:pPr>
            <a:r>
              <a:rPr lang="en-US" dirty="0" smtClean="0"/>
              <a:t> </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Glimmix</a:t>
            </a:r>
            <a:r>
              <a:rPr lang="en-US" dirty="0" smtClean="0"/>
              <a:t> Example</a:t>
            </a:r>
            <a:endParaRPr lang="en-US" dirty="0"/>
          </a:p>
        </p:txBody>
      </p:sp>
      <p:sp>
        <p:nvSpPr>
          <p:cNvPr id="3" name="Content Placeholder 2"/>
          <p:cNvSpPr>
            <a:spLocks noGrp="1"/>
          </p:cNvSpPr>
          <p:nvPr>
            <p:ph idx="1"/>
          </p:nvPr>
        </p:nvSpPr>
        <p:spPr/>
        <p:txBody>
          <a:bodyPr/>
          <a:lstStyle/>
          <a:p>
            <a:pPr algn="ctr">
              <a:buNone/>
            </a:pPr>
            <a:r>
              <a:rPr lang="en-US" sz="1600" b="0" dirty="0" smtClean="0"/>
              <a:t>Treatment Least Squares Means</a:t>
            </a:r>
          </a:p>
          <a:p>
            <a:pPr>
              <a:buNone/>
            </a:pPr>
            <a:r>
              <a:rPr lang="en-US" sz="1600" b="0" dirty="0" smtClean="0"/>
              <a:t> </a:t>
            </a:r>
            <a:r>
              <a:rPr lang="en-US" sz="1600" b="0" dirty="0" smtClean="0"/>
              <a:t>                        	        Standard</a:t>
            </a:r>
            <a:endParaRPr lang="en-US" sz="1600" b="0" dirty="0" smtClean="0"/>
          </a:p>
          <a:p>
            <a:pPr>
              <a:buNone/>
            </a:pPr>
            <a:r>
              <a:rPr lang="en-US" sz="1600" b="0" dirty="0" smtClean="0"/>
              <a:t>   Treatment  Estimate     Error     DF  t Value  Pr &gt; |t|   Alpha     Lower     Upper      Mean</a:t>
            </a:r>
          </a:p>
          <a:p>
            <a:pPr>
              <a:buNone/>
            </a:pPr>
            <a:r>
              <a:rPr lang="en-US" sz="1600" b="0" dirty="0" smtClean="0"/>
              <a:t> </a:t>
            </a:r>
            <a:r>
              <a:rPr lang="en-US" sz="1600" b="0" dirty="0" smtClean="0"/>
              <a:t>   </a:t>
            </a:r>
            <a:r>
              <a:rPr lang="en-US" sz="1600" b="0" dirty="0" smtClean="0"/>
              <a:t>Blue    </a:t>
            </a:r>
            <a:r>
              <a:rPr lang="en-US" sz="1600" b="0" dirty="0" smtClean="0"/>
              <a:t>      -</a:t>
            </a:r>
            <a:r>
              <a:rPr lang="en-US" sz="1600" b="0" dirty="0" smtClean="0"/>
              <a:t>6.3280    </a:t>
            </a:r>
            <a:r>
              <a:rPr lang="en-US" sz="1600" b="0" dirty="0" smtClean="0"/>
              <a:t>0.5066     </a:t>
            </a:r>
            <a:r>
              <a:rPr lang="en-US" sz="1600" b="0" dirty="0" smtClean="0"/>
              <a:t>26   -12.49    &lt;.0001    0.05   -7.3692   -5.2867  0.001782</a:t>
            </a:r>
          </a:p>
          <a:p>
            <a:pPr marL="8229600" indent="-8229600">
              <a:buNone/>
              <a:tabLst>
                <a:tab pos="1203325" algn="l"/>
                <a:tab pos="2290763" algn="l"/>
                <a:tab pos="3032125" algn="l"/>
              </a:tabLst>
            </a:pPr>
            <a:r>
              <a:rPr lang="en-US" sz="1600" b="0" dirty="0" smtClean="0"/>
              <a:t>   Red         </a:t>
            </a:r>
            <a:r>
              <a:rPr lang="en-US" sz="1600" b="0" dirty="0" smtClean="0"/>
              <a:t>	-</a:t>
            </a:r>
            <a:r>
              <a:rPr lang="en-US" sz="1600" b="0" dirty="0" smtClean="0"/>
              <a:t>5.9213    0.4160     26   -14.23    &lt;.0001    0.05   -6.7764   -5.0662  0.002675</a:t>
            </a:r>
          </a:p>
          <a:p>
            <a:pPr marL="8229600" indent="-8229600">
              <a:buNone/>
              <a:tabLst>
                <a:tab pos="1203325" algn="l"/>
                <a:tab pos="2290763" algn="l"/>
                <a:tab pos="3032125" algn="l"/>
              </a:tabLst>
            </a:pPr>
            <a:r>
              <a:rPr lang="en-US" sz="1600" b="0" dirty="0" smtClean="0"/>
              <a:t> </a:t>
            </a:r>
            <a:endParaRPr lang="en-US" sz="1600" b="0" dirty="0" smtClean="0"/>
          </a:p>
          <a:p>
            <a:pPr marL="8229600" indent="-8229600" algn="ctr">
              <a:buNone/>
              <a:tabLst>
                <a:tab pos="1203325" algn="l"/>
                <a:tab pos="2290763" algn="l"/>
                <a:tab pos="3032125" algn="l"/>
              </a:tabLst>
            </a:pPr>
            <a:r>
              <a:rPr lang="en-US" sz="1600" b="0" dirty="0" smtClean="0"/>
              <a:t>      Treatment </a:t>
            </a:r>
            <a:r>
              <a:rPr lang="en-US" sz="1600" b="0" dirty="0" smtClean="0"/>
              <a:t>Least Squares Means</a:t>
            </a:r>
          </a:p>
          <a:p>
            <a:pPr>
              <a:buNone/>
            </a:pPr>
            <a:r>
              <a:rPr lang="en-US" sz="1600" b="0" dirty="0" smtClean="0"/>
              <a:t> </a:t>
            </a:r>
            <a:r>
              <a:rPr lang="en-US" sz="1600" b="0" dirty="0" smtClean="0"/>
              <a:t>                                       	  Standard</a:t>
            </a:r>
            <a:endParaRPr lang="en-US" sz="1600" b="0" dirty="0" smtClean="0"/>
          </a:p>
          <a:p>
            <a:pPr>
              <a:buNone/>
            </a:pPr>
            <a:r>
              <a:rPr lang="en-US" sz="1600" b="0" dirty="0" smtClean="0"/>
              <a:t>                                          </a:t>
            </a:r>
            <a:r>
              <a:rPr lang="en-US" sz="1600" b="0" dirty="0" smtClean="0"/>
              <a:t>	  Error       	Lower       	Upper</a:t>
            </a:r>
            <a:endParaRPr lang="en-US" sz="1600" b="0" dirty="0" smtClean="0"/>
          </a:p>
          <a:p>
            <a:pPr>
              <a:buNone/>
            </a:pPr>
            <a:r>
              <a:rPr lang="en-US" sz="1600" b="0" dirty="0" smtClean="0"/>
              <a:t>                            Treatment      Mean        </a:t>
            </a:r>
            <a:r>
              <a:rPr lang="en-US" sz="1600" b="0" dirty="0" smtClean="0"/>
              <a:t>	</a:t>
            </a:r>
            <a:r>
              <a:rPr lang="en-US" sz="1600" b="0" dirty="0" err="1" smtClean="0"/>
              <a:t>Mean</a:t>
            </a:r>
            <a:r>
              <a:rPr lang="en-US" sz="1600" b="0" dirty="0" smtClean="0"/>
              <a:t>        	</a:t>
            </a:r>
            <a:r>
              <a:rPr lang="en-US" sz="1600" b="0" dirty="0" err="1" smtClean="0"/>
              <a:t>Mean</a:t>
            </a:r>
            <a:endParaRPr lang="en-US" sz="1600" b="0" dirty="0" smtClean="0"/>
          </a:p>
          <a:p>
            <a:pPr>
              <a:buNone/>
            </a:pPr>
            <a:r>
              <a:rPr lang="en-US" sz="1600" b="0" dirty="0" smtClean="0"/>
              <a:t> </a:t>
            </a:r>
          </a:p>
          <a:p>
            <a:pPr>
              <a:buNone/>
            </a:pPr>
            <a:r>
              <a:rPr lang="en-US" sz="1600" b="0" dirty="0" smtClean="0"/>
              <a:t>                            Blue       </a:t>
            </a:r>
            <a:r>
              <a:rPr lang="en-US" sz="1600" b="0" dirty="0" smtClean="0"/>
              <a:t>	0.000901    	0.000630    	0.005033</a:t>
            </a:r>
            <a:endParaRPr lang="en-US" sz="1600" b="0" dirty="0" smtClean="0"/>
          </a:p>
          <a:p>
            <a:pPr>
              <a:buNone/>
            </a:pPr>
            <a:r>
              <a:rPr lang="en-US" sz="1600" b="0" dirty="0" smtClean="0"/>
              <a:t>                            Red        </a:t>
            </a:r>
            <a:r>
              <a:rPr lang="en-US" sz="1600" b="0" dirty="0" smtClean="0"/>
              <a:t>	0.001110    	0.001139    	0.006267</a:t>
            </a:r>
            <a:endParaRPr lang="en-US" sz="1600" b="0" dirty="0" smtClean="0"/>
          </a:p>
          <a:p>
            <a:pPr>
              <a:buNone/>
            </a:pPr>
            <a:r>
              <a:rPr lang="en-US" sz="1600" b="0" dirty="0" smtClean="0"/>
              <a:t> </a:t>
            </a:r>
          </a:p>
          <a:p>
            <a:pPr>
              <a:buNone/>
            </a:pPr>
            <a:r>
              <a:rPr lang="en-US" sz="1600" b="0" dirty="0" smtClean="0"/>
              <a:t> </a:t>
            </a:r>
          </a:p>
          <a:p>
            <a:pPr>
              <a:buNone/>
            </a:pPr>
            <a:r>
              <a:rPr lang="en-US" sz="1600" b="0" dirty="0" smtClean="0"/>
              <a:t>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Glimmix</a:t>
            </a:r>
            <a:r>
              <a:rPr lang="en-US" dirty="0" smtClean="0"/>
              <a:t> Example</a:t>
            </a:r>
            <a:endParaRPr lang="en-US" dirty="0"/>
          </a:p>
        </p:txBody>
      </p:sp>
      <p:sp>
        <p:nvSpPr>
          <p:cNvPr id="3" name="Content Placeholder 2"/>
          <p:cNvSpPr>
            <a:spLocks noGrp="1"/>
          </p:cNvSpPr>
          <p:nvPr>
            <p:ph idx="1"/>
          </p:nvPr>
        </p:nvSpPr>
        <p:spPr>
          <a:xfrm>
            <a:off x="228600" y="990600"/>
            <a:ext cx="8915400" cy="5029200"/>
          </a:xfrm>
        </p:spPr>
        <p:txBody>
          <a:bodyPr/>
          <a:lstStyle/>
          <a:p>
            <a:pPr>
              <a:buNone/>
            </a:pPr>
            <a:r>
              <a:rPr lang="en-US" sz="1600" b="0" dirty="0" smtClean="0"/>
              <a:t> </a:t>
            </a:r>
          </a:p>
          <a:p>
            <a:pPr>
              <a:buNone/>
            </a:pPr>
            <a:r>
              <a:rPr lang="en-US" sz="1600" b="0" dirty="0" smtClean="0"/>
              <a:t>                           Differences of Treatment Least Squares Means</a:t>
            </a:r>
          </a:p>
          <a:p>
            <a:pPr>
              <a:buNone/>
            </a:pPr>
            <a:r>
              <a:rPr lang="en-US" sz="1600" b="0" dirty="0" smtClean="0"/>
              <a:t> </a:t>
            </a:r>
          </a:p>
          <a:p>
            <a:pPr>
              <a:buNone/>
            </a:pPr>
            <a:r>
              <a:rPr lang="en-US" sz="1600" b="0" dirty="0" smtClean="0"/>
              <a:t>                                   </a:t>
            </a:r>
            <a:r>
              <a:rPr lang="en-US" sz="1600" b="0" dirty="0" smtClean="0"/>
              <a:t>		Standard</a:t>
            </a:r>
            <a:endParaRPr lang="en-US" sz="1600" b="0" dirty="0" smtClean="0"/>
          </a:p>
          <a:p>
            <a:pPr>
              <a:buNone/>
            </a:pPr>
            <a:r>
              <a:rPr lang="en-US" sz="1600" b="0" dirty="0" smtClean="0"/>
              <a:t>  Treatment  _Treatment  Estimate     </a:t>
            </a:r>
            <a:r>
              <a:rPr lang="en-US" sz="1600" b="0" dirty="0" smtClean="0"/>
              <a:t>	Error     </a:t>
            </a:r>
            <a:r>
              <a:rPr lang="en-US" sz="1600" b="0" dirty="0" smtClean="0"/>
              <a:t>DF  t Value  Pr &gt; |t|   Alpha     Lower     Upper</a:t>
            </a:r>
          </a:p>
          <a:p>
            <a:pPr>
              <a:buNone/>
            </a:pPr>
            <a:r>
              <a:rPr lang="en-US" sz="1600" b="0" dirty="0" smtClean="0"/>
              <a:t> </a:t>
            </a:r>
          </a:p>
          <a:p>
            <a:pPr>
              <a:buNone/>
            </a:pPr>
            <a:r>
              <a:rPr lang="en-US" sz="1600" b="0" dirty="0" smtClean="0"/>
              <a:t>  Blue       Red         </a:t>
            </a:r>
            <a:r>
              <a:rPr lang="en-US" sz="1600" b="0" dirty="0" smtClean="0"/>
              <a:t>	</a:t>
            </a:r>
            <a:r>
              <a:rPr lang="en-US" sz="1600" b="0" dirty="0" smtClean="0"/>
              <a:t> </a:t>
            </a:r>
            <a:r>
              <a:rPr lang="en-US" sz="1600" b="0" dirty="0" smtClean="0"/>
              <a:t>       -</a:t>
            </a:r>
            <a:r>
              <a:rPr lang="en-US" sz="1600" b="0" dirty="0" smtClean="0"/>
              <a:t>0.4067    0.6466     26    -0.63    0.5348    0.05   -1.7358    0.9224</a:t>
            </a:r>
          </a:p>
          <a:p>
            <a:pPr>
              <a:buNone/>
            </a:pPr>
            <a:r>
              <a:rPr lang="en-US" sz="1600" b="0" dirty="0" smtClean="0"/>
              <a:t>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GLIMMIX overview</a:t>
            </a:r>
            <a:endParaRPr lang="en-US" dirty="0"/>
          </a:p>
        </p:txBody>
      </p:sp>
      <p:sp>
        <p:nvSpPr>
          <p:cNvPr id="3" name="Content Placeholder 2"/>
          <p:cNvSpPr>
            <a:spLocks noGrp="1"/>
          </p:cNvSpPr>
          <p:nvPr>
            <p:ph idx="1"/>
          </p:nvPr>
        </p:nvSpPr>
        <p:spPr/>
        <p:txBody>
          <a:bodyPr/>
          <a:lstStyle/>
          <a:p>
            <a:r>
              <a:rPr lang="en-US" dirty="0" smtClean="0"/>
              <a:t>PROC GLIMMIX fits statistical models to data with correlations or </a:t>
            </a:r>
            <a:r>
              <a:rPr lang="en-US" dirty="0" err="1" smtClean="0"/>
              <a:t>nonconstant</a:t>
            </a:r>
            <a:r>
              <a:rPr lang="en-US" dirty="0" smtClean="0"/>
              <a:t> variability and where the response is not necessarily normally distributed. </a:t>
            </a:r>
          </a:p>
          <a:p>
            <a:r>
              <a:rPr lang="en-US" dirty="0" smtClean="0"/>
              <a:t>These models are known as generalized linear mixed models (GLMM).</a:t>
            </a:r>
          </a:p>
          <a:p>
            <a:r>
              <a:rPr lang="en-US" dirty="0" smtClean="0"/>
              <a:t>The GLMMs, like linear mixed models, assume normal (Gaussian) random effects.</a:t>
            </a:r>
          </a:p>
          <a:p>
            <a:r>
              <a:rPr lang="en-US" dirty="0" smtClean="0"/>
              <a:t>Conditional on these random effects, data can have any distribution in the exponential family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GLIMMIX overview</a:t>
            </a:r>
            <a:endParaRPr lang="en-US" dirty="0"/>
          </a:p>
        </p:txBody>
      </p:sp>
      <p:sp>
        <p:nvSpPr>
          <p:cNvPr id="3" name="Content Placeholder 2"/>
          <p:cNvSpPr>
            <a:spLocks noGrp="1"/>
          </p:cNvSpPr>
          <p:nvPr>
            <p:ph idx="1"/>
          </p:nvPr>
        </p:nvSpPr>
        <p:spPr>
          <a:xfrm>
            <a:off x="0" y="990600"/>
            <a:ext cx="8991600" cy="5105400"/>
          </a:xfrm>
        </p:spPr>
        <p:txBody>
          <a:bodyPr/>
          <a:lstStyle/>
          <a:p>
            <a:r>
              <a:rPr lang="en-US" dirty="0" smtClean="0"/>
              <a:t>The exponential family comprises many of the elementary discrete and continuous distributions and include: </a:t>
            </a:r>
          </a:p>
          <a:p>
            <a:pPr lvl="1"/>
            <a:r>
              <a:rPr lang="en-US" dirty="0" smtClean="0"/>
              <a:t>Binary,</a:t>
            </a:r>
          </a:p>
          <a:p>
            <a:pPr lvl="2"/>
            <a:r>
              <a:rPr lang="en-US" dirty="0" smtClean="0"/>
              <a:t>The experiment consists of </a:t>
            </a:r>
            <a:r>
              <a:rPr lang="en-US" i="1" dirty="0" smtClean="0"/>
              <a:t>n</a:t>
            </a:r>
            <a:r>
              <a:rPr lang="en-US" dirty="0" smtClean="0"/>
              <a:t> repeated trials. </a:t>
            </a:r>
          </a:p>
          <a:p>
            <a:pPr lvl="2"/>
            <a:r>
              <a:rPr lang="en-US" dirty="0" smtClean="0"/>
              <a:t>Each trial can result in just two possible outcomes. We call one of these outcomes a success and the other, a failure. </a:t>
            </a:r>
          </a:p>
          <a:p>
            <a:pPr lvl="2"/>
            <a:r>
              <a:rPr lang="en-US" dirty="0" smtClean="0"/>
              <a:t>The probability of success, denoted by </a:t>
            </a:r>
            <a:r>
              <a:rPr lang="en-US" i="1" dirty="0" smtClean="0"/>
              <a:t>P</a:t>
            </a:r>
            <a:r>
              <a:rPr lang="en-US" dirty="0" smtClean="0"/>
              <a:t>, is the same on every trial. </a:t>
            </a:r>
          </a:p>
          <a:p>
            <a:pPr lvl="2"/>
            <a:r>
              <a:rPr lang="en-US" dirty="0" smtClean="0"/>
              <a:t>The trials are independent - that is, the outcome on one trial does not affect the outcome on other trials.</a:t>
            </a:r>
          </a:p>
          <a:p>
            <a:pPr lvl="1"/>
            <a:r>
              <a:rPr lang="en-US" dirty="0" smtClean="0"/>
              <a:t>Binomial, </a:t>
            </a:r>
          </a:p>
          <a:p>
            <a:pPr lvl="1"/>
            <a:r>
              <a:rPr lang="en-US" dirty="0" smtClean="0"/>
              <a:t>Poisson, and </a:t>
            </a:r>
          </a:p>
          <a:p>
            <a:pPr lvl="1"/>
            <a:r>
              <a:rPr lang="en-US" dirty="0" smtClean="0"/>
              <a:t>Negative binomial distributions,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GLIMMIX overview</a:t>
            </a:r>
            <a:endParaRPr lang="en-US" dirty="0"/>
          </a:p>
        </p:txBody>
      </p:sp>
      <p:sp>
        <p:nvSpPr>
          <p:cNvPr id="3" name="Content Placeholder 2"/>
          <p:cNvSpPr>
            <a:spLocks noGrp="1"/>
          </p:cNvSpPr>
          <p:nvPr>
            <p:ph idx="1"/>
          </p:nvPr>
        </p:nvSpPr>
        <p:spPr>
          <a:xfrm>
            <a:off x="0" y="990600"/>
            <a:ext cx="8991600" cy="5105400"/>
          </a:xfrm>
        </p:spPr>
        <p:txBody>
          <a:bodyPr/>
          <a:lstStyle/>
          <a:p>
            <a:r>
              <a:rPr lang="en-US" dirty="0" smtClean="0"/>
              <a:t>The exponential family comprises many of the elementary discrete and continuous distributions and include: </a:t>
            </a:r>
          </a:p>
          <a:p>
            <a:pPr lvl="1"/>
            <a:r>
              <a:rPr lang="en-US" dirty="0" smtClean="0"/>
              <a:t>Binomial, </a:t>
            </a:r>
          </a:p>
          <a:p>
            <a:pPr lvl="2"/>
            <a:r>
              <a:rPr lang="en-US" dirty="0" smtClean="0"/>
              <a:t>Situations in which the coin for example is biased, so that heads and tails have different probabilities. </a:t>
            </a:r>
          </a:p>
          <a:p>
            <a:pPr lvl="2"/>
            <a:r>
              <a:rPr lang="en-US" dirty="0" smtClean="0"/>
              <a:t>The probability distributions for which there are just two possible outcomes with fixed probability summing to one. </a:t>
            </a:r>
          </a:p>
          <a:p>
            <a:pPr lvl="2"/>
            <a:r>
              <a:rPr lang="en-US" dirty="0" smtClean="0"/>
              <a:t>These distributions are called are called binomial distributions</a:t>
            </a:r>
          </a:p>
          <a:p>
            <a:pPr lvl="1"/>
            <a:r>
              <a:rPr lang="en-US" dirty="0" smtClean="0"/>
              <a:t>Poisson, and </a:t>
            </a:r>
          </a:p>
          <a:p>
            <a:pPr lvl="1"/>
            <a:r>
              <a:rPr lang="en-US" dirty="0" smtClean="0"/>
              <a:t>Negative binomial distributions,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GLIMMIX overview</a:t>
            </a:r>
            <a:endParaRPr lang="en-US" dirty="0"/>
          </a:p>
        </p:txBody>
      </p:sp>
      <p:sp>
        <p:nvSpPr>
          <p:cNvPr id="3" name="Content Placeholder 2"/>
          <p:cNvSpPr>
            <a:spLocks noGrp="1"/>
          </p:cNvSpPr>
          <p:nvPr>
            <p:ph idx="1"/>
          </p:nvPr>
        </p:nvSpPr>
        <p:spPr>
          <a:xfrm>
            <a:off x="0" y="990600"/>
            <a:ext cx="8991600" cy="5105400"/>
          </a:xfrm>
        </p:spPr>
        <p:txBody>
          <a:bodyPr/>
          <a:lstStyle/>
          <a:p>
            <a:r>
              <a:rPr lang="en-US" dirty="0" smtClean="0"/>
              <a:t>The exponential family comprises many of the elementary discrete and continuous distributions and include: </a:t>
            </a:r>
          </a:p>
          <a:p>
            <a:pPr lvl="1"/>
            <a:r>
              <a:rPr lang="en-US" dirty="0" smtClean="0"/>
              <a:t>Poisson, </a:t>
            </a:r>
          </a:p>
          <a:p>
            <a:pPr lvl="1">
              <a:buNone/>
            </a:pPr>
            <a:endParaRPr lang="en-US" dirty="0" smtClean="0"/>
          </a:p>
          <a:p>
            <a:pPr lvl="1">
              <a:buNone/>
            </a:pPr>
            <a:endParaRPr lang="en-US" dirty="0" smtClean="0"/>
          </a:p>
          <a:p>
            <a:pPr lvl="1">
              <a:buNone/>
            </a:pPr>
            <a:endParaRPr lang="en-US" dirty="0" smtClean="0"/>
          </a:p>
          <a:p>
            <a:pPr lvl="1"/>
            <a:r>
              <a:rPr lang="en-US" sz="2000" dirty="0" smtClean="0"/>
              <a:t>The </a:t>
            </a:r>
            <a:r>
              <a:rPr lang="en-US" sz="2000" dirty="0" err="1" smtClean="0"/>
              <a:t>poisson</a:t>
            </a:r>
            <a:r>
              <a:rPr lang="en-US" sz="2000" dirty="0" smtClean="0"/>
              <a:t> distribution is an appropriate model for count data.</a:t>
            </a:r>
          </a:p>
          <a:p>
            <a:pPr lvl="2"/>
            <a:r>
              <a:rPr lang="en-US" sz="1600" dirty="0" smtClean="0"/>
              <a:t>Examples of such data are mortality data, </a:t>
            </a:r>
          </a:p>
          <a:p>
            <a:pPr lvl="2"/>
            <a:r>
              <a:rPr lang="en-US" sz="1600" dirty="0" smtClean="0"/>
              <a:t>The number of misprints in a book, </a:t>
            </a:r>
          </a:p>
          <a:p>
            <a:pPr lvl="2"/>
            <a:r>
              <a:rPr lang="en-US" sz="1600" dirty="0" smtClean="0"/>
              <a:t>The number of bacteria on a plate, and </a:t>
            </a:r>
          </a:p>
          <a:p>
            <a:pPr lvl="2"/>
            <a:r>
              <a:rPr lang="en-US" sz="1600" dirty="0" smtClean="0"/>
              <a:t>The number of activations of a </a:t>
            </a:r>
            <a:r>
              <a:rPr lang="en-US" sz="1600" dirty="0" err="1" smtClean="0"/>
              <a:t>geiger</a:t>
            </a:r>
            <a:r>
              <a:rPr lang="en-US" sz="1600" dirty="0" smtClean="0"/>
              <a:t> counter. </a:t>
            </a:r>
          </a:p>
          <a:p>
            <a:pPr lvl="1"/>
            <a:r>
              <a:rPr lang="en-US" dirty="0" smtClean="0"/>
              <a:t>Negative binomial distributions,</a:t>
            </a:r>
          </a:p>
        </p:txBody>
      </p:sp>
      <p:pic>
        <p:nvPicPr>
          <p:cNvPr id="5" name="Picture 3"/>
          <p:cNvPicPr>
            <a:picLocks noChangeAspect="1" noChangeArrowheads="1"/>
          </p:cNvPicPr>
          <p:nvPr/>
        </p:nvPicPr>
        <p:blipFill>
          <a:blip r:embed="rId2" cstate="print"/>
          <a:srcRect/>
          <a:stretch>
            <a:fillRect/>
          </a:stretch>
        </p:blipFill>
        <p:spPr bwMode="auto">
          <a:xfrm>
            <a:off x="2971800" y="1905000"/>
            <a:ext cx="3467100" cy="21717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GLIMMIX overview</a:t>
            </a:r>
            <a:endParaRPr lang="en-US" dirty="0"/>
          </a:p>
        </p:txBody>
      </p:sp>
      <p:sp>
        <p:nvSpPr>
          <p:cNvPr id="3" name="Content Placeholder 2"/>
          <p:cNvSpPr>
            <a:spLocks noGrp="1"/>
          </p:cNvSpPr>
          <p:nvPr>
            <p:ph idx="1"/>
          </p:nvPr>
        </p:nvSpPr>
        <p:spPr>
          <a:xfrm>
            <a:off x="0" y="990600"/>
            <a:ext cx="8991600" cy="5105400"/>
          </a:xfrm>
        </p:spPr>
        <p:txBody>
          <a:bodyPr/>
          <a:lstStyle/>
          <a:p>
            <a:r>
              <a:rPr lang="en-US" dirty="0" smtClean="0"/>
              <a:t>The exponential family comprises many of the elementary discrete and continuous distributions and include: </a:t>
            </a:r>
          </a:p>
          <a:p>
            <a:pPr lvl="1"/>
            <a:r>
              <a:rPr lang="en-US" dirty="0" smtClean="0"/>
              <a:t>Negative binomial distributions,</a:t>
            </a:r>
          </a:p>
          <a:p>
            <a:pPr lvl="2"/>
            <a:r>
              <a:rPr lang="en-US" dirty="0" smtClean="0"/>
              <a:t>The probability distribution of a negative binomial random variable is called a negative binomial distribution. </a:t>
            </a:r>
          </a:p>
          <a:p>
            <a:pPr lvl="2"/>
            <a:r>
              <a:rPr lang="en-US" dirty="0" smtClean="0"/>
              <a:t>Also known as the Pascal distribution. </a:t>
            </a:r>
          </a:p>
          <a:p>
            <a:pPr lvl="2"/>
            <a:r>
              <a:rPr lang="en-US" dirty="0" smtClean="0"/>
              <a:t>Example: You are flipping a coin repeatedly and count the number of heads (successes). If we continue flipping the coin until it has landed 2 times on heads, we are conducting a negative binomial experiment. </a:t>
            </a:r>
          </a:p>
          <a:p>
            <a:pPr lvl="2"/>
            <a:r>
              <a:rPr lang="en-US" dirty="0" smtClean="0"/>
              <a:t>The negative binomial random variable is the number of coin flips required to achieve 2 heads. </a:t>
            </a:r>
          </a:p>
          <a:p>
            <a:pPr lvl="2"/>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GLIMMIX overview</a:t>
            </a:r>
            <a:endParaRPr lang="en-US" dirty="0"/>
          </a:p>
        </p:txBody>
      </p:sp>
      <p:sp>
        <p:nvSpPr>
          <p:cNvPr id="3" name="Content Placeholder 2"/>
          <p:cNvSpPr>
            <a:spLocks noGrp="1"/>
          </p:cNvSpPr>
          <p:nvPr>
            <p:ph idx="1"/>
          </p:nvPr>
        </p:nvSpPr>
        <p:spPr>
          <a:xfrm>
            <a:off x="0" y="990600"/>
            <a:ext cx="9144000" cy="5105400"/>
          </a:xfrm>
        </p:spPr>
        <p:txBody>
          <a:bodyPr/>
          <a:lstStyle/>
          <a:p>
            <a:r>
              <a:rPr lang="en-US" sz="2400" dirty="0" smtClean="0"/>
              <a:t>The exponential family comprises many of the elementary discrete and continuous distributions and include: </a:t>
            </a:r>
          </a:p>
          <a:p>
            <a:r>
              <a:rPr lang="en-US" sz="2400" dirty="0" smtClean="0"/>
              <a:t>The previous distributions are discrete members of this family. </a:t>
            </a:r>
          </a:p>
          <a:p>
            <a:r>
              <a:rPr lang="en-US" sz="2400" dirty="0" smtClean="0"/>
              <a:t>The normal, beta, gamma, and chi-square distributions are representatives of the continuous distributions in this family. </a:t>
            </a:r>
          </a:p>
          <a:p>
            <a:r>
              <a:rPr lang="en-US" sz="2400" dirty="0" smtClean="0"/>
              <a:t>In the absence of random effects, the GLIMMIX procedure fits generalized linear models (fit by the GENMOD procedure).</a:t>
            </a:r>
          </a:p>
          <a:p>
            <a:r>
              <a:rPr lang="en-US" sz="2400" dirty="0" smtClean="0"/>
              <a:t>GLMMs are useful for estimating trends in disease rates</a:t>
            </a:r>
          </a:p>
        </p:txBody>
      </p:sp>
    </p:spTree>
  </p:cSld>
  <p:clrMapOvr>
    <a:masterClrMapping/>
  </p:clrMapOvr>
</p:sld>
</file>

<file path=ppt/theme/theme1.xml><?xml version="1.0" encoding="utf-8"?>
<a:theme xmlns:a="http://schemas.openxmlformats.org/drawingml/2006/main" name="1_ISU_template">
  <a:themeElements>
    <a:clrScheme name="">
      <a:dk1>
        <a:srgbClr val="000000"/>
      </a:dk1>
      <a:lt1>
        <a:srgbClr val="FFFFFF"/>
      </a:lt1>
      <a:dk2>
        <a:srgbClr val="990000"/>
      </a:dk2>
      <a:lt2>
        <a:srgbClr val="333333"/>
      </a:lt2>
      <a:accent1>
        <a:srgbClr val="FFFFFF"/>
      </a:accent1>
      <a:accent2>
        <a:srgbClr val="FF9900"/>
      </a:accent2>
      <a:accent3>
        <a:srgbClr val="FFFFFF"/>
      </a:accent3>
      <a:accent4>
        <a:srgbClr val="000000"/>
      </a:accent4>
      <a:accent5>
        <a:srgbClr val="FFFFFF"/>
      </a:accent5>
      <a:accent6>
        <a:srgbClr val="E78A00"/>
      </a:accent6>
      <a:hlink>
        <a:srgbClr val="00004C"/>
      </a:hlink>
      <a:folHlink>
        <a:srgbClr val="00004C"/>
      </a:folHlink>
    </a:clrScheme>
    <a:fontScheme name="ISU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ISU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SU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SU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SU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SU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SU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SU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1597</TotalTime>
  <Words>1934</Words>
  <Application>Microsoft Office PowerPoint</Application>
  <PresentationFormat>On-screen Show (4:3)</PresentationFormat>
  <Paragraphs>371</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1_ISU_template</vt:lpstr>
      <vt:lpstr>PROC GLIMMIX Generalized Mixed Linear Models   </vt:lpstr>
      <vt:lpstr>GLIMMIX Information</vt:lpstr>
      <vt:lpstr>Getting GLIMMIX</vt:lpstr>
      <vt:lpstr>GLIMMIX overview</vt:lpstr>
      <vt:lpstr>GLIMMIX overview</vt:lpstr>
      <vt:lpstr>GLIMMIX overview</vt:lpstr>
      <vt:lpstr>GLIMMIX overview</vt:lpstr>
      <vt:lpstr>GLIMMIX overview</vt:lpstr>
      <vt:lpstr>GLIMMIX overview</vt:lpstr>
      <vt:lpstr>GLIMMIX overview</vt:lpstr>
      <vt:lpstr>GLIMMIX overview</vt:lpstr>
      <vt:lpstr>GLIMMIX overview</vt:lpstr>
      <vt:lpstr>GLIMMIX overview</vt:lpstr>
      <vt:lpstr>Example of a Chi Square distribution</vt:lpstr>
      <vt:lpstr>Distributions Supported in PROC GLIMMIX</vt:lpstr>
      <vt:lpstr>GLIMMIX overview</vt:lpstr>
      <vt:lpstr>GLIMMIX overview</vt:lpstr>
      <vt:lpstr>PROC GLIMMIX features.</vt:lpstr>
      <vt:lpstr>PROC GLIMMIX features.</vt:lpstr>
      <vt:lpstr>Comparing the GLIMMIX and MIXED Procedures</vt:lpstr>
      <vt:lpstr>Comparing the GLIMMIX and MIXED Procedures</vt:lpstr>
      <vt:lpstr>Syntax: GLIMMIX Procedure</vt:lpstr>
      <vt:lpstr>Syntax: GLIMMIX Procedure</vt:lpstr>
      <vt:lpstr>Syntax: GLIMMIX Procedure</vt:lpstr>
      <vt:lpstr>Comparing MIXED and GLIMMIX</vt:lpstr>
      <vt:lpstr>Comparing MIXED and GLIMMIX</vt:lpstr>
      <vt:lpstr>Comparing MIXED and GLIMMIX</vt:lpstr>
      <vt:lpstr>Comparing MIXED and GLIMMIX</vt:lpstr>
      <vt:lpstr>Glimmix Example</vt:lpstr>
      <vt:lpstr>Glimmix Example</vt:lpstr>
      <vt:lpstr>Glimmix Example</vt:lpstr>
      <vt:lpstr>Glimmix Example</vt:lpstr>
      <vt:lpstr>Glimmix Example</vt:lpstr>
      <vt:lpstr>Glimmix Example</vt:lpstr>
      <vt:lpstr>Glimmix Example</vt:lpstr>
      <vt:lpstr>Glimmix Example</vt:lpstr>
      <vt:lpstr>Glimmix Example</vt:lpstr>
      <vt:lpstr>Glimmix Example</vt:lpstr>
      <vt:lpstr>Glimmix Example</vt:lpstr>
      <vt:lpstr>Slide 40</vt:lpstr>
    </vt:vector>
  </TitlesOfParts>
  <Company>Iowa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Your Data  (Chapter 2 in the Little SAS Book)</dc:title>
  <dc:creator>stalder</dc:creator>
  <cp:lastModifiedBy> </cp:lastModifiedBy>
  <cp:revision>144</cp:revision>
  <dcterms:created xsi:type="dcterms:W3CDTF">2010-09-05T19:11:12Z</dcterms:created>
  <dcterms:modified xsi:type="dcterms:W3CDTF">2010-10-26T14:50:22Z</dcterms:modified>
</cp:coreProperties>
</file>