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3"/>
    <p:sldMasterId id="2147483686" r:id="rId4"/>
  </p:sldMasterIdLst>
  <p:notesMasterIdLst>
    <p:notesMasterId r:id="rId117"/>
  </p:notesMasterIdLst>
  <p:handoutMasterIdLst>
    <p:handoutMasterId r:id="rId118"/>
  </p:handoutMasterIdLst>
  <p:sldIdLst>
    <p:sldId id="258" r:id="rId5"/>
    <p:sldId id="470" r:id="rId6"/>
    <p:sldId id="687" r:id="rId7"/>
    <p:sldId id="710" r:id="rId8"/>
    <p:sldId id="688" r:id="rId9"/>
    <p:sldId id="689" r:id="rId10"/>
    <p:sldId id="690" r:id="rId11"/>
    <p:sldId id="693" r:id="rId12"/>
    <p:sldId id="692" r:id="rId13"/>
    <p:sldId id="706" r:id="rId14"/>
    <p:sldId id="707" r:id="rId15"/>
    <p:sldId id="708" r:id="rId16"/>
    <p:sldId id="709" r:id="rId17"/>
    <p:sldId id="691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03" r:id="rId28"/>
    <p:sldId id="704" r:id="rId29"/>
    <p:sldId id="705" r:id="rId30"/>
    <p:sldId id="588" r:id="rId31"/>
    <p:sldId id="589" r:id="rId32"/>
    <p:sldId id="590" r:id="rId33"/>
    <p:sldId id="591" r:id="rId34"/>
    <p:sldId id="594" r:id="rId35"/>
    <p:sldId id="596" r:id="rId36"/>
    <p:sldId id="595" r:id="rId37"/>
    <p:sldId id="597" r:id="rId38"/>
    <p:sldId id="598" r:id="rId39"/>
    <p:sldId id="599" r:id="rId40"/>
    <p:sldId id="601" r:id="rId41"/>
    <p:sldId id="602" r:id="rId42"/>
    <p:sldId id="603" r:id="rId43"/>
    <p:sldId id="682" r:id="rId44"/>
    <p:sldId id="606" r:id="rId45"/>
    <p:sldId id="609" r:id="rId46"/>
    <p:sldId id="607" r:id="rId47"/>
    <p:sldId id="608" r:id="rId48"/>
    <p:sldId id="610" r:id="rId49"/>
    <p:sldId id="611" r:id="rId50"/>
    <p:sldId id="612" r:id="rId51"/>
    <p:sldId id="604" r:id="rId52"/>
    <p:sldId id="614" r:id="rId53"/>
    <p:sldId id="623" r:id="rId54"/>
    <p:sldId id="624" r:id="rId55"/>
    <p:sldId id="625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  <p:sldId id="635" r:id="rId66"/>
    <p:sldId id="636" r:id="rId67"/>
    <p:sldId id="638" r:id="rId68"/>
    <p:sldId id="613" r:id="rId69"/>
    <p:sldId id="639" r:id="rId70"/>
    <p:sldId id="640" r:id="rId71"/>
    <p:sldId id="641" r:id="rId72"/>
    <p:sldId id="683" r:id="rId73"/>
    <p:sldId id="652" r:id="rId74"/>
    <p:sldId id="642" r:id="rId75"/>
    <p:sldId id="643" r:id="rId76"/>
    <p:sldId id="653" r:id="rId77"/>
    <p:sldId id="654" r:id="rId78"/>
    <p:sldId id="644" r:id="rId79"/>
    <p:sldId id="645" r:id="rId80"/>
    <p:sldId id="646" r:id="rId81"/>
    <p:sldId id="647" r:id="rId82"/>
    <p:sldId id="655" r:id="rId83"/>
    <p:sldId id="648" r:id="rId84"/>
    <p:sldId id="649" r:id="rId85"/>
    <p:sldId id="650" r:id="rId86"/>
    <p:sldId id="651" r:id="rId87"/>
    <p:sldId id="656" r:id="rId88"/>
    <p:sldId id="657" r:id="rId89"/>
    <p:sldId id="658" r:id="rId90"/>
    <p:sldId id="659" r:id="rId91"/>
    <p:sldId id="660" r:id="rId92"/>
    <p:sldId id="681" r:id="rId93"/>
    <p:sldId id="680" r:id="rId94"/>
    <p:sldId id="661" r:id="rId95"/>
    <p:sldId id="679" r:id="rId96"/>
    <p:sldId id="662" r:id="rId97"/>
    <p:sldId id="663" r:id="rId98"/>
    <p:sldId id="664" r:id="rId99"/>
    <p:sldId id="665" r:id="rId100"/>
    <p:sldId id="686" r:id="rId101"/>
    <p:sldId id="666" r:id="rId102"/>
    <p:sldId id="685" r:id="rId103"/>
    <p:sldId id="684" r:id="rId104"/>
    <p:sldId id="667" r:id="rId105"/>
    <p:sldId id="668" r:id="rId106"/>
    <p:sldId id="669" r:id="rId107"/>
    <p:sldId id="670" r:id="rId108"/>
    <p:sldId id="671" r:id="rId109"/>
    <p:sldId id="678" r:id="rId110"/>
    <p:sldId id="675" r:id="rId111"/>
    <p:sldId id="672" r:id="rId112"/>
    <p:sldId id="673" r:id="rId113"/>
    <p:sldId id="674" r:id="rId114"/>
    <p:sldId id="676" r:id="rId115"/>
    <p:sldId id="677" r:id="rId1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7500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7500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7500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7500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7500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t" initials="" lastIdx="27" clrIdx="0"/>
  <p:cmAuthor id="1" name="Lindsay Latimore (Wes Rataushk &amp; Assc Inc)" initials="" lastIdx="1" clrIdx="1"/>
  <p:cmAuthor id="2" name="Olwen Pal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2" autoAdjust="0"/>
    <p:restoredTop sz="86179" autoAdjust="0"/>
  </p:normalViewPr>
  <p:slideViewPr>
    <p:cSldViewPr snapToGrid="0">
      <p:cViewPr varScale="1">
        <p:scale>
          <a:sx n="84" d="100"/>
          <a:sy n="84" d="100"/>
        </p:scale>
        <p:origin x="-864" y="-90"/>
      </p:cViewPr>
      <p:guideLst>
        <p:guide orient="horz" pos="2160"/>
        <p:guide pos="2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-1068" y="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commentAuthors" Target="commentAuthor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r">
              <a:defRPr sz="1300"/>
            </a:lvl1pPr>
          </a:lstStyle>
          <a:p>
            <a:fld id="{EBF57180-DAF6-4D1C-B3DA-119CEF0ECEC3}" type="datetimeFigureOut">
              <a:rPr lang="en-US" smtClean="0"/>
              <a:pPr/>
              <a:t>3/14/2013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r">
              <a:defRPr sz="1300"/>
            </a:lvl1pPr>
          </a:lstStyle>
          <a:p>
            <a:fld id="{15F07378-333E-48DB-BC28-E34A77CE76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300"/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300"/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300"/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300"/>
            </a:lvl1pPr>
          </a:lstStyle>
          <a:p>
            <a:fld id="{BA3D8CB0-F312-441C-89A5-D3728046193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09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7D490-963F-46D4-8C72-C1CC57AE436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4137-EF87-4ACC-B613-B9EBF352D6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8</a:t>
            </a:r>
            <a:endParaRPr lang="en-US" dirty="0"/>
          </a:p>
        </p:txBody>
      </p:sp>
      <p:pic>
        <p:nvPicPr>
          <p:cNvPr id="8194" name="Picture 2" descr="C:\Users\amunzer.TREEAGE\AppData\Local\Microsoft\Windows\Temporary Internet Files\Content.IE5\EZ29L3E3\MP900426647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18" y="53690"/>
            <a:ext cx="692209" cy="4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munzer.TREEAGE\AppData\Local\Microsoft\Windows\Temporary Internet Files\Content.IE5\EZ29L3E3\MP910220685[1]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08" y="3279"/>
            <a:ext cx="426236" cy="56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524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9</a:t>
            </a:r>
            <a:endParaRPr lang="en-US" dirty="0"/>
          </a:p>
        </p:txBody>
      </p:sp>
      <p:pic>
        <p:nvPicPr>
          <p:cNvPr id="8194" name="Picture 2" descr="C:\Users\amunzer.TREEAGE\AppData\Local\Microsoft\Windows\Temporary Internet Files\Content.IE5\EZ29L3E3\MP900426647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65" y="53690"/>
            <a:ext cx="692209" cy="4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amunzer\AppData\Local\Microsoft\Windows\Temporary Internet Files\Content.IE5\Q4Q8M7JS\MC900441458[1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489" y="0"/>
            <a:ext cx="668511" cy="668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77197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10</a:t>
            </a:r>
            <a:endParaRPr lang="en-US" dirty="0"/>
          </a:p>
        </p:txBody>
      </p:sp>
      <p:pic>
        <p:nvPicPr>
          <p:cNvPr id="17411" name="Picture 3" descr="C:\Users\amunzer.TREEAGE\AppData\Local\Microsoft\Windows\Temporary Internet Files\Content.IE5\9FIQL4KF\MP900316568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17" y="0"/>
            <a:ext cx="835839" cy="5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132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9E4C-6075-40D1-9C0B-C4216F2C86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781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608F-BAC8-45AF-A0E7-E7452F45F8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02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0832-E548-4A73-841A-276C37A00C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35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1173-349D-4804-AF0E-F71EB276CC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3922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3F2-1117-472C-8E9E-2D237D9F10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760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6DE-6327-41E6-AE8E-0E7E91A13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937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2B8A-957D-43D3-99EA-6E354731E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675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- Intro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75" y="61663"/>
            <a:ext cx="2069065" cy="4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829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7EA-FD15-4028-B9F7-91DD06AA36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9394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9F41-FBAE-41FF-AFCE-7E7EBE9672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66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4137-EF87-4ACC-B613-B9EBF352D6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837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lang="en-US" sz="1600" smtClean="0">
                <a:solidFill>
                  <a:srgbClr val="005AB4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fld id="{3D89E64E-209E-42E1-8222-F9385ACA630F}" type="slidenum">
              <a:rPr lang="en-US" smtClean="0">
                <a:solidFill>
                  <a:srgbClr val="0070C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- Intro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75" y="56583"/>
            <a:ext cx="2041672" cy="4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4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5494" y="1"/>
            <a:ext cx="1427354" cy="6204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lang="en-US" sz="1600" smtClean="0">
                <a:solidFill>
                  <a:srgbClr val="005AB4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fld id="{3D89E64E-209E-42E1-8222-F9385ACA630F}" type="slidenum">
              <a:rPr lang="en-US" smtClean="0">
                <a:solidFill>
                  <a:srgbClr val="0070C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 baseline="0"/>
            </a:lvl1pPr>
          </a:lstStyle>
          <a:p>
            <a:r>
              <a:rPr lang="en-US" dirty="0" smtClean="0"/>
              <a:t>Title – Module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7819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lang="en-US" sz="1600" smtClean="0">
                <a:solidFill>
                  <a:srgbClr val="005AB4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fld id="{3D89E64E-209E-42E1-8222-F9385ACA630F}" type="slidenum">
              <a:rPr lang="en-US" smtClean="0">
                <a:solidFill>
                  <a:srgbClr val="0070C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2</a:t>
            </a:r>
            <a:endParaRPr lang="en-US" dirty="0"/>
          </a:p>
        </p:txBody>
      </p:sp>
      <p:pic>
        <p:nvPicPr>
          <p:cNvPr id="1026" name="Picture 2" descr="C:\Users\amunzer.TREEAGE\AppData\Local\Microsoft\Windows\Temporary Internet Files\Content.IE5\SJH410A8\MP900314185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52" y="16011"/>
            <a:ext cx="825450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6254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lang="en-US" sz="1600" smtClean="0">
                <a:solidFill>
                  <a:srgbClr val="005AB4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fld id="{3D89E64E-209E-42E1-8222-F9385ACA630F}" type="slidenum">
              <a:rPr lang="en-US" smtClean="0">
                <a:solidFill>
                  <a:srgbClr val="0070C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3</a:t>
            </a:r>
            <a:endParaRPr lang="en-US" dirty="0"/>
          </a:p>
        </p:txBody>
      </p:sp>
      <p:pic>
        <p:nvPicPr>
          <p:cNvPr id="9" name="Picture 6" descr="C:\Users\amunzer\AppData\Local\Microsoft\Windows\Temporary Internet Files\Content.IE5\Q4Q8M7JS\MC900441458[1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5489" y="0"/>
            <a:ext cx="668511" cy="668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4052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lang="en-US" sz="1600" smtClean="0">
                <a:solidFill>
                  <a:srgbClr val="005AB4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fld id="{3D89E64E-209E-42E1-8222-F9385ACA630F}" type="slidenum">
              <a:rPr lang="en-US" smtClean="0">
                <a:solidFill>
                  <a:srgbClr val="0070C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3</a:t>
            </a:r>
            <a:endParaRPr lang="en-US" dirty="0"/>
          </a:p>
        </p:txBody>
      </p:sp>
      <p:pic>
        <p:nvPicPr>
          <p:cNvPr id="12290" name="Picture 2" descr="C:\Users\amunzer.TREEAGE\AppData\Local\Microsoft\Windows\Temporary Internet Files\Content.IE5\Q3F7YZCU\MP900437207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15" y="0"/>
            <a:ext cx="564057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8993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9E4C-6075-40D1-9C0B-C4216F2C86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21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608F-BAC8-45AF-A0E7-E7452F45F8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189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5494" y="1"/>
            <a:ext cx="1427354" cy="6204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 baseline="0"/>
            </a:lvl1pPr>
          </a:lstStyle>
          <a:p>
            <a:r>
              <a:rPr lang="en-US" dirty="0" smtClean="0"/>
              <a:t>Title – Module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90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0832-E548-4A73-841A-276C37A00C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583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1173-349D-4804-AF0E-F71EB276CC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5256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3F2-1117-472C-8E9E-2D237D9F10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2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6DE-6327-41E6-AE8E-0E7E91A131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9525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2B8A-957D-43D3-99EA-6E354731ED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976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7EA-FD15-4028-B9F7-91DD06AA36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92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Create a chart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9F41-FBAE-41FF-AFCE-7E7EBE967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866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2</a:t>
            </a:r>
            <a:endParaRPr lang="en-US" dirty="0"/>
          </a:p>
        </p:txBody>
      </p:sp>
      <p:pic>
        <p:nvPicPr>
          <p:cNvPr id="1026" name="Picture 2" descr="C:\Users\amunzer.TREEAGE\AppData\Local\Microsoft\Windows\Temporary Internet Files\Content.IE5\SJH410A8\MP900314185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52" y="16011"/>
            <a:ext cx="825450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50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3</a:t>
            </a:r>
            <a:endParaRPr lang="en-US" dirty="0"/>
          </a:p>
        </p:txBody>
      </p:sp>
      <p:pic>
        <p:nvPicPr>
          <p:cNvPr id="9" name="Picture 6" descr="C:\Users\amunzer\AppData\Local\Microsoft\Windows\Temporary Internet Files\Content.IE5\Q4Q8M7JS\MC900441458[1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5489" y="0"/>
            <a:ext cx="668511" cy="668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339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4</a:t>
            </a:r>
            <a:endParaRPr lang="en-US" dirty="0"/>
          </a:p>
        </p:txBody>
      </p:sp>
      <p:pic>
        <p:nvPicPr>
          <p:cNvPr id="12290" name="Picture 2" descr="C:\Users\amunzer.TREEAGE\AppData\Local\Microsoft\Windows\Temporary Internet Files\Content.IE5\Q3F7YZCU\MP900437207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15" y="0"/>
            <a:ext cx="564057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336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5</a:t>
            </a:r>
            <a:endParaRPr lang="en-US" dirty="0"/>
          </a:p>
        </p:txBody>
      </p:sp>
      <p:pic>
        <p:nvPicPr>
          <p:cNvPr id="12290" name="Picture 2" descr="C:\Users\amunzer.TREEAGE\AppData\Local\Microsoft\Windows\Temporary Internet Files\Content.IE5\Q3F7YZCU\MP900437207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15" y="0"/>
            <a:ext cx="564057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munzer.TREEAGE\AppData\Local\Microsoft\Windows\Temporary Internet Files\Content.IE5\SJH410A8\MP900314185[1]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40" y="16011"/>
            <a:ext cx="825450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4455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6</a:t>
            </a:r>
            <a:endParaRPr lang="en-US" dirty="0"/>
          </a:p>
        </p:txBody>
      </p:sp>
      <p:pic>
        <p:nvPicPr>
          <p:cNvPr id="12290" name="Picture 2" descr="C:\Users\amunzer.TREEAGE\AppData\Local\Microsoft\Windows\Temporary Internet Files\Content.IE5\Q3F7YZCU\MP900437207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15" y="0"/>
            <a:ext cx="564057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81" y="0"/>
            <a:ext cx="564057" cy="56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8986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du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886"/>
            <a:ext cx="8229600" cy="5353277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163" y="6593010"/>
            <a:ext cx="6827674" cy="24321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9897381" y="5998161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C174E26-115F-4C47-B9CC-13D4F230DDF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8628927" y="6649656"/>
            <a:ext cx="515073" cy="2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9E64E-209E-42E1-8222-F9385ACA63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20463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032"/>
            <a:ext cx="8229600" cy="530905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Title – Module 7</a:t>
            </a:r>
            <a:endParaRPr lang="en-US" dirty="0"/>
          </a:p>
        </p:txBody>
      </p:sp>
      <p:pic>
        <p:nvPicPr>
          <p:cNvPr id="12290" name="Picture 2" descr="C:\Users\amunzer.TREEAGE\AppData\Local\Microsoft\Windows\Temporary Internet Files\Content.IE5\Q3F7YZCU\MP900437207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15" y="0"/>
            <a:ext cx="564057" cy="5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munzer.TREEAGE\AppData\Local\Microsoft\Windows\Temporary Internet Files\Content.IE5\EZ29L3E3\MP900314191[1]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71" y="1339"/>
            <a:ext cx="572244" cy="57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3675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TreeAge Pro Healthcare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A6B0-6EE9-484D-AEDD-15D99929E8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9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1" r:id="rId9"/>
    <p:sldLayoutId id="2147483682" r:id="rId10"/>
    <p:sldLayoutId id="2147483683" r:id="rId11"/>
    <p:sldLayoutId id="214748368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transition spd="med">
    <p:wipe dir="d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TreeAge Pro Healthcare Training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A6B0-6EE9-484D-AEDD-15D99929E88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5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ransition spd="med">
    <p:wipe dir="d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treeage.com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2838" y="2219325"/>
            <a:ext cx="691991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TreeAge Pro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2-Day Healthcare</a:t>
            </a:r>
            <a:r>
              <a:rPr lang="en-US" dirty="0" smtClean="0">
                <a:cs typeface="Tahoma" pitchFamily="34" charset="0"/>
              </a:rPr>
              <a:t> Training</a:t>
            </a:r>
            <a:br>
              <a:rPr lang="en-US" dirty="0" smtClean="0">
                <a:cs typeface="Tahoma" pitchFamily="34" charset="0"/>
              </a:rPr>
            </a:br>
            <a:r>
              <a:rPr lang="en-US" sz="2800" dirty="0" smtClean="0">
                <a:cs typeface="Tahoma" pitchFamily="34" charset="0"/>
              </a:rPr>
              <a:t> Day 2</a:t>
            </a:r>
            <a:endParaRPr lang="en-US" sz="2800" dirty="0">
              <a:cs typeface="Tahom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1013"/>
            <a:ext cx="6400800" cy="10302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Using TreeAge Pro for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Health Economic Modeling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7226" y="6046839"/>
            <a:ext cx="3972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mtClean="0">
                <a:cs typeface="Times New Roman" pitchFamily="18" charset="0"/>
              </a:rPr>
              <a:t>© </a:t>
            </a:r>
            <a:r>
              <a:rPr lang="en-US" smtClean="0"/>
              <a:t>2013 </a:t>
            </a:r>
            <a:r>
              <a:rPr lang="en-US" dirty="0" smtClean="0"/>
              <a:t>TreeAge Software, Inc.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" y="76200"/>
            <a:ext cx="2502408" cy="57912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Transition Diagram:</a:t>
            </a:r>
          </a:p>
          <a:p>
            <a:pPr lvl="1"/>
            <a:r>
              <a:rPr lang="en-US" dirty="0"/>
              <a:t>Provides </a:t>
            </a:r>
            <a:r>
              <a:rPr lang="en-US" dirty="0" smtClean="0"/>
              <a:t>simple </a:t>
            </a:r>
            <a:r>
              <a:rPr lang="en-US" dirty="0"/>
              <a:t>representation of a Markov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Details missing, cannot be used for analysis</a:t>
            </a:r>
          </a:p>
          <a:p>
            <a:pPr lvl="1"/>
            <a:r>
              <a:rPr lang="en-US" dirty="0" smtClean="0"/>
              <a:t>Just shows health states and simple transitions with specific events</a:t>
            </a:r>
          </a:p>
          <a:p>
            <a:pPr lvl="1"/>
            <a:r>
              <a:rPr lang="en-US" dirty="0" smtClean="0"/>
              <a:t>Good for communication of basic model flow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4320048"/>
            <a:ext cx="48863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8438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Form of Discrete Event Simulation (DES) via Microsim.</a:t>
            </a:r>
          </a:p>
          <a:p>
            <a:r>
              <a:rPr lang="en-US" dirty="0" smtClean="0"/>
              <a:t>Most Markov models have a fixed cycle length</a:t>
            </a:r>
          </a:p>
          <a:p>
            <a:pPr lvl="1"/>
            <a:r>
              <a:rPr lang="en-US" dirty="0" smtClean="0"/>
              <a:t>Sometimes “time-to-event” more efficient or natural</a:t>
            </a:r>
          </a:p>
          <a:p>
            <a:pPr lvl="1"/>
            <a:r>
              <a:rPr lang="en-US" dirty="0" smtClean="0"/>
              <a:t>Abandon _stage counter and fixed cycle length</a:t>
            </a:r>
          </a:p>
          <a:p>
            <a:r>
              <a:rPr lang="en-US" dirty="0" smtClean="0"/>
              <a:t>Track time using a tracker</a:t>
            </a:r>
          </a:p>
          <a:p>
            <a:pPr lvl="1"/>
            <a:r>
              <a:rPr lang="en-US" dirty="0" smtClean="0"/>
              <a:t>Increment time as it elapses</a:t>
            </a:r>
          </a:p>
          <a:p>
            <a:pPr lvl="2"/>
            <a:r>
              <a:rPr lang="en-US" dirty="0" smtClean="0"/>
              <a:t>t_time = t_time + X</a:t>
            </a:r>
          </a:p>
          <a:p>
            <a:pPr lvl="2"/>
            <a:r>
              <a:rPr lang="en-US" dirty="0" smtClean="0"/>
              <a:t>X may be distribution sampled by cycle</a:t>
            </a:r>
          </a:p>
          <a:p>
            <a:pPr lvl="1"/>
            <a:r>
              <a:rPr lang="en-US" dirty="0" smtClean="0"/>
              <a:t>Time-dependent values are now a function of t_time</a:t>
            </a:r>
          </a:p>
          <a:p>
            <a:pPr lvl="2"/>
            <a:r>
              <a:rPr lang="en-US" dirty="0" smtClean="0"/>
              <a:t>e.g., prob = Table[t_time]</a:t>
            </a:r>
          </a:p>
          <a:p>
            <a:r>
              <a:rPr lang="en-US" dirty="0" smtClean="0"/>
              <a:t>Example model: Parallel Trials _CLOCK 1.trex</a:t>
            </a:r>
          </a:p>
          <a:p>
            <a:r>
              <a:rPr lang="en-US" dirty="0" smtClean="0"/>
              <a:t>Published examples:</a:t>
            </a:r>
          </a:p>
          <a:p>
            <a:pPr lvl="1"/>
            <a:r>
              <a:rPr lang="en-US" dirty="0" smtClean="0"/>
              <a:t>Barton, et al: BRAM arthritis model</a:t>
            </a:r>
          </a:p>
          <a:p>
            <a:pPr lvl="1"/>
            <a:r>
              <a:rPr lang="en-US" dirty="0" smtClean="0"/>
              <a:t>LeLay, et al: Depression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Time-to-Event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3841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Trials can be run in parallel if there is interaction among trials</a:t>
            </a:r>
          </a:p>
          <a:p>
            <a:pPr lvl="1"/>
            <a:r>
              <a:rPr lang="en-US" dirty="0"/>
              <a:t>e.g., infectious disease, organ transplant availability</a:t>
            </a:r>
          </a:p>
          <a:p>
            <a:r>
              <a:rPr lang="en-US" dirty="0" smtClean="0"/>
              <a:t>Data interaction:</a:t>
            </a:r>
          </a:p>
          <a:p>
            <a:pPr lvl="1"/>
            <a:r>
              <a:rPr lang="en-US" dirty="0" smtClean="0"/>
              <a:t>StateProb can get % in each state for each cycle</a:t>
            </a:r>
          </a:p>
          <a:p>
            <a:pPr lvl="1"/>
            <a:r>
              <a:rPr lang="en-US" dirty="0" smtClean="0"/>
              <a:t>Global matrix can store data by trial for reference by other trials</a:t>
            </a:r>
          </a:p>
          <a:p>
            <a:pPr marL="457200" indent="-457200"/>
            <a:r>
              <a:rPr lang="en-US" dirty="0" smtClean="0"/>
              <a:t>Synchronize </a:t>
            </a:r>
            <a:r>
              <a:rPr lang="en-US" dirty="0"/>
              <a:t>trials by </a:t>
            </a:r>
            <a:r>
              <a:rPr lang="en-US" dirty="0" smtClean="0"/>
              <a:t>time rather than _stage, </a:t>
            </a:r>
            <a:r>
              <a:rPr lang="en-US" dirty="0"/>
              <a:t>use special tracker name:  _CLOCK</a:t>
            </a:r>
          </a:p>
          <a:p>
            <a:pPr marL="457200" indent="-457200"/>
            <a:r>
              <a:rPr lang="en-US" dirty="0" smtClean="0"/>
              <a:t>Sometimes need multiple trial sets to stabilize results</a:t>
            </a:r>
            <a:endParaRPr lang="en-US" dirty="0"/>
          </a:p>
          <a:p>
            <a:pPr marL="457200" indent="-457200"/>
            <a:r>
              <a:rPr lang="en-US" dirty="0"/>
              <a:t>Example model: Parallel Trials _CLOCK </a:t>
            </a:r>
            <a:r>
              <a:rPr lang="en-US" dirty="0" smtClean="0"/>
              <a:t>1.trex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Trials</a:t>
            </a:r>
          </a:p>
        </p:txBody>
      </p:sp>
    </p:spTree>
    <p:extLst>
      <p:ext uri="{BB962C8B-B14F-4D97-AF65-F5344CB8AC3E}">
        <p14:creationId xmlns:p14="http://schemas.microsoft.com/office/powerpoint/2010/main" val="19503021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real patient data as input to model</a:t>
            </a:r>
          </a:p>
          <a:p>
            <a:pPr lvl="1"/>
            <a:r>
              <a:rPr lang="en-US" dirty="0" smtClean="0"/>
              <a:t>Create table with patient data</a:t>
            </a:r>
          </a:p>
          <a:p>
            <a:pPr lvl="2"/>
            <a:r>
              <a:rPr lang="en-US" dirty="0" smtClean="0"/>
              <a:t>Each row is a patient</a:t>
            </a:r>
          </a:p>
          <a:p>
            <a:pPr lvl="2"/>
            <a:r>
              <a:rPr lang="en-US" dirty="0" smtClean="0"/>
              <a:t>Each column is a different characteristic</a:t>
            </a:r>
          </a:p>
          <a:p>
            <a:pPr lvl="1"/>
            <a:r>
              <a:rPr lang="en-US" dirty="0" smtClean="0"/>
              <a:t>Pull data from table for each patient characteristic</a:t>
            </a:r>
          </a:p>
          <a:p>
            <a:pPr lvl="2"/>
            <a:r>
              <a:rPr lang="en-US" dirty="0" smtClean="0"/>
              <a:t>Draw each patient randomly from the table</a:t>
            </a:r>
          </a:p>
          <a:p>
            <a:pPr lvl="3"/>
            <a:r>
              <a:rPr lang="en-US" dirty="0" smtClean="0"/>
              <a:t>Via uniform distribution – PatientData[ distUniform ]</a:t>
            </a:r>
          </a:p>
          <a:p>
            <a:pPr lvl="2"/>
            <a:r>
              <a:rPr lang="en-US" dirty="0" smtClean="0"/>
              <a:t>Run for each patient in table (possibly more than once)</a:t>
            </a:r>
          </a:p>
          <a:p>
            <a:pPr lvl="3"/>
            <a:r>
              <a:rPr lang="en-US" dirty="0" smtClean="0"/>
              <a:t>Via _trial keyword – PatientData[ _trial ]</a:t>
            </a:r>
          </a:p>
          <a:p>
            <a:pPr marL="1371600" lvl="3" indent="0">
              <a:buNone/>
            </a:pPr>
            <a:r>
              <a:rPr lang="en-US" dirty="0" smtClean="0"/>
              <a:t> 			 PatientData[ Modulo(_trial;  tableSize)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Add/subtract from cohort during analysis</a:t>
            </a:r>
          </a:p>
          <a:p>
            <a:r>
              <a:rPr lang="en-US" dirty="0" smtClean="0"/>
              <a:t>Works for Markov Cohort Analysis and Microsimulation</a:t>
            </a:r>
          </a:p>
          <a:p>
            <a:r>
              <a:rPr lang="en-US" dirty="0" smtClean="0"/>
              <a:t>Examples: infectious disease, population planning, budget analysis</a:t>
            </a:r>
          </a:p>
          <a:p>
            <a:r>
              <a:rPr lang="en-US" dirty="0" smtClean="0"/>
              <a:t>Set Tree Preferences/Other Calc Settings to allow </a:t>
            </a:r>
            <a:br>
              <a:rPr lang="en-US" dirty="0" smtClean="0"/>
            </a:br>
            <a:r>
              <a:rPr lang="en-US" dirty="0" smtClean="0"/>
              <a:t>non-coherent probabilities (sum &lt;&gt; 100%)</a:t>
            </a:r>
          </a:p>
          <a:p>
            <a:r>
              <a:rPr lang="en-US" dirty="0" smtClean="0"/>
              <a:t>Initial probabilities:</a:t>
            </a:r>
          </a:p>
          <a:p>
            <a:pPr lvl="1"/>
            <a:r>
              <a:rPr lang="en-US" dirty="0" smtClean="0"/>
              <a:t>Number of patients starting in each state</a:t>
            </a:r>
          </a:p>
          <a:p>
            <a:r>
              <a:rPr lang="en-US" dirty="0" smtClean="0"/>
              <a:t>Transition probabilities:</a:t>
            </a:r>
          </a:p>
          <a:p>
            <a:pPr lvl="1"/>
            <a:r>
              <a:rPr lang="en-US" dirty="0" smtClean="0"/>
              <a:t>Can increase/decrease cohort size during any cycle </a:t>
            </a:r>
            <a:br>
              <a:rPr lang="en-US" dirty="0" smtClean="0"/>
            </a:br>
            <a:r>
              <a:rPr lang="en-US" dirty="0" smtClean="0"/>
              <a:t>(e.g., births, migration)</a:t>
            </a:r>
          </a:p>
          <a:p>
            <a:pPr marL="457200" indent="-457200"/>
            <a:r>
              <a:rPr lang="en-US" dirty="0"/>
              <a:t>Example models:</a:t>
            </a:r>
          </a:p>
          <a:p>
            <a:pPr marL="857250" lvl="1" indent="-457200"/>
            <a:r>
              <a:rPr lang="en-US" dirty="0"/>
              <a:t>Dynamic Population v2008.trex</a:t>
            </a:r>
          </a:p>
          <a:p>
            <a:pPr marL="857250" lvl="1" indent="-457200"/>
            <a:r>
              <a:rPr lang="en-US" dirty="0"/>
              <a:t>Markov Dynamic Population </a:t>
            </a:r>
            <a:r>
              <a:rPr lang="en-US" dirty="0" smtClean="0"/>
              <a:t>2.trex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Expected value of partial perfect information (EVPPI)</a:t>
            </a:r>
          </a:p>
          <a:p>
            <a:pPr marL="857250" lvl="1" indent="-457200"/>
            <a:r>
              <a:rPr lang="en-US" dirty="0"/>
              <a:t>Isolate specific distribution(s) within PSA simulation in outer loop</a:t>
            </a:r>
          </a:p>
          <a:p>
            <a:pPr marL="857250" lvl="1" indent="-457200"/>
            <a:r>
              <a:rPr lang="en-US" dirty="0"/>
              <a:t>Then sample other distributions in inner loop</a:t>
            </a:r>
          </a:p>
          <a:p>
            <a:pPr marL="1257300" lvl="2" indent="-457200"/>
            <a:r>
              <a:rPr lang="en-US" dirty="0"/>
              <a:t>Aggregated into means</a:t>
            </a:r>
          </a:p>
          <a:p>
            <a:pPr marL="857250" lvl="1" indent="-457200"/>
            <a:r>
              <a:rPr lang="en-US" dirty="0"/>
              <a:t>Possibly also trials in “most inner” loop</a:t>
            </a:r>
          </a:p>
          <a:p>
            <a:pPr marL="1257300" lvl="2" indent="-457200"/>
            <a:r>
              <a:rPr lang="en-US" dirty="0"/>
              <a:t>Also aggregated into means</a:t>
            </a:r>
          </a:p>
          <a:p>
            <a:pPr marL="857250" lvl="1" indent="-457200"/>
            <a:r>
              <a:rPr lang="en-US" dirty="0"/>
              <a:t>See isolated impact of specific distribution(s) within the overall PSA simulation</a:t>
            </a:r>
          </a:p>
          <a:p>
            <a:pPr marL="857250" lvl="1" indent="-457200"/>
            <a:r>
              <a:rPr lang="en-US" dirty="0"/>
              <a:t>3-dimensional simulations can run slow</a:t>
            </a:r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EVPPI Simulation</a:t>
            </a:r>
          </a:p>
        </p:txBody>
      </p: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want/need to verify that a model is calculating values as designed</a:t>
            </a:r>
          </a:p>
          <a:p>
            <a:pPr lvl="1"/>
            <a:r>
              <a:rPr lang="en-US" dirty="0"/>
              <a:t>Complex formulas, functions, non-root definitions</a:t>
            </a:r>
          </a:p>
          <a:p>
            <a:pPr lvl="1"/>
            <a:r>
              <a:rPr lang="en-US" dirty="0"/>
              <a:t>Time-dependent values: tables, functions</a:t>
            </a:r>
          </a:p>
          <a:p>
            <a:pPr lvl="1"/>
            <a:r>
              <a:rPr lang="en-US" dirty="0"/>
              <a:t>Markov transitions</a:t>
            </a:r>
          </a:p>
          <a:p>
            <a:pPr lvl="1"/>
            <a:r>
              <a:rPr lang="en-US" dirty="0"/>
              <a:t>Assumptions (calibration)</a:t>
            </a:r>
          </a:p>
          <a:p>
            <a:pPr lvl="3"/>
            <a:endParaRPr lang="en-US" dirty="0"/>
          </a:p>
          <a:p>
            <a:r>
              <a:rPr lang="en-US" dirty="0"/>
              <a:t>Temporarily change Markov assumptions …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probabilities to force cohort/trials to specific area in model to test a specific scenario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Sensitivity analysis</a:t>
            </a:r>
          </a:p>
          <a:p>
            <a:pPr lvl="1"/>
            <a:r>
              <a:rPr lang="en-US" dirty="0"/>
              <a:t>Use extreme values</a:t>
            </a:r>
          </a:p>
          <a:p>
            <a:pPr lvl="1"/>
            <a:r>
              <a:rPr lang="en-US" dirty="0"/>
              <a:t>Look for unexpected changes in effects and costs</a:t>
            </a:r>
          </a:p>
          <a:p>
            <a:r>
              <a:rPr lang="en-US" dirty="0"/>
              <a:t>Evaluator View</a:t>
            </a:r>
          </a:p>
          <a:p>
            <a:pPr lvl="1"/>
            <a:r>
              <a:rPr lang="en-US" dirty="0"/>
              <a:t>Calculate variable/expression values </a:t>
            </a:r>
            <a:r>
              <a:rPr lang="en-US" u="sng" dirty="0"/>
              <a:t>at selected node</a:t>
            </a:r>
          </a:p>
          <a:p>
            <a:r>
              <a:rPr lang="en-US" dirty="0"/>
              <a:t>Output data</a:t>
            </a:r>
          </a:p>
          <a:p>
            <a:pPr lvl="1"/>
            <a:r>
              <a:rPr lang="en-US" dirty="0"/>
              <a:t>Add extra trackers for </a:t>
            </a:r>
            <a:r>
              <a:rPr lang="en-US" dirty="0" err="1" smtClean="0"/>
              <a:t>microsimulation</a:t>
            </a:r>
            <a:r>
              <a:rPr lang="en-US" dirty="0" smtClean="0"/>
              <a:t> </a:t>
            </a:r>
            <a:r>
              <a:rPr lang="en-US" dirty="0"/>
              <a:t>to check events in iteration output</a:t>
            </a:r>
          </a:p>
          <a:p>
            <a:pPr lvl="1"/>
            <a:r>
              <a:rPr lang="en-US" dirty="0" smtClean="0"/>
              <a:t>Use GlobalN function to store data during analysis</a:t>
            </a:r>
            <a:endParaRPr lang="en-US" dirty="0"/>
          </a:p>
          <a:p>
            <a:pPr lvl="2"/>
            <a:r>
              <a:rPr lang="en-US" dirty="0"/>
              <a:t>Dump global matrices at end of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</p:spTree>
    <p:extLst>
      <p:ext uri="{BB962C8B-B14F-4D97-AF65-F5344CB8AC3E}">
        <p14:creationId xmlns:p14="http://schemas.microsoft.com/office/powerpoint/2010/main" val="25062388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Store and retrieve data at any time within a tree</a:t>
            </a:r>
          </a:p>
          <a:p>
            <a:pPr lvl="1"/>
            <a:r>
              <a:rPr lang="en-US" dirty="0" smtClean="0"/>
              <a:t>Facilitates interaction among parallel trials</a:t>
            </a:r>
          </a:p>
          <a:p>
            <a:pPr lvl="1"/>
            <a:r>
              <a:rPr lang="en-US" dirty="0" smtClean="0"/>
              <a:t>Store Markov transitions in a </a:t>
            </a:r>
            <a:r>
              <a:rPr lang="en-US" dirty="0" err="1" smtClean="0"/>
              <a:t>microsimulation</a:t>
            </a:r>
            <a:endParaRPr lang="en-US" dirty="0" smtClean="0"/>
          </a:p>
          <a:p>
            <a:pPr lvl="1"/>
            <a:r>
              <a:rPr lang="en-US" dirty="0" smtClean="0"/>
              <a:t>Store tracker at specific point in transition (</a:t>
            </a:r>
            <a:r>
              <a:rPr lang="en-US" dirty="0" err="1" smtClean="0"/>
              <a:t>microsimulation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extra data from analyses not provided by TreeAge Pro</a:t>
            </a:r>
          </a:p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Store:		GlobalN( index; row; column; data )</a:t>
            </a:r>
          </a:p>
          <a:p>
            <a:pPr lvl="1"/>
            <a:r>
              <a:rPr lang="en-US" dirty="0" smtClean="0"/>
              <a:t>Retrieve:	GlobalN( index; row; column )</a:t>
            </a:r>
          </a:p>
          <a:p>
            <a:pPr lvl="1"/>
            <a:r>
              <a:rPr lang="en-US" dirty="0" smtClean="0"/>
              <a:t>Export to Text:	GlobalN( index ) </a:t>
            </a:r>
          </a:p>
          <a:p>
            <a:pPr lvl="1"/>
            <a:r>
              <a:rPr lang="en-US" dirty="0" smtClean="0"/>
              <a:t>Export to Excel:</a:t>
            </a:r>
            <a:br>
              <a:rPr lang="en-US" dirty="0" smtClean="0"/>
            </a:br>
            <a:r>
              <a:rPr lang="en-US" dirty="0" smtClean="0"/>
              <a:t>	Command( "EXCEL"; "ExportGlobalMatrixN";  index )</a:t>
            </a:r>
          </a:p>
          <a:p>
            <a:r>
              <a:rPr lang="en-US" dirty="0" smtClean="0"/>
              <a:t>Example model: Global Function (simple).trex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GlobalN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Calculation Trace Console</a:t>
            </a:r>
          </a:p>
          <a:p>
            <a:pPr lvl="1"/>
            <a:r>
              <a:rPr lang="en-US" dirty="0" smtClean="0"/>
              <a:t>Set Tree Preferences to output internal calculations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Calculations written to Calculation Trace Console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Slows down analyses</a:t>
            </a:r>
          </a:p>
          <a:p>
            <a:pPr lvl="2"/>
            <a:r>
              <a:rPr lang="en-US" dirty="0" smtClean="0"/>
              <a:t>Test Microsimulation with just a few trials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244" y="1652228"/>
            <a:ext cx="5215227" cy="155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3610879" y="2255965"/>
            <a:ext cx="787585" cy="65409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93" y="3649083"/>
            <a:ext cx="3290505" cy="146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 back may run fine, but simulations can still fail</a:t>
            </a:r>
          </a:p>
          <a:p>
            <a:r>
              <a:rPr lang="en-US" dirty="0" smtClean="0"/>
              <a:t>Probability sampling can generate invalid probabilities</a:t>
            </a:r>
          </a:p>
          <a:p>
            <a:pPr lvl="1"/>
            <a:r>
              <a:rPr lang="en-US" dirty="0" smtClean="0"/>
              <a:t>Single probability &lt; 0 or &gt; 1</a:t>
            </a:r>
          </a:p>
          <a:p>
            <a:pPr lvl="2"/>
            <a:r>
              <a:rPr lang="en-US" dirty="0" smtClean="0"/>
              <a:t>Beta distributions bounded by 0 and 1</a:t>
            </a:r>
          </a:p>
          <a:p>
            <a:pPr lvl="1"/>
            <a:r>
              <a:rPr lang="en-US" dirty="0" smtClean="0"/>
              <a:t>Sum of branch probabilities &lt; 0 or &gt; 1</a:t>
            </a:r>
          </a:p>
          <a:p>
            <a:pPr lvl="2"/>
            <a:r>
              <a:rPr lang="en-US" dirty="0" smtClean="0"/>
              <a:t>Dirichlet distribution generates any number of coherent probabilities</a:t>
            </a:r>
          </a:p>
          <a:p>
            <a:pPr lvl="3"/>
            <a:r>
              <a:rPr lang="en-US" dirty="0" smtClean="0"/>
              <a:t>Parameter: List(10; 20; 30; 40)</a:t>
            </a:r>
          </a:p>
          <a:p>
            <a:pPr lvl="3"/>
            <a:r>
              <a:rPr lang="en-US" dirty="0" smtClean="0"/>
              <a:t>References: Dist(1; 1), Dist(1; 2), Dist(1; 3), Dist(1; 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File &gt; New State Diagram from the 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State from the palette.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in the editor to create a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Label it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2-4 to create a Dead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Arc from the palette.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Alive state and drag mouse to the Dead state. Label the arc Die.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6-7 but drag mouse from Alive to blank space and back to Alive. Label the arc Survive.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95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Simulations will generate different results every time</a:t>
            </a:r>
          </a:p>
          <a:p>
            <a:r>
              <a:rPr lang="en-US" dirty="0"/>
              <a:t>Use seeding to get repeated results</a:t>
            </a:r>
          </a:p>
          <a:p>
            <a:pPr lvl="1"/>
            <a:r>
              <a:rPr lang="en-US" dirty="0"/>
              <a:t>Useful for testing, but do not overuse</a:t>
            </a:r>
          </a:p>
          <a:p>
            <a:pPr lvl="1"/>
            <a:r>
              <a:rPr lang="en-US" dirty="0"/>
              <a:t>Turn off when testing is done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Seeding Simulations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772" y="3567446"/>
            <a:ext cx="3301763" cy="28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4790941" y="4043584"/>
            <a:ext cx="1632513" cy="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direction:</a:t>
            </a:r>
          </a:p>
          <a:p>
            <a:pPr lvl="1"/>
            <a:r>
              <a:rPr lang="en-US" dirty="0"/>
              <a:t>Pull data from Excel into model</a:t>
            </a:r>
          </a:p>
          <a:p>
            <a:r>
              <a:rPr lang="en-US" dirty="0"/>
              <a:t>Both directions</a:t>
            </a:r>
          </a:p>
          <a:p>
            <a:pPr lvl="1"/>
            <a:r>
              <a:rPr lang="en-US" dirty="0"/>
              <a:t>Send data to specific Excel cells based on location in model</a:t>
            </a:r>
          </a:p>
          <a:p>
            <a:pPr lvl="1"/>
            <a:r>
              <a:rPr lang="en-US" dirty="0"/>
              <a:t>Calculate other cells in Excel</a:t>
            </a:r>
          </a:p>
          <a:p>
            <a:pPr lvl="1"/>
            <a:r>
              <a:rPr lang="en-US" dirty="0"/>
              <a:t>Pull calculated data back into TreeAge Pro</a:t>
            </a:r>
          </a:p>
          <a:p>
            <a:pPr lvl="1"/>
            <a:r>
              <a:rPr lang="en-US" dirty="0"/>
              <a:t>Allows complex calculations to be done in Excel</a:t>
            </a:r>
          </a:p>
          <a:p>
            <a:pPr lvl="1"/>
            <a:r>
              <a:rPr lang="en-US" dirty="0"/>
              <a:t>Slows model analysis, </a:t>
            </a:r>
            <a:br>
              <a:rPr lang="en-US" dirty="0"/>
            </a:br>
            <a:r>
              <a:rPr lang="en-US" dirty="0"/>
              <a:t>so use only when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Bilinks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9589" y="4906176"/>
            <a:ext cx="2435254" cy="166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Context-sensitive help/manual</a:t>
            </a:r>
          </a:p>
          <a:p>
            <a:pPr lvl="1"/>
            <a:r>
              <a:rPr lang="en-US" smtClean="0"/>
              <a:t>F1 or from Help menu</a:t>
            </a:r>
          </a:p>
          <a:p>
            <a:pPr lvl="1"/>
            <a:r>
              <a:rPr lang="en-US" smtClean="0"/>
              <a:t>Complete description of most features</a:t>
            </a:r>
          </a:p>
          <a:p>
            <a:pPr lvl="1"/>
            <a:endParaRPr lang="en-US" smtClean="0"/>
          </a:p>
          <a:p>
            <a:r>
              <a:rPr lang="en-US" smtClean="0"/>
              <a:t>Technical support</a:t>
            </a:r>
          </a:p>
          <a:p>
            <a:pPr lvl="1"/>
            <a:r>
              <a:rPr lang="en-US" smtClean="0"/>
              <a:t>Included with active license</a:t>
            </a:r>
          </a:p>
          <a:p>
            <a:pPr lvl="2"/>
            <a:r>
              <a:rPr lang="en-US" smtClean="0"/>
              <a:t>Maintenance must be active for standard/perpetual license</a:t>
            </a:r>
          </a:p>
          <a:p>
            <a:pPr lvl="1"/>
            <a:r>
              <a:rPr lang="en-US" smtClean="0">
                <a:hlinkClick r:id="rId2"/>
              </a:rPr>
              <a:t>support@treeage.com</a:t>
            </a:r>
            <a:endParaRPr lang="en-US" smtClean="0"/>
          </a:p>
          <a:p>
            <a:pPr lvl="1"/>
            <a:r>
              <a:rPr lang="en-US" smtClean="0"/>
              <a:t>413-458-0104, then 2 for support</a:t>
            </a:r>
          </a:p>
          <a:p>
            <a:pPr lvl="1"/>
            <a:endParaRPr lang="en-US" smtClean="0"/>
          </a:p>
          <a:p>
            <a:r>
              <a:rPr lang="en-US" smtClean="0"/>
              <a:t>Online training</a:t>
            </a:r>
          </a:p>
          <a:p>
            <a:pPr lvl="1"/>
            <a:r>
              <a:rPr lang="en-US" smtClean="0"/>
              <a:t>For more extensive support than beyond that covered by Technical Support</a:t>
            </a:r>
          </a:p>
          <a:p>
            <a:pPr lvl="1"/>
            <a:r>
              <a:rPr lang="en-US" smtClean="0"/>
              <a:t>Via GoToMeeting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8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 Transition Diagram:</a:t>
            </a:r>
          </a:p>
          <a:p>
            <a:pPr lvl="1"/>
            <a:r>
              <a:rPr lang="en-US" dirty="0" smtClean="0"/>
              <a:t>Right-click on blank space in diagram and choose Convert to Markov tree from context menu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Creates Markov model in decision tree format</a:t>
            </a:r>
          </a:p>
          <a:p>
            <a:pPr lvl="1"/>
            <a:r>
              <a:rPr lang="en-US" dirty="0" smtClean="0"/>
              <a:t>Additional detail can then be added</a:t>
            </a:r>
          </a:p>
          <a:p>
            <a:pPr lvl="1"/>
            <a:r>
              <a:rPr lang="en-US" dirty="0" smtClean="0"/>
              <a:t>Can copy/paste into a larger decision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5" y="2692825"/>
            <a:ext cx="3516426" cy="115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2179095"/>
            <a:ext cx="4344015" cy="249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7341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Markov model flow…</a:t>
            </a:r>
          </a:p>
          <a:p>
            <a:pPr lvl="1"/>
            <a:r>
              <a:rPr lang="en-US" dirty="0" smtClean="0"/>
              <a:t>100% start Alive</a:t>
            </a:r>
          </a:p>
          <a:p>
            <a:pPr lvl="1"/>
            <a:r>
              <a:rPr lang="en-US" dirty="0" smtClean="0"/>
              <a:t>10% die each cycle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_stage 0		100%		0%</a:t>
            </a:r>
          </a:p>
          <a:p>
            <a:pPr lvl="1"/>
            <a:r>
              <a:rPr lang="en-US" dirty="0"/>
              <a:t>_stage </a:t>
            </a:r>
            <a:r>
              <a:rPr lang="en-US" dirty="0" smtClean="0"/>
              <a:t>1</a:t>
            </a:r>
            <a:r>
              <a:rPr lang="en-US" dirty="0"/>
              <a:t>		9</a:t>
            </a:r>
            <a:r>
              <a:rPr lang="en-US" dirty="0" smtClean="0"/>
              <a:t>0</a:t>
            </a:r>
            <a:r>
              <a:rPr lang="en-US" dirty="0"/>
              <a:t>%		</a:t>
            </a:r>
            <a:r>
              <a:rPr lang="en-US" dirty="0" smtClean="0"/>
              <a:t>10%</a:t>
            </a:r>
          </a:p>
          <a:p>
            <a:pPr lvl="1"/>
            <a:r>
              <a:rPr lang="en-US" dirty="0" smtClean="0"/>
              <a:t>_</a:t>
            </a:r>
            <a:r>
              <a:rPr lang="en-US" dirty="0"/>
              <a:t>stage </a:t>
            </a:r>
            <a:r>
              <a:rPr lang="en-US" dirty="0" smtClean="0"/>
              <a:t>2</a:t>
            </a:r>
            <a:r>
              <a:rPr lang="en-US" dirty="0"/>
              <a:t>		</a:t>
            </a:r>
            <a:r>
              <a:rPr lang="en-US" dirty="0" smtClean="0"/>
              <a:t>81%</a:t>
            </a:r>
            <a:r>
              <a:rPr lang="en-US" dirty="0"/>
              <a:t>		</a:t>
            </a:r>
            <a:r>
              <a:rPr lang="en-US" dirty="0" smtClean="0"/>
              <a:t>19%</a:t>
            </a:r>
          </a:p>
          <a:p>
            <a:pPr lvl="1"/>
            <a:r>
              <a:rPr lang="en-US" dirty="0"/>
              <a:t>_stage </a:t>
            </a:r>
            <a:r>
              <a:rPr lang="en-US" dirty="0" smtClean="0"/>
              <a:t>3</a:t>
            </a:r>
            <a:r>
              <a:rPr lang="en-US" dirty="0"/>
              <a:t>		</a:t>
            </a:r>
            <a:r>
              <a:rPr lang="en-US" dirty="0" smtClean="0"/>
              <a:t>73%</a:t>
            </a:r>
            <a:r>
              <a:rPr lang="en-US" dirty="0"/>
              <a:t>		</a:t>
            </a:r>
            <a:r>
              <a:rPr lang="en-US" dirty="0" smtClean="0"/>
              <a:t>27%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Less cost/eff accumulated for subsequent cycles because less of cohort is alive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38" y="2062344"/>
            <a:ext cx="3431765" cy="107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5836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will </a:t>
            </a:r>
            <a:r>
              <a:rPr lang="en-US" dirty="0" smtClean="0"/>
              <a:t>build a simple </a:t>
            </a:r>
            <a:r>
              <a:rPr lang="en-US" dirty="0"/>
              <a:t>Markov </a:t>
            </a:r>
            <a:r>
              <a:rPr lang="en-US" dirty="0" smtClean="0"/>
              <a:t>model…</a:t>
            </a:r>
          </a:p>
          <a:p>
            <a:r>
              <a:rPr lang="en-US" dirty="0" smtClean="0"/>
              <a:t>Markov </a:t>
            </a:r>
            <a:r>
              <a:rPr lang="en-US" dirty="0"/>
              <a:t>node:</a:t>
            </a:r>
          </a:p>
          <a:p>
            <a:pPr lvl="1"/>
            <a:r>
              <a:rPr lang="en-US" dirty="0"/>
              <a:t>1-year cycles (implied)</a:t>
            </a:r>
          </a:p>
          <a:p>
            <a:pPr lvl="1"/>
            <a:r>
              <a:rPr lang="en-US" dirty="0"/>
              <a:t>Terminate model after 20 years</a:t>
            </a:r>
          </a:p>
          <a:p>
            <a:r>
              <a:rPr lang="en-US" dirty="0"/>
              <a:t>Markov </a:t>
            </a:r>
            <a:r>
              <a:rPr lang="en-US" dirty="0" smtClean="0"/>
              <a:t>health states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Alive &amp; Dead</a:t>
            </a:r>
          </a:p>
          <a:p>
            <a:pPr lvl="1"/>
            <a:r>
              <a:rPr lang="en-US" dirty="0"/>
              <a:t>Entire cohort starts in Alive state (initial probabilities)</a:t>
            </a:r>
          </a:p>
          <a:p>
            <a:pPr lvl="1"/>
            <a:r>
              <a:rPr lang="en-US" dirty="0"/>
              <a:t>For each Alive cycle, accumulate…</a:t>
            </a:r>
          </a:p>
          <a:p>
            <a:pPr lvl="1"/>
            <a:r>
              <a:rPr lang="en-US" dirty="0"/>
              <a:t>State rewards</a:t>
            </a:r>
          </a:p>
          <a:p>
            <a:pPr lvl="2"/>
            <a:r>
              <a:rPr lang="en-US" dirty="0"/>
              <a:t>Effectiveness of 1 LY</a:t>
            </a:r>
          </a:p>
          <a:p>
            <a:pPr lvl="2"/>
            <a:r>
              <a:rPr lang="en-US" dirty="0"/>
              <a:t>Cost of $50K</a:t>
            </a:r>
          </a:p>
          <a:p>
            <a:r>
              <a:rPr lang="en-US" dirty="0"/>
              <a:t>Transition subtree:</a:t>
            </a:r>
          </a:p>
          <a:p>
            <a:pPr lvl="1"/>
            <a:r>
              <a:rPr lang="en-US" dirty="0" smtClean="0"/>
              <a:t>Alive – there </a:t>
            </a:r>
            <a:r>
              <a:rPr lang="en-US" dirty="0"/>
              <a:t>is a 10% chance of </a:t>
            </a:r>
            <a:r>
              <a:rPr lang="en-US" dirty="0" smtClean="0"/>
              <a:t>death each cycle</a:t>
            </a:r>
          </a:p>
          <a:p>
            <a:pPr lvl="1"/>
            <a:r>
              <a:rPr lang="en-US" dirty="0" smtClean="0"/>
              <a:t>Dead – no subtree needed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29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Markov </a:t>
            </a:r>
            <a:r>
              <a:rPr lang="en-US" dirty="0" smtClean="0"/>
              <a:t>node:</a:t>
            </a:r>
            <a:endParaRPr lang="en-US" dirty="0"/>
          </a:p>
          <a:p>
            <a:pPr lvl="1"/>
            <a:r>
              <a:rPr lang="en-US" dirty="0" smtClean="0"/>
              <a:t>First node in the Markov model</a:t>
            </a:r>
          </a:p>
          <a:p>
            <a:pPr lvl="1"/>
            <a:r>
              <a:rPr lang="en-US" dirty="0" smtClean="0"/>
              <a:t>Determines how long to run model via the Termination Condition</a:t>
            </a:r>
            <a:endParaRPr lang="en-US" dirty="0"/>
          </a:p>
          <a:p>
            <a:pPr lvl="2"/>
            <a:r>
              <a:rPr lang="en-US" dirty="0"/>
              <a:t>Evaluated before each </a:t>
            </a:r>
            <a:r>
              <a:rPr lang="en-US" dirty="0" smtClean="0"/>
              <a:t>cycle – analysis stops when true</a:t>
            </a:r>
            <a:endParaRPr lang="en-US" dirty="0"/>
          </a:p>
          <a:p>
            <a:pPr lvl="2"/>
            <a:r>
              <a:rPr lang="en-US" dirty="0"/>
              <a:t>Frequently a function of _</a:t>
            </a:r>
            <a:r>
              <a:rPr lang="en-US" dirty="0" smtClean="0"/>
              <a:t>stage</a:t>
            </a:r>
            <a:endParaRPr lang="en-US" dirty="0"/>
          </a:p>
          <a:p>
            <a:pPr lvl="2"/>
            <a:r>
              <a:rPr lang="en-US" dirty="0" smtClean="0"/>
              <a:t>To run for 20 cycles: _stage </a:t>
            </a:r>
            <a:r>
              <a:rPr lang="en-US" dirty="0"/>
              <a:t>= </a:t>
            </a:r>
            <a:r>
              <a:rPr lang="en-US" dirty="0" smtClean="0"/>
              <a:t>20 (_stage = 0, 1, …, 18, 19)</a:t>
            </a:r>
            <a:endParaRPr lang="en-US" dirty="0"/>
          </a:p>
          <a:p>
            <a:pPr lvl="2"/>
            <a:r>
              <a:rPr lang="en-US" dirty="0"/>
              <a:t>Can run until entire cohort is dead (</a:t>
            </a:r>
            <a:r>
              <a:rPr lang="en-US" dirty="0" err="1" smtClean="0"/>
              <a:t>StateProb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Be careful if prob of death never reaches 100% (will run </a:t>
            </a:r>
            <a:r>
              <a:rPr lang="en-US" dirty="0" smtClean="0"/>
              <a:t>forever)</a:t>
            </a:r>
          </a:p>
          <a:p>
            <a:pPr lvl="3"/>
            <a:r>
              <a:rPr lang="en-US" dirty="0" smtClean="0"/>
              <a:t>StateProb(</a:t>
            </a:r>
            <a:r>
              <a:rPr lang="en-US" dirty="0" err="1" smtClean="0"/>
              <a:t>stateIdx</a:t>
            </a:r>
            <a:r>
              <a:rPr lang="en-US" dirty="0" smtClean="0"/>
              <a:t>) &gt;= 0.999 (not = 1)</a:t>
            </a:r>
            <a:endParaRPr lang="en-US" dirty="0"/>
          </a:p>
          <a:p>
            <a:pPr lvl="2"/>
            <a:r>
              <a:rPr lang="en-US" dirty="0"/>
              <a:t>Multiple </a:t>
            </a:r>
            <a:r>
              <a:rPr lang="en-US" dirty="0" smtClean="0"/>
              <a:t>conditions: “&amp;” </a:t>
            </a:r>
            <a:r>
              <a:rPr lang="en-US" dirty="0"/>
              <a:t>= </a:t>
            </a:r>
            <a:r>
              <a:rPr lang="en-US" dirty="0" smtClean="0"/>
              <a:t>AND, “|” </a:t>
            </a:r>
            <a:r>
              <a:rPr lang="en-US" dirty="0"/>
              <a:t>=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638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Markov node:</a:t>
            </a:r>
          </a:p>
          <a:p>
            <a:pPr lvl="2"/>
            <a:r>
              <a:rPr lang="en-US" dirty="0" smtClean="0"/>
              <a:t>1-year cycles (implied)</a:t>
            </a:r>
          </a:p>
          <a:p>
            <a:pPr lvl="2"/>
            <a:r>
              <a:rPr lang="en-US" dirty="0" smtClean="0"/>
              <a:t>Terminate model after 20 years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new model from toolbar icon (blank tree).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root node to type Markov.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node label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Markov Info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the default termination condition.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5732" y="5193986"/>
            <a:ext cx="18954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9157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</a:t>
            </a:r>
            <a:r>
              <a:rPr lang="en-US" dirty="0" smtClean="0"/>
              <a:t>States:</a:t>
            </a:r>
            <a:endParaRPr lang="en-US" dirty="0"/>
          </a:p>
          <a:p>
            <a:pPr lvl="1"/>
            <a:r>
              <a:rPr lang="en-US" dirty="0"/>
              <a:t>Direct branches from Markov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Starting point for each cycle</a:t>
            </a:r>
            <a:endParaRPr lang="en-US" dirty="0"/>
          </a:p>
          <a:p>
            <a:pPr lvl="1"/>
            <a:r>
              <a:rPr lang="en-US" dirty="0"/>
              <a:t>Track the changing distribution of the cohort among a number of mutually exclusive states</a:t>
            </a:r>
          </a:p>
          <a:p>
            <a:pPr lvl="2"/>
            <a:r>
              <a:rPr lang="en-US" dirty="0"/>
              <a:t>Initial probabilities divide the cohort among the health states before the first </a:t>
            </a:r>
            <a:r>
              <a:rPr lang="en-US" dirty="0" smtClean="0"/>
              <a:t>cycle</a:t>
            </a:r>
          </a:p>
          <a:p>
            <a:pPr lvl="2"/>
            <a:r>
              <a:rPr lang="en-US" dirty="0" smtClean="0"/>
              <a:t>Proportion of cohort in health states will be different for next cycle based on events that occur within the 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931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</a:t>
            </a:r>
            <a:r>
              <a:rPr lang="en-US" dirty="0" smtClean="0"/>
              <a:t>States:</a:t>
            </a:r>
            <a:endParaRPr lang="en-US" dirty="0"/>
          </a:p>
          <a:p>
            <a:pPr lvl="1"/>
            <a:r>
              <a:rPr lang="en-US" dirty="0" smtClean="0"/>
              <a:t>State </a:t>
            </a:r>
            <a:r>
              <a:rPr lang="en-US" dirty="0"/>
              <a:t>rewards </a:t>
            </a:r>
            <a:r>
              <a:rPr lang="en-US" dirty="0" smtClean="0"/>
              <a:t>accumulate </a:t>
            </a:r>
            <a:r>
              <a:rPr lang="en-US" dirty="0"/>
              <a:t>value </a:t>
            </a:r>
            <a:r>
              <a:rPr lang="en-US" dirty="0" smtClean="0"/>
              <a:t>(cost, eff) by cycle</a:t>
            </a:r>
          </a:p>
          <a:p>
            <a:pPr lvl="2"/>
            <a:r>
              <a:rPr lang="en-US" dirty="0" smtClean="0"/>
              <a:t>Cost of treating person with that state’s condition</a:t>
            </a:r>
          </a:p>
          <a:p>
            <a:pPr lvl="3"/>
            <a:r>
              <a:rPr lang="en-US" dirty="0" smtClean="0"/>
              <a:t>i.e., $10K/year to treat person with diabetes</a:t>
            </a:r>
          </a:p>
          <a:p>
            <a:pPr lvl="2"/>
            <a:r>
              <a:rPr lang="en-US" dirty="0" smtClean="0"/>
              <a:t>Utility (for QALYs) associated with the health state</a:t>
            </a:r>
          </a:p>
          <a:p>
            <a:pPr lvl="3"/>
            <a:r>
              <a:rPr lang="en-US" dirty="0" smtClean="0"/>
              <a:t>i.e., 0.80 rather than 1 for person in bad health</a:t>
            </a:r>
          </a:p>
          <a:p>
            <a:pPr lvl="1"/>
            <a:r>
              <a:rPr lang="en-US" dirty="0" smtClean="0"/>
              <a:t>Rewards…</a:t>
            </a:r>
          </a:p>
          <a:p>
            <a:pPr lvl="2"/>
            <a:r>
              <a:rPr lang="en-US" u="sng" dirty="0" smtClean="0"/>
              <a:t>Initial</a:t>
            </a:r>
            <a:r>
              <a:rPr lang="en-US" dirty="0" smtClean="0"/>
              <a:t>: for </a:t>
            </a:r>
            <a:r>
              <a:rPr lang="en-US" i="1" dirty="0" smtClean="0"/>
              <a:t>first</a:t>
            </a:r>
            <a:r>
              <a:rPr lang="en-US" dirty="0" smtClean="0"/>
              <a:t> cycle </a:t>
            </a:r>
            <a:r>
              <a:rPr lang="en-US" dirty="0"/>
              <a:t>(often </a:t>
            </a:r>
            <a:r>
              <a:rPr lang="en-US" dirty="0" smtClean="0"/>
              <a:t>same as incremental)</a:t>
            </a:r>
          </a:p>
          <a:p>
            <a:pPr lvl="2"/>
            <a:r>
              <a:rPr lang="en-US" u="sng" dirty="0" smtClean="0"/>
              <a:t>Incremental</a:t>
            </a:r>
            <a:r>
              <a:rPr lang="en-US" dirty="0" smtClean="0"/>
              <a:t>: for </a:t>
            </a:r>
            <a:r>
              <a:rPr lang="en-US" i="1" dirty="0" smtClean="0"/>
              <a:t>every subsequent </a:t>
            </a:r>
            <a:r>
              <a:rPr lang="en-US" dirty="0" smtClean="0"/>
              <a:t>cycle</a:t>
            </a:r>
          </a:p>
          <a:p>
            <a:pPr lvl="2"/>
            <a:r>
              <a:rPr lang="en-US" u="sng" dirty="0" smtClean="0"/>
              <a:t>Final</a:t>
            </a:r>
            <a:r>
              <a:rPr lang="en-US" dirty="0" smtClean="0"/>
              <a:t>: </a:t>
            </a:r>
            <a:r>
              <a:rPr lang="en-US" i="1" dirty="0" smtClean="0"/>
              <a:t>after</a:t>
            </a:r>
            <a:r>
              <a:rPr lang="en-US" dirty="0" smtClean="0"/>
              <a:t> the last cycle (usually 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9624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Information:</a:t>
            </a:r>
          </a:p>
          <a:p>
            <a:r>
              <a:rPr lang="en-US" dirty="0"/>
              <a:t>Markov states:</a:t>
            </a:r>
          </a:p>
          <a:p>
            <a:r>
              <a:rPr lang="en-US" dirty="0"/>
              <a:t>Alive &amp; Dead</a:t>
            </a:r>
          </a:p>
          <a:p>
            <a:r>
              <a:rPr lang="en-US" dirty="0"/>
              <a:t>Entire cohort starts in Alive </a:t>
            </a:r>
            <a:r>
              <a:rPr lang="en-US" dirty="0" smtClean="0"/>
              <a:t>state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Double-click on the Markov node to add two branches (Markov </a:t>
            </a:r>
            <a:r>
              <a:rPr lang="en-US" dirty="0" smtClean="0"/>
              <a:t>health states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node label text for each Markov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initial probability beneath </a:t>
            </a:r>
            <a:br>
              <a:rPr lang="en-US" dirty="0"/>
            </a:br>
            <a:r>
              <a:rPr lang="en-US" dirty="0"/>
              <a:t>each state.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9320" y="1257766"/>
            <a:ext cx="2344680" cy="197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80524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Markov </a:t>
            </a:r>
            <a:r>
              <a:rPr lang="en-US" dirty="0"/>
              <a:t>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Markov </a:t>
            </a:r>
            <a:r>
              <a:rPr lang="en-US" dirty="0" smtClean="0"/>
              <a:t>Modeling Exercise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Markov - Decisions Analysis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Markov - </a:t>
            </a:r>
            <a:r>
              <a:rPr lang="en-US" dirty="0" smtClean="0"/>
              <a:t>Time </a:t>
            </a:r>
            <a:r>
              <a:rPr lang="en-US" dirty="0"/>
              <a:t>Dependence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Heterogeneity </a:t>
            </a:r>
            <a:r>
              <a:rPr lang="en-US" dirty="0"/>
              <a:t>and Event </a:t>
            </a:r>
            <a:r>
              <a:rPr lang="en-US" dirty="0" smtClean="0"/>
              <a:t>Tracking (Microsimulation)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Sensitivity Analysis and Microsimulation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Advanced Modeling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541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Information:</a:t>
            </a:r>
          </a:p>
          <a:p>
            <a:r>
              <a:rPr lang="en-US" dirty="0"/>
              <a:t>Markov states:</a:t>
            </a:r>
          </a:p>
          <a:p>
            <a:pPr lvl="1"/>
            <a:r>
              <a:rPr lang="en-US" dirty="0"/>
              <a:t>State rewards for Alive state</a:t>
            </a:r>
          </a:p>
          <a:p>
            <a:pPr lvl="2"/>
            <a:r>
              <a:rPr lang="en-US" dirty="0"/>
              <a:t>Effectiveness of 1 </a:t>
            </a:r>
            <a:r>
              <a:rPr lang="en-US" dirty="0" smtClean="0"/>
              <a:t>LY</a:t>
            </a:r>
          </a:p>
          <a:p>
            <a:pPr lvl="2"/>
            <a:r>
              <a:rPr lang="en-US" dirty="0" smtClean="0"/>
              <a:t>Cost </a:t>
            </a:r>
            <a:r>
              <a:rPr lang="en-US" dirty="0"/>
              <a:t>of $</a:t>
            </a:r>
            <a:r>
              <a:rPr lang="en-US" dirty="0" smtClean="0"/>
              <a:t>50K</a:t>
            </a:r>
          </a:p>
          <a:p>
            <a:pPr lvl="2"/>
            <a:r>
              <a:rPr lang="en-US" dirty="0" smtClean="0"/>
              <a:t>In real model, use variables</a:t>
            </a:r>
          </a:p>
          <a:p>
            <a:pPr lvl="2"/>
            <a:endParaRPr lang="en-US" dirty="0"/>
          </a:p>
          <a:p>
            <a:pPr marL="457200" indent="-457200">
              <a:buNone/>
            </a:pPr>
            <a:r>
              <a:rPr lang="en-US" dirty="0" smtClean="0"/>
              <a:t>Instructions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the Tree </a:t>
            </a:r>
            <a:r>
              <a:rPr lang="en-US" dirty="0" smtClean="0"/>
              <a:t>Preferences – set </a:t>
            </a:r>
            <a:br>
              <a:rPr lang="en-US" dirty="0" smtClean="0"/>
            </a:br>
            <a:r>
              <a:rPr lang="en-US" dirty="0" smtClean="0"/>
              <a:t>Calc Method </a:t>
            </a:r>
            <a:r>
              <a:rPr lang="en-US" dirty="0"/>
              <a:t>to Cost-Effectiveness</a:t>
            </a:r>
            <a:br>
              <a:rPr lang="en-US" dirty="0"/>
            </a:br>
            <a:r>
              <a:rPr lang="en-US" dirty="0"/>
              <a:t>and set </a:t>
            </a:r>
            <a:r>
              <a:rPr lang="en-US" dirty="0" smtClean="0"/>
              <a:t>Numeric Formatting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Alive state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Markov Info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State Rewards values…</a:t>
            </a:r>
            <a:br>
              <a:rPr lang="en-US" dirty="0"/>
            </a:br>
            <a:r>
              <a:rPr lang="en-US" dirty="0"/>
              <a:t>initial and incremental rewards.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4633" y="1668298"/>
            <a:ext cx="2353609" cy="423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194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Transition Subtrees:</a:t>
            </a:r>
          </a:p>
          <a:p>
            <a:pPr lvl="1"/>
            <a:r>
              <a:rPr lang="en-US" dirty="0" smtClean="0"/>
              <a:t>Model structure for what can happen within a cycle</a:t>
            </a:r>
          </a:p>
          <a:p>
            <a:pPr lvl="1"/>
            <a:r>
              <a:rPr lang="en-US" dirty="0"/>
              <a:t>Each Markov state has its own transition subtree</a:t>
            </a:r>
          </a:p>
          <a:p>
            <a:pPr lvl="1"/>
            <a:r>
              <a:rPr lang="en-US" dirty="0" smtClean="0"/>
              <a:t>Events (e.g., surgery, screening test, stroke, etc.)</a:t>
            </a:r>
          </a:p>
          <a:p>
            <a:pPr lvl="1"/>
            <a:r>
              <a:rPr lang="en-US" dirty="0" smtClean="0"/>
              <a:t>Structure and transition probabilities drive the cohort through the transition subtree</a:t>
            </a:r>
          </a:p>
          <a:p>
            <a:pPr lvl="1"/>
            <a:r>
              <a:rPr lang="en-US" dirty="0" smtClean="0"/>
              <a:t>Terminal nodes at end of subtree direct cohort to health states to start the next cycle</a:t>
            </a:r>
          </a:p>
          <a:p>
            <a:pPr lvl="2"/>
            <a:r>
              <a:rPr lang="en-US" dirty="0" smtClean="0"/>
              <a:t>Changes the cohort split among health states by cycle</a:t>
            </a:r>
          </a:p>
          <a:p>
            <a:pPr lvl="1"/>
            <a:r>
              <a:rPr lang="en-US" dirty="0" smtClean="0"/>
              <a:t>Absorbing states (usually Dead) do not have a transition subtree or jump states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799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 Subtrees:</a:t>
            </a:r>
          </a:p>
          <a:p>
            <a:pPr lvl="1"/>
            <a:r>
              <a:rPr lang="en-US" dirty="0" smtClean="0"/>
              <a:t>Transition rewards  (cost, eff) are associated with events in subtree</a:t>
            </a:r>
          </a:p>
          <a:p>
            <a:pPr lvl="2"/>
            <a:r>
              <a:rPr lang="en-US" dirty="0" smtClean="0"/>
              <a:t>i.e., operation, adverse event, screening test cost and/or disutility</a:t>
            </a:r>
          </a:p>
          <a:p>
            <a:pPr lvl="2"/>
            <a:r>
              <a:rPr lang="en-US" dirty="0" smtClean="0"/>
              <a:t>Allocated to cohort that passes through that node in the subtree (not everyone starting cycle in state)</a:t>
            </a:r>
          </a:p>
          <a:p>
            <a:pPr lvl="1"/>
            <a:r>
              <a:rPr lang="en-US" dirty="0" smtClean="0"/>
              <a:t>Use extra payoff to count transitions to the dead state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701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Information:</a:t>
            </a:r>
          </a:p>
          <a:p>
            <a:r>
              <a:rPr lang="en-US" dirty="0"/>
              <a:t>Transition subtree:</a:t>
            </a:r>
          </a:p>
          <a:p>
            <a:pPr lvl="1"/>
            <a:r>
              <a:rPr lang="en-US" dirty="0"/>
              <a:t>At each annual cycle, there is a 10% chance of death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Instructions: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Double-click on the Alive node to add two branches in the transition subtree.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node label text for each branch.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probability for the Live (#) and Die (0.1) branches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388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Information:</a:t>
            </a:r>
          </a:p>
          <a:p>
            <a:r>
              <a:rPr lang="en-US" dirty="0" smtClean="0"/>
              <a:t>Count deaths via transition reward</a:t>
            </a:r>
            <a:endParaRPr lang="en-US" dirty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Instructions: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Tree Preferences: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Select option to calculate extra payoffs.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Set enabled payoffs to 3.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Set custom payoff labels.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Cost, Eff, Deaths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transition reward for Die node to 1 for payoff set 3.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955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</a:t>
            </a:r>
            <a:r>
              <a:rPr lang="en-US" dirty="0"/>
              <a:t>to terminate the transition subtrees</a:t>
            </a:r>
          </a:p>
          <a:p>
            <a:endParaRPr lang="en-US" dirty="0"/>
          </a:p>
          <a:p>
            <a:pPr marL="457200" indent="-457200">
              <a:buNone/>
            </a:pPr>
            <a:r>
              <a:rPr lang="en-US" dirty="0"/>
              <a:t>Instructions: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Right-click on the Live and change the node type to Terminal.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jump state Alive when prompted.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for the Die branch and select the jump state Dead.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for the Dead state – no jump state needed for absorbing state.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335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now complete</a:t>
            </a:r>
            <a:br>
              <a:rPr lang="en-US" dirty="0" smtClean="0"/>
            </a:br>
            <a:r>
              <a:rPr lang="en-US" dirty="0" smtClean="0"/>
              <a:t>Example07a-MarkovSimple.trex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917" y="2421133"/>
            <a:ext cx="54673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912253"/>
            <a:ext cx="19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Termination condition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12" y="3203663"/>
            <a:ext cx="154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Markov node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 bwMode="auto">
          <a:xfrm>
            <a:off x="1982311" y="3357552"/>
            <a:ext cx="1495079" cy="4011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1982311" y="4045742"/>
            <a:ext cx="220258" cy="204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56018" y="1914381"/>
            <a:ext cx="1896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Markov state node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 bwMode="auto">
          <a:xfrm rot="5400000">
            <a:off x="3806769" y="2433411"/>
            <a:ext cx="608833" cy="18632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088053" y="5937963"/>
            <a:ext cx="1896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Markov state rewards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rot="16200000" flipV="1">
            <a:off x="3795258" y="5696838"/>
            <a:ext cx="443865" cy="3838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361753" y="6269461"/>
            <a:ext cx="1896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Initial probability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 bwMode="auto">
          <a:xfrm rot="16200000" flipV="1">
            <a:off x="4613432" y="5572810"/>
            <a:ext cx="588475" cy="80482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862393" y="1743069"/>
            <a:ext cx="189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Transition subtree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starts here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 bwMode="auto">
          <a:xfrm rot="5400000">
            <a:off x="5639279" y="1839757"/>
            <a:ext cx="744912" cy="159797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22101" y="3657522"/>
            <a:ext cx="189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Transition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probability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 bwMode="auto">
          <a:xfrm rot="10800000">
            <a:off x="6167195" y="3478414"/>
            <a:ext cx="1354907" cy="44071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522101" y="2935569"/>
            <a:ext cx="189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Jump state 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(for next cycle)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rot="10800000">
            <a:off x="7168363" y="2837667"/>
            <a:ext cx="353739" cy="35951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583656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last module, we created a Markov model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ow we need to analyze it</a:t>
            </a:r>
          </a:p>
          <a:p>
            <a:pPr lvl="1"/>
            <a:r>
              <a:rPr lang="en-US" dirty="0" smtClean="0"/>
              <a:t>Two methods</a:t>
            </a:r>
          </a:p>
          <a:p>
            <a:r>
              <a:rPr lang="en-US" dirty="0" smtClean="0"/>
              <a:t>Markov Cohort Analysis</a:t>
            </a:r>
          </a:p>
          <a:p>
            <a:pPr lvl="1"/>
            <a:r>
              <a:rPr lang="en-US" dirty="0"/>
              <a:t>Expected value </a:t>
            </a:r>
            <a:r>
              <a:rPr lang="en-US" dirty="0" smtClean="0"/>
              <a:t>calculation, preferred</a:t>
            </a:r>
            <a:endParaRPr lang="en-US" dirty="0"/>
          </a:p>
          <a:p>
            <a:pPr lvl="1"/>
            <a:r>
              <a:rPr lang="en-US" dirty="0" smtClean="0"/>
              <a:t>Accumulate cost, eff for cohort as it passes through health states and transitions</a:t>
            </a:r>
          </a:p>
          <a:p>
            <a:r>
              <a:rPr lang="en-US" dirty="0" smtClean="0"/>
              <a:t>Monte Carlo, patient-level simulation (Microsimulation)…</a:t>
            </a:r>
          </a:p>
          <a:p>
            <a:pPr lvl="1"/>
            <a:r>
              <a:rPr lang="en-US" dirty="0" smtClean="0"/>
              <a:t>Run individual patients </a:t>
            </a:r>
            <a:r>
              <a:rPr lang="en-US" dirty="0"/>
              <a:t>through the </a:t>
            </a:r>
            <a:r>
              <a:rPr lang="en-US" dirty="0" smtClean="0"/>
              <a:t>model, accumulating </a:t>
            </a:r>
            <a:r>
              <a:rPr lang="en-US" dirty="0"/>
              <a:t>cost and effectiveness </a:t>
            </a:r>
          </a:p>
          <a:p>
            <a:pPr lvl="1"/>
            <a:r>
              <a:rPr lang="en-US" dirty="0"/>
              <a:t>Repeat for many </a:t>
            </a:r>
            <a:r>
              <a:rPr lang="en-US" dirty="0" smtClean="0"/>
              <a:t>patients and report mean values</a:t>
            </a:r>
          </a:p>
          <a:p>
            <a:pPr lvl="1"/>
            <a:r>
              <a:rPr lang="en-US" dirty="0" smtClean="0"/>
              <a:t>Later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182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Markov Cohort Analysis:</a:t>
            </a:r>
          </a:p>
          <a:p>
            <a:pPr lvl="1"/>
            <a:r>
              <a:rPr lang="en-US" dirty="0" smtClean="0"/>
              <a:t>Start of cycle – state rewards:</a:t>
            </a:r>
          </a:p>
          <a:p>
            <a:pPr lvl="2"/>
            <a:r>
              <a:rPr lang="en-US" dirty="0" smtClean="0"/>
              <a:t>Cohort split among health states</a:t>
            </a:r>
          </a:p>
          <a:p>
            <a:pPr lvl="2"/>
            <a:r>
              <a:rPr lang="en-US" dirty="0" smtClean="0"/>
              <a:t>Accumulate state rewards (cost, eff) based on cohort % starting cycle in that state</a:t>
            </a:r>
          </a:p>
          <a:p>
            <a:pPr lvl="2"/>
            <a:r>
              <a:rPr lang="en-US" dirty="0" smtClean="0"/>
              <a:t>StateProb </a:t>
            </a:r>
            <a:r>
              <a:rPr lang="en-US" dirty="0"/>
              <a:t>* </a:t>
            </a:r>
            <a:r>
              <a:rPr lang="en-US" dirty="0" smtClean="0"/>
              <a:t>StateRwd</a:t>
            </a:r>
          </a:p>
          <a:p>
            <a:pPr lvl="1"/>
            <a:r>
              <a:rPr lang="en-US" dirty="0" smtClean="0"/>
              <a:t>Within cycle – transition rewards:</a:t>
            </a:r>
          </a:p>
          <a:p>
            <a:pPr lvl="2"/>
            <a:r>
              <a:rPr lang="en-US" dirty="0" smtClean="0"/>
              <a:t>Accumulate transition rewards based on cohort % starting cycle in that state AND passing through the specific transition node</a:t>
            </a:r>
          </a:p>
          <a:p>
            <a:pPr lvl="2"/>
            <a:r>
              <a:rPr lang="en-US" dirty="0" smtClean="0"/>
              <a:t>StateProb  * TransProb * TransRwd</a:t>
            </a:r>
          </a:p>
          <a:p>
            <a:pPr lvl="1"/>
            <a:r>
              <a:rPr lang="en-US" dirty="0" smtClean="0"/>
              <a:t>Sum rewards from all states and transitions for total value for that cycle</a:t>
            </a:r>
          </a:p>
          <a:p>
            <a:pPr lvl="1"/>
            <a:r>
              <a:rPr lang="en-US" dirty="0" smtClean="0"/>
              <a:t>Sum rewards from all cycles for total value of entire Markov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61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Example07-MarkovSimple.trex.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Markov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Analysis &gt; Markov Cohort &gt; Markov Cohort (Quick).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969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 smtClean="0"/>
              <a:t>Markov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Understand the concepts behind Markov models</a:t>
            </a:r>
          </a:p>
          <a:p>
            <a:r>
              <a:rPr lang="en-US" dirty="0" smtClean="0"/>
              <a:t>Build a simple Markov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Evaluate </a:t>
            </a:r>
            <a:r>
              <a:rPr lang="en-US" dirty="0"/>
              <a:t>Markov models via cohort analysis</a:t>
            </a:r>
          </a:p>
          <a:p>
            <a:r>
              <a:rPr lang="en-US" dirty="0" smtClean="0"/>
              <a:t>Integrate </a:t>
            </a:r>
            <a:r>
              <a:rPr lang="en-US" dirty="0"/>
              <a:t>Markov model into decision tree for treatment comparison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255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StateProb </a:t>
            </a:r>
            <a:r>
              <a:rPr lang="en-US" dirty="0"/>
              <a:t>for each state</a:t>
            </a:r>
          </a:p>
          <a:p>
            <a:r>
              <a:rPr lang="en-US" dirty="0"/>
              <a:t>Reward product for each </a:t>
            </a:r>
            <a:r>
              <a:rPr lang="en-US" dirty="0" smtClean="0"/>
              <a:t>state/cycle</a:t>
            </a:r>
            <a:endParaRPr lang="en-US" dirty="0"/>
          </a:p>
          <a:p>
            <a:r>
              <a:rPr lang="en-US" dirty="0"/>
              <a:t>Sum of reward products for all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Total </a:t>
            </a:r>
            <a:r>
              <a:rPr lang="en-US" dirty="0"/>
              <a:t>EV (all states, all </a:t>
            </a:r>
            <a:r>
              <a:rPr lang="en-US" dirty="0" smtClean="0"/>
              <a:t>cycles)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croll to bottom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Cohort Output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897" y="3751221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85825" y="4686300"/>
            <a:ext cx="1171575" cy="1808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00300" y="4686301"/>
            <a:ext cx="1171575" cy="1808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1652" y="4686301"/>
            <a:ext cx="1288733" cy="1808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6464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payoffs displayed to right of active payoffs</a:t>
            </a:r>
          </a:p>
          <a:p>
            <a:pPr lvl="1"/>
            <a:r>
              <a:rPr lang="en-US" dirty="0" smtClean="0"/>
              <a:t>Tree Prefs – Calculate Extra Payoffs on</a:t>
            </a:r>
          </a:p>
          <a:p>
            <a:r>
              <a:rPr lang="en-US" dirty="0" smtClean="0"/>
              <a:t>Transition rewards reported in cycle’s </a:t>
            </a:r>
            <a:br>
              <a:rPr lang="en-US" dirty="0" smtClean="0"/>
            </a:br>
            <a:r>
              <a:rPr lang="en-US" dirty="0" smtClean="0"/>
              <a:t>end state not starting state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Cohort 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980438"/>
            <a:ext cx="8458200" cy="362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48375" y="3762374"/>
            <a:ext cx="1076325" cy="2692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4180" y="3762374"/>
            <a:ext cx="668314" cy="2692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04925" y="2657475"/>
            <a:ext cx="523877" cy="1695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939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output </a:t>
            </a:r>
            <a:r>
              <a:rPr lang="en-US" dirty="0"/>
              <a:t>follows entire transition </a:t>
            </a:r>
            <a:r>
              <a:rPr lang="en-US" dirty="0" err="1"/>
              <a:t>subtree</a:t>
            </a:r>
            <a:r>
              <a:rPr lang="en-US" dirty="0"/>
              <a:t> from the model for each cycle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elpful for debugging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Cohort Output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126" y="2399466"/>
            <a:ext cx="5103767" cy="3063873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9639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Summary Report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nalysis data in simple grid</a:t>
            </a:r>
          </a:p>
          <a:p>
            <a:r>
              <a:rPr lang="en-US" u="sng" dirty="0" smtClean="0"/>
              <a:t>State Prob</a:t>
            </a:r>
            <a:endParaRPr lang="en-US" dirty="0"/>
          </a:p>
          <a:p>
            <a:pPr lvl="1"/>
            <a:r>
              <a:rPr lang="en-US" dirty="0" smtClean="0"/>
              <a:t>Cohort </a:t>
            </a:r>
            <a:r>
              <a:rPr lang="en-US" dirty="0"/>
              <a:t>split </a:t>
            </a:r>
            <a:r>
              <a:rPr lang="en-US" dirty="0" smtClean="0"/>
              <a:t>by cycle</a:t>
            </a:r>
          </a:p>
          <a:p>
            <a:r>
              <a:rPr lang="en-US" u="sng" dirty="0" smtClean="0"/>
              <a:t>Survival Curve</a:t>
            </a:r>
            <a:endParaRPr lang="en-US" dirty="0"/>
          </a:p>
          <a:p>
            <a:pPr lvl="1"/>
            <a:r>
              <a:rPr lang="en-US" dirty="0" smtClean="0"/>
              <a:t>Combined state prob for non-dead states</a:t>
            </a:r>
          </a:p>
          <a:p>
            <a:r>
              <a:rPr lang="en-US" u="sng" dirty="0" smtClean="0"/>
              <a:t>Rewards</a:t>
            </a:r>
            <a:endParaRPr lang="en-US" dirty="0"/>
          </a:p>
          <a:p>
            <a:pPr lvl="1"/>
            <a:r>
              <a:rPr lang="en-US" dirty="0" smtClean="0"/>
              <a:t>Active payoff accumulations by cycle or cumulative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Cohort Output</a:t>
            </a:r>
          </a:p>
        </p:txBody>
      </p:sp>
    </p:spTree>
    <p:extLst>
      <p:ext uri="{BB962C8B-B14F-4D97-AF65-F5344CB8AC3E}">
        <p14:creationId xmlns:p14="http://schemas.microsoft.com/office/powerpoint/2010/main" val="376823682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rewards (cost, eff) accumulated over all cycles is the total EV for Markov model</a:t>
            </a:r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Roll back, cost-effective </a:t>
            </a:r>
            <a:r>
              <a:rPr lang="en-US" dirty="0"/>
              <a:t>and other </a:t>
            </a:r>
            <a:r>
              <a:rPr lang="en-US" dirty="0" smtClean="0"/>
              <a:t>analyses </a:t>
            </a:r>
            <a:r>
              <a:rPr lang="en-US" dirty="0"/>
              <a:t>use the overall </a:t>
            </a:r>
            <a:r>
              <a:rPr lang="en-US" dirty="0" smtClean="0"/>
              <a:t>EV for decision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Cohort Output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39" y="2096746"/>
            <a:ext cx="4138589" cy="146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315" y="1850309"/>
            <a:ext cx="3410437" cy="195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2439860" y="3189277"/>
            <a:ext cx="547305" cy="173536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75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86285" y="3189277"/>
            <a:ext cx="547305" cy="173536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75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 bwMode="auto">
          <a:xfrm flipV="1">
            <a:off x="2713513" y="2638429"/>
            <a:ext cx="3353912" cy="55084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1" idx="0"/>
          </p:cNvCxnSpPr>
          <p:nvPr/>
        </p:nvCxnSpPr>
        <p:spPr bwMode="auto">
          <a:xfrm flipV="1">
            <a:off x="3459938" y="2638429"/>
            <a:ext cx="2607487" cy="55084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48569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Half-cycle correction:</a:t>
            </a:r>
          </a:p>
          <a:p>
            <a:pPr lvl="1"/>
            <a:r>
              <a:rPr lang="en-US" dirty="0" smtClean="0"/>
              <a:t>Markov state rewards provides full cycle’s reward at beginning of cycle</a:t>
            </a:r>
          </a:p>
          <a:p>
            <a:pPr lvl="1"/>
            <a:r>
              <a:rPr lang="en-US" dirty="0" smtClean="0"/>
              <a:t>Transitions occur at end of cycle</a:t>
            </a:r>
          </a:p>
          <a:p>
            <a:pPr lvl="1"/>
            <a:r>
              <a:rPr lang="en-US" dirty="0" smtClean="0"/>
              <a:t>Overestimates rewards (e.g., life expectancy)</a:t>
            </a:r>
          </a:p>
          <a:p>
            <a:pPr lvl="1"/>
            <a:r>
              <a:rPr lang="en-US" dirty="0" smtClean="0"/>
              <a:t>Transitions at mid-point of cycle would be closer approximation to proper reward/survival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Apply consistently to all reward sets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Cohort Output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66486"/>
              </p:ext>
            </p:extLst>
          </p:nvPr>
        </p:nvGraphicFramePr>
        <p:xfrm>
          <a:off x="2017215" y="3386332"/>
          <a:ext cx="472231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499"/>
                <a:gridCol w="1673906"/>
                <a:gridCol w="1673906"/>
              </a:tblGrid>
              <a:tr h="43651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Dies in Cycle…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Eff. Without</a:t>
                      </a:r>
                      <a:r>
                        <a:rPr lang="en-US" baseline="0" dirty="0" smtClean="0"/>
                        <a:t> Corr.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Eff. With Corr.</a:t>
                      </a:r>
                      <a:endParaRPr lang="en-US" dirty="0"/>
                    </a:p>
                  </a:txBody>
                  <a:tcPr/>
                </a:tc>
              </a:tr>
              <a:tr h="24943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24943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24943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24943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597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Half-cycle </a:t>
            </a:r>
            <a:r>
              <a:rPr lang="en-US" dirty="0"/>
              <a:t>correction:</a:t>
            </a:r>
          </a:p>
          <a:p>
            <a:pPr lvl="1"/>
            <a:r>
              <a:rPr lang="en-US" dirty="0"/>
              <a:t>Implementation:</a:t>
            </a:r>
          </a:p>
          <a:p>
            <a:pPr lvl="2"/>
            <a:r>
              <a:rPr lang="en-US" dirty="0"/>
              <a:t>Apply half reward in initial reward</a:t>
            </a:r>
          </a:p>
          <a:p>
            <a:pPr lvl="2"/>
            <a:r>
              <a:rPr lang="en-US" dirty="0"/>
              <a:t>Apply full reward in incremental reward</a:t>
            </a:r>
          </a:p>
          <a:p>
            <a:pPr lvl="2"/>
            <a:r>
              <a:rPr lang="en-US" dirty="0"/>
              <a:t>Apply “missing” half reward in final </a:t>
            </a:r>
            <a:r>
              <a:rPr lang="en-US" dirty="0" smtClean="0"/>
              <a:t>reward</a:t>
            </a:r>
          </a:p>
          <a:p>
            <a:pPr marL="0" indent="0">
              <a:buNone/>
            </a:pPr>
            <a:r>
              <a:rPr lang="en-US" dirty="0" smtClean="0"/>
              <a:t>Instructions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Select reward set in Markov Info View.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Click pencil icon to open the Reward Set Dialog.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Click the Half-Cycle Correct button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Cohort Output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367" y="4484319"/>
            <a:ext cx="6944163" cy="204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0628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Cancer progression model</a:t>
            </a:r>
          </a:p>
          <a:p>
            <a:r>
              <a:rPr lang="en-US" dirty="0" smtClean="0"/>
              <a:t>Start with Decision node with one strategy for Markov model</a:t>
            </a:r>
          </a:p>
          <a:p>
            <a:r>
              <a:rPr lang="en-US" dirty="0" smtClean="0"/>
              <a:t>Local </a:t>
            </a:r>
            <a:r>
              <a:rPr lang="en-US" dirty="0"/>
              <a:t>c</a:t>
            </a:r>
            <a:r>
              <a:rPr lang="en-US" dirty="0" smtClean="0"/>
              <a:t>ancer state:</a:t>
            </a:r>
          </a:p>
          <a:p>
            <a:pPr lvl="1"/>
            <a:r>
              <a:rPr lang="en-US" dirty="0" smtClean="0"/>
              <a:t>Annual mortality = 2%</a:t>
            </a:r>
          </a:p>
          <a:p>
            <a:pPr lvl="1"/>
            <a:r>
              <a:rPr lang="en-US" dirty="0" smtClean="0"/>
              <a:t>Annual progression to Metastases = 15%</a:t>
            </a:r>
          </a:p>
          <a:p>
            <a:pPr lvl="1"/>
            <a:r>
              <a:rPr lang="en-US" dirty="0" smtClean="0"/>
              <a:t>Annual cost = $20K</a:t>
            </a:r>
          </a:p>
          <a:p>
            <a:pPr lvl="1"/>
            <a:r>
              <a:rPr lang="en-US" dirty="0" smtClean="0"/>
              <a:t>Annual effectiveness = 0.95 QALY</a:t>
            </a:r>
          </a:p>
          <a:p>
            <a:r>
              <a:rPr lang="en-US" dirty="0" smtClean="0"/>
              <a:t>Metastases state:</a:t>
            </a:r>
          </a:p>
          <a:p>
            <a:pPr lvl="1"/>
            <a:r>
              <a:rPr lang="en-US" dirty="0" smtClean="0"/>
              <a:t>Annual mortality = 10%</a:t>
            </a:r>
          </a:p>
          <a:p>
            <a:pPr lvl="1"/>
            <a:r>
              <a:rPr lang="en-US" dirty="0" smtClean="0"/>
              <a:t>Annual cost = $50K</a:t>
            </a:r>
          </a:p>
          <a:p>
            <a:pPr lvl="1"/>
            <a:r>
              <a:rPr lang="en-US" dirty="0" smtClean="0"/>
              <a:t>Annual effectiveness = 0.90 QALY</a:t>
            </a:r>
          </a:p>
          <a:p>
            <a:r>
              <a:rPr lang="en-US" dirty="0" smtClean="0"/>
              <a:t>Dead state</a:t>
            </a:r>
          </a:p>
          <a:p>
            <a:pPr lvl="1"/>
            <a:r>
              <a:rPr lang="en-US" dirty="0" smtClean="0"/>
              <a:t>No cost or effectiveness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541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Cancer Progression Model</a:t>
            </a:r>
          </a:p>
          <a:p>
            <a:pPr lvl="1"/>
            <a:r>
              <a:rPr lang="en-US" dirty="0"/>
              <a:t>20 one-year cycles</a:t>
            </a:r>
          </a:p>
          <a:p>
            <a:pPr lvl="1"/>
            <a:r>
              <a:rPr lang="en-US" dirty="0"/>
              <a:t>Entire cohort starts in Local Cancer state</a:t>
            </a:r>
          </a:p>
          <a:p>
            <a:pPr lvl="1"/>
            <a:r>
              <a:rPr lang="en-US" dirty="0"/>
              <a:t>Create variables for all numeric quantities including probabilities and </a:t>
            </a:r>
            <a:r>
              <a:rPr lang="en-US" dirty="0" smtClean="0"/>
              <a:t>rewards</a:t>
            </a:r>
          </a:p>
          <a:p>
            <a:pPr lvl="2"/>
            <a:r>
              <a:rPr lang="en-US" dirty="0" smtClean="0"/>
              <a:t>Parameters defined at root decision node</a:t>
            </a:r>
            <a:endParaRPr lang="en-US" dirty="0"/>
          </a:p>
          <a:p>
            <a:pPr lvl="1"/>
            <a:r>
              <a:rPr lang="en-US" dirty="0"/>
              <a:t>Perform half-cycle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8818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5 – Markov Models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Modeling Exercise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5" y="650877"/>
            <a:ext cx="6746973" cy="562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486" y="798070"/>
            <a:ext cx="417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Example08-MarkovCancer.trex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224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 5: Analyze Markov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Evaluate Markov models via cohort analysis</a:t>
            </a:r>
          </a:p>
          <a:p>
            <a:r>
              <a:rPr lang="en-US" dirty="0" smtClean="0"/>
              <a:t>Study how cohort moves through a Markov model</a:t>
            </a:r>
          </a:p>
          <a:p>
            <a:r>
              <a:rPr lang="en-US" dirty="0" smtClean="0"/>
              <a:t>Study how rewards (cost, eff) are accumulated</a:t>
            </a:r>
          </a:p>
          <a:p>
            <a:r>
              <a:rPr lang="en-US" dirty="0"/>
              <a:t>Integrate Markov model into decision tree for treatment </a:t>
            </a:r>
            <a:r>
              <a:rPr lang="en-US" dirty="0" smtClean="0"/>
              <a:t>comparison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1444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smtClean="0"/>
              <a:t>6: Markov – Decision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 smtClean="0"/>
              <a:t>Incorporate Markov models into a decision tree</a:t>
            </a:r>
          </a:p>
          <a:p>
            <a:r>
              <a:rPr lang="en-US" dirty="0" smtClean="0"/>
              <a:t>Run cost-effectiveness on decision tree with Markov models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– </a:t>
            </a:r>
            <a:r>
              <a:rPr lang="en-US" dirty="0" smtClean="0"/>
              <a:t>Decision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9313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built and analyzed Markov models</a:t>
            </a:r>
          </a:p>
          <a:p>
            <a:r>
              <a:rPr lang="en-US" dirty="0" smtClean="0"/>
              <a:t>Markov models can be portions of a larger decision tree in order to compare treatment strategies</a:t>
            </a:r>
          </a:p>
          <a:p>
            <a:r>
              <a:rPr lang="en-US" dirty="0" smtClean="0"/>
              <a:t>Our </a:t>
            </a:r>
            <a:r>
              <a:rPr lang="en-US" dirty="0"/>
              <a:t>cancer model has a decision node, but just one strategy</a:t>
            </a:r>
          </a:p>
          <a:p>
            <a:r>
              <a:rPr lang="en-US" dirty="0" smtClean="0"/>
              <a:t>We will add a second strategy to our cancer model decision tree</a:t>
            </a:r>
          </a:p>
          <a:p>
            <a:r>
              <a:rPr lang="en-US" dirty="0" smtClean="0"/>
              <a:t>Then run cost-effectiveness analysis to compare strategies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6 – Markov – Decision Analysis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Decision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0447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Steps…</a:t>
            </a:r>
          </a:p>
          <a:p>
            <a:pPr lvl="1"/>
            <a:r>
              <a:rPr lang="en-US" dirty="0" smtClean="0"/>
              <a:t>Create another Markov node for the second strategy</a:t>
            </a:r>
          </a:p>
          <a:p>
            <a:pPr lvl="1"/>
            <a:r>
              <a:rPr lang="en-US" dirty="0" smtClean="0"/>
              <a:t>Create clone master of original Markov model and place clone copy at new Markov node</a:t>
            </a:r>
          </a:p>
          <a:p>
            <a:pPr lvl="1"/>
            <a:r>
              <a:rPr lang="en-US" dirty="0" smtClean="0"/>
              <a:t>Create treatment-specific parameter variables for each strategy at the root node</a:t>
            </a:r>
          </a:p>
          <a:p>
            <a:pPr lvl="1"/>
            <a:r>
              <a:rPr lang="en-US" dirty="0" smtClean="0"/>
              <a:t>Use the appropriate treatment-specific parameters as “generic variable” values for each strategy</a:t>
            </a:r>
          </a:p>
          <a:p>
            <a:pPr lvl="1"/>
            <a:r>
              <a:rPr lang="en-US" dirty="0" smtClean="0"/>
              <a:t>Analyze 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6 – Markov – Decision Analysis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Decision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674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Example08 Markov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a new Markov node beneath the current Markov node via the palette.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Label the new node Tx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Rename original Markov node Tx 1.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6 – Markov – Decision Analysis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Decision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039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clone master at first Markov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clone copy to new Markov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termination condition for new Markov node to _stage = </a:t>
            </a:r>
            <a:r>
              <a:rPr lang="en-US" dirty="0" err="1" smtClean="0"/>
              <a:t>totalCycles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roll back to test.</a:t>
            </a:r>
          </a:p>
          <a:p>
            <a:pPr marL="914400" lvl="1" indent="-514350"/>
            <a:r>
              <a:rPr lang="en-US" dirty="0" smtClean="0"/>
              <a:t>Should get identical results</a:t>
            </a:r>
          </a:p>
          <a:p>
            <a:pPr marL="914400" lvl="1" indent="-514350"/>
            <a:r>
              <a:rPr lang="en-US" dirty="0" smtClean="0"/>
              <a:t>Have not yet integrated strategy-specific 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6 – Markov – Decision Analysis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Decision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152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strategy-specific parameter variables at root node [best practice].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cLocal1 = 20000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cLocal2 = 22000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pLocalToDead1 = 0.02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pLocalToDead2 </a:t>
            </a:r>
            <a:r>
              <a:rPr lang="en-US" dirty="0"/>
              <a:t>= </a:t>
            </a:r>
            <a:r>
              <a:rPr lang="en-US" dirty="0" smtClean="0"/>
              <a:t>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generic variables </a:t>
            </a:r>
            <a:r>
              <a:rPr lang="en-US" dirty="0" err="1" smtClean="0"/>
              <a:t>cLocal</a:t>
            </a:r>
            <a:r>
              <a:rPr lang="en-US" dirty="0" smtClean="0"/>
              <a:t> and </a:t>
            </a:r>
            <a:r>
              <a:rPr lang="en-US" dirty="0" err="1" smtClean="0"/>
              <a:t>pLocalToDead</a:t>
            </a:r>
            <a:r>
              <a:rPr lang="en-US" dirty="0" smtClean="0"/>
              <a:t> equal to the treatment-specific parameters above at each strategy node.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example: </a:t>
            </a:r>
            <a:r>
              <a:rPr lang="en-US" dirty="0"/>
              <a:t>at Tx 1 </a:t>
            </a:r>
            <a:r>
              <a:rPr lang="en-US" dirty="0" smtClean="0"/>
              <a:t>node, set </a:t>
            </a:r>
            <a:r>
              <a:rPr lang="en-US" dirty="0" err="1" smtClean="0"/>
              <a:t>cLocal</a:t>
            </a:r>
            <a:r>
              <a:rPr lang="en-US" dirty="0" smtClean="0"/>
              <a:t> = cLocal1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the obsolete </a:t>
            </a:r>
            <a:r>
              <a:rPr lang="en-US" dirty="0" err="1" smtClean="0"/>
              <a:t>cLocal</a:t>
            </a:r>
            <a:r>
              <a:rPr lang="en-US" dirty="0" smtClean="0"/>
              <a:t> and </a:t>
            </a:r>
            <a:r>
              <a:rPr lang="en-US" dirty="0"/>
              <a:t>pLocalToDead </a:t>
            </a:r>
            <a:r>
              <a:rPr lang="en-US" dirty="0" smtClean="0"/>
              <a:t>variable definitions at the root node [best practice].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6 – Markov – Decision Analysis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Decision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40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now has a separate Markov for each strategy</a:t>
            </a:r>
          </a:p>
          <a:p>
            <a:r>
              <a:rPr lang="en-US" dirty="0" smtClean="0"/>
              <a:t>All parameters defined at root node</a:t>
            </a:r>
          </a:p>
          <a:p>
            <a:r>
              <a:rPr lang="en-US" dirty="0" smtClean="0"/>
              <a:t>Strategy-specific parameters used at each Markov node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6 – Markov – Decision Analysis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Decision Analysis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92" y="3246355"/>
            <a:ext cx="51530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953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run Markov Cohort Analysis at either Markov node (including clone copy)</a:t>
            </a:r>
          </a:p>
          <a:p>
            <a:pPr lvl="1"/>
            <a:r>
              <a:rPr lang="en-US" dirty="0" smtClean="0"/>
              <a:t>For details and/or debugging</a:t>
            </a:r>
          </a:p>
          <a:p>
            <a:r>
              <a:rPr lang="en-US" dirty="0" smtClean="0"/>
              <a:t>Run CEA rankings to compare strategies</a:t>
            </a:r>
          </a:p>
          <a:p>
            <a:pPr lvl="1"/>
            <a:r>
              <a:rPr lang="en-US" dirty="0" smtClean="0"/>
              <a:t>Only need overall cohort analysis EVs</a:t>
            </a:r>
          </a:p>
          <a:p>
            <a:pPr lvl="1"/>
            <a:r>
              <a:rPr lang="en-US" dirty="0" smtClean="0"/>
              <a:t>EVs become basis for ICER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ICER &gt; $50K, choose Tx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en-US" dirty="0" smtClean="0"/>
              <a:t>Module 6 – Markov – Decision Analysis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Decision Analysis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9" y="3681413"/>
            <a:ext cx="666591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1174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 7</a:t>
            </a:r>
            <a:r>
              <a:rPr lang="en-US" dirty="0" smtClean="0"/>
              <a:t>: Markov – Time Dependence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 smtClean="0"/>
              <a:t>Introduce time-dependent factors into Markov model</a:t>
            </a:r>
          </a:p>
          <a:p>
            <a:pPr lvl="1"/>
            <a:r>
              <a:rPr lang="en-US" dirty="0" smtClean="0"/>
              <a:t>By cycle</a:t>
            </a:r>
          </a:p>
          <a:p>
            <a:pPr lvl="1"/>
            <a:r>
              <a:rPr lang="en-US" dirty="0" smtClean="0"/>
              <a:t>By cycle within state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– Time Dependence</a:t>
            </a:r>
          </a:p>
        </p:txBody>
      </p:sp>
    </p:spTree>
    <p:extLst>
      <p:ext uri="{BB962C8B-B14F-4D97-AF65-F5344CB8AC3E}">
        <p14:creationId xmlns:p14="http://schemas.microsoft.com/office/powerpoint/2010/main" val="7719589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Markov </a:t>
            </a:r>
            <a:r>
              <a:rPr lang="en-US" dirty="0"/>
              <a:t>model transition probabilities and rewards were </a:t>
            </a:r>
            <a:r>
              <a:rPr lang="en-US" dirty="0" smtClean="0"/>
              <a:t>fixed</a:t>
            </a:r>
          </a:p>
          <a:p>
            <a:r>
              <a:rPr lang="en-US" dirty="0" smtClean="0"/>
              <a:t>However, these values often change with time</a:t>
            </a:r>
          </a:p>
          <a:p>
            <a:pPr lvl="1"/>
            <a:r>
              <a:rPr lang="en-US" dirty="0" smtClean="0"/>
              <a:t>Frequently probabilities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TreeAge Pro supports time-dependent values</a:t>
            </a:r>
          </a:p>
          <a:p>
            <a:pPr lvl="1"/>
            <a:r>
              <a:rPr lang="en-US" dirty="0" smtClean="0"/>
              <a:t>Time – f(_stage )</a:t>
            </a:r>
          </a:p>
          <a:p>
            <a:pPr lvl="1"/>
            <a:r>
              <a:rPr lang="en-US" dirty="0" smtClean="0"/>
              <a:t>Age – f( </a:t>
            </a:r>
            <a:r>
              <a:rPr lang="en-US" dirty="0"/>
              <a:t>_stage + startAge)</a:t>
            </a:r>
          </a:p>
          <a:p>
            <a:pPr lvl="1"/>
            <a:r>
              <a:rPr lang="en-US" dirty="0" smtClean="0"/>
              <a:t>Time in state – f(_tunnel)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– Time Dependence</a:t>
            </a:r>
          </a:p>
        </p:txBody>
      </p:sp>
    </p:spTree>
    <p:extLst>
      <p:ext uri="{BB962C8B-B14F-4D97-AF65-F5344CB8AC3E}">
        <p14:creationId xmlns:p14="http://schemas.microsoft.com/office/powerpoint/2010/main" val="154799369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Markov models:</a:t>
            </a:r>
          </a:p>
          <a:p>
            <a:pPr lvl="1"/>
            <a:r>
              <a:rPr lang="en-US" dirty="0" smtClean="0"/>
              <a:t>Follow a cohort of patients into the future</a:t>
            </a:r>
          </a:p>
          <a:p>
            <a:pPr lvl="1"/>
            <a:r>
              <a:rPr lang="en-US" dirty="0" smtClean="0"/>
              <a:t>Track disease progression over time</a:t>
            </a:r>
          </a:p>
          <a:p>
            <a:pPr lvl="1"/>
            <a:r>
              <a:rPr lang="en-US" dirty="0" smtClean="0"/>
              <a:t>Breaks down overall progression into individual cycles that repeat</a:t>
            </a:r>
          </a:p>
          <a:p>
            <a:pPr lvl="2"/>
            <a:r>
              <a:rPr lang="en-US" dirty="0" smtClean="0"/>
              <a:t>Model represents events within a cycle rather than entire scenarios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called state transition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Without Markov model…</a:t>
            </a:r>
          </a:p>
          <a:p>
            <a:pPr lvl="1"/>
            <a:r>
              <a:rPr lang="en-US" dirty="0" smtClean="0"/>
              <a:t>Would have to create model structure for all events over lifetime</a:t>
            </a:r>
          </a:p>
          <a:p>
            <a:pPr lvl="2"/>
            <a:r>
              <a:rPr lang="en-US" dirty="0" smtClean="0"/>
              <a:t>Would lead to a gigantic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828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Time-dependent values:</a:t>
            </a:r>
          </a:p>
          <a:p>
            <a:pPr lvl="1"/>
            <a:r>
              <a:rPr lang="en-US" dirty="0" smtClean="0"/>
              <a:t>If only 2 or 3 possible values, use If or Choose functions</a:t>
            </a:r>
          </a:p>
          <a:p>
            <a:pPr lvl="2"/>
            <a:r>
              <a:rPr lang="en-US" dirty="0" smtClean="0"/>
              <a:t>If(_stage&lt;10; Val_1; Val_2)</a:t>
            </a:r>
          </a:p>
          <a:p>
            <a:pPr lvl="3"/>
            <a:r>
              <a:rPr lang="en-US" dirty="0" smtClean="0"/>
              <a:t>_stage = 9, returns Val_1</a:t>
            </a:r>
          </a:p>
          <a:p>
            <a:pPr lvl="3"/>
            <a:r>
              <a:rPr lang="en-US" dirty="0" smtClean="0"/>
              <a:t>_stage = 10, returns Val_2</a:t>
            </a:r>
          </a:p>
          <a:p>
            <a:pPr lvl="2"/>
            <a:r>
              <a:rPr lang="en-US" dirty="0" smtClean="0"/>
              <a:t>Choose(whichVal; Val_1; Val_2; Val_3)</a:t>
            </a:r>
          </a:p>
          <a:p>
            <a:pPr lvl="3"/>
            <a:r>
              <a:rPr lang="en-US" dirty="0" smtClean="0"/>
              <a:t>whichVal = 1, returns Val_1</a:t>
            </a:r>
          </a:p>
          <a:p>
            <a:pPr lvl="3"/>
            <a:r>
              <a:rPr lang="en-US" dirty="0"/>
              <a:t>whichVal = </a:t>
            </a:r>
            <a:r>
              <a:rPr lang="en-US" dirty="0" smtClean="0"/>
              <a:t>2, </a:t>
            </a:r>
            <a:r>
              <a:rPr lang="en-US" dirty="0"/>
              <a:t>returns </a:t>
            </a:r>
            <a:r>
              <a:rPr lang="en-US" dirty="0" smtClean="0"/>
              <a:t>Val_2</a:t>
            </a:r>
          </a:p>
          <a:p>
            <a:pPr lvl="3"/>
            <a:r>
              <a:rPr lang="en-US" dirty="0"/>
              <a:t>whichVal = </a:t>
            </a:r>
            <a:r>
              <a:rPr lang="en-US" dirty="0" smtClean="0"/>
              <a:t>3, </a:t>
            </a:r>
            <a:r>
              <a:rPr lang="en-US" dirty="0"/>
              <a:t>returns </a:t>
            </a:r>
            <a:r>
              <a:rPr lang="en-US" dirty="0" smtClean="0"/>
              <a:t>Val_3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Otherwise, use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38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allow you to enter a list of values that can be retrieved by an index </a:t>
            </a:r>
            <a:endParaRPr lang="en-US" dirty="0" smtClean="0"/>
          </a:p>
          <a:p>
            <a:pPr lvl="1"/>
            <a:r>
              <a:rPr lang="en-US" dirty="0"/>
              <a:t>TableName[index]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by _stage </a:t>
            </a:r>
            <a:r>
              <a:rPr lang="en-US" dirty="0" smtClean="0"/>
              <a:t>(directly or indirectly) to </a:t>
            </a:r>
            <a:r>
              <a:rPr lang="en-US" dirty="0"/>
              <a:t>use different table value for each </a:t>
            </a:r>
            <a:r>
              <a:rPr lang="en-US" dirty="0" smtClean="0"/>
              <a:t>cycle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544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have properties and data</a:t>
            </a:r>
          </a:p>
          <a:p>
            <a:r>
              <a:rPr lang="en-US" dirty="0" smtClean="0"/>
              <a:t>Table properties:</a:t>
            </a:r>
          </a:p>
          <a:p>
            <a:pPr lvl="1"/>
            <a:r>
              <a:rPr lang="en-US" dirty="0" smtClean="0"/>
              <a:t>Lookup method for missing index values</a:t>
            </a:r>
          </a:p>
          <a:p>
            <a:pPr lvl="1"/>
            <a:r>
              <a:rPr lang="en-US" dirty="0" smtClean="0"/>
              <a:t>Off-edge – error or use closest index</a:t>
            </a:r>
          </a:p>
          <a:p>
            <a:r>
              <a:rPr lang="en-US" dirty="0" smtClean="0"/>
              <a:t>Table data:</a:t>
            </a:r>
          </a:p>
          <a:p>
            <a:pPr lvl="1"/>
            <a:r>
              <a:rPr lang="en-US" dirty="0" smtClean="0"/>
              <a:t>Organized by rows &amp; columns</a:t>
            </a:r>
          </a:p>
          <a:p>
            <a:pPr lvl="1"/>
            <a:r>
              <a:rPr lang="en-US" dirty="0" smtClean="0"/>
              <a:t>Index column is required</a:t>
            </a:r>
          </a:p>
          <a:p>
            <a:pPr lvl="1"/>
            <a:r>
              <a:rPr lang="en-US" dirty="0" smtClean="0"/>
              <a:t>Multiple value columns allowed</a:t>
            </a:r>
          </a:p>
          <a:p>
            <a:pPr lvl="2"/>
            <a:r>
              <a:rPr lang="en-US" dirty="0" smtClean="0"/>
              <a:t>Can rename value columns, but not “Index” column</a:t>
            </a:r>
          </a:p>
          <a:p>
            <a:pPr lvl="1"/>
            <a:r>
              <a:rPr lang="en-US" dirty="0" smtClean="0"/>
              <a:t>Can attach to external data source via ODBC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544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 lookups</a:t>
            </a:r>
          </a:p>
          <a:p>
            <a:pPr lvl="1"/>
            <a:r>
              <a:rPr lang="en-US" dirty="0" smtClean="0"/>
              <a:t>Retrieve values </a:t>
            </a:r>
            <a:r>
              <a:rPr lang="en-US" dirty="0"/>
              <a:t>by index and value </a:t>
            </a:r>
            <a:r>
              <a:rPr lang="en-US" dirty="0" smtClean="0"/>
              <a:t>column</a:t>
            </a:r>
          </a:p>
          <a:p>
            <a:pPr lvl="1"/>
            <a:r>
              <a:rPr lang="en-US" dirty="0"/>
              <a:t>If value column not </a:t>
            </a:r>
            <a:r>
              <a:rPr lang="en-US" dirty="0" err="1" smtClean="0"/>
              <a:t>provided,returns</a:t>
            </a:r>
            <a:r>
              <a:rPr lang="en-US" dirty="0" smtClean="0"/>
              <a:t> value from default </a:t>
            </a:r>
            <a:r>
              <a:rPr lang="en-US" dirty="0"/>
              <a:t>column </a:t>
            </a:r>
            <a:r>
              <a:rPr lang="en-US" dirty="0" smtClean="0"/>
              <a:t>(usually 1)</a:t>
            </a:r>
            <a:endParaRPr lang="en-US" dirty="0"/>
          </a:p>
          <a:p>
            <a:pPr lvl="1"/>
            <a:r>
              <a:rPr lang="en-US" dirty="0"/>
              <a:t>Note the square brackets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table lookups</a:t>
            </a:r>
          </a:p>
          <a:p>
            <a:pPr lvl="1"/>
            <a:r>
              <a:rPr lang="en-US" dirty="0" smtClean="0"/>
              <a:t>TableName[index</a:t>
            </a:r>
            <a:r>
              <a:rPr lang="en-US" dirty="0"/>
              <a:t>; valueColumn]</a:t>
            </a:r>
          </a:p>
          <a:p>
            <a:pPr lvl="1"/>
            <a:r>
              <a:rPr lang="en-US" dirty="0"/>
              <a:t>TableName[30] = 300	</a:t>
            </a:r>
          </a:p>
          <a:p>
            <a:pPr lvl="1"/>
            <a:r>
              <a:rPr lang="en-US" dirty="0" smtClean="0"/>
              <a:t>TableName[20</a:t>
            </a:r>
            <a:r>
              <a:rPr lang="en-US" dirty="0"/>
              <a:t>; 2] = 2000</a:t>
            </a:r>
          </a:p>
          <a:p>
            <a:pPr lvl="1"/>
            <a:r>
              <a:rPr lang="en-US" dirty="0" smtClean="0"/>
              <a:t>Interpolation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TableName[32</a:t>
            </a:r>
            <a:r>
              <a:rPr lang="en-US" dirty="0"/>
              <a:t>] = 320	</a:t>
            </a:r>
          </a:p>
          <a:p>
            <a:pPr lvl="2"/>
            <a:r>
              <a:rPr lang="en-US" dirty="0" smtClean="0"/>
              <a:t>TableName[20</a:t>
            </a:r>
            <a:r>
              <a:rPr lang="en-US" dirty="0"/>
              <a:t>; 1.5] = </a:t>
            </a:r>
            <a:r>
              <a:rPr lang="en-US" dirty="0" smtClean="0"/>
              <a:t>1100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22038"/>
              </p:ext>
            </p:extLst>
          </p:nvPr>
        </p:nvGraphicFramePr>
        <p:xfrm>
          <a:off x="5645104" y="4090307"/>
          <a:ext cx="3359196" cy="1520190"/>
        </p:xfrm>
        <a:graphic>
          <a:graphicData uri="http://schemas.openxmlformats.org/drawingml/2006/table">
            <a:tbl>
              <a:tblPr firstRow="1"/>
              <a:tblGrid>
                <a:gridCol w="839800"/>
                <a:gridCol w="1242902"/>
                <a:gridCol w="1276494"/>
              </a:tblGrid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Value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Value 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2544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incorporate tables and time-dependent probabilities into our Cancer model</a:t>
            </a:r>
          </a:p>
          <a:p>
            <a:endParaRPr lang="en-US" dirty="0" smtClean="0"/>
          </a:p>
          <a:p>
            <a:r>
              <a:rPr lang="en-US" dirty="0" smtClean="0"/>
              <a:t>Changes to model:</a:t>
            </a:r>
          </a:p>
          <a:p>
            <a:pPr lvl="1"/>
            <a:r>
              <a:rPr lang="en-US" dirty="0" smtClean="0"/>
              <a:t>Add transition before disease-related progression and/or death to account for background mortality</a:t>
            </a:r>
          </a:p>
          <a:p>
            <a:pPr lvl="1"/>
            <a:r>
              <a:rPr lang="en-US" dirty="0" smtClean="0"/>
              <a:t>Use new mortality tables for probabilities of death from background mortality</a:t>
            </a:r>
          </a:p>
          <a:p>
            <a:pPr lvl="1"/>
            <a:r>
              <a:rPr lang="en-US" dirty="0" smtClean="0"/>
              <a:t>Assume cohort starts at age 50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544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Information:</a:t>
            </a:r>
          </a:p>
          <a:p>
            <a:r>
              <a:rPr lang="en-US" dirty="0" smtClean="0"/>
              <a:t>Add transition before disease-related progression and/or death to account for background mortality</a:t>
            </a:r>
          </a:p>
          <a:p>
            <a:pPr lvl="4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Example09-MarkovCancerDecision.trex </a:t>
            </a:r>
            <a:r>
              <a:rPr lang="en-US" dirty="0" smtClean="0"/>
              <a:t>and save as new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Hide Variables and Markov info via Tree Preferences (focus on structure).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Right-click on Local Cancer node and insert node to the right. Label the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terminal node beneath the new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jump state “Dead” and label the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3-5 for the Metastases state.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544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Information:</a:t>
            </a:r>
          </a:p>
          <a:p>
            <a:pPr marL="457200" indent="-457200"/>
            <a:r>
              <a:rPr lang="en-US" dirty="0"/>
              <a:t>Use new mortality tables for probabilities of death from background mortality</a:t>
            </a:r>
          </a:p>
          <a:p>
            <a:pPr marL="857250" lvl="1" indent="-457200"/>
            <a:r>
              <a:rPr lang="en-US" dirty="0"/>
              <a:t>First, create the table</a:t>
            </a:r>
          </a:p>
          <a:p>
            <a:pPr>
              <a:buNone/>
            </a:pPr>
            <a:r>
              <a:rPr lang="en-US" dirty="0" smtClean="0"/>
              <a:t>Instructions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Tables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“+” icon to create a new 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table name “tMortBackground</a:t>
            </a:r>
            <a:r>
              <a:rPr lang="en-US" dirty="0" smtClean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Lookup Method – Interpolation.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data from table in Example10 model and paste into current model’s table.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544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Information:</a:t>
            </a:r>
          </a:p>
          <a:p>
            <a:pPr marL="457200" indent="-457200"/>
            <a:r>
              <a:rPr lang="en-US" dirty="0"/>
              <a:t>Use new mortality tables for probabilities of death from background mortality</a:t>
            </a:r>
          </a:p>
          <a:p>
            <a:pPr marL="857250" lvl="1" indent="-457200"/>
            <a:r>
              <a:rPr lang="en-US" dirty="0"/>
              <a:t>Incorporate the table into the </a:t>
            </a:r>
            <a:r>
              <a:rPr lang="en-US" dirty="0" smtClean="0"/>
              <a:t>model</a:t>
            </a:r>
          </a:p>
          <a:p>
            <a:pPr>
              <a:buNone/>
            </a:pPr>
            <a:r>
              <a:rPr lang="en-US" dirty="0" smtClean="0"/>
              <a:t>Instructions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dirty="0" smtClean="0"/>
              <a:t>three variables </a:t>
            </a:r>
            <a:r>
              <a:rPr lang="en-US" dirty="0"/>
              <a:t>at the root node.</a:t>
            </a:r>
          </a:p>
          <a:p>
            <a:pPr marL="857250" lvl="1" indent="-457200"/>
            <a:r>
              <a:rPr lang="en-US" dirty="0"/>
              <a:t>startAge = 50</a:t>
            </a:r>
          </a:p>
          <a:p>
            <a:pPr marL="857250" lvl="1" indent="-457200"/>
            <a:r>
              <a:rPr lang="en-US" dirty="0"/>
              <a:t>age = startAge + _</a:t>
            </a:r>
            <a:r>
              <a:rPr lang="en-US" dirty="0" smtClean="0"/>
              <a:t>stage</a:t>
            </a:r>
          </a:p>
          <a:p>
            <a:pPr marL="857250" lvl="1" indent="-457200"/>
            <a:r>
              <a:rPr lang="en-US" dirty="0" smtClean="0"/>
              <a:t>pDeathBackground = </a:t>
            </a:r>
            <a:r>
              <a:rPr lang="en-US" dirty="0"/>
              <a:t>tMortBackground[age]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probability of death from background mortality.</a:t>
            </a:r>
          </a:p>
          <a:p>
            <a:pPr marL="857250" lvl="1" indent="-457200"/>
            <a:r>
              <a:rPr lang="en-US" dirty="0" smtClean="0"/>
              <a:t>pDeathBackground</a:t>
            </a:r>
            <a:endParaRPr lang="en-US" dirty="0"/>
          </a:p>
          <a:p>
            <a:pPr marL="857250" lvl="1" indent="-457200"/>
            <a:r>
              <a:rPr lang="en-US" dirty="0"/>
              <a:t>Use “#” for complement (survival).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 2 for other background mortality </a:t>
            </a:r>
            <a:r>
              <a:rPr lang="en-US" dirty="0" smtClean="0"/>
              <a:t>nodes.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6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use of table via Markov Cohort (Full)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Table:</a:t>
            </a:r>
          </a:p>
          <a:p>
            <a:pPr lvl="1"/>
            <a:r>
              <a:rPr lang="en-US" dirty="0" smtClean="0"/>
              <a:t>tMortBackground[50] = .5*.004332 + .5*.009409</a:t>
            </a:r>
            <a:br>
              <a:rPr lang="en-US" dirty="0" smtClean="0"/>
            </a:br>
            <a:r>
              <a:rPr lang="en-US" dirty="0" smtClean="0"/>
              <a:t>				    = .0068705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269200"/>
            <a:ext cx="5795963" cy="200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9" y="4840288"/>
            <a:ext cx="666591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797300" y="2768600"/>
            <a:ext cx="1054100" cy="165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66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 age increases with each cycle</a:t>
            </a:r>
          </a:p>
          <a:p>
            <a:r>
              <a:rPr lang="en-US" dirty="0" smtClean="0"/>
              <a:t>Variable pDeathBackground will return a different value from table for each cycle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38" y="2035533"/>
            <a:ext cx="7035935" cy="420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17115" y="6237646"/>
            <a:ext cx="470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Example10-MarkovCancerTime.trex</a:t>
            </a:r>
          </a:p>
        </p:txBody>
      </p:sp>
    </p:spTree>
    <p:extLst>
      <p:ext uri="{BB962C8B-B14F-4D97-AF65-F5344CB8AC3E}">
        <p14:creationId xmlns:p14="http://schemas.microsoft.com/office/powerpoint/2010/main" val="3841166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Markov Model…</a:t>
            </a:r>
          </a:p>
          <a:p>
            <a:pPr lvl="1"/>
            <a:r>
              <a:rPr lang="en-US" dirty="0" smtClean="0"/>
              <a:t>Health states indicate current status</a:t>
            </a:r>
          </a:p>
          <a:p>
            <a:pPr lvl="2"/>
            <a:r>
              <a:rPr lang="en-US" dirty="0" smtClean="0"/>
              <a:t>Starting point for each cycle</a:t>
            </a:r>
          </a:p>
          <a:p>
            <a:pPr lvl="1"/>
            <a:r>
              <a:rPr lang="en-US" dirty="0" smtClean="0"/>
              <a:t>Transition subtree for each health state</a:t>
            </a:r>
          </a:p>
          <a:p>
            <a:pPr lvl="2"/>
            <a:r>
              <a:rPr lang="en-US" dirty="0" smtClean="0"/>
              <a:t>Includes all possible events occurring in a cycle</a:t>
            </a:r>
          </a:p>
          <a:p>
            <a:pPr lvl="2"/>
            <a:r>
              <a:rPr lang="en-US" dirty="0" smtClean="0"/>
              <a:t>Terminal nodes return process to a health state (same or different) to start next cycle</a:t>
            </a:r>
          </a:p>
          <a:p>
            <a:pPr lvl="1"/>
            <a:r>
              <a:rPr lang="en-US" dirty="0" smtClean="0"/>
              <a:t>Accumulate cost and effectiveness within each cycle (at state and transition nodes)</a:t>
            </a:r>
          </a:p>
          <a:p>
            <a:pPr lvl="1"/>
            <a:r>
              <a:rPr lang="en-US" dirty="0" smtClean="0"/>
              <a:t>Continue until finished with analysis</a:t>
            </a:r>
          </a:p>
          <a:p>
            <a:pPr lvl="1"/>
            <a:r>
              <a:rPr lang="en-US" dirty="0" smtClean="0"/>
              <a:t>Report accumulated cost and effectiveness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698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Discounting:</a:t>
            </a:r>
          </a:p>
          <a:p>
            <a:pPr lvl="1"/>
            <a:r>
              <a:rPr lang="en-US" dirty="0" smtClean="0"/>
              <a:t>Standard practice for costs, life expectancy/QALYs </a:t>
            </a:r>
            <a:br>
              <a:rPr lang="en-US" dirty="0" smtClean="0"/>
            </a:br>
            <a:r>
              <a:rPr lang="en-US" dirty="0" smtClean="0"/>
              <a:t>in multi-year models</a:t>
            </a:r>
          </a:p>
          <a:p>
            <a:pPr lvl="1"/>
            <a:r>
              <a:rPr lang="en-US" dirty="0" smtClean="0"/>
              <a:t>Apply consistently to all reward sets (debate)</a:t>
            </a:r>
          </a:p>
          <a:p>
            <a:pPr lvl="1"/>
            <a:r>
              <a:rPr lang="en-US" dirty="0" smtClean="0"/>
              <a:t>Discount(value; rate; time) function:</a:t>
            </a:r>
          </a:p>
          <a:p>
            <a:pPr lvl="2"/>
            <a:r>
              <a:rPr lang="en-US" dirty="0" smtClean="0"/>
              <a:t>value = base cost (or utility) for one cycle </a:t>
            </a:r>
          </a:p>
          <a:p>
            <a:pPr lvl="2"/>
            <a:r>
              <a:rPr lang="en-US" dirty="0" smtClean="0"/>
              <a:t>rate = discount rate per period (usually annual rate)</a:t>
            </a:r>
          </a:p>
          <a:p>
            <a:pPr lvl="2"/>
            <a:r>
              <a:rPr lang="en-US" dirty="0" smtClean="0"/>
              <a:t>time = number of periods to discount by (usually _stage)</a:t>
            </a:r>
          </a:p>
          <a:p>
            <a:r>
              <a:rPr lang="en-US" dirty="0" smtClean="0"/>
              <a:t>Different cycle length:</a:t>
            </a:r>
          </a:p>
          <a:p>
            <a:pPr lvl="1"/>
            <a:r>
              <a:rPr lang="en-US" dirty="0" smtClean="0"/>
              <a:t>Rewards:</a:t>
            </a:r>
          </a:p>
          <a:p>
            <a:pPr lvl="2"/>
            <a:r>
              <a:rPr lang="en-US" dirty="0" smtClean="0"/>
              <a:t>Multiply/divide by conversion factor</a:t>
            </a:r>
          </a:p>
          <a:p>
            <a:pPr lvl="1"/>
            <a:r>
              <a:rPr lang="en-US" dirty="0" smtClean="0"/>
              <a:t>Probabilities:</a:t>
            </a:r>
          </a:p>
          <a:p>
            <a:pPr lvl="2"/>
            <a:r>
              <a:rPr lang="en-US" dirty="0" smtClean="0"/>
              <a:t>Cannot just multiply/divide probability</a:t>
            </a:r>
          </a:p>
          <a:p>
            <a:pPr lvl="2"/>
            <a:r>
              <a:rPr lang="en-US" dirty="0" smtClean="0"/>
              <a:t>Annual to monthly: ProbToProb(annualProb; 1/12)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6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looked </a:t>
            </a:r>
            <a:r>
              <a:rPr lang="en-US" dirty="0"/>
              <a:t>at factors that depend on time</a:t>
            </a:r>
          </a:p>
          <a:p>
            <a:pPr lvl="1"/>
            <a:r>
              <a:rPr lang="en-US" dirty="0"/>
              <a:t>Time-dependent		y = f( _stage 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</a:t>
            </a:r>
            <a:r>
              <a:rPr lang="en-US" dirty="0"/>
              <a:t>we will look at factors that depend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time-in-state</a:t>
            </a:r>
            <a:endParaRPr lang="en-US" b="1" dirty="0"/>
          </a:p>
          <a:p>
            <a:pPr lvl="1"/>
            <a:r>
              <a:rPr lang="en-US" dirty="0"/>
              <a:t>Time-in-state dependent	y = f( _tunnel 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long a patient has been in a certain state can affect that patient’s transitions, etc.</a:t>
            </a:r>
          </a:p>
          <a:p>
            <a:pPr lvl="2"/>
            <a:r>
              <a:rPr lang="en-US" dirty="0" smtClean="0"/>
              <a:t>Death from metastases depends </a:t>
            </a:r>
            <a:r>
              <a:rPr lang="en-US" dirty="0"/>
              <a:t>on </a:t>
            </a:r>
            <a:r>
              <a:rPr lang="en-US" dirty="0" smtClean="0"/>
              <a:t>when the cancer metastasized</a:t>
            </a:r>
          </a:p>
          <a:p>
            <a:pPr lvl="2"/>
            <a:r>
              <a:rPr lang="en-US" dirty="0" smtClean="0"/>
              <a:t>Survival from infection depends on when the infection occurred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6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 tunnel state</a:t>
            </a:r>
          </a:p>
          <a:p>
            <a:pPr lvl="1"/>
            <a:r>
              <a:rPr lang="en-US" dirty="0" smtClean="0"/>
              <a:t>Allows you to track how many </a:t>
            </a:r>
            <a:r>
              <a:rPr lang="en-US" i="1" dirty="0" smtClean="0"/>
              <a:t>continuous</a:t>
            </a:r>
            <a:r>
              <a:rPr lang="en-US" dirty="0" smtClean="0"/>
              <a:t> cycles the cohort has been in a state</a:t>
            </a:r>
          </a:p>
          <a:p>
            <a:pPr lvl="1"/>
            <a:r>
              <a:rPr lang="en-US" dirty="0" smtClean="0"/>
              <a:t>Behind scenes, breaks single state into a number of temporary states</a:t>
            </a:r>
          </a:p>
          <a:p>
            <a:pPr lvl="2"/>
            <a:r>
              <a:rPr lang="en-US" dirty="0" smtClean="0"/>
              <a:t>temporary </a:t>
            </a:r>
            <a:r>
              <a:rPr lang="en-US" dirty="0"/>
              <a:t>state 1	(entry point)</a:t>
            </a:r>
          </a:p>
          <a:p>
            <a:pPr lvl="2"/>
            <a:r>
              <a:rPr lang="en-US" dirty="0"/>
              <a:t>temporary state 2 	(next cycle)</a:t>
            </a:r>
          </a:p>
          <a:p>
            <a:pPr lvl="2"/>
            <a:r>
              <a:rPr lang="en-US" dirty="0"/>
              <a:t>…	 	</a:t>
            </a:r>
            <a:r>
              <a:rPr lang="en-US" dirty="0" smtClean="0"/>
              <a:t>	(more cycles)</a:t>
            </a:r>
            <a:endParaRPr lang="en-US" dirty="0"/>
          </a:p>
          <a:p>
            <a:pPr lvl="2"/>
            <a:r>
              <a:rPr lang="en-US" dirty="0"/>
              <a:t>temporary state N	(N is max # of tunnels for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Model contains </a:t>
            </a:r>
            <a:r>
              <a:rPr lang="en-US" u="sng" dirty="0"/>
              <a:t>single </a:t>
            </a:r>
            <a:r>
              <a:rPr lang="en-US" u="sng" dirty="0" smtClean="0"/>
              <a:t>state</a:t>
            </a:r>
            <a:r>
              <a:rPr lang="en-US" dirty="0" smtClean="0"/>
              <a:t>, but…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robabilities</a:t>
            </a:r>
            <a:r>
              <a:rPr lang="en-US" dirty="0"/>
              <a:t>, rewards, etc. can differ based </a:t>
            </a:r>
            <a:r>
              <a:rPr lang="en-US" dirty="0" smtClean="0"/>
              <a:t>on reference to the </a:t>
            </a:r>
            <a:r>
              <a:rPr lang="en-US" b="1" dirty="0"/>
              <a:t>_tunnel</a:t>
            </a:r>
            <a:r>
              <a:rPr lang="en-US" dirty="0"/>
              <a:t> counter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6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Information:</a:t>
            </a:r>
          </a:p>
          <a:p>
            <a:r>
              <a:rPr lang="en-US" dirty="0" smtClean="0"/>
              <a:t>Increase prob of death from metastases from 0.1 to 0.2 after first cycle in state.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Example10-MarkovCancerTime.trex</a:t>
            </a:r>
            <a:r>
              <a:rPr lang="en-US" dirty="0" smtClean="0"/>
              <a:t> and save to new file.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Select the Metastases state.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In the Markov Info View, change Tunnel max to 2.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Select root node.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Change variable definitions in Variable Definitions View.</a:t>
            </a:r>
          </a:p>
          <a:p>
            <a:pPr lvl="1"/>
            <a:r>
              <a:rPr lang="en-US" dirty="0" smtClean="0"/>
              <a:t>pMetastasesToDead = if(_tunnel=1; 0.1; 0.2)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60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use of table via Markov Cohort (Full)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Metastases </a:t>
            </a:r>
            <a:r>
              <a:rPr lang="en-US" dirty="0"/>
              <a:t>s</a:t>
            </a:r>
            <a:r>
              <a:rPr lang="en-US" dirty="0" smtClean="0"/>
              <a:t>plit into two states in output</a:t>
            </a:r>
          </a:p>
          <a:p>
            <a:pPr lvl="1"/>
            <a:r>
              <a:rPr lang="en-US" dirty="0" smtClean="0"/>
              <a:t>_tunnel 1: </a:t>
            </a:r>
            <a:r>
              <a:rPr lang="en-US" dirty="0" smtClean="0">
                <a:sym typeface="Wingdings" pitchFamily="2" charset="2"/>
              </a:rPr>
              <a:t>10% die</a:t>
            </a:r>
          </a:p>
          <a:p>
            <a:pPr lvl="1"/>
            <a:r>
              <a:rPr lang="en-US" dirty="0"/>
              <a:t>_tunnel </a:t>
            </a:r>
            <a:r>
              <a:rPr lang="en-US" dirty="0" smtClean="0"/>
              <a:t>2: </a:t>
            </a:r>
            <a:r>
              <a:rPr lang="en-US" dirty="0" smtClean="0">
                <a:sym typeface="Wingdings" pitchFamily="2" charset="2"/>
              </a:rPr>
              <a:t>20% die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TreeAge Pro Healthcare Training – </a:t>
            </a:r>
            <a:r>
              <a:rPr lang="da-DK" dirty="0" smtClean="0"/>
              <a:t>Module 7 – Markov – Time Dependence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– Time Dependence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3" y="1295026"/>
            <a:ext cx="5427663" cy="294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70300" y="2666427"/>
            <a:ext cx="406400" cy="44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0300" y="3364927"/>
            <a:ext cx="406400" cy="44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6036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/>
              <a:t>8</a:t>
            </a:r>
            <a:r>
              <a:rPr lang="en-US" dirty="0" smtClean="0"/>
              <a:t>: Heterogeneity and Event Tracking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Introduce a heterogeneous cohort into the model</a:t>
            </a:r>
          </a:p>
          <a:p>
            <a:r>
              <a:rPr lang="en-US" dirty="0" smtClean="0"/>
              <a:t>Track events in the model</a:t>
            </a:r>
          </a:p>
          <a:p>
            <a:r>
              <a:rPr lang="en-US" dirty="0" smtClean="0"/>
              <a:t>Analyze model using individual random walks (Microsimulation)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678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analyzed Markov models using cohort analysis</a:t>
            </a:r>
          </a:p>
          <a:p>
            <a:endParaRPr lang="en-US" dirty="0" smtClean="0"/>
          </a:p>
          <a:p>
            <a:r>
              <a:rPr lang="en-US" dirty="0" smtClean="0"/>
              <a:t>We can also run individuals through the model via random walk (Microsimulation)</a:t>
            </a:r>
          </a:p>
          <a:p>
            <a:r>
              <a:rPr lang="en-US" dirty="0" smtClean="0"/>
              <a:t>This allows us to introduce…</a:t>
            </a:r>
          </a:p>
          <a:p>
            <a:pPr lvl="1"/>
            <a:r>
              <a:rPr lang="en-US" dirty="0" smtClean="0"/>
              <a:t>A heterogeneous cohort</a:t>
            </a:r>
          </a:p>
          <a:p>
            <a:pPr lvl="2"/>
            <a:r>
              <a:rPr lang="en-US" dirty="0" smtClean="0"/>
              <a:t>Patient characteristics impact path through model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emory of events can impact future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634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Microsimulation:</a:t>
            </a:r>
            <a:endParaRPr lang="en-US" dirty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individual outcomes (</a:t>
            </a:r>
            <a:r>
              <a:rPr lang="en-US" dirty="0" smtClean="0"/>
              <a:t>cost, eff) </a:t>
            </a:r>
            <a:r>
              <a:rPr lang="en-US" dirty="0"/>
              <a:t>for individual patients (trials) based on each random walk</a:t>
            </a:r>
          </a:p>
          <a:p>
            <a:pPr lvl="1"/>
            <a:r>
              <a:rPr lang="en-US" dirty="0"/>
              <a:t>By analyzing the aggregate results for a set of trials, we can…</a:t>
            </a:r>
          </a:p>
          <a:p>
            <a:pPr lvl="2"/>
            <a:r>
              <a:rPr lang="en-US" dirty="0"/>
              <a:t>Estimate Expected Value </a:t>
            </a:r>
            <a:r>
              <a:rPr lang="en-US" dirty="0" smtClean="0"/>
              <a:t>(via mean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Examine variability among individual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Also known as …</a:t>
            </a:r>
          </a:p>
          <a:p>
            <a:pPr lvl="2"/>
            <a:r>
              <a:rPr lang="en-US" dirty="0" smtClean="0"/>
              <a:t>Random </a:t>
            </a:r>
            <a:r>
              <a:rPr lang="en-US" dirty="0"/>
              <a:t>walk</a:t>
            </a:r>
          </a:p>
          <a:p>
            <a:pPr lvl="2"/>
            <a:r>
              <a:rPr lang="en-US" dirty="0"/>
              <a:t>1st-order simulation</a:t>
            </a:r>
          </a:p>
          <a:p>
            <a:pPr lvl="2"/>
            <a:r>
              <a:rPr lang="en-US" dirty="0"/>
              <a:t>1st-order trial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running individual </a:t>
            </a:r>
            <a:r>
              <a:rPr lang="en-US" dirty="0"/>
              <a:t>trials, we can now </a:t>
            </a:r>
            <a:r>
              <a:rPr lang="en-US" dirty="0" smtClean="0"/>
              <a:t>study…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/>
              <a:t>patient </a:t>
            </a:r>
            <a:r>
              <a:rPr lang="en-US" u="sng" dirty="0" smtClean="0"/>
              <a:t>characteristics</a:t>
            </a:r>
            <a:r>
              <a:rPr lang="en-US" dirty="0" smtClean="0"/>
              <a:t> (</a:t>
            </a:r>
            <a:r>
              <a:rPr lang="en-US" dirty="0"/>
              <a:t>h</a:t>
            </a:r>
            <a:r>
              <a:rPr lang="en-US" dirty="0" smtClean="0"/>
              <a:t>eterogeneity):</a:t>
            </a:r>
            <a:endParaRPr lang="en-US" dirty="0"/>
          </a:p>
          <a:p>
            <a:pPr lvl="2"/>
            <a:r>
              <a:rPr lang="en-US" dirty="0"/>
              <a:t>Age, gender, ethnicity, etc.</a:t>
            </a:r>
          </a:p>
          <a:p>
            <a:pPr lvl="2"/>
            <a:r>
              <a:rPr lang="en-US" dirty="0"/>
              <a:t>Tumor type, tumor size, etc.</a:t>
            </a:r>
          </a:p>
          <a:p>
            <a:pPr lvl="2"/>
            <a:r>
              <a:rPr lang="en-US" dirty="0"/>
              <a:t>Can sample from distributions by trial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characteristic, not parameter)</a:t>
            </a:r>
          </a:p>
          <a:p>
            <a:pPr lvl="1"/>
            <a:r>
              <a:rPr lang="en-US" dirty="0"/>
              <a:t>Individual patient </a:t>
            </a:r>
            <a:r>
              <a:rPr lang="en-US" u="sng" dirty="0"/>
              <a:t>events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Adverse </a:t>
            </a:r>
            <a:r>
              <a:rPr lang="en-US" dirty="0" smtClean="0"/>
              <a:t>events (stroke, MI, etc.)</a:t>
            </a:r>
            <a:endParaRPr lang="en-US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trackers to store values by </a:t>
            </a:r>
            <a:r>
              <a:rPr lang="en-US" dirty="0" smtClean="0"/>
              <a:t>trial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Heterogeneity question?</a:t>
            </a:r>
          </a:p>
          <a:p>
            <a:pPr lvl="1"/>
            <a:r>
              <a:rPr lang="en-US" dirty="0" smtClean="0"/>
              <a:t>Some could argue that it does not make sense to lump heterogeneous individuals into one cohort</a:t>
            </a:r>
          </a:p>
          <a:p>
            <a:pPr lvl="2"/>
            <a:r>
              <a:rPr lang="en-US" dirty="0" smtClean="0"/>
              <a:t>Rather draw conclusions for each subgroup</a:t>
            </a:r>
          </a:p>
          <a:p>
            <a:pPr lvl="1"/>
            <a:r>
              <a:rPr lang="en-US" dirty="0" smtClean="0"/>
              <a:t>Might not know which subgroups to isolate</a:t>
            </a:r>
          </a:p>
          <a:p>
            <a:pPr lvl="1"/>
            <a:r>
              <a:rPr lang="en-US" dirty="0" smtClean="0"/>
              <a:t>Perhaps first run heterogeneous cohort and look at individual results to see differences in results by subgroup</a:t>
            </a:r>
          </a:p>
          <a:p>
            <a:pPr lvl="1"/>
            <a:r>
              <a:rPr lang="en-US" dirty="0" smtClean="0"/>
              <a:t>Perhaps there are characteristics that are not easily identified</a:t>
            </a:r>
          </a:p>
          <a:p>
            <a:pPr lvl="1"/>
            <a:r>
              <a:rPr lang="en-US" dirty="0" smtClean="0"/>
              <a:t>Will show the technique; use as deemed appropriate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Markov Model:</a:t>
            </a:r>
          </a:p>
          <a:p>
            <a:pPr lvl="1"/>
            <a:r>
              <a:rPr lang="en-US" dirty="0"/>
              <a:t>Consists of the Markov node and everything to the </a:t>
            </a:r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Usually part of a larger decision tree for strategy selection</a:t>
            </a:r>
            <a:endParaRPr lang="en-US" dirty="0"/>
          </a:p>
          <a:p>
            <a:pPr lvl="1"/>
            <a:r>
              <a:rPr lang="en-US" dirty="0"/>
              <a:t>Evaluates to a single cost and effectiveness measure</a:t>
            </a:r>
          </a:p>
          <a:p>
            <a:pPr lvl="2"/>
            <a:r>
              <a:rPr lang="en-US" dirty="0" smtClean="0"/>
              <a:t>Feeds back into decision analysis like a terminal node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Markov </a:t>
            </a:r>
            <a:r>
              <a:rPr lang="en-US" dirty="0"/>
              <a:t>node cannot be placed within another Markov </a:t>
            </a:r>
            <a:r>
              <a:rPr lang="en-US" dirty="0" smtClean="0"/>
              <a:t>subtree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5838" y="3760450"/>
            <a:ext cx="3777705" cy="129595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01" y="3767123"/>
            <a:ext cx="3807220" cy="127979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 bwMode="auto">
          <a:xfrm>
            <a:off x="4331721" y="4407019"/>
            <a:ext cx="674117" cy="140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394018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Microsimulation event-tracking expands </a:t>
            </a:r>
            <a:r>
              <a:rPr lang="en-US" dirty="0"/>
              <a:t>modeling capabilities</a:t>
            </a:r>
          </a:p>
          <a:p>
            <a:pPr lvl="1"/>
            <a:r>
              <a:rPr lang="en-US" dirty="0" smtClean="0"/>
              <a:t>Consider Markov model with 3 disease stages and 2 adverse events that affect future cycles</a:t>
            </a:r>
          </a:p>
          <a:p>
            <a:pPr lvl="1"/>
            <a:r>
              <a:rPr lang="en-US" dirty="0" smtClean="0"/>
              <a:t>Would need 12 states – one for each stage and each of four combinations of adverse events (y/n)</a:t>
            </a:r>
          </a:p>
          <a:p>
            <a:pPr lvl="1"/>
            <a:r>
              <a:rPr lang="en-US" dirty="0" smtClean="0"/>
              <a:t>Can cause way too many states in complex Markov model</a:t>
            </a:r>
          </a:p>
          <a:p>
            <a:pPr lvl="1"/>
            <a:r>
              <a:rPr lang="en-US" dirty="0" smtClean="0"/>
              <a:t>Easier to use trackers and Microsimulation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37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PSA used distributions for parameter uncertainty</a:t>
            </a:r>
          </a:p>
          <a:p>
            <a:pPr lvl="1"/>
            <a:r>
              <a:rPr lang="en-US" dirty="0" smtClean="0"/>
              <a:t>One sample applied to entire cohort</a:t>
            </a:r>
          </a:p>
          <a:p>
            <a:pPr lvl="1"/>
            <a:r>
              <a:rPr lang="en-US" dirty="0" smtClean="0"/>
              <a:t>Sampling rate: Once per EV or set of trials</a:t>
            </a:r>
          </a:p>
          <a:p>
            <a:r>
              <a:rPr lang="en-US" dirty="0" smtClean="0"/>
              <a:t>Trials use distributions for individual variability</a:t>
            </a:r>
          </a:p>
          <a:p>
            <a:pPr lvl="1"/>
            <a:r>
              <a:rPr lang="en-US" dirty="0" smtClean="0"/>
              <a:t>New sample for each trial at beginning of analysis</a:t>
            </a:r>
          </a:p>
          <a:p>
            <a:pPr lvl="1"/>
            <a:r>
              <a:rPr lang="en-US" dirty="0" smtClean="0"/>
              <a:t>Use to assign patient characteristics</a:t>
            </a:r>
          </a:p>
          <a:p>
            <a:pPr lvl="1"/>
            <a:r>
              <a:rPr lang="en-US" dirty="0" smtClean="0"/>
              <a:t>Sampling rate: Once per trial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624" y="5063125"/>
            <a:ext cx="3702676" cy="107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Store information for an individual trial</a:t>
            </a:r>
          </a:p>
          <a:p>
            <a:pPr lvl="1"/>
            <a:r>
              <a:rPr lang="en-US" dirty="0" smtClean="0"/>
              <a:t>Unlike variables that have a single value for cohort</a:t>
            </a:r>
          </a:p>
          <a:p>
            <a:r>
              <a:rPr lang="en-US" dirty="0" smtClean="0"/>
              <a:t>Start with an initial value (usually 0)</a:t>
            </a:r>
          </a:p>
          <a:p>
            <a:r>
              <a:rPr lang="en-US" dirty="0" smtClean="0"/>
              <a:t>Tracker values can be retrieved and/or modified for the lifetime of the trial</a:t>
            </a:r>
          </a:p>
          <a:p>
            <a:pPr lvl="1"/>
            <a:r>
              <a:rPr lang="en-US" dirty="0" smtClean="0"/>
              <a:t>Allows for memory from cycle to cycle</a:t>
            </a:r>
          </a:p>
          <a:p>
            <a:r>
              <a:rPr lang="en-US" dirty="0" smtClean="0"/>
              <a:t>Tracker values can be used in any expression</a:t>
            </a:r>
          </a:p>
          <a:p>
            <a:pPr lvl="1"/>
            <a:r>
              <a:rPr lang="en-US" dirty="0" smtClean="0"/>
              <a:t>Probabilities, rewards, etc.</a:t>
            </a:r>
          </a:p>
          <a:p>
            <a:r>
              <a:rPr lang="en-US" dirty="0" smtClean="0"/>
              <a:t>Avoid using tunnels with </a:t>
            </a:r>
            <a:r>
              <a:rPr lang="en-US" dirty="0" err="1" smtClean="0"/>
              <a:t>microsimulation</a:t>
            </a:r>
            <a:endParaRPr lang="en-US" dirty="0" smtClean="0"/>
          </a:p>
          <a:p>
            <a:pPr lvl="1"/>
            <a:r>
              <a:rPr lang="en-US" dirty="0" smtClean="0"/>
              <a:t>Trackers can handle all _tunnel applications</a:t>
            </a:r>
          </a:p>
          <a:p>
            <a:pPr lvl="1"/>
            <a:r>
              <a:rPr lang="en-US" dirty="0" smtClean="0"/>
              <a:t>Temporary states will slow down </a:t>
            </a:r>
            <a:r>
              <a:rPr lang="en-US" dirty="0" err="1" smtClean="0"/>
              <a:t>microsimulation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Tracker modification </a:t>
            </a:r>
            <a:r>
              <a:rPr lang="en-US" dirty="0"/>
              <a:t>can reference regular variables, functions, other trackers,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Values in model can reference trackers</a:t>
            </a:r>
            <a:endParaRPr lang="en-US" dirty="0"/>
          </a:p>
          <a:p>
            <a:r>
              <a:rPr lang="en-US" dirty="0"/>
              <a:t>Be careful defining a tracker at node where it is used</a:t>
            </a:r>
          </a:p>
          <a:p>
            <a:pPr lvl="1"/>
            <a:r>
              <a:rPr lang="en-US" dirty="0"/>
              <a:t>Make sure the trackers are </a:t>
            </a:r>
            <a:r>
              <a:rPr lang="en-US" dirty="0" smtClean="0"/>
              <a:t>updated and used </a:t>
            </a:r>
            <a:r>
              <a:rPr lang="en-US" dirty="0"/>
              <a:t>in the right sequence </a:t>
            </a:r>
            <a:r>
              <a:rPr lang="en-US" dirty="0" smtClean="0"/>
              <a:t>by separating via label node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Trackers </a:t>
            </a:r>
            <a:r>
              <a:rPr lang="en-US" dirty="0"/>
              <a:t>are only evaluated during Microsimulation</a:t>
            </a:r>
          </a:p>
          <a:p>
            <a:pPr lvl="1"/>
            <a:r>
              <a:rPr lang="en-US" dirty="0"/>
              <a:t>Ignored in Expected Value-based analyses</a:t>
            </a:r>
          </a:p>
          <a:p>
            <a:pPr lvl="1"/>
            <a:r>
              <a:rPr lang="en-US" dirty="0"/>
              <a:t>If values are dependent on trackers </a:t>
            </a:r>
            <a:r>
              <a:rPr lang="en-US" dirty="0">
                <a:sym typeface="Wingdings" pitchFamily="2" charset="2"/>
              </a:rPr>
              <a:t> must run Microsimulation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28856"/>
            <a:ext cx="525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630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If model requires heterogeneity and/or event tracking…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Avoid Markov Cohort, Roll Back, CEA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Some sensitivity analyses</a:t>
            </a:r>
            <a:endParaRPr lang="en-US" dirty="0" smtClean="0"/>
          </a:p>
          <a:p>
            <a:r>
              <a:rPr lang="en-US" dirty="0" smtClean="0"/>
              <a:t>TreeAge Pro does not report Markov Cohort Analysis details (stage-by-stage state probability and rewards)</a:t>
            </a:r>
          </a:p>
          <a:p>
            <a:pPr lvl="1"/>
            <a:r>
              <a:rPr lang="en-US" dirty="0" smtClean="0"/>
              <a:t>Advanced: Use Global( ) function to store/report</a:t>
            </a:r>
          </a:p>
          <a:p>
            <a:r>
              <a:rPr lang="en-US" dirty="0" smtClean="0"/>
              <a:t>For Microsimulation to provide accurate EV estimates…</a:t>
            </a:r>
          </a:p>
          <a:p>
            <a:pPr lvl="1"/>
            <a:r>
              <a:rPr lang="en-US" dirty="0" smtClean="0"/>
              <a:t>Need enough repetitions for stable mean/std dev values</a:t>
            </a:r>
          </a:p>
          <a:p>
            <a:pPr lvl="1"/>
            <a:r>
              <a:rPr lang="en-US" dirty="0" smtClean="0"/>
              <a:t>Could require 10K or more trials</a:t>
            </a:r>
          </a:p>
          <a:p>
            <a:r>
              <a:rPr lang="en-US" dirty="0" smtClean="0"/>
              <a:t>Computationally costly (computing time)</a:t>
            </a:r>
          </a:p>
          <a:p>
            <a:pPr lvl="1"/>
            <a:r>
              <a:rPr lang="en-US" dirty="0" smtClean="0"/>
              <a:t>However, trackers may help keep model small…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and Event Tracking</a:t>
            </a:r>
          </a:p>
        </p:txBody>
      </p:sp>
    </p:spTree>
    <p:extLst>
      <p:ext uri="{BB962C8B-B14F-4D97-AF65-F5344CB8AC3E}">
        <p14:creationId xmlns:p14="http://schemas.microsoft.com/office/powerpoint/2010/main" val="19720610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Incorporate heterogeneity into </a:t>
            </a:r>
            <a:r>
              <a:rPr lang="en-US" dirty="0" smtClean="0"/>
              <a:t>model…</a:t>
            </a:r>
          </a:p>
          <a:p>
            <a:endParaRPr lang="en-US" dirty="0"/>
          </a:p>
          <a:p>
            <a:r>
              <a:rPr lang="en-US" dirty="0"/>
              <a:t>Set individual patient starting age:</a:t>
            </a:r>
          </a:p>
          <a:p>
            <a:pPr lvl="1"/>
            <a:r>
              <a:rPr lang="en-US" dirty="0"/>
              <a:t>Generate starting age from uniform distribution (30–50)</a:t>
            </a:r>
          </a:p>
          <a:p>
            <a:r>
              <a:rPr lang="en-US" dirty="0" smtClean="0"/>
              <a:t>Set tumor </a:t>
            </a:r>
            <a:r>
              <a:rPr lang="en-US" dirty="0"/>
              <a:t>type for each trial:</a:t>
            </a:r>
          </a:p>
          <a:p>
            <a:pPr lvl="1"/>
            <a:r>
              <a:rPr lang="en-US" dirty="0"/>
              <a:t>Generate tumor type from a table distribution</a:t>
            </a:r>
          </a:p>
          <a:p>
            <a:pPr lvl="2"/>
            <a:r>
              <a:rPr lang="en-US" dirty="0"/>
              <a:t>Less aggressive (70%), prob. of metastases = 0.1</a:t>
            </a:r>
          </a:p>
          <a:p>
            <a:pPr lvl="2"/>
            <a:r>
              <a:rPr lang="en-US" dirty="0"/>
              <a:t>More aggressive (30%), prob. of metastases = 0.2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Information:</a:t>
            </a:r>
          </a:p>
          <a:p>
            <a:r>
              <a:rPr lang="en-US" dirty="0" smtClean="0"/>
              <a:t>Generate starting age from uniform distribution (30–50)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smtClean="0"/>
              <a:t>Example10-MarkovCancerTime.trex and save to new file.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Open the Distributions View.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Click the “+” icon to create a new distribution.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Select type Uniform.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Enter name distStartAge.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Select Integer parameters only.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Enter Low Value &amp; High Value of </a:t>
            </a:r>
            <a:br>
              <a:rPr lang="en-US" dirty="0" smtClean="0"/>
            </a:br>
            <a:r>
              <a:rPr lang="en-US" dirty="0" smtClean="0"/>
              <a:t>30 &amp; 50.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Select Resample per individual trial.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5983" y="3709114"/>
            <a:ext cx="2508016" cy="290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Information:</a:t>
            </a:r>
          </a:p>
          <a:p>
            <a:r>
              <a:rPr lang="en-US" dirty="0" smtClean="0"/>
              <a:t>Generate tumor type from a table distribution (30%, 70%)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Tables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“+” icon to create a new table.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Enter name tTumorType.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Enter rows 1, 0.7 and 2, 0.3.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Distributions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“+” icon to create a new dist.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Select type Table.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Enter name distTumorType.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Select the table tTumorType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Select Resample per individual trial.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0089" y="2653095"/>
            <a:ext cx="2576851" cy="9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477" y="3776967"/>
            <a:ext cx="2449524" cy="284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66849" y="2100478"/>
            <a:ext cx="67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Sum to 100%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8229600" y="2326291"/>
            <a:ext cx="137249" cy="84313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Information:</a:t>
            </a:r>
          </a:p>
          <a:p>
            <a:r>
              <a:rPr lang="en-US" dirty="0"/>
              <a:t>Generate starting age from uniform distribution (30–50)</a:t>
            </a:r>
          </a:p>
          <a:p>
            <a:r>
              <a:rPr lang="en-US" dirty="0"/>
              <a:t>Generate tumor type from a table distribution</a:t>
            </a:r>
          </a:p>
          <a:p>
            <a:pPr lvl="1"/>
            <a:r>
              <a:rPr lang="en-US" dirty="0"/>
              <a:t>Less aggressive (70%), prob. of metastases = 0.1</a:t>
            </a:r>
          </a:p>
          <a:p>
            <a:pPr lvl="1"/>
            <a:r>
              <a:rPr lang="en-US" dirty="0"/>
              <a:t>More aggressive (30%), prob. of metastases = 0.2</a:t>
            </a:r>
          </a:p>
          <a:p>
            <a:pPr>
              <a:buNone/>
            </a:pPr>
            <a:r>
              <a:rPr lang="en-US" dirty="0" smtClean="0"/>
              <a:t>Instructions</a:t>
            </a:r>
            <a:r>
              <a:rPr lang="en-US" dirty="0"/>
              <a:t>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Select the root node.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Define the variable age as …</a:t>
            </a:r>
            <a:br>
              <a:rPr lang="en-US" dirty="0"/>
            </a:br>
            <a:r>
              <a:rPr lang="en-US" dirty="0"/>
              <a:t>	distStartAge + _stage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Define the variable pLocalToMetastases as … </a:t>
            </a:r>
            <a:br>
              <a:rPr lang="en-US" dirty="0"/>
            </a:br>
            <a:r>
              <a:rPr lang="en-US" dirty="0"/>
              <a:t>	if(distTumorType=1; 0.1; 0.2)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Delete the variable startAge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Incorporate </a:t>
            </a:r>
            <a:r>
              <a:rPr lang="en-US" dirty="0" smtClean="0"/>
              <a:t>event tracking into model…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patient survives in Metastases state, there is a 20% chance of having a stroke</a:t>
            </a:r>
          </a:p>
          <a:p>
            <a:pPr lvl="1"/>
            <a:r>
              <a:rPr lang="en-US" dirty="0"/>
              <a:t>Probability of death is dependent on the # of strokes</a:t>
            </a:r>
          </a:p>
          <a:p>
            <a:pPr lvl="1"/>
            <a:r>
              <a:rPr lang="en-US" dirty="0"/>
              <a:t>Use tracker to count strokes</a:t>
            </a:r>
          </a:p>
          <a:p>
            <a:pPr lvl="1"/>
            <a:r>
              <a:rPr lang="en-US" dirty="0"/>
              <a:t>Incorporate into </a:t>
            </a:r>
            <a:r>
              <a:rPr lang="en-US" dirty="0" smtClean="0"/>
              <a:t>probability of death </a:t>
            </a:r>
            <a:br>
              <a:rPr lang="en-US" dirty="0" smtClean="0"/>
            </a:br>
            <a:r>
              <a:rPr lang="en-US" dirty="0" smtClean="0"/>
              <a:t>in next cycle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9975" y="3927741"/>
            <a:ext cx="11620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750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Cycle</a:t>
            </a:r>
          </a:p>
          <a:p>
            <a:pPr lvl="1"/>
            <a:r>
              <a:rPr lang="en-US" dirty="0" smtClean="0"/>
              <a:t>Overall model is divided into </a:t>
            </a:r>
            <a:r>
              <a:rPr lang="en-US" dirty="0"/>
              <a:t>smaller time </a:t>
            </a:r>
            <a:r>
              <a:rPr lang="en-US" dirty="0" smtClean="0"/>
              <a:t>periods</a:t>
            </a:r>
          </a:p>
          <a:p>
            <a:pPr lvl="1"/>
            <a:r>
              <a:rPr lang="en-US" dirty="0" smtClean="0"/>
              <a:t>Cycle length</a:t>
            </a:r>
          </a:p>
          <a:p>
            <a:pPr lvl="2"/>
            <a:r>
              <a:rPr lang="en-US" dirty="0" smtClean="0"/>
              <a:t>Almost </a:t>
            </a:r>
            <a:r>
              <a:rPr lang="en-US" dirty="0"/>
              <a:t>always </a:t>
            </a:r>
            <a:r>
              <a:rPr lang="en-US" dirty="0" smtClean="0"/>
              <a:t>fixed</a:t>
            </a:r>
            <a:endParaRPr lang="en-US" dirty="0"/>
          </a:p>
          <a:p>
            <a:pPr lvl="2"/>
            <a:r>
              <a:rPr lang="en-US" dirty="0" smtClean="0"/>
              <a:t>Known</a:t>
            </a:r>
            <a:r>
              <a:rPr lang="en-US" dirty="0"/>
              <a:t>, but not </a:t>
            </a:r>
            <a:r>
              <a:rPr lang="en-US" dirty="0" smtClean="0"/>
              <a:t>entered into TP</a:t>
            </a:r>
            <a:endParaRPr lang="en-US" dirty="0"/>
          </a:p>
          <a:p>
            <a:pPr lvl="2"/>
            <a:r>
              <a:rPr lang="en-US" dirty="0"/>
              <a:t>All probabilities and rewards (cost, eff) must have values consistent with the cycle length</a:t>
            </a:r>
          </a:p>
          <a:p>
            <a:pPr lvl="1"/>
            <a:r>
              <a:rPr lang="en-US" dirty="0"/>
              <a:t>Model is usually run for a specific number of cycles </a:t>
            </a:r>
            <a:br>
              <a:rPr lang="en-US" dirty="0"/>
            </a:br>
            <a:r>
              <a:rPr lang="en-US" dirty="0"/>
              <a:t>(e.g., 20 1-year cycles)</a:t>
            </a:r>
          </a:p>
          <a:p>
            <a:pPr lvl="1"/>
            <a:r>
              <a:rPr lang="en-US" dirty="0"/>
              <a:t>Built-in keyword _stage is used as reference to the cycle count</a:t>
            </a:r>
          </a:p>
          <a:p>
            <a:pPr lvl="2"/>
            <a:r>
              <a:rPr lang="en-US" dirty="0"/>
              <a:t>_stage = 0 during first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8285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Information:</a:t>
            </a:r>
          </a:p>
          <a:p>
            <a:r>
              <a:rPr lang="en-US" dirty="0" smtClean="0"/>
              <a:t>If patient survives in Metastases state, there is a 20% chance of having a stroke</a:t>
            </a:r>
          </a:p>
          <a:p>
            <a:pPr lvl="1"/>
            <a:r>
              <a:rPr lang="en-US" dirty="0" smtClean="0"/>
              <a:t>Use tracker to count strokes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Metastases transition </a:t>
            </a:r>
            <a:br>
              <a:rPr lang="en-US" dirty="0" smtClean="0"/>
            </a:br>
            <a:r>
              <a:rPr lang="en-US" dirty="0" smtClean="0"/>
              <a:t>subtree to match this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new variable </a:t>
            </a:r>
            <a:r>
              <a:rPr lang="en-US" dirty="0" err="1" smtClean="0"/>
              <a:t>pStroke</a:t>
            </a:r>
            <a:r>
              <a:rPr lang="en-US" dirty="0" smtClean="0"/>
              <a:t> = 0.2 at root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Right-click on the Stroke node and select Define Tracker &gt; New.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Enter the name t_strokes and click OK.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Enter the tracker modification as …</a:t>
            </a:r>
            <a:br>
              <a:rPr lang="en-US" dirty="0" smtClean="0"/>
            </a:br>
            <a:r>
              <a:rPr lang="en-US" dirty="0" smtClean="0"/>
              <a:t>		t_strokes + 1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47" y="1662922"/>
            <a:ext cx="3670479" cy="151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Information:</a:t>
            </a:r>
          </a:p>
          <a:p>
            <a:pPr lvl="1"/>
            <a:r>
              <a:rPr lang="en-US" dirty="0"/>
              <a:t>Probability of death is dependent on the # of strokes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Instructions: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Open the Tables View.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Create table </a:t>
            </a:r>
            <a:r>
              <a:rPr lang="en-US" dirty="0" smtClean="0"/>
              <a:t>tDeathMetastases, enter data above or copy from Example 12 model table data.</a:t>
            </a:r>
            <a:endParaRPr lang="en-US" dirty="0"/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Select the root node.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Define the variable pMetastasesToDead as …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tDeathMetastases[t_strokes]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1950" y="977633"/>
            <a:ext cx="11620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model now…</a:t>
            </a:r>
          </a:p>
          <a:p>
            <a:pPr lvl="1"/>
            <a:r>
              <a:rPr lang="en-US" dirty="0" smtClean="0"/>
              <a:t>Handles heterogeneity for start age and tumor type</a:t>
            </a:r>
          </a:p>
          <a:p>
            <a:pPr lvl="1"/>
            <a:r>
              <a:rPr lang="en-US" dirty="0" smtClean="0"/>
              <a:t>Uses a tracker to count strokes</a:t>
            </a:r>
          </a:p>
          <a:p>
            <a:pPr lvl="1"/>
            <a:r>
              <a:rPr lang="en-US" dirty="0" smtClean="0"/>
              <a:t>All three individual data elements affect analysis</a:t>
            </a:r>
          </a:p>
          <a:p>
            <a:pPr lvl="1"/>
            <a:r>
              <a:rPr lang="en-US" dirty="0" smtClean="0"/>
              <a:t>Now we can run Microsimulation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root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Analysis &gt; Monte Carlo Simulation &gt; Microsimulation from the 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Begin.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574" y="4971246"/>
            <a:ext cx="2888730" cy="162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Microsimulation output:</a:t>
            </a:r>
          </a:p>
          <a:p>
            <a:pPr lvl="1"/>
            <a:r>
              <a:rPr lang="en-US" dirty="0" smtClean="0"/>
              <a:t>Shows aggregate values for each payoff, strategy</a:t>
            </a:r>
          </a:p>
          <a:p>
            <a:pPr lvl="1"/>
            <a:r>
              <a:rPr lang="en-US" dirty="0" smtClean="0"/>
              <a:t>Mean values are EV estimates</a:t>
            </a:r>
          </a:p>
          <a:p>
            <a:pPr lvl="2"/>
            <a:r>
              <a:rPr lang="en-US" dirty="0" smtClean="0"/>
              <a:t>Form the basis for CEA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41" y="1893194"/>
            <a:ext cx="2982959" cy="454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938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Microsimulation output:</a:t>
            </a:r>
          </a:p>
          <a:p>
            <a:pPr lvl="1"/>
            <a:r>
              <a:rPr lang="en-US" dirty="0" smtClean="0"/>
              <a:t>See individual results via </a:t>
            </a:r>
            <a:r>
              <a:rPr lang="en-US" u="sng" dirty="0" smtClean="0"/>
              <a:t>Values, Dists, Trackers</a:t>
            </a:r>
          </a:p>
          <a:p>
            <a:pPr lvl="2"/>
            <a:r>
              <a:rPr lang="en-US" dirty="0" smtClean="0"/>
              <a:t>Cost, effectiveness for each strategy</a:t>
            </a:r>
          </a:p>
          <a:p>
            <a:pPr lvl="2"/>
            <a:r>
              <a:rPr lang="en-US" dirty="0" smtClean="0"/>
              <a:t>Final tracker values for each strategy</a:t>
            </a:r>
          </a:p>
          <a:p>
            <a:pPr lvl="2"/>
            <a:r>
              <a:rPr lang="en-US" dirty="0" smtClean="0"/>
              <a:t>Distribution samples (same for both strategies)</a:t>
            </a:r>
          </a:p>
          <a:p>
            <a:pPr lvl="3"/>
            <a:r>
              <a:rPr lang="en-US" dirty="0" smtClean="0"/>
              <a:t>Identical cohort</a:t>
            </a:r>
          </a:p>
          <a:p>
            <a:pPr lvl="1"/>
            <a:r>
              <a:rPr lang="en-US" dirty="0" smtClean="0"/>
              <a:t>Input and output distributions for variability within cohort</a:t>
            </a:r>
          </a:p>
          <a:p>
            <a:pPr lvl="1"/>
            <a:r>
              <a:rPr lang="en-US" dirty="0"/>
              <a:t>Do not use PSA-specific outputs</a:t>
            </a:r>
          </a:p>
          <a:p>
            <a:pPr lvl="2"/>
            <a:r>
              <a:rPr lang="en-US" dirty="0"/>
              <a:t>ICE scatterplot, Acceptability Curve, Dist of Incrementals</a:t>
            </a:r>
          </a:p>
          <a:p>
            <a:pPr lvl="2"/>
            <a:r>
              <a:rPr lang="en-US" dirty="0"/>
              <a:t>Need cohort-level results for PSA </a:t>
            </a:r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052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Microsimulation output:</a:t>
            </a:r>
          </a:p>
          <a:p>
            <a:pPr lvl="1"/>
            <a:r>
              <a:rPr lang="en-US" dirty="0" smtClean="0"/>
              <a:t>Still can look for optimal strategy via CEA,</a:t>
            </a:r>
            <a:br>
              <a:rPr lang="en-US" dirty="0" smtClean="0"/>
            </a:br>
            <a:r>
              <a:rPr lang="en-US" dirty="0" smtClean="0"/>
              <a:t>just run Microsimulation first</a:t>
            </a:r>
          </a:p>
          <a:p>
            <a:pPr lvl="1"/>
            <a:r>
              <a:rPr lang="en-US" dirty="0" smtClean="0"/>
              <a:t>CEA/Rankings generated from mean EV estimates</a:t>
            </a:r>
          </a:p>
          <a:p>
            <a:pPr lvl="1"/>
            <a:r>
              <a:rPr lang="en-US" dirty="0" smtClean="0"/>
              <a:t>ICER &gt; $50K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8 – Heterogeneity and Event Tracking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 and Event Tracking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22" y="2975023"/>
            <a:ext cx="3781579" cy="240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14" y="5376933"/>
            <a:ext cx="734218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8762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Module 9: Sensitivity Analysis &amp; Microsimulation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Consider the effect of uncertainty on Microsimulation model</a:t>
            </a:r>
          </a:p>
          <a:p>
            <a:r>
              <a:rPr lang="en-US" dirty="0" smtClean="0"/>
              <a:t>Deterministic and Probabilistic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TreeAge Pro Healthcare Training – Module 9 – Sensitivity Analysis </a:t>
            </a:r>
            <a:r>
              <a:rPr lang="en-US" dirty="0"/>
              <a:t>&amp; Microsimulation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Sensitivity Analysis &amp; Microsimulation</a:t>
            </a:r>
          </a:p>
        </p:txBody>
      </p:sp>
    </p:spTree>
    <p:extLst>
      <p:ext uri="{BB962C8B-B14F-4D97-AF65-F5344CB8AC3E}">
        <p14:creationId xmlns:p14="http://schemas.microsoft.com/office/powerpoint/2010/main" val="39468404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incorporated heterogeneity and event tracking into a Microsimulation model</a:t>
            </a:r>
          </a:p>
          <a:p>
            <a:r>
              <a:rPr lang="en-US" dirty="0" smtClean="0"/>
              <a:t>We have run CEA on the model</a:t>
            </a:r>
          </a:p>
          <a:p>
            <a:endParaRPr lang="en-US" dirty="0" smtClean="0"/>
          </a:p>
          <a:p>
            <a:r>
              <a:rPr lang="en-US" dirty="0" smtClean="0"/>
              <a:t>Still want to consider the impact of uncertainty on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7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Deterministic:</a:t>
            </a:r>
          </a:p>
          <a:p>
            <a:pPr lvl="1"/>
            <a:r>
              <a:rPr lang="en-US" dirty="0" smtClean="0"/>
              <a:t>Only one-way sensitivity analysis currently supported</a:t>
            </a:r>
            <a:endParaRPr lang="en-US" dirty="0"/>
          </a:p>
          <a:p>
            <a:r>
              <a:rPr lang="en-US" dirty="0" smtClean="0"/>
              <a:t>Sensitivity analysis via variable, range, intervals</a:t>
            </a:r>
          </a:p>
          <a:p>
            <a:pPr lvl="1"/>
            <a:r>
              <a:rPr lang="en-US" dirty="0" smtClean="0"/>
              <a:t>Instead of regular EV </a:t>
            </a:r>
            <a:r>
              <a:rPr lang="en-US" dirty="0" err="1" smtClean="0"/>
              <a:t>calcs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Microsimulation </a:t>
            </a:r>
            <a:r>
              <a:rPr lang="en-US" dirty="0" smtClean="0"/>
              <a:t>and take mean values for EV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714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variable to low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 Microsimulation and gather mean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variable to next higher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Microsimulation and gather mean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steps 3-4 until high value reached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Return EVs in aggregated as sensitivity analysis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23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Cohort:</a:t>
            </a:r>
          </a:p>
          <a:p>
            <a:pPr lvl="1"/>
            <a:r>
              <a:rPr lang="en-US" dirty="0"/>
              <a:t>Markov models follow a hypothetical cohort </a:t>
            </a:r>
            <a:r>
              <a:rPr lang="en-US" dirty="0" smtClean="0"/>
              <a:t>as it progresses with time</a:t>
            </a:r>
            <a:endParaRPr lang="en-US" dirty="0"/>
          </a:p>
          <a:p>
            <a:pPr lvl="1"/>
            <a:r>
              <a:rPr lang="en-US" dirty="0"/>
              <a:t>Cohort is homogeneous </a:t>
            </a:r>
          </a:p>
          <a:p>
            <a:pPr lvl="1"/>
            <a:r>
              <a:rPr lang="en-US" dirty="0" smtClean="0"/>
              <a:t>Cohort has total size 1, but split into portions that follow different paths through model</a:t>
            </a:r>
          </a:p>
          <a:p>
            <a:pPr lvl="2"/>
            <a:r>
              <a:rPr lang="en-US" dirty="0" smtClean="0"/>
              <a:t>Provides expected </a:t>
            </a:r>
            <a:r>
              <a:rPr lang="en-US" dirty="0"/>
              <a:t>value for a single </a:t>
            </a:r>
            <a:r>
              <a:rPr lang="en-US" dirty="0" smtClean="0"/>
              <a:t>person </a:t>
            </a:r>
            <a:r>
              <a:rPr lang="en-US" dirty="0" smtClean="0">
                <a:sym typeface="Wingdings" pitchFamily="2" charset="2"/>
              </a:rPr>
              <a:t> Tx choice</a:t>
            </a:r>
            <a:endParaRPr lang="en-US" dirty="0" smtClean="0"/>
          </a:p>
          <a:p>
            <a:pPr lvl="1"/>
            <a:r>
              <a:rPr lang="en-US" dirty="0" smtClean="0"/>
              <a:t>Cohort starts each cycle split among the health states</a:t>
            </a:r>
            <a:endParaRPr lang="en-US" dirty="0"/>
          </a:p>
          <a:p>
            <a:pPr lvl="1"/>
            <a:r>
              <a:rPr lang="en-US" dirty="0" smtClean="0"/>
              <a:t>For each state, cohort % is </a:t>
            </a:r>
            <a:r>
              <a:rPr lang="en-US" dirty="0"/>
              <a:t>then split </a:t>
            </a:r>
            <a:r>
              <a:rPr lang="en-US" dirty="0" smtClean="0"/>
              <a:t>further to reflect </a:t>
            </a:r>
            <a:r>
              <a:rPr lang="en-US" dirty="0"/>
              <a:t>the many events that can occur in a cycle</a:t>
            </a:r>
          </a:p>
          <a:p>
            <a:pPr lvl="1"/>
            <a:r>
              <a:rPr lang="en-US" dirty="0"/>
              <a:t>At end of cycle, cohort is returned to the health states (in different fractions) to start the next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</a:t>
            </a:r>
            <a:r>
              <a:rPr lang="en-US" dirty="0" smtClean="0"/>
              <a:t>Module 5 – Markov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622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root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Analysis &gt; Sensitivity Analysis &gt; 1-Way from 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variable cLocal2.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Range 20K-24K, 4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box to run Microsimulation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box to Show Microsimulation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09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sensitivity analysis output follows Microsimulation outputs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Net benefits to </a:t>
            </a:r>
            <a:br>
              <a:rPr lang="en-US" dirty="0" smtClean="0"/>
            </a:br>
            <a:r>
              <a:rPr lang="en-US" dirty="0" smtClean="0"/>
              <a:t>identify threshold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6149"/>
            <a:ext cx="4623426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307" y="3671224"/>
            <a:ext cx="4640692" cy="294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endCxn id="11" idx="3"/>
          </p:cNvCxnSpPr>
          <p:nvPr/>
        </p:nvCxnSpPr>
        <p:spPr>
          <a:xfrm flipH="1" flipV="1">
            <a:off x="4417454" y="3220465"/>
            <a:ext cx="2099258" cy="1622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5025" y="2823795"/>
            <a:ext cx="592429" cy="79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137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Probabilistic (PSA):</a:t>
            </a:r>
          </a:p>
          <a:p>
            <a:pPr lvl="1"/>
            <a:r>
              <a:rPr lang="en-US" dirty="0" smtClean="0"/>
              <a:t>Still need cohort-level distributions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PSA on </a:t>
            </a:r>
            <a:r>
              <a:rPr lang="en-US" dirty="0" smtClean="0"/>
              <a:t>Microsimulation </a:t>
            </a:r>
            <a:r>
              <a:rPr lang="en-US" dirty="0"/>
              <a:t>model via a </a:t>
            </a:r>
            <a:br>
              <a:rPr lang="en-US" dirty="0"/>
            </a:br>
            <a:r>
              <a:rPr lang="en-US" dirty="0"/>
              <a:t>2-dimensional simulation</a:t>
            </a:r>
          </a:p>
          <a:p>
            <a:pPr lvl="1"/>
            <a:r>
              <a:rPr lang="en-US" dirty="0"/>
              <a:t>Outer loop for parameter uncertainty (samples, 2</a:t>
            </a:r>
            <a:r>
              <a:rPr lang="en-US" baseline="30000" dirty="0"/>
              <a:t>nd</a:t>
            </a:r>
            <a:r>
              <a:rPr lang="en-US" dirty="0"/>
              <a:t>-order)</a:t>
            </a:r>
          </a:p>
          <a:p>
            <a:pPr lvl="1"/>
            <a:r>
              <a:rPr lang="en-US" dirty="0"/>
              <a:t>Inner loop for individual variability (trials, 1</a:t>
            </a:r>
            <a:r>
              <a:rPr lang="en-US" baseline="30000" dirty="0"/>
              <a:t>st</a:t>
            </a:r>
            <a:r>
              <a:rPr lang="en-US" dirty="0"/>
              <a:t>-order)</a:t>
            </a:r>
          </a:p>
          <a:p>
            <a:pPr lvl="1"/>
            <a:endParaRPr lang="en-US" dirty="0"/>
          </a:p>
          <a:p>
            <a:r>
              <a:rPr lang="en-US" dirty="0"/>
              <a:t>Can take a long time…</a:t>
            </a:r>
          </a:p>
          <a:p>
            <a:pPr lvl="1"/>
            <a:r>
              <a:rPr lang="en-US" dirty="0"/>
              <a:t>Total iterations = samples * trials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26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Two-dimensional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Sample parameter uncertainty distributions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Sample individual variability distributions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Run trial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1.1 and 1.2 until set of trials is complete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Aggregate to mean values for the trial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1 until set of samples is complete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Aggregate values and present as PSA output</a:t>
            </a:r>
          </a:p>
          <a:p>
            <a:endParaRPr lang="en-US" dirty="0" smtClean="0"/>
          </a:p>
          <a:p>
            <a:r>
              <a:rPr lang="en-US" dirty="0" smtClean="0"/>
              <a:t>Results look the same as regular PSA without trial loop</a:t>
            </a:r>
          </a:p>
          <a:p>
            <a:pPr lvl="1"/>
            <a:r>
              <a:rPr lang="en-US" dirty="0" smtClean="0"/>
              <a:t>Acceptability curve, distribution of incrementals, etc.</a:t>
            </a:r>
          </a:p>
          <a:p>
            <a:pPr lvl="1"/>
            <a:r>
              <a:rPr lang="en-US" dirty="0" smtClean="0"/>
              <a:t>Lose information on trial-level data/variance (only means)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5045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Instructions: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Example13-MicrosimulationPSA.trex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Distributions View and check sampling rates.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Distributions 1, 2 are for individual variability.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Distributions 3, 4 are for parameter uncertainty.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root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Analysis &gt; Monte Carlo Simulation &gt; Sampling &amp; Trials from the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Begin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80" y="3966693"/>
            <a:ext cx="4029920" cy="261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8315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Results are the same as PSA without trials except that each iteration’s values are means from a set of trials rather than EV calcs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CEA and PSA outputs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9 – Sensitivity Analysis &amp; Microsimulation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&amp; Microsimulation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1590674"/>
            <a:ext cx="3515358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4726"/>
            <a:ext cx="3065813" cy="190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45" y="4494726"/>
            <a:ext cx="3065075" cy="189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85" y="4494726"/>
            <a:ext cx="3065075" cy="189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7983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Module 10: Advanced Modeling Techniques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Introduce some advanced modeling techniques</a:t>
            </a:r>
          </a:p>
          <a:p>
            <a:r>
              <a:rPr lang="en-US" dirty="0" smtClean="0"/>
              <a:t>Not in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Advanced Modeling </a:t>
            </a:r>
            <a:r>
              <a:rPr lang="en-US" dirty="0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0185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 sensitivity/specificity of a test relative to…</a:t>
            </a:r>
          </a:p>
          <a:p>
            <a:pPr lvl="1"/>
            <a:r>
              <a:rPr lang="en-US" dirty="0" smtClean="0"/>
              <a:t>True positives</a:t>
            </a:r>
          </a:p>
          <a:p>
            <a:pPr lvl="1"/>
            <a:r>
              <a:rPr lang="en-US" dirty="0" smtClean="0"/>
              <a:t>False </a:t>
            </a:r>
            <a:r>
              <a:rPr lang="en-US" dirty="0" err="1" smtClean="0"/>
              <a:t>positivies</a:t>
            </a:r>
            <a:endParaRPr lang="en-US" dirty="0" smtClean="0"/>
          </a:p>
          <a:p>
            <a:pPr lvl="1"/>
            <a:r>
              <a:rPr lang="en-US" dirty="0" smtClean="0"/>
              <a:t>True negatives</a:t>
            </a:r>
          </a:p>
          <a:p>
            <a:pPr lvl="1"/>
            <a:r>
              <a:rPr lang="en-US" dirty="0" smtClean="0"/>
              <a:t>False negatives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405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player model that restricts access to…</a:t>
            </a:r>
          </a:p>
          <a:p>
            <a:pPr lvl="1"/>
            <a:r>
              <a:rPr lang="en-US" dirty="0" smtClean="0"/>
              <a:t>Change a subset of parameter values</a:t>
            </a:r>
          </a:p>
          <a:p>
            <a:pPr lvl="1"/>
            <a:r>
              <a:rPr lang="en-US" dirty="0" smtClean="0"/>
              <a:t>Run a subset of analyses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not need a TP license to run player model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166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Exclude a specific strategy from all analyses</a:t>
            </a:r>
          </a:p>
          <a:p>
            <a:r>
              <a:rPr lang="en-US" dirty="0" smtClean="0"/>
              <a:t>Set a node property for a strategy to exclude the entire strategy</a:t>
            </a:r>
          </a:p>
          <a:p>
            <a:r>
              <a:rPr lang="en-US" dirty="0" smtClean="0"/>
              <a:t>Analysis results will not include </a:t>
            </a:r>
            <a:r>
              <a:rPr lang="en-US" smtClean="0"/>
              <a:t>that strategy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TreeAge Pro Healthcare Training – Module 10 – Advanced Modeling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405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5AD60B-7403-4D7E-9C03-9D70181D991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2F856FD-1192-4ACB-84B7-4F48BB528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50157</TotalTime>
  <Words>6769</Words>
  <Application>Microsoft Office PowerPoint</Application>
  <PresentationFormat>On-screen Show (4:3)</PresentationFormat>
  <Paragraphs>1183</Paragraphs>
  <Slides>112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112</vt:i4>
      </vt:variant>
    </vt:vector>
  </HeadingPairs>
  <TitlesOfParts>
    <vt:vector size="114" baseType="lpstr">
      <vt:lpstr>Office Theme</vt:lpstr>
      <vt:lpstr>1_Office Theme</vt:lpstr>
      <vt:lpstr>TreeAge Pro 2-Day Healthcare Training  Day 2</vt:lpstr>
      <vt:lpstr>Agenda – Day 2</vt:lpstr>
      <vt:lpstr>Markov Models</vt:lpstr>
      <vt:lpstr>Analyze 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Analyze Markov Models</vt:lpstr>
      <vt:lpstr>Analyze Markov Models</vt:lpstr>
      <vt:lpstr>Analyze Markov Models</vt:lpstr>
      <vt:lpstr>Markov Cohort Output</vt:lpstr>
      <vt:lpstr>Markov Cohort Output</vt:lpstr>
      <vt:lpstr>Markov Cohort Output</vt:lpstr>
      <vt:lpstr>Markov Cohort Output</vt:lpstr>
      <vt:lpstr>Markov Cohort Output</vt:lpstr>
      <vt:lpstr>Markov Cohort Output</vt:lpstr>
      <vt:lpstr>Markov Cohort Output</vt:lpstr>
      <vt:lpstr>Markov Modeling Exercise</vt:lpstr>
      <vt:lpstr>Markov Modeling Exercise</vt:lpstr>
      <vt:lpstr>Markov Modeling Exercise</vt:lpstr>
      <vt:lpstr>Markov – Decision Analysis</vt:lpstr>
      <vt:lpstr>Markov – Decision Analysis</vt:lpstr>
      <vt:lpstr>Markov – Decision Analysis</vt:lpstr>
      <vt:lpstr>Markov – Decision Analysis</vt:lpstr>
      <vt:lpstr>Markov – Decision Analysis</vt:lpstr>
      <vt:lpstr>Markov – Decision Analysis</vt:lpstr>
      <vt:lpstr>Markov – Decision Analysis</vt:lpstr>
      <vt:lpstr>Markov – Decision Analysis</vt:lpstr>
      <vt:lpstr>Markov – Time Dependence</vt:lpstr>
      <vt:lpstr>Markov – Time Dependence</vt:lpstr>
      <vt:lpstr>Markov – Time Dependence</vt:lpstr>
      <vt:lpstr>Markov – Time Dependence</vt:lpstr>
      <vt:lpstr>Tables</vt:lpstr>
      <vt:lpstr>Tables</vt:lpstr>
      <vt:lpstr>Markov – Time Dependence</vt:lpstr>
      <vt:lpstr>Markov – Time Dependence</vt:lpstr>
      <vt:lpstr>Markov – Time Dependence</vt:lpstr>
      <vt:lpstr>Markov – Time Dependence</vt:lpstr>
      <vt:lpstr>Markov – Time Dependence</vt:lpstr>
      <vt:lpstr>Markov – Time Dependence</vt:lpstr>
      <vt:lpstr>Markov – Time Dependence</vt:lpstr>
      <vt:lpstr>Markov – Time Dependence</vt:lpstr>
      <vt:lpstr>Markov – Time Dependence</vt:lpstr>
      <vt:lpstr>Markov – Time Dependence</vt:lpstr>
      <vt:lpstr>Markov – Time Dependence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Distributions</vt:lpstr>
      <vt:lpstr>Trackers</vt:lpstr>
      <vt:lpstr>Trackers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Heterogeneity and Event Tracking</vt:lpstr>
      <vt:lpstr>Sensitivity Analysis &amp; Microsimulation</vt:lpstr>
      <vt:lpstr>Sensitivity Analysis &amp; Microsimulation</vt:lpstr>
      <vt:lpstr>Sensitivity Analysis &amp; Microsimulation</vt:lpstr>
      <vt:lpstr>Sensitivity Analysis &amp; Microsimulation</vt:lpstr>
      <vt:lpstr>Sensitivity Analysis &amp; Microsimulation</vt:lpstr>
      <vt:lpstr>Sensitivity Analysis &amp; Microsimulation</vt:lpstr>
      <vt:lpstr>Sensitivity Analysis &amp; Microsimulation</vt:lpstr>
      <vt:lpstr>Sensitivity Analysis &amp; Microsimulation</vt:lpstr>
      <vt:lpstr>Sensitivity Analysis &amp; Microsimulation</vt:lpstr>
      <vt:lpstr>Sensitivity Analysis &amp; Microsimulation</vt:lpstr>
      <vt:lpstr>Advanced Modeling Techniques</vt:lpstr>
      <vt:lpstr>Bayes’ Revision</vt:lpstr>
      <vt:lpstr>Player Models</vt:lpstr>
      <vt:lpstr>Exclude Strategies</vt:lpstr>
      <vt:lpstr>Time-to-Event Simulation</vt:lpstr>
      <vt:lpstr>Parallel Trials</vt:lpstr>
      <vt:lpstr>Bootstrapping</vt:lpstr>
      <vt:lpstr>Dynamic Cohort</vt:lpstr>
      <vt:lpstr>EVPPI Simulation</vt:lpstr>
      <vt:lpstr>Testing &amp; Debugging</vt:lpstr>
      <vt:lpstr>Testing &amp; Debugging</vt:lpstr>
      <vt:lpstr>GlobalN Functions</vt:lpstr>
      <vt:lpstr>Testing &amp; Debugging</vt:lpstr>
      <vt:lpstr>Simulation Probabilities</vt:lpstr>
      <vt:lpstr>Seeding Simulations</vt:lpstr>
      <vt:lpstr>Bilinks</vt:lpstr>
      <vt:lpstr>Getting Help</vt:lpstr>
    </vt:vector>
  </TitlesOfParts>
  <Company>TreeAge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Microsoft® Office  Excel® 2007 Training</dc:title>
  <dc:creator>Andrew Munzer</dc:creator>
  <cp:lastModifiedBy>Andrew Munzer</cp:lastModifiedBy>
  <cp:revision>1105</cp:revision>
  <cp:lastPrinted>2013-03-15T18:54:16Z</cp:lastPrinted>
  <dcterms:created xsi:type="dcterms:W3CDTF">2010-09-30T20:20:11Z</dcterms:created>
  <dcterms:modified xsi:type="dcterms:W3CDTF">2013-03-15T18:54:43Z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TC102105829990</vt:lpwstr>
  </property>
</Properties>
</file>