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366" r:id="rId3"/>
    <p:sldId id="367" r:id="rId4"/>
    <p:sldId id="394" r:id="rId5"/>
    <p:sldId id="387" r:id="rId6"/>
    <p:sldId id="395" r:id="rId7"/>
    <p:sldId id="396" r:id="rId8"/>
    <p:sldId id="388" r:id="rId9"/>
    <p:sldId id="389" r:id="rId10"/>
    <p:sldId id="390" r:id="rId11"/>
    <p:sldId id="391" r:id="rId12"/>
    <p:sldId id="392" r:id="rId13"/>
    <p:sldId id="397" r:id="rId14"/>
    <p:sldId id="398" r:id="rId15"/>
    <p:sldId id="393" r:id="rId16"/>
    <p:sldId id="399" r:id="rId17"/>
    <p:sldId id="400" r:id="rId18"/>
    <p:sldId id="401" r:id="rId19"/>
    <p:sldId id="402" r:id="rId20"/>
    <p:sldId id="368" r:id="rId21"/>
    <p:sldId id="40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4A4A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3833" autoAdjust="0"/>
  </p:normalViewPr>
  <p:slideViewPr>
    <p:cSldViewPr>
      <p:cViewPr>
        <p:scale>
          <a:sx n="57" d="100"/>
          <a:sy n="57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34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07780D8-3EF3-4D46-989F-101630482126}" type="datetimeFigureOut">
              <a:rPr lang="en-GB"/>
              <a:pPr>
                <a:defRPr/>
              </a:pPr>
              <a:t>10/04/2014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3A73B6-8F6F-4153-B56D-EE80019650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08810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AE853E61-817B-4FBB-8674-4347FD48EDFC}" type="slidenum">
              <a:rPr lang="en-GB" altLang="en-US" sz="1200"/>
              <a:pPr/>
              <a:t>2</a:t>
            </a:fld>
            <a:endParaRPr lang="en-GB" alt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32" y="4344688"/>
            <a:ext cx="5028338" cy="411369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altLang="en-US" sz="1400" dirty="0" smtClean="0">
                <a:solidFill>
                  <a:srgbClr val="009999"/>
                </a:solidFill>
                <a:latin typeface="Times" charset="0"/>
              </a:rPr>
              <a:t>Bernie O</a:t>
            </a:r>
            <a:r>
              <a:rPr lang="en-GB" altLang="en-GB" sz="1400" dirty="0" smtClean="0">
                <a:solidFill>
                  <a:srgbClr val="009999"/>
                </a:solidFill>
                <a:latin typeface="Times" charset="0"/>
              </a:rPr>
              <a:t>’</a:t>
            </a:r>
            <a:r>
              <a:rPr lang="en-GB" altLang="en-US" sz="1400" dirty="0" smtClean="0">
                <a:solidFill>
                  <a:srgbClr val="009999"/>
                </a:solidFill>
                <a:latin typeface="Times" charset="0"/>
              </a:rPr>
              <a:t>Brien</a:t>
            </a:r>
            <a:r>
              <a:rPr lang="en-GB" altLang="en-US" sz="1400" dirty="0" smtClean="0">
                <a:latin typeface="Times" charset="0"/>
              </a:rPr>
              <a:t> has summarised the difference between trial-based and modelling approaches to economic evaluation: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dirty="0" smtClean="0">
                <a:latin typeface="Times" charset="0"/>
              </a:rPr>
              <a:t>a </a:t>
            </a:r>
            <a:r>
              <a:rPr lang="en-GB" altLang="en-GB" sz="1400" dirty="0" smtClean="0">
                <a:latin typeface="Times" charset="0"/>
              </a:rPr>
              <a:t>“</a:t>
            </a:r>
            <a:r>
              <a:rPr lang="en-GB" altLang="ja-JP" sz="1400" dirty="0" smtClean="0">
                <a:solidFill>
                  <a:srgbClr val="0000FF"/>
                </a:solidFill>
                <a:latin typeface="Times" charset="0"/>
              </a:rPr>
              <a:t>vampire of trials</a:t>
            </a:r>
            <a:r>
              <a:rPr lang="en-GB" altLang="en-GB" sz="1400" dirty="0" smtClean="0">
                <a:latin typeface="Times" charset="0"/>
              </a:rPr>
              <a:t>”</a:t>
            </a:r>
            <a:r>
              <a:rPr lang="en-GB" altLang="ja-JP" sz="1400" dirty="0" smtClean="0">
                <a:latin typeface="Times" charset="0"/>
              </a:rPr>
              <a:t> approach - where EE is </a:t>
            </a:r>
            <a:r>
              <a:rPr lang="en-GB" altLang="ja-JP" sz="1400" dirty="0" smtClean="0">
                <a:solidFill>
                  <a:srgbClr val="FF0000"/>
                </a:solidFill>
                <a:latin typeface="Times" charset="0"/>
              </a:rPr>
              <a:t>parasitic</a:t>
            </a:r>
            <a:r>
              <a:rPr lang="en-GB" altLang="ja-JP" sz="1400" dirty="0" smtClean="0">
                <a:latin typeface="Times" charset="0"/>
              </a:rPr>
              <a:t> on a clinical trial;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dirty="0" smtClean="0">
                <a:latin typeface="Times" charset="0"/>
              </a:rPr>
              <a:t> and the </a:t>
            </a:r>
            <a:r>
              <a:rPr lang="en-GB" altLang="en-GB" sz="1400" dirty="0" smtClean="0">
                <a:latin typeface="Times" charset="0"/>
              </a:rPr>
              <a:t>“</a:t>
            </a:r>
            <a:r>
              <a:rPr lang="en-GB" altLang="ja-JP" sz="1400" dirty="0" smtClean="0">
                <a:solidFill>
                  <a:srgbClr val="0000FF"/>
                </a:solidFill>
                <a:latin typeface="Times" charset="0"/>
              </a:rPr>
              <a:t>Frankenstein</a:t>
            </a:r>
            <a:r>
              <a:rPr lang="en-GB" altLang="en-GB" sz="1400" dirty="0" smtClean="0">
                <a:solidFill>
                  <a:srgbClr val="0000FF"/>
                </a:solidFill>
                <a:latin typeface="Times" charset="0"/>
              </a:rPr>
              <a:t>’</a:t>
            </a:r>
            <a:r>
              <a:rPr lang="en-GB" altLang="ja-JP" sz="1400" dirty="0" smtClean="0">
                <a:solidFill>
                  <a:srgbClr val="0000FF"/>
                </a:solidFill>
                <a:latin typeface="Times" charset="0"/>
              </a:rPr>
              <a:t>s monster</a:t>
            </a:r>
            <a:r>
              <a:rPr lang="en-GB" altLang="en-GB" sz="1400" dirty="0" smtClean="0">
                <a:latin typeface="Times" charset="0"/>
              </a:rPr>
              <a:t>”</a:t>
            </a:r>
            <a:r>
              <a:rPr lang="en-GB" altLang="ja-JP" sz="1400" dirty="0" smtClean="0">
                <a:latin typeface="Times" charset="0"/>
              </a:rPr>
              <a:t> modelling approach, where we </a:t>
            </a:r>
            <a:r>
              <a:rPr lang="en-GB" altLang="ja-JP" sz="1400" dirty="0" smtClean="0">
                <a:solidFill>
                  <a:srgbClr val="FF0000"/>
                </a:solidFill>
                <a:latin typeface="Times" charset="0"/>
              </a:rPr>
              <a:t>bolt together</a:t>
            </a:r>
            <a:r>
              <a:rPr lang="en-GB" altLang="ja-JP" sz="1400" dirty="0" smtClean="0">
                <a:latin typeface="Times" charset="0"/>
              </a:rPr>
              <a:t> data from various sources.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 dirty="0" smtClean="0">
              <a:latin typeface="Times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sz="1400" dirty="0" smtClean="0">
                <a:latin typeface="Times" charset="0"/>
              </a:rPr>
              <a:t>However, this is really a </a:t>
            </a:r>
            <a:r>
              <a:rPr lang="en-GB" altLang="en-US" sz="1400" dirty="0" smtClean="0">
                <a:solidFill>
                  <a:srgbClr val="FF0000"/>
                </a:solidFill>
                <a:latin typeface="Times" charset="0"/>
              </a:rPr>
              <a:t>false distinction</a:t>
            </a:r>
            <a:r>
              <a:rPr lang="en-GB" altLang="en-US" sz="1400" dirty="0" smtClean="0">
                <a:latin typeface="Times" charset="0"/>
              </a:rPr>
              <a:t>, because EEs almost always involve some level of modelling: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dirty="0" smtClean="0">
                <a:latin typeface="Times" charset="0"/>
              </a:rPr>
              <a:t> e.g. for unit cost data;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dirty="0" smtClean="0">
                <a:latin typeface="Times" charset="0"/>
              </a:rPr>
              <a:t> or extrapolation of trial data beyond limited follow-up.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 dirty="0" smtClean="0">
                <a:latin typeface="Times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 dirty="0" smtClean="0">
                <a:latin typeface="Times" charset="0"/>
              </a:rPr>
              <a:t>Vampires do not exist!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 dirty="0" smtClean="0">
              <a:latin typeface="Times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sz="1400" dirty="0" smtClean="0">
                <a:latin typeface="Times" charset="0"/>
              </a:rPr>
              <a:t>Modelling is inevitable. Implicit</a:t>
            </a:r>
            <a:r>
              <a:rPr lang="en-GB" altLang="en-US" sz="1400" baseline="0" dirty="0" smtClean="0">
                <a:latin typeface="Times" charset="0"/>
              </a:rPr>
              <a:t> </a:t>
            </a:r>
            <a:r>
              <a:rPr lang="en-GB" altLang="en-US" sz="1400" baseline="0" dirty="0" err="1" smtClean="0">
                <a:latin typeface="Times" charset="0"/>
              </a:rPr>
              <a:t>vs</a:t>
            </a:r>
            <a:r>
              <a:rPr lang="en-GB" altLang="en-US" sz="1400" baseline="0" dirty="0" smtClean="0">
                <a:latin typeface="Times" charset="0"/>
              </a:rPr>
              <a:t> explicit model</a:t>
            </a:r>
            <a:endParaRPr lang="en-GB" altLang="en-US" sz="1400" dirty="0" smtClean="0">
              <a:latin typeface="Times" charset="0"/>
            </a:endParaRPr>
          </a:p>
          <a:p>
            <a:pPr eaLnBrk="1" hangingPunct="1">
              <a:spcBef>
                <a:spcPct val="0"/>
              </a:spcBef>
            </a:pPr>
            <a:endParaRPr lang="en-GB" altLang="en-US" sz="1400" dirty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2F043F-3D39-CA4E-8FF5-EFB985BFFA45}" type="slidenum">
              <a:rPr lang="en-GB">
                <a:latin typeface="Arial" charset="0"/>
              </a:rPr>
              <a:pPr eaLnBrk="1" hangingPunct="1"/>
              <a:t>12</a:t>
            </a:fld>
            <a:endParaRPr lang="en-GB">
              <a:latin typeface="Arial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1400">
                <a:latin typeface="Calibri" charset="0"/>
              </a:rPr>
              <a:t>In state transition models:</a:t>
            </a:r>
          </a:p>
          <a:p>
            <a:pPr lvl="1" eaLnBrk="1" hangingPunct="1">
              <a:buFontTx/>
              <a:buChar char="•"/>
            </a:pPr>
            <a:r>
              <a:rPr lang="en-GB" sz="1400">
                <a:latin typeface="Calibri" charset="0"/>
              </a:rPr>
              <a:t> We allocate members of a population to one of a finite number of </a:t>
            </a:r>
            <a:r>
              <a:rPr lang="en-GB" sz="1400">
                <a:solidFill>
                  <a:srgbClr val="0000FF"/>
                </a:solidFill>
                <a:latin typeface="Calibri" charset="0"/>
              </a:rPr>
              <a:t>‘states’</a:t>
            </a:r>
            <a:r>
              <a:rPr lang="en-GB" sz="1400">
                <a:latin typeface="Calibri" charset="0"/>
              </a:rPr>
              <a:t> (e.g. ‘well’, ‘sick’ and ‘dead’).</a:t>
            </a:r>
          </a:p>
          <a:p>
            <a:pPr lvl="1" eaLnBrk="1" hangingPunct="1">
              <a:buFontTx/>
              <a:buChar char="•"/>
            </a:pPr>
            <a:r>
              <a:rPr lang="en-GB" sz="1400">
                <a:latin typeface="Calibri" charset="0"/>
              </a:rPr>
              <a:t> We then specify the</a:t>
            </a:r>
            <a:r>
              <a:rPr lang="en-GB" sz="1400">
                <a:solidFill>
                  <a:srgbClr val="0000FF"/>
                </a:solidFill>
                <a:latin typeface="Calibri" charset="0"/>
              </a:rPr>
              <a:t> probabilities</a:t>
            </a:r>
            <a:r>
              <a:rPr lang="en-GB" sz="1400">
                <a:latin typeface="Calibri" charset="0"/>
              </a:rPr>
              <a:t> of moving between the states in consecutive time periods.</a:t>
            </a:r>
          </a:p>
          <a:p>
            <a:pPr lvl="1" eaLnBrk="1" hangingPunct="1">
              <a:buFontTx/>
              <a:buChar char="•"/>
            </a:pPr>
            <a:endParaRPr lang="en-GB" sz="1400">
              <a:latin typeface="Calibri" charset="0"/>
            </a:endParaRPr>
          </a:p>
          <a:p>
            <a:pPr eaLnBrk="1" hangingPunct="1"/>
            <a:r>
              <a:rPr lang="en-GB" sz="1400">
                <a:latin typeface="Calibri" charset="0"/>
              </a:rPr>
              <a:t>NB Death is a </a:t>
            </a:r>
            <a:r>
              <a:rPr lang="en-GB" sz="1400">
                <a:solidFill>
                  <a:schemeClr val="accent1"/>
                </a:solidFill>
                <a:latin typeface="Calibri" charset="0"/>
              </a:rPr>
              <a:t>‘sink’ state</a:t>
            </a:r>
            <a:r>
              <a:rPr lang="en-GB" sz="1400">
                <a:latin typeface="Calibri" charset="0"/>
              </a:rPr>
              <a:t> - there is no way out of it!</a:t>
            </a:r>
          </a:p>
          <a:p>
            <a:pPr lvl="1" eaLnBrk="1" hangingPunct="1">
              <a:buFontTx/>
              <a:buChar char="•"/>
            </a:pPr>
            <a:endParaRPr lang="en-GB" sz="14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fixed probability here is flawed.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3A73B6-8F6F-4153-B56D-EE800196509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DADF32-06FA-2049-8E16-7A6C2B7536D5}" type="slidenum">
              <a:rPr lang="en-GB">
                <a:latin typeface="Arial" charset="0"/>
              </a:rPr>
              <a:pPr eaLnBrk="1" hangingPunct="1"/>
              <a:t>15</a:t>
            </a:fld>
            <a:endParaRPr lang="en-GB">
              <a:latin typeface="Arial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1400" dirty="0">
                <a:latin typeface="Calibri" charset="0"/>
              </a:rPr>
              <a:t>In state transition models:</a:t>
            </a:r>
          </a:p>
          <a:p>
            <a:pPr lvl="1" eaLnBrk="1" hangingPunct="1">
              <a:buFontTx/>
              <a:buChar char="•"/>
            </a:pPr>
            <a:r>
              <a:rPr lang="en-GB" sz="1400" dirty="0">
                <a:latin typeface="Calibri" charset="0"/>
              </a:rPr>
              <a:t> We allocate members of a population to one of a finite number of </a:t>
            </a:r>
            <a:r>
              <a:rPr lang="en-GB" sz="1400" dirty="0">
                <a:solidFill>
                  <a:srgbClr val="0000FF"/>
                </a:solidFill>
                <a:latin typeface="Calibri" charset="0"/>
              </a:rPr>
              <a:t>‘states’</a:t>
            </a:r>
            <a:r>
              <a:rPr lang="en-GB" sz="1400" dirty="0">
                <a:latin typeface="Calibri" charset="0"/>
              </a:rPr>
              <a:t> (e.g. ‘well’, ‘sick’ and ‘dead’).</a:t>
            </a:r>
          </a:p>
          <a:p>
            <a:pPr lvl="1" eaLnBrk="1" hangingPunct="1">
              <a:buFontTx/>
              <a:buChar char="•"/>
            </a:pPr>
            <a:r>
              <a:rPr lang="en-GB" sz="1400" dirty="0">
                <a:latin typeface="Calibri" charset="0"/>
              </a:rPr>
              <a:t> We then specify the</a:t>
            </a:r>
            <a:r>
              <a:rPr lang="en-GB" sz="1400" dirty="0">
                <a:solidFill>
                  <a:srgbClr val="0000FF"/>
                </a:solidFill>
                <a:latin typeface="Calibri" charset="0"/>
              </a:rPr>
              <a:t> probabilities</a:t>
            </a:r>
            <a:r>
              <a:rPr lang="en-GB" sz="1400" dirty="0">
                <a:latin typeface="Calibri" charset="0"/>
              </a:rPr>
              <a:t> of moving between the states in consecutive time periods.</a:t>
            </a:r>
          </a:p>
          <a:p>
            <a:pPr lvl="1" eaLnBrk="1" hangingPunct="1">
              <a:buFontTx/>
              <a:buChar char="•"/>
            </a:pPr>
            <a:endParaRPr lang="en-GB" sz="1400" dirty="0">
              <a:latin typeface="Calibri" charset="0"/>
            </a:endParaRPr>
          </a:p>
          <a:p>
            <a:pPr eaLnBrk="1" hangingPunct="1"/>
            <a:r>
              <a:rPr lang="en-GB" sz="1400" dirty="0">
                <a:latin typeface="Calibri" charset="0"/>
              </a:rPr>
              <a:t>NB Death is a </a:t>
            </a:r>
            <a:r>
              <a:rPr lang="en-GB" sz="1400" dirty="0">
                <a:solidFill>
                  <a:schemeClr val="accent1"/>
                </a:solidFill>
                <a:latin typeface="Calibri" charset="0"/>
              </a:rPr>
              <a:t>‘sink’ state</a:t>
            </a:r>
            <a:r>
              <a:rPr lang="en-GB" sz="1400" dirty="0">
                <a:latin typeface="Calibri" charset="0"/>
              </a:rPr>
              <a:t> - there is no way out of it!</a:t>
            </a:r>
          </a:p>
          <a:p>
            <a:pPr lvl="1" eaLnBrk="1" hangingPunct="1">
              <a:buFontTx/>
              <a:buNone/>
            </a:pPr>
            <a:endParaRPr lang="en-GB" sz="1400" dirty="0" smtClean="0">
              <a:latin typeface="Calibri" charset="0"/>
            </a:endParaRPr>
          </a:p>
          <a:p>
            <a:pPr lvl="1" eaLnBrk="1" hangingPunct="1">
              <a:buFontTx/>
              <a:buNone/>
            </a:pPr>
            <a:r>
              <a:rPr lang="en-GB" sz="1400" dirty="0" smtClean="0">
                <a:latin typeface="Calibri" charset="0"/>
              </a:rPr>
              <a:t>For smoking it</a:t>
            </a:r>
            <a:r>
              <a:rPr lang="en-GB" sz="1400" baseline="0" dirty="0" smtClean="0">
                <a:latin typeface="Calibri" charset="0"/>
              </a:rPr>
              <a:t> </a:t>
            </a:r>
            <a:r>
              <a:rPr lang="en-GB" sz="1400" baseline="0" dirty="0" err="1" smtClean="0">
                <a:latin typeface="Calibri" charset="0"/>
              </a:rPr>
              <a:t>doesnt</a:t>
            </a:r>
            <a:r>
              <a:rPr lang="en-GB" sz="1400" baseline="0" dirty="0" smtClean="0">
                <a:latin typeface="Calibri" charset="0"/>
              </a:rPr>
              <a:t> take it into account the times u took to try to quit. </a:t>
            </a:r>
          </a:p>
          <a:p>
            <a:pPr lvl="1" eaLnBrk="1" hangingPunct="1">
              <a:buFontTx/>
              <a:buNone/>
            </a:pPr>
            <a:endParaRPr lang="en-GB" sz="1400" baseline="0" dirty="0" smtClean="0">
              <a:latin typeface="Calibri" charset="0"/>
            </a:endParaRPr>
          </a:p>
          <a:p>
            <a:pPr lvl="1" eaLnBrk="1" hangingPunct="1">
              <a:buFontTx/>
              <a:buNone/>
            </a:pPr>
            <a:r>
              <a:rPr lang="en-GB" sz="1400" baseline="0" dirty="0" err="1" smtClean="0">
                <a:latin typeface="Calibri" charset="0"/>
              </a:rPr>
              <a:t>Micorsimulaiton</a:t>
            </a:r>
            <a:r>
              <a:rPr lang="en-GB" sz="1400" baseline="0" dirty="0" smtClean="0">
                <a:latin typeface="Calibri" charset="0"/>
              </a:rPr>
              <a:t> has issues </a:t>
            </a:r>
            <a:r>
              <a:rPr lang="en-GB" sz="1400" baseline="0" dirty="0" err="1" smtClean="0">
                <a:latin typeface="Calibri" charset="0"/>
              </a:rPr>
              <a:t>wth</a:t>
            </a:r>
            <a:r>
              <a:rPr lang="en-GB" sz="1400" baseline="0" dirty="0" smtClean="0">
                <a:latin typeface="Calibri" charset="0"/>
              </a:rPr>
              <a:t> replication, its intensive because its individual patient data, based on long term cohort data ( diabetes data </a:t>
            </a:r>
            <a:r>
              <a:rPr lang="en-GB" sz="1400" baseline="0" smtClean="0">
                <a:latin typeface="Calibri" charset="0"/>
              </a:rPr>
              <a:t>in UK)</a:t>
            </a:r>
            <a:endParaRPr lang="en-GB" sz="14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0280FB0-4B97-434E-B9AF-D9B354022B12}" type="slidenum">
              <a:rPr lang="en-GB" altLang="en-US" sz="1200"/>
              <a:pPr/>
              <a:t>3</a:t>
            </a:fld>
            <a:endParaRPr lang="en-GB" alt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32" y="4344688"/>
            <a:ext cx="5028338" cy="411369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1400" dirty="0" smtClean="0">
                <a:latin typeface="Times" charset="0"/>
              </a:rPr>
              <a:t>So, for example, we may get data:</a:t>
            </a:r>
          </a:p>
          <a:p>
            <a:pPr lvl="1" eaLnBrk="1" hangingPunct="1">
              <a:buFontTx/>
              <a:buChar char="•"/>
            </a:pPr>
            <a:r>
              <a:rPr lang="en-GB" altLang="en-US" sz="1400" dirty="0" smtClean="0">
                <a:latin typeface="Times" charset="0"/>
              </a:rPr>
              <a:t> on </a:t>
            </a:r>
            <a:r>
              <a:rPr lang="en-GB" altLang="en-US" sz="1400" dirty="0" smtClean="0">
                <a:solidFill>
                  <a:srgbClr val="0000FF"/>
                </a:solidFill>
                <a:latin typeface="Times" charset="0"/>
              </a:rPr>
              <a:t>clinical effectiveness</a:t>
            </a:r>
            <a:r>
              <a:rPr lang="en-GB" altLang="en-US" sz="1400" dirty="0" smtClean="0">
                <a:latin typeface="Times" charset="0"/>
              </a:rPr>
              <a:t> from a trial or meta-analysis of trials;</a:t>
            </a:r>
          </a:p>
          <a:p>
            <a:pPr lvl="1" eaLnBrk="1" hangingPunct="1">
              <a:buFontTx/>
              <a:buChar char="•"/>
            </a:pPr>
            <a:r>
              <a:rPr lang="en-GB" altLang="en-US" sz="1400" dirty="0" smtClean="0">
                <a:latin typeface="Times" charset="0"/>
              </a:rPr>
              <a:t> data on test accuracy from a cohort study;</a:t>
            </a:r>
          </a:p>
          <a:p>
            <a:pPr lvl="1" eaLnBrk="1" hangingPunct="1">
              <a:buFontTx/>
              <a:buChar char="•"/>
            </a:pPr>
            <a:r>
              <a:rPr lang="en-GB" altLang="en-US" sz="1400" dirty="0" smtClean="0">
                <a:latin typeface="Times" charset="0"/>
              </a:rPr>
              <a:t> data on </a:t>
            </a:r>
            <a:r>
              <a:rPr lang="en-GB" altLang="en-US" sz="1400" dirty="0" smtClean="0">
                <a:solidFill>
                  <a:srgbClr val="0000FF"/>
                </a:solidFill>
                <a:latin typeface="Times" charset="0"/>
              </a:rPr>
              <a:t>resource use</a:t>
            </a:r>
            <a:r>
              <a:rPr lang="en-GB" altLang="en-US" sz="1400" dirty="0" smtClean="0">
                <a:latin typeface="Times" charset="0"/>
              </a:rPr>
              <a:t> by reviewing a sample of patients notes;</a:t>
            </a:r>
          </a:p>
          <a:p>
            <a:pPr lvl="1" eaLnBrk="1" hangingPunct="1">
              <a:buFontTx/>
              <a:buChar char="•"/>
            </a:pPr>
            <a:r>
              <a:rPr lang="en-GB" altLang="en-US" sz="1400" dirty="0" smtClean="0">
                <a:latin typeface="Times" charset="0"/>
              </a:rPr>
              <a:t> estimates of </a:t>
            </a:r>
            <a:r>
              <a:rPr lang="en-GB" altLang="en-US" sz="1400" dirty="0" smtClean="0">
                <a:solidFill>
                  <a:srgbClr val="0000FF"/>
                </a:solidFill>
                <a:latin typeface="Times" charset="0"/>
              </a:rPr>
              <a:t>unit costs</a:t>
            </a:r>
            <a:r>
              <a:rPr lang="en-GB" altLang="en-US" sz="1400" dirty="0" smtClean="0">
                <a:latin typeface="Times" charset="0"/>
              </a:rPr>
              <a:t> from accounting data;</a:t>
            </a:r>
          </a:p>
          <a:p>
            <a:pPr lvl="1" eaLnBrk="1" hangingPunct="1">
              <a:buFontTx/>
              <a:buChar char="•"/>
            </a:pPr>
            <a:r>
              <a:rPr lang="en-GB" altLang="en-US" sz="1400" dirty="0" smtClean="0">
                <a:latin typeface="Times" charset="0"/>
              </a:rPr>
              <a:t> estimates of </a:t>
            </a:r>
            <a:r>
              <a:rPr lang="en-GB" altLang="en-US" sz="1400" dirty="0" smtClean="0">
                <a:solidFill>
                  <a:srgbClr val="0000FF"/>
                </a:solidFill>
                <a:latin typeface="Times" charset="0"/>
              </a:rPr>
              <a:t>quality of life</a:t>
            </a:r>
            <a:r>
              <a:rPr lang="en-GB" altLang="en-US" sz="1400" dirty="0" smtClean="0">
                <a:latin typeface="Times" charset="0"/>
              </a:rPr>
              <a:t> (health state valuations) by a special study of a sample of patients;</a:t>
            </a:r>
          </a:p>
          <a:p>
            <a:pPr lvl="1" eaLnBrk="1" hangingPunct="1">
              <a:buFontTx/>
              <a:buChar char="•"/>
            </a:pPr>
            <a:r>
              <a:rPr lang="en-GB" altLang="en-US" sz="1400" dirty="0" smtClean="0">
                <a:latin typeface="Times" charset="0"/>
              </a:rPr>
              <a:t> and extrapolate findings forward using </a:t>
            </a:r>
            <a:r>
              <a:rPr lang="en-GB" altLang="en-US" sz="1400" dirty="0" smtClean="0">
                <a:solidFill>
                  <a:srgbClr val="0000FF"/>
                </a:solidFill>
                <a:latin typeface="Times" charset="0"/>
              </a:rPr>
              <a:t>epidemiological data</a:t>
            </a:r>
            <a:r>
              <a:rPr lang="en-GB" altLang="en-US" sz="1400" dirty="0" smtClean="0">
                <a:latin typeface="Times" charset="0"/>
              </a:rPr>
              <a:t> on survival.</a:t>
            </a:r>
          </a:p>
          <a:p>
            <a:pPr eaLnBrk="1" hangingPunct="1"/>
            <a:endParaRPr lang="en-GB" altLang="en-US" sz="1400" dirty="0" smtClean="0">
              <a:latin typeface="Times" charset="0"/>
            </a:endParaRPr>
          </a:p>
          <a:p>
            <a:pPr eaLnBrk="1" hangingPunct="1"/>
            <a:r>
              <a:rPr lang="en-GB" altLang="en-US" sz="1400" dirty="0" smtClean="0">
                <a:latin typeface="Times" charset="0"/>
              </a:rPr>
              <a:t>We then use a </a:t>
            </a:r>
            <a:r>
              <a:rPr lang="en-GB" altLang="en-US" sz="1400" dirty="0" smtClean="0">
                <a:solidFill>
                  <a:srgbClr val="009999"/>
                </a:solidFill>
                <a:latin typeface="Times" charset="0"/>
              </a:rPr>
              <a:t>mathematical or computer model</a:t>
            </a:r>
            <a:r>
              <a:rPr lang="en-GB" altLang="en-US" sz="1400" dirty="0" smtClean="0">
                <a:latin typeface="Times" charset="0"/>
              </a:rPr>
              <a:t> to bring together the data and estimate our summary statistic (the ICER).</a:t>
            </a:r>
          </a:p>
          <a:p>
            <a:pPr eaLnBrk="1" hangingPunct="1"/>
            <a:endParaRPr lang="en-GB" altLang="en-US" sz="1400" dirty="0" smtClean="0">
              <a:latin typeface="Times" charset="0"/>
            </a:endParaRPr>
          </a:p>
          <a:p>
            <a:pPr eaLnBrk="1" hangingPunct="1"/>
            <a:r>
              <a:rPr lang="en-GB" altLang="en-US" sz="1400" dirty="0" smtClean="0">
                <a:latin typeface="Times" charset="0"/>
              </a:rPr>
              <a:t>Ideally data inputs will be based on best available evidence from guideline reviews.</a:t>
            </a:r>
          </a:p>
          <a:p>
            <a:pPr eaLnBrk="1" hangingPunct="1"/>
            <a:r>
              <a:rPr lang="en-GB" altLang="en-US" sz="1400" dirty="0" smtClean="0">
                <a:latin typeface="Times" charset="0"/>
              </a:rPr>
              <a:t>But in many cases data is not available – so GDG may be asked to use judgement to make assumptions.</a:t>
            </a:r>
          </a:p>
          <a:p>
            <a:pPr eaLnBrk="1" hangingPunct="1"/>
            <a:endParaRPr lang="en-GB" altLang="en-US" sz="1400" dirty="0" smtClean="0">
              <a:latin typeface="Times" charset="0"/>
            </a:endParaRPr>
          </a:p>
          <a:p>
            <a:pPr eaLnBrk="1" hangingPunct="1"/>
            <a:endParaRPr lang="en-GB" altLang="en-US" sz="1400" dirty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9pPr>
          </a:lstStyle>
          <a:p>
            <a:fld id="{E5DE8AED-03E8-496F-88E3-A98C5D1CFED2}" type="slidenum">
              <a:rPr lang="en-GB" altLang="en-US" sz="1200" smtClean="0"/>
              <a:pPr/>
              <a:t>4</a:t>
            </a:fld>
            <a:endParaRPr lang="en-GB" altLang="en-US" sz="1200" smtClean="0"/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32" y="4344688"/>
            <a:ext cx="5028338" cy="411369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1400" smtClean="0">
                <a:latin typeface="Times" pitchFamily="-106" charset="0"/>
              </a:rPr>
              <a:t>So, for example, we may get data:</a:t>
            </a:r>
          </a:p>
          <a:p>
            <a:pPr lvl="1" eaLnBrk="1" hangingPunct="1">
              <a:buFontTx/>
              <a:buChar char="•"/>
            </a:pPr>
            <a:r>
              <a:rPr lang="en-GB" altLang="en-US" sz="1400" smtClean="0">
                <a:latin typeface="Times" pitchFamily="-106" charset="0"/>
              </a:rPr>
              <a:t> on </a:t>
            </a:r>
            <a:r>
              <a:rPr lang="en-GB" altLang="en-US" sz="1400" smtClean="0">
                <a:solidFill>
                  <a:srgbClr val="0000FF"/>
                </a:solidFill>
                <a:latin typeface="Times" pitchFamily="-106" charset="0"/>
              </a:rPr>
              <a:t>clinical effectiveness</a:t>
            </a:r>
            <a:r>
              <a:rPr lang="en-GB" altLang="en-US" sz="1400" smtClean="0">
                <a:latin typeface="Times" pitchFamily="-106" charset="0"/>
              </a:rPr>
              <a:t> from a trial or meta-analysis of trials;</a:t>
            </a:r>
          </a:p>
          <a:p>
            <a:pPr lvl="1" eaLnBrk="1" hangingPunct="1">
              <a:buFontTx/>
              <a:buChar char="•"/>
            </a:pPr>
            <a:r>
              <a:rPr lang="en-GB" altLang="en-US" sz="1400" smtClean="0">
                <a:latin typeface="Times" pitchFamily="-106" charset="0"/>
              </a:rPr>
              <a:t> data on test accuracy from a cohort study;</a:t>
            </a:r>
          </a:p>
          <a:p>
            <a:pPr lvl="1" eaLnBrk="1" hangingPunct="1">
              <a:buFontTx/>
              <a:buChar char="•"/>
            </a:pPr>
            <a:r>
              <a:rPr lang="en-GB" altLang="en-US" sz="1400" smtClean="0">
                <a:latin typeface="Times" pitchFamily="-106" charset="0"/>
              </a:rPr>
              <a:t> data on </a:t>
            </a:r>
            <a:r>
              <a:rPr lang="en-GB" altLang="en-US" sz="1400" smtClean="0">
                <a:solidFill>
                  <a:srgbClr val="0000FF"/>
                </a:solidFill>
                <a:latin typeface="Times" pitchFamily="-106" charset="0"/>
              </a:rPr>
              <a:t>resource use</a:t>
            </a:r>
            <a:r>
              <a:rPr lang="en-GB" altLang="en-US" sz="1400" smtClean="0">
                <a:latin typeface="Times" pitchFamily="-106" charset="0"/>
              </a:rPr>
              <a:t> by reviewing a sample of patients notes;</a:t>
            </a:r>
          </a:p>
          <a:p>
            <a:pPr lvl="1" eaLnBrk="1" hangingPunct="1">
              <a:buFontTx/>
              <a:buChar char="•"/>
            </a:pPr>
            <a:r>
              <a:rPr lang="en-GB" altLang="en-US" sz="1400" smtClean="0">
                <a:latin typeface="Times" pitchFamily="-106" charset="0"/>
              </a:rPr>
              <a:t> estimates of </a:t>
            </a:r>
            <a:r>
              <a:rPr lang="en-GB" altLang="en-US" sz="1400" smtClean="0">
                <a:solidFill>
                  <a:srgbClr val="0000FF"/>
                </a:solidFill>
                <a:latin typeface="Times" pitchFamily="-106" charset="0"/>
              </a:rPr>
              <a:t>unit costs</a:t>
            </a:r>
            <a:r>
              <a:rPr lang="en-GB" altLang="en-US" sz="1400" smtClean="0">
                <a:latin typeface="Times" pitchFamily="-106" charset="0"/>
              </a:rPr>
              <a:t> from accounting data;</a:t>
            </a:r>
          </a:p>
          <a:p>
            <a:pPr lvl="1" eaLnBrk="1" hangingPunct="1">
              <a:buFontTx/>
              <a:buChar char="•"/>
            </a:pPr>
            <a:r>
              <a:rPr lang="en-GB" altLang="en-US" sz="1400" smtClean="0">
                <a:latin typeface="Times" pitchFamily="-106" charset="0"/>
              </a:rPr>
              <a:t> estimates of </a:t>
            </a:r>
            <a:r>
              <a:rPr lang="en-GB" altLang="en-US" sz="1400" smtClean="0">
                <a:solidFill>
                  <a:srgbClr val="0000FF"/>
                </a:solidFill>
                <a:latin typeface="Times" pitchFamily="-106" charset="0"/>
              </a:rPr>
              <a:t>quality of life</a:t>
            </a:r>
            <a:r>
              <a:rPr lang="en-GB" altLang="en-US" sz="1400" smtClean="0">
                <a:latin typeface="Times" pitchFamily="-106" charset="0"/>
              </a:rPr>
              <a:t> (health state valuations) by a special study of a sample of patients;</a:t>
            </a:r>
          </a:p>
          <a:p>
            <a:pPr lvl="1" eaLnBrk="1" hangingPunct="1">
              <a:buFontTx/>
              <a:buChar char="•"/>
            </a:pPr>
            <a:r>
              <a:rPr lang="en-GB" altLang="en-US" sz="1400" smtClean="0">
                <a:latin typeface="Times" pitchFamily="-106" charset="0"/>
              </a:rPr>
              <a:t> and extrapolate findings forward using </a:t>
            </a:r>
            <a:r>
              <a:rPr lang="en-GB" altLang="en-US" sz="1400" smtClean="0">
                <a:solidFill>
                  <a:srgbClr val="0000FF"/>
                </a:solidFill>
                <a:latin typeface="Times" pitchFamily="-106" charset="0"/>
              </a:rPr>
              <a:t>epidemiological data</a:t>
            </a:r>
            <a:r>
              <a:rPr lang="en-GB" altLang="en-US" sz="1400" smtClean="0">
                <a:latin typeface="Times" pitchFamily="-106" charset="0"/>
              </a:rPr>
              <a:t> on survival.</a:t>
            </a:r>
          </a:p>
          <a:p>
            <a:pPr eaLnBrk="1" hangingPunct="1"/>
            <a:endParaRPr lang="en-GB" altLang="en-US" sz="1400" smtClean="0">
              <a:latin typeface="Times" pitchFamily="-106" charset="0"/>
            </a:endParaRPr>
          </a:p>
          <a:p>
            <a:pPr eaLnBrk="1" hangingPunct="1"/>
            <a:r>
              <a:rPr lang="en-GB" altLang="en-US" sz="1400" smtClean="0">
                <a:latin typeface="Times" pitchFamily="-106" charset="0"/>
              </a:rPr>
              <a:t>We then use a </a:t>
            </a:r>
            <a:r>
              <a:rPr lang="en-GB" altLang="en-US" sz="1400" smtClean="0">
                <a:solidFill>
                  <a:srgbClr val="009999"/>
                </a:solidFill>
                <a:latin typeface="Times" pitchFamily="-106" charset="0"/>
              </a:rPr>
              <a:t>mathematical or computer model</a:t>
            </a:r>
            <a:r>
              <a:rPr lang="en-GB" altLang="en-US" sz="1400" smtClean="0">
                <a:latin typeface="Times" pitchFamily="-106" charset="0"/>
              </a:rPr>
              <a:t> to bring together the data and estimate our summary statistic (the ICER).</a:t>
            </a:r>
          </a:p>
          <a:p>
            <a:pPr eaLnBrk="1" hangingPunct="1"/>
            <a:endParaRPr lang="en-GB" altLang="en-US" sz="1400" smtClean="0">
              <a:latin typeface="Times" pitchFamily="-106" charset="0"/>
            </a:endParaRPr>
          </a:p>
          <a:p>
            <a:pPr eaLnBrk="1" hangingPunct="1"/>
            <a:r>
              <a:rPr lang="en-GB" altLang="en-US" sz="1400" smtClean="0">
                <a:latin typeface="Times" pitchFamily="-106" charset="0"/>
              </a:rPr>
              <a:t>Ideally data inputs will be based on best available evidence from guideline reviews.</a:t>
            </a:r>
          </a:p>
          <a:p>
            <a:pPr eaLnBrk="1" hangingPunct="1"/>
            <a:r>
              <a:rPr lang="en-GB" altLang="en-US" sz="1400" smtClean="0">
                <a:latin typeface="Times" pitchFamily="-106" charset="0"/>
              </a:rPr>
              <a:t>But in many cases data is not available – so GDG may be asked to use judgement to make assumptions.</a:t>
            </a:r>
          </a:p>
          <a:p>
            <a:pPr eaLnBrk="1" hangingPunct="1"/>
            <a:endParaRPr lang="en-GB" altLang="en-US" sz="1400" smtClean="0">
              <a:latin typeface="Times" pitchFamily="-106" charset="0"/>
            </a:endParaRPr>
          </a:p>
          <a:p>
            <a:pPr eaLnBrk="1" hangingPunct="1"/>
            <a:endParaRPr lang="en-GB" altLang="en-US" sz="1400" smtClean="0">
              <a:latin typeface="Times" pitchFamily="-10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DCA136-F64F-4248-B555-86FDD38198D2}" type="slidenum">
              <a:rPr lang="en-GB">
                <a:latin typeface="Arial" charset="0"/>
              </a:rPr>
              <a:pPr eaLnBrk="1" hangingPunct="1"/>
              <a:t>5</a:t>
            </a:fld>
            <a:endParaRPr lang="en-GB">
              <a:latin typeface="Arial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z="14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9pPr>
          </a:lstStyle>
          <a:p>
            <a:fld id="{7E64B80B-09AB-40E9-8501-D747715925F7}" type="slidenum">
              <a:rPr lang="en-GB" altLang="en-US" sz="1200" smtClean="0"/>
              <a:pPr/>
              <a:t>6</a:t>
            </a:fld>
            <a:endParaRPr lang="en-GB" altLang="en-US" sz="1200" smtClean="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32" y="4343216"/>
            <a:ext cx="5028338" cy="411516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z="1400" smtClean="0">
              <a:latin typeface="Times" pitchFamily="-10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9pPr>
          </a:lstStyle>
          <a:p>
            <a:fld id="{0A888460-3030-4BD2-801E-6B71791C14E7}" type="slidenum">
              <a:rPr lang="en-GB" altLang="en-US" sz="1200" smtClean="0"/>
              <a:pPr/>
              <a:t>7</a:t>
            </a:fld>
            <a:endParaRPr lang="en-GB" altLang="en-US" sz="1200" smtClean="0"/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32" y="4343216"/>
            <a:ext cx="5028338" cy="411516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1400" dirty="0" err="1" smtClean="0">
                <a:latin typeface="Times" pitchFamily="-106" charset="0"/>
              </a:rPr>
              <a:t>ICEr</a:t>
            </a:r>
            <a:r>
              <a:rPr lang="en-GB" altLang="en-US" sz="1400" dirty="0" smtClean="0">
                <a:latin typeface="Times" pitchFamily="-106" charset="0"/>
              </a:rPr>
              <a:t> is calculated</a:t>
            </a:r>
            <a:r>
              <a:rPr lang="en-GB" altLang="en-US" sz="1400" baseline="0" dirty="0" smtClean="0">
                <a:latin typeface="Times" pitchFamily="-106" charset="0"/>
              </a:rPr>
              <a:t> by  rolling </a:t>
            </a:r>
            <a:r>
              <a:rPr lang="en-GB" altLang="en-US" sz="1400" baseline="0" dirty="0" err="1" smtClean="0">
                <a:latin typeface="Times" pitchFamily="-106" charset="0"/>
              </a:rPr>
              <a:t>hte</a:t>
            </a:r>
            <a:r>
              <a:rPr lang="en-GB" altLang="en-US" sz="1400" baseline="0" dirty="0" smtClean="0">
                <a:latin typeface="Times" pitchFamily="-106" charset="0"/>
              </a:rPr>
              <a:t> tree and </a:t>
            </a:r>
            <a:r>
              <a:rPr lang="en-GB" altLang="en-US" sz="1400" baseline="0" dirty="0" err="1" smtClean="0">
                <a:latin typeface="Times" pitchFamily="-106" charset="0"/>
              </a:rPr>
              <a:t>calculatingexpected</a:t>
            </a:r>
            <a:r>
              <a:rPr lang="en-GB" altLang="en-US" sz="1400" baseline="0" dirty="0" smtClean="0">
                <a:latin typeface="Times" pitchFamily="-106" charset="0"/>
              </a:rPr>
              <a:t> mean cost for each option</a:t>
            </a:r>
            <a:endParaRPr lang="en-GB" altLang="en-US" sz="1400" dirty="0" smtClean="0">
              <a:latin typeface="Times" pitchFamily="-10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828BD2-BDF3-9C49-B62C-51E4F403B216}" type="slidenum">
              <a:rPr lang="en-GB">
                <a:latin typeface="Arial" charset="0"/>
              </a:rPr>
              <a:pPr eaLnBrk="1" hangingPunct="1"/>
              <a:t>8</a:t>
            </a:fld>
            <a:endParaRPr lang="en-GB">
              <a:latin typeface="Arial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1400">
                <a:latin typeface="Calibri" charset="0"/>
              </a:rPr>
              <a:t>B, DIFFERENCE AND ICERS ARE HIDDEN</a:t>
            </a:r>
          </a:p>
          <a:p>
            <a:pPr eaLnBrk="1" hangingPunct="1"/>
            <a:endParaRPr lang="en-GB" sz="1400">
              <a:latin typeface="Calibri" charset="0"/>
            </a:endParaRPr>
          </a:p>
          <a:p>
            <a:pPr eaLnBrk="1" hangingPunct="1"/>
            <a:r>
              <a:rPr lang="en-GB" sz="1400">
                <a:latin typeface="Calibri" charset="0"/>
              </a:rPr>
              <a:t>EXERCISE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6738B1-A3DA-5341-94C0-C3D4683FC839}" type="slidenum">
              <a:rPr lang="en-GB">
                <a:latin typeface="Arial" charset="0"/>
              </a:rPr>
              <a:pPr eaLnBrk="1" hangingPunct="1"/>
              <a:t>10</a:t>
            </a:fld>
            <a:endParaRPr lang="en-GB">
              <a:latin typeface="Arial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BF0656-86E1-2C48-8267-76C4AFCCD309}" type="slidenum">
              <a:rPr lang="en-GB">
                <a:latin typeface="Arial" charset="0"/>
              </a:rPr>
              <a:pPr eaLnBrk="1" hangingPunct="1"/>
              <a:t>11</a:t>
            </a:fld>
            <a:endParaRPr lang="en-GB">
              <a:latin typeface="Arial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1400">
                <a:latin typeface="Calibri" charset="0"/>
              </a:rPr>
              <a:t>In state transition models:</a:t>
            </a:r>
          </a:p>
          <a:p>
            <a:pPr lvl="1" eaLnBrk="1" hangingPunct="1">
              <a:buFontTx/>
              <a:buChar char="•"/>
            </a:pPr>
            <a:r>
              <a:rPr lang="en-GB" sz="1400">
                <a:latin typeface="Calibri" charset="0"/>
              </a:rPr>
              <a:t> We allocate members of a population to one of a finite number of </a:t>
            </a:r>
            <a:r>
              <a:rPr lang="en-GB" sz="1400">
                <a:solidFill>
                  <a:srgbClr val="0000FF"/>
                </a:solidFill>
                <a:latin typeface="Calibri" charset="0"/>
              </a:rPr>
              <a:t>‘states’</a:t>
            </a:r>
            <a:r>
              <a:rPr lang="en-GB" sz="1400">
                <a:latin typeface="Calibri" charset="0"/>
              </a:rPr>
              <a:t> (e.g. ‘well’, ‘sick’ and ‘dead’).</a:t>
            </a:r>
          </a:p>
          <a:p>
            <a:pPr lvl="1" eaLnBrk="1" hangingPunct="1">
              <a:buFontTx/>
              <a:buChar char="•"/>
            </a:pPr>
            <a:r>
              <a:rPr lang="en-GB" sz="1400">
                <a:latin typeface="Calibri" charset="0"/>
              </a:rPr>
              <a:t> We then specify the</a:t>
            </a:r>
            <a:r>
              <a:rPr lang="en-GB" sz="1400">
                <a:solidFill>
                  <a:srgbClr val="0000FF"/>
                </a:solidFill>
                <a:latin typeface="Calibri" charset="0"/>
              </a:rPr>
              <a:t> probabilities</a:t>
            </a:r>
            <a:r>
              <a:rPr lang="en-GB" sz="1400">
                <a:latin typeface="Calibri" charset="0"/>
              </a:rPr>
              <a:t> of moving between the states in consecutive time periods.</a:t>
            </a:r>
          </a:p>
          <a:p>
            <a:pPr lvl="1" eaLnBrk="1" hangingPunct="1">
              <a:buFontTx/>
              <a:buChar char="•"/>
            </a:pPr>
            <a:endParaRPr lang="en-GB" sz="1400">
              <a:latin typeface="Calibri" charset="0"/>
            </a:endParaRPr>
          </a:p>
          <a:p>
            <a:pPr eaLnBrk="1" hangingPunct="1"/>
            <a:r>
              <a:rPr lang="en-GB" sz="1400">
                <a:latin typeface="Calibri" charset="0"/>
              </a:rPr>
              <a:t>NB Death is a </a:t>
            </a:r>
            <a:r>
              <a:rPr lang="en-GB" sz="1400">
                <a:solidFill>
                  <a:schemeClr val="accent1"/>
                </a:solidFill>
                <a:latin typeface="Calibri" charset="0"/>
              </a:rPr>
              <a:t>‘sink’ state</a:t>
            </a:r>
            <a:r>
              <a:rPr lang="en-GB" sz="1400">
                <a:latin typeface="Calibri" charset="0"/>
              </a:rPr>
              <a:t> - there is no way out of it!</a:t>
            </a:r>
          </a:p>
          <a:p>
            <a:pPr lvl="1" eaLnBrk="1" hangingPunct="1">
              <a:buFontTx/>
              <a:buChar char="•"/>
            </a:pPr>
            <a:endParaRPr lang="en-GB" sz="14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61048"/>
            <a:ext cx="7304856" cy="57606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5229200"/>
            <a:ext cx="7272337" cy="504676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E27CC-1313-4BE0-8C81-82490BEA83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181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B27F9-581F-4379-83E2-56EE9F9D70E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8385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DB2B8-A601-4B4F-8555-D2A00725E96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2643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0088" y="62642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46AD504-8DD1-5C4D-AF1F-587E59BA6C62}" type="datetime1">
              <a:rPr lang="en-GB"/>
              <a:pPr/>
              <a:t>10/04/2014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0A3A5-D26D-764E-809D-8A14FAF0CD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381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88CA8-0831-4BB8-800F-E10FDF2F086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8619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669C7-DE91-4A37-A54D-7B1435D58EE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57073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E01D9-5FAA-453E-B6B9-9214C20FF86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4560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AD0B8-5C49-4573-8F3E-D021F598ADC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89135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BFF22-C484-4D63-AC62-C664719874F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2079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8ADE9-109D-4DD0-A2F1-AA805D1A200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7533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66657-EAC5-4C7D-AC93-F6B768F4634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8706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9FCF2-9567-4E21-96C9-771EE7F5410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2702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47C02FA-CA5F-4BC0-A935-A9F7BE6D3A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21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A4A4A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A4A4A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A4A4A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A4A4A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A4A4A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4A4A4A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4A4A4A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4A4A4A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4A4A4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A4A4A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A4A4A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A4A4A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A4A4A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A4A4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chta.org/fullmono/mon836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ubtitle 1"/>
          <p:cNvSpPr>
            <a:spLocks noGrp="1"/>
          </p:cNvSpPr>
          <p:nvPr>
            <p:ph type="subTitle" idx="1"/>
          </p:nvPr>
        </p:nvSpPr>
        <p:spPr>
          <a:xfrm>
            <a:off x="468313" y="3860800"/>
            <a:ext cx="7304087" cy="576263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Arial" charset="0"/>
                <a:cs typeface="Arial" charset="0"/>
              </a:rPr>
              <a:t>The role of economic modelling – a brief introduction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8313" y="5229225"/>
            <a:ext cx="7296150" cy="100808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900" dirty="0" smtClean="0">
                <a:ea typeface="ＭＳ Ｐゴシック" pitchFamily="34" charset="-128"/>
              </a:rPr>
              <a:t>Francis Ruiz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900" dirty="0" smtClean="0">
                <a:ea typeface="ＭＳ Ｐゴシック" pitchFamily="34" charset="-128"/>
              </a:rPr>
              <a:t>NICE International</a:t>
            </a:r>
            <a:endParaRPr lang="en-US" sz="29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9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900" dirty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GB" dirty="0" smtClean="0">
                <a:latin typeface="Arial" charset="0"/>
                <a:cs typeface="Arial" charset="0"/>
              </a:rPr>
              <a:t>© NICE 2014</a:t>
            </a:r>
          </a:p>
        </p:txBody>
      </p:sp>
      <p:pic>
        <p:nvPicPr>
          <p:cNvPr id="19460" name="Picture 3" descr="cid:image001.jpg@01CC8378.83F5CC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225675"/>
            <a:ext cx="1920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smtClean="0">
                <a:ea typeface="+mj-ea"/>
              </a:rPr>
              <a:t>Markov models</a:t>
            </a: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200" smtClean="0">
                <a:ea typeface="+mn-ea"/>
              </a:rPr>
              <a:t>A method for estimating </a:t>
            </a:r>
            <a:br>
              <a:rPr lang="en-GB" sz="3200" smtClean="0">
                <a:ea typeface="+mn-ea"/>
              </a:rPr>
            </a:br>
            <a:r>
              <a:rPr lang="en-GB" sz="3200" smtClean="0">
                <a:ea typeface="+mn-ea"/>
              </a:rPr>
              <a:t>long term costs and effects</a:t>
            </a:r>
            <a:br>
              <a:rPr lang="en-GB" sz="3200" smtClean="0">
                <a:ea typeface="+mn-ea"/>
              </a:rPr>
            </a:br>
            <a:r>
              <a:rPr lang="en-GB" sz="3200" smtClean="0">
                <a:ea typeface="+mn-ea"/>
              </a:rPr>
              <a:t>for recurrent or chronic </a:t>
            </a:r>
            <a:br>
              <a:rPr lang="en-GB" sz="3200" smtClean="0">
                <a:ea typeface="+mn-ea"/>
              </a:rPr>
            </a:br>
            <a:r>
              <a:rPr lang="en-GB" sz="3200" smtClean="0">
                <a:ea typeface="+mn-ea"/>
              </a:rPr>
              <a:t>conditions</a:t>
            </a:r>
          </a:p>
        </p:txBody>
      </p:sp>
      <p:graphicFrame>
        <p:nvGraphicFramePr>
          <p:cNvPr id="78852" name="Object 3"/>
          <p:cNvGraphicFramePr>
            <a:graphicFrameLocks noChangeAspect="1"/>
          </p:cNvGraphicFramePr>
          <p:nvPr/>
        </p:nvGraphicFramePr>
        <p:xfrm>
          <a:off x="6213475" y="4403725"/>
          <a:ext cx="1681163" cy="1371600"/>
        </p:xfrm>
        <a:graphic>
          <a:graphicData uri="http://schemas.openxmlformats.org/presentationml/2006/ole">
            <p:oleObj spid="_x0000_s13340" name="Clip" r:id="rId4" imgW="1682496" imgH="13716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09346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946275" y="2813050"/>
            <a:ext cx="5249863" cy="2773363"/>
            <a:chOff x="1226" y="1772"/>
            <a:chExt cx="3307" cy="1747"/>
          </a:xfrm>
        </p:grpSpPr>
        <p:sp>
          <p:nvSpPr>
            <p:cNvPr id="49175" name="Oval 4"/>
            <p:cNvSpPr>
              <a:spLocks noChangeArrowheads="1"/>
            </p:cNvSpPr>
            <p:nvPr/>
          </p:nvSpPr>
          <p:spPr bwMode="auto">
            <a:xfrm>
              <a:off x="1226" y="1773"/>
              <a:ext cx="1353" cy="62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GB" sz="2800"/>
                <a:t>State 1</a:t>
              </a:r>
            </a:p>
          </p:txBody>
        </p:sp>
        <p:sp>
          <p:nvSpPr>
            <p:cNvPr id="49176" name="Oval 5"/>
            <p:cNvSpPr>
              <a:spLocks noChangeArrowheads="1"/>
            </p:cNvSpPr>
            <p:nvPr/>
          </p:nvSpPr>
          <p:spPr bwMode="auto">
            <a:xfrm>
              <a:off x="1227" y="2895"/>
              <a:ext cx="1353" cy="62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GB" sz="2800"/>
                <a:t>State 3</a:t>
              </a:r>
            </a:p>
          </p:txBody>
        </p:sp>
        <p:sp>
          <p:nvSpPr>
            <p:cNvPr id="49177" name="Oval 6"/>
            <p:cNvSpPr>
              <a:spLocks noChangeArrowheads="1"/>
            </p:cNvSpPr>
            <p:nvPr/>
          </p:nvSpPr>
          <p:spPr bwMode="auto">
            <a:xfrm>
              <a:off x="3180" y="1772"/>
              <a:ext cx="1353" cy="62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GB" sz="2800"/>
                <a:t>State 2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949450" y="2801938"/>
            <a:ext cx="5249863" cy="2773362"/>
            <a:chOff x="1226" y="1772"/>
            <a:chExt cx="3307" cy="1747"/>
          </a:xfrm>
        </p:grpSpPr>
        <p:sp>
          <p:nvSpPr>
            <p:cNvPr id="49172" name="Oval 21"/>
            <p:cNvSpPr>
              <a:spLocks noChangeArrowheads="1"/>
            </p:cNvSpPr>
            <p:nvPr/>
          </p:nvSpPr>
          <p:spPr bwMode="auto">
            <a:xfrm>
              <a:off x="1226" y="1773"/>
              <a:ext cx="1353" cy="62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GB" sz="2800"/>
                <a:t>Well</a:t>
              </a:r>
            </a:p>
          </p:txBody>
        </p:sp>
        <p:sp>
          <p:nvSpPr>
            <p:cNvPr id="49173" name="Oval 22"/>
            <p:cNvSpPr>
              <a:spLocks noChangeArrowheads="1"/>
            </p:cNvSpPr>
            <p:nvPr/>
          </p:nvSpPr>
          <p:spPr bwMode="auto">
            <a:xfrm>
              <a:off x="1227" y="2895"/>
              <a:ext cx="1353" cy="62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GB" sz="2800" dirty="0"/>
                <a:t>Dead</a:t>
              </a:r>
            </a:p>
          </p:txBody>
        </p:sp>
        <p:sp>
          <p:nvSpPr>
            <p:cNvPr id="49174" name="Oval 23"/>
            <p:cNvSpPr>
              <a:spLocks noChangeArrowheads="1"/>
            </p:cNvSpPr>
            <p:nvPr/>
          </p:nvSpPr>
          <p:spPr bwMode="auto">
            <a:xfrm>
              <a:off x="3180" y="1772"/>
              <a:ext cx="1353" cy="62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GB" sz="2800"/>
                <a:t>Sick</a:t>
              </a:r>
            </a:p>
          </p:txBody>
        </p:sp>
      </p:grp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Calibri" charset="0"/>
              </a:rPr>
              <a:t>Markov models: Design the model</a:t>
            </a: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260600" y="2944813"/>
            <a:ext cx="2773363" cy="1636712"/>
            <a:chOff x="1424" y="1855"/>
            <a:chExt cx="1747" cy="1031"/>
          </a:xfrm>
        </p:grpSpPr>
        <p:grpSp>
          <p:nvGrpSpPr>
            <p:cNvPr id="79889" name="Group 45"/>
            <p:cNvGrpSpPr>
              <a:grpSpLocks/>
            </p:cNvGrpSpPr>
            <p:nvPr/>
          </p:nvGrpSpPr>
          <p:grpSpPr bwMode="auto">
            <a:xfrm>
              <a:off x="1424" y="1855"/>
              <a:ext cx="1747" cy="460"/>
              <a:chOff x="1424" y="1855"/>
              <a:chExt cx="1747" cy="460"/>
            </a:xfrm>
          </p:grpSpPr>
          <p:cxnSp>
            <p:nvCxnSpPr>
              <p:cNvPr id="49170" name="AutoShape 9"/>
              <p:cNvCxnSpPr>
                <a:cxnSpLocks noChangeShapeType="1"/>
                <a:stCxn id="49175" idx="6"/>
                <a:endCxn id="49177" idx="2"/>
              </p:cNvCxnSpPr>
              <p:nvPr/>
            </p:nvCxnSpPr>
            <p:spPr bwMode="auto">
              <a:xfrm flipV="1">
                <a:off x="2588" y="2084"/>
                <a:ext cx="583" cy="1"/>
              </a:xfrm>
              <a:prstGeom prst="curvedConnector3">
                <a:avLst>
                  <a:gd name="adj1" fmla="val 49912"/>
                </a:avLst>
              </a:prstGeom>
              <a:ln w="28575"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71" name="AutoShape 12"/>
              <p:cNvCxnSpPr>
                <a:cxnSpLocks noChangeShapeType="1"/>
                <a:stCxn id="49175" idx="3"/>
                <a:endCxn id="49175" idx="1"/>
              </p:cNvCxnSpPr>
              <p:nvPr/>
            </p:nvCxnSpPr>
            <p:spPr bwMode="auto">
              <a:xfrm rot="5400000" flipH="1" flipV="1">
                <a:off x="1195" y="2084"/>
                <a:ext cx="460" cy="1"/>
              </a:xfrm>
              <a:prstGeom prst="curvedConnector5">
                <a:avLst>
                  <a:gd name="adj1" fmla="val -49130"/>
                  <a:gd name="adj2" fmla="val -67400032"/>
                  <a:gd name="adj3" fmla="val 149130"/>
                </a:avLst>
              </a:prstGeom>
              <a:ln w="28575"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169" name="AutoShape 15"/>
            <p:cNvCxnSpPr>
              <a:cxnSpLocks noChangeShapeType="1"/>
              <a:stCxn id="49175" idx="4"/>
              <a:endCxn id="49176" idx="0"/>
            </p:cNvCxnSpPr>
            <p:nvPr/>
          </p:nvCxnSpPr>
          <p:spPr bwMode="auto">
            <a:xfrm rot="16200000" flipH="1">
              <a:off x="1664" y="2645"/>
              <a:ext cx="480" cy="1"/>
            </a:xfrm>
            <a:prstGeom prst="curvedConnector3">
              <a:avLst>
                <a:gd name="adj1" fmla="val 50000"/>
              </a:avLst>
            </a:prstGeom>
            <a:ln w="28575"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8770" name="AutoShape 18"/>
          <p:cNvCxnSpPr>
            <a:cxnSpLocks noChangeShapeType="1"/>
          </p:cNvCxnSpPr>
          <p:nvPr/>
        </p:nvCxnSpPr>
        <p:spPr bwMode="auto">
          <a:xfrm rot="16200000" flipH="1">
            <a:off x="1924051" y="5068838"/>
            <a:ext cx="700087" cy="12700"/>
          </a:xfrm>
          <a:prstGeom prst="curvedConnector5">
            <a:avLst>
              <a:gd name="adj1" fmla="val -32636"/>
              <a:gd name="adj2" fmla="val 4276780"/>
              <a:gd name="adj3" fmla="val 132636"/>
            </a:avLst>
          </a:prstGeom>
          <a:ln w="28575"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021013" y="2798763"/>
            <a:ext cx="3862387" cy="2279650"/>
            <a:chOff x="1903" y="1763"/>
            <a:chExt cx="2433" cy="1436"/>
          </a:xfrm>
        </p:grpSpPr>
        <p:cxnSp>
          <p:nvCxnSpPr>
            <p:cNvPr id="49165" name="AutoShape 26"/>
            <p:cNvCxnSpPr>
              <a:cxnSpLocks noChangeShapeType="1"/>
            </p:cNvCxnSpPr>
            <p:nvPr/>
          </p:nvCxnSpPr>
          <p:spPr bwMode="auto">
            <a:xfrm rot="5400000" flipH="1" flipV="1">
              <a:off x="4106" y="2083"/>
              <a:ext cx="460" cy="1"/>
            </a:xfrm>
            <a:prstGeom prst="curvedConnector5">
              <a:avLst>
                <a:gd name="adj1" fmla="val -49130"/>
                <a:gd name="adj2" fmla="val 39999986"/>
                <a:gd name="adj3" fmla="val 149130"/>
              </a:avLst>
            </a:prstGeom>
            <a:ln w="28575"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66" name="AutoShape 29"/>
            <p:cNvCxnSpPr>
              <a:cxnSpLocks noChangeShapeType="1"/>
              <a:stCxn id="49177" idx="0"/>
              <a:endCxn id="49175" idx="0"/>
            </p:cNvCxnSpPr>
            <p:nvPr/>
          </p:nvCxnSpPr>
          <p:spPr bwMode="auto">
            <a:xfrm rot="-5400000" flipH="1" flipV="1">
              <a:off x="2880" y="782"/>
              <a:ext cx="1" cy="1954"/>
            </a:xfrm>
            <a:prstGeom prst="curvedConnector3">
              <a:avLst>
                <a:gd name="adj1" fmla="val -13500005"/>
              </a:avLst>
            </a:prstGeom>
            <a:ln w="28575"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67" name="AutoShape 32"/>
            <p:cNvCxnSpPr>
              <a:cxnSpLocks noChangeShapeType="1"/>
              <a:stCxn id="49174" idx="4"/>
              <a:endCxn id="49173" idx="6"/>
            </p:cNvCxnSpPr>
            <p:nvPr/>
          </p:nvCxnSpPr>
          <p:spPr bwMode="auto">
            <a:xfrm rot="5400000">
              <a:off x="2815" y="2156"/>
              <a:ext cx="811" cy="1276"/>
            </a:xfrm>
            <a:prstGeom prst="curvedConnector2">
              <a:avLst/>
            </a:prstGeom>
            <a:ln w="28575"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8787" name="Text Box 35"/>
          <p:cNvSpPr txBox="1">
            <a:spLocks noChangeArrowheads="1"/>
          </p:cNvSpPr>
          <p:nvPr/>
        </p:nvSpPr>
        <p:spPr bwMode="auto">
          <a:xfrm rot="576149">
            <a:off x="5756275" y="1544638"/>
            <a:ext cx="2203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sz="2000">
                <a:solidFill>
                  <a:srgbClr val="FF0000"/>
                </a:solidFill>
                <a:latin typeface="Verdana" charset="0"/>
              </a:rPr>
              <a:t>Define possible </a:t>
            </a:r>
            <a:br>
              <a:rPr lang="en-GB" sz="2000">
                <a:solidFill>
                  <a:srgbClr val="FF0000"/>
                </a:solidFill>
                <a:latin typeface="Verdana" charset="0"/>
              </a:rPr>
            </a:br>
            <a:r>
              <a:rPr lang="en-GB" sz="2000">
                <a:solidFill>
                  <a:srgbClr val="FF0000"/>
                </a:solidFill>
                <a:latin typeface="Verdana" charset="0"/>
              </a:rPr>
              <a:t>‘health states’</a:t>
            </a:r>
          </a:p>
        </p:txBody>
      </p:sp>
      <p:sp>
        <p:nvSpPr>
          <p:cNvPr id="458789" name="Text Box 37"/>
          <p:cNvSpPr txBox="1">
            <a:spLocks noChangeArrowheads="1"/>
          </p:cNvSpPr>
          <p:nvPr/>
        </p:nvSpPr>
        <p:spPr bwMode="auto">
          <a:xfrm rot="-580818">
            <a:off x="5418138" y="5233988"/>
            <a:ext cx="2232025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sz="2000">
                <a:solidFill>
                  <a:srgbClr val="FF0000"/>
                </a:solidFill>
                <a:latin typeface="Verdana" charset="0"/>
              </a:rPr>
              <a:t>Identify feasible</a:t>
            </a:r>
            <a:br>
              <a:rPr lang="en-GB" sz="2000">
                <a:solidFill>
                  <a:srgbClr val="FF0000"/>
                </a:solidFill>
                <a:latin typeface="Verdana" charset="0"/>
              </a:rPr>
            </a:br>
            <a:r>
              <a:rPr lang="en-GB" sz="2000">
                <a:solidFill>
                  <a:srgbClr val="FF0000"/>
                </a:solidFill>
                <a:latin typeface="Verdana" charset="0"/>
              </a:rPr>
              <a:t>transitions</a:t>
            </a:r>
          </a:p>
        </p:txBody>
      </p:sp>
      <p:sp>
        <p:nvSpPr>
          <p:cNvPr id="458793" name="Rectangle 41"/>
          <p:cNvSpPr>
            <a:spLocks noChangeArrowheads="1"/>
          </p:cNvSpPr>
          <p:nvPr/>
        </p:nvSpPr>
        <p:spPr bwMode="auto">
          <a:xfrm rot="-711384">
            <a:off x="393700" y="1546225"/>
            <a:ext cx="3673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2000">
                <a:solidFill>
                  <a:srgbClr val="FF0000"/>
                </a:solidFill>
                <a:latin typeface="Verdana" charset="0"/>
              </a:rPr>
              <a:t>Choose ‘cycle’ length </a:t>
            </a:r>
            <a:br>
              <a:rPr lang="en-GB" sz="2000">
                <a:solidFill>
                  <a:srgbClr val="FF0000"/>
                </a:solidFill>
                <a:latin typeface="Verdana" charset="0"/>
              </a:rPr>
            </a:br>
            <a:r>
              <a:rPr lang="en-GB" sz="2000">
                <a:solidFill>
                  <a:srgbClr val="FF0000"/>
                </a:solidFill>
                <a:latin typeface="Verdana" charset="0"/>
              </a:rPr>
              <a:t>(day, week, month, year…)</a:t>
            </a:r>
            <a:endParaRPr lang="en-US" sz="2000">
              <a:solidFill>
                <a:srgbClr val="FF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3997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87" grpId="0"/>
      <p:bldP spid="458789" grpId="0" animBg="1"/>
      <p:bldP spid="4587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val 21"/>
          <p:cNvSpPr>
            <a:spLocks noChangeArrowheads="1"/>
          </p:cNvSpPr>
          <p:nvPr/>
        </p:nvSpPr>
        <p:spPr bwMode="auto">
          <a:xfrm>
            <a:off x="1946275" y="2814638"/>
            <a:ext cx="2147888" cy="990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GB" sz="2800">
                <a:solidFill>
                  <a:srgbClr val="000000"/>
                </a:solidFill>
              </a:rPr>
              <a:t>Well</a:t>
            </a:r>
            <a:endParaRPr lang="en-GB" sz="2000"/>
          </a:p>
        </p:txBody>
      </p:sp>
      <p:sp>
        <p:nvSpPr>
          <p:cNvPr id="50179" name="Oval 22"/>
          <p:cNvSpPr>
            <a:spLocks noChangeArrowheads="1"/>
          </p:cNvSpPr>
          <p:nvPr/>
        </p:nvSpPr>
        <p:spPr bwMode="auto">
          <a:xfrm>
            <a:off x="1947863" y="4595813"/>
            <a:ext cx="2147887" cy="990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GB" sz="2800">
                <a:solidFill>
                  <a:srgbClr val="000000"/>
                </a:solidFill>
              </a:rPr>
              <a:t>Dead</a:t>
            </a:r>
            <a:endParaRPr lang="en-GB" sz="2000"/>
          </a:p>
        </p:txBody>
      </p:sp>
      <p:sp>
        <p:nvSpPr>
          <p:cNvPr id="50180" name="Oval 23"/>
          <p:cNvSpPr>
            <a:spLocks noChangeArrowheads="1"/>
          </p:cNvSpPr>
          <p:nvPr/>
        </p:nvSpPr>
        <p:spPr bwMode="auto">
          <a:xfrm>
            <a:off x="5048250" y="2813050"/>
            <a:ext cx="2147888" cy="990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GB" sz="2800">
                <a:solidFill>
                  <a:srgbClr val="000000"/>
                </a:solidFill>
              </a:rPr>
              <a:t>Sick</a:t>
            </a:r>
            <a:endParaRPr lang="en-GB" sz="2000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Calibri" charset="0"/>
              </a:rPr>
              <a:t>Markov models: Add data</a:t>
            </a:r>
          </a:p>
        </p:txBody>
      </p:sp>
      <p:cxnSp>
        <p:nvCxnSpPr>
          <p:cNvPr id="80902" name="AutoShape 9"/>
          <p:cNvCxnSpPr>
            <a:cxnSpLocks noChangeShapeType="1"/>
          </p:cNvCxnSpPr>
          <p:nvPr/>
        </p:nvCxnSpPr>
        <p:spPr bwMode="auto">
          <a:xfrm flipV="1">
            <a:off x="4108450" y="3308350"/>
            <a:ext cx="925513" cy="1588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0903" name="AutoShape 12"/>
          <p:cNvCxnSpPr>
            <a:cxnSpLocks noChangeShapeType="1"/>
          </p:cNvCxnSpPr>
          <p:nvPr/>
        </p:nvCxnSpPr>
        <p:spPr bwMode="auto">
          <a:xfrm rot="5400000" flipH="1" flipV="1">
            <a:off x="1896269" y="3309144"/>
            <a:ext cx="730250" cy="1588"/>
          </a:xfrm>
          <a:prstGeom prst="curvedConnector5">
            <a:avLst>
              <a:gd name="adj1" fmla="val -49130"/>
              <a:gd name="adj2" fmla="val -53600014"/>
              <a:gd name="adj3" fmla="val 149130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0904" name="AutoShape 15"/>
          <p:cNvCxnSpPr>
            <a:cxnSpLocks noChangeShapeType="1"/>
          </p:cNvCxnSpPr>
          <p:nvPr/>
        </p:nvCxnSpPr>
        <p:spPr bwMode="auto">
          <a:xfrm rot="16200000" flipH="1">
            <a:off x="2640807" y="4199731"/>
            <a:ext cx="762000" cy="158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84175" y="2819400"/>
            <a:ext cx="4556125" cy="1493838"/>
            <a:chOff x="242" y="1776"/>
            <a:chExt cx="2870" cy="941"/>
          </a:xfrm>
        </p:grpSpPr>
        <p:sp>
          <p:nvSpPr>
            <p:cNvPr id="80928" name="Text Box 10"/>
            <p:cNvSpPr txBox="1">
              <a:spLocks noChangeArrowheads="1"/>
            </p:cNvSpPr>
            <p:nvPr/>
          </p:nvSpPr>
          <p:spPr bwMode="auto">
            <a:xfrm>
              <a:off x="2534" y="1776"/>
              <a:ext cx="5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sz="2000" b="1">
                  <a:solidFill>
                    <a:srgbClr val="0000FF"/>
                  </a:solidFill>
                  <a:latin typeface="Arial" charset="0"/>
                </a:rPr>
                <a:t>5% pa</a:t>
              </a:r>
            </a:p>
          </p:txBody>
        </p:sp>
        <p:sp>
          <p:nvSpPr>
            <p:cNvPr id="80929" name="Text Box 13"/>
            <p:cNvSpPr txBox="1">
              <a:spLocks noChangeArrowheads="1"/>
            </p:cNvSpPr>
            <p:nvPr/>
          </p:nvSpPr>
          <p:spPr bwMode="auto">
            <a:xfrm>
              <a:off x="242" y="1911"/>
              <a:ext cx="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r"/>
              <a:r>
                <a:rPr lang="en-GB" sz="2000" b="1">
                  <a:solidFill>
                    <a:srgbClr val="0000FF"/>
                  </a:solidFill>
                  <a:latin typeface="Arial" charset="0"/>
                </a:rPr>
                <a:t>94% pa</a:t>
              </a:r>
            </a:p>
          </p:txBody>
        </p:sp>
        <p:sp>
          <p:nvSpPr>
            <p:cNvPr id="80930" name="Text Box 16"/>
            <p:cNvSpPr txBox="1">
              <a:spLocks noChangeArrowheads="1"/>
            </p:cNvSpPr>
            <p:nvPr/>
          </p:nvSpPr>
          <p:spPr bwMode="auto">
            <a:xfrm>
              <a:off x="1299" y="2467"/>
              <a:ext cx="5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r"/>
              <a:r>
                <a:rPr lang="en-GB" sz="2000" b="1">
                  <a:solidFill>
                    <a:srgbClr val="0000FF"/>
                  </a:solidFill>
                  <a:latin typeface="Arial" charset="0"/>
                </a:rPr>
                <a:t>1% pa</a:t>
              </a:r>
            </a:p>
          </p:txBody>
        </p:sp>
      </p:grpSp>
      <p:cxnSp>
        <p:nvCxnSpPr>
          <p:cNvPr id="80906" name="AutoShape 18"/>
          <p:cNvCxnSpPr>
            <a:cxnSpLocks noChangeShapeType="1"/>
          </p:cNvCxnSpPr>
          <p:nvPr/>
        </p:nvCxnSpPr>
        <p:spPr bwMode="auto">
          <a:xfrm rot="5400000" flipV="1">
            <a:off x="1897857" y="5090319"/>
            <a:ext cx="730250" cy="1587"/>
          </a:xfrm>
          <a:prstGeom prst="curvedConnector5">
            <a:avLst>
              <a:gd name="adj1" fmla="val -49130"/>
              <a:gd name="adj2" fmla="val -50300014"/>
              <a:gd name="adj3" fmla="val 149130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4019" name="Text Box 19"/>
          <p:cNvSpPr txBox="1">
            <a:spLocks noChangeArrowheads="1"/>
          </p:cNvSpPr>
          <p:nvPr/>
        </p:nvSpPr>
        <p:spPr bwMode="auto">
          <a:xfrm>
            <a:off x="290513" y="4860925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GB" sz="2000" b="1">
                <a:solidFill>
                  <a:srgbClr val="FF0000"/>
                </a:solidFill>
                <a:latin typeface="Arial" charset="0"/>
              </a:rPr>
              <a:t>100% pa</a:t>
            </a:r>
          </a:p>
        </p:txBody>
      </p:sp>
      <p:cxnSp>
        <p:nvCxnSpPr>
          <p:cNvPr id="80908" name="AutoShape 26"/>
          <p:cNvCxnSpPr>
            <a:cxnSpLocks noChangeShapeType="1"/>
          </p:cNvCxnSpPr>
          <p:nvPr/>
        </p:nvCxnSpPr>
        <p:spPr bwMode="auto">
          <a:xfrm rot="5400000" flipH="1" flipV="1">
            <a:off x="6517482" y="3307556"/>
            <a:ext cx="730250" cy="1587"/>
          </a:xfrm>
          <a:prstGeom prst="curvedConnector5">
            <a:avLst>
              <a:gd name="adj1" fmla="val -49130"/>
              <a:gd name="adj2" fmla="val 39999986"/>
              <a:gd name="adj3" fmla="val 149130"/>
            </a:avLst>
          </a:prstGeom>
          <a:noFill/>
          <a:ln w="28575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0909" name="AutoShape 29"/>
          <p:cNvCxnSpPr>
            <a:cxnSpLocks noChangeShapeType="1"/>
          </p:cNvCxnSpPr>
          <p:nvPr/>
        </p:nvCxnSpPr>
        <p:spPr bwMode="auto">
          <a:xfrm rot="-5400000" flipH="1" flipV="1">
            <a:off x="4571207" y="1248569"/>
            <a:ext cx="1587" cy="3101975"/>
          </a:xfrm>
          <a:prstGeom prst="curvedConnector3">
            <a:avLst>
              <a:gd name="adj1" fmla="val -4040001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0910" name="AutoShape 32"/>
          <p:cNvCxnSpPr>
            <a:cxnSpLocks noChangeShapeType="1"/>
          </p:cNvCxnSpPr>
          <p:nvPr/>
        </p:nvCxnSpPr>
        <p:spPr bwMode="auto">
          <a:xfrm rot="5400000">
            <a:off x="4479925" y="3448051"/>
            <a:ext cx="1273175" cy="2012950"/>
          </a:xfrm>
          <a:prstGeom prst="curvedConnector2">
            <a:avLst/>
          </a:prstGeom>
          <a:noFill/>
          <a:ln w="28575">
            <a:solidFill>
              <a:srgbClr val="777777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3992563" y="1768475"/>
            <a:ext cx="4576762" cy="3278188"/>
            <a:chOff x="2515" y="1114"/>
            <a:chExt cx="2883" cy="2065"/>
          </a:xfrm>
        </p:grpSpPr>
        <p:sp>
          <p:nvSpPr>
            <p:cNvPr id="80925" name="Text Box 27"/>
            <p:cNvSpPr txBox="1">
              <a:spLocks noChangeArrowheads="1"/>
            </p:cNvSpPr>
            <p:nvPr/>
          </p:nvSpPr>
          <p:spPr bwMode="auto">
            <a:xfrm>
              <a:off x="4731" y="1920"/>
              <a:ext cx="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GB" sz="2000" b="1">
                  <a:solidFill>
                    <a:srgbClr val="00B050"/>
                  </a:solidFill>
                  <a:latin typeface="Arial" charset="0"/>
                </a:rPr>
                <a:t>20% pa</a:t>
              </a:r>
            </a:p>
          </p:txBody>
        </p:sp>
        <p:sp>
          <p:nvSpPr>
            <p:cNvPr id="80926" name="Text Box 30"/>
            <p:cNvSpPr txBox="1">
              <a:spLocks noChangeArrowheads="1"/>
            </p:cNvSpPr>
            <p:nvPr/>
          </p:nvSpPr>
          <p:spPr bwMode="auto">
            <a:xfrm>
              <a:off x="2515" y="1114"/>
              <a:ext cx="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sz="2000" b="1">
                  <a:solidFill>
                    <a:srgbClr val="00B050"/>
                  </a:solidFill>
                  <a:latin typeface="Arial" charset="0"/>
                </a:rPr>
                <a:t>75% pa</a:t>
              </a:r>
            </a:p>
          </p:txBody>
        </p:sp>
        <p:sp>
          <p:nvSpPr>
            <p:cNvPr id="80927" name="Text Box 33"/>
            <p:cNvSpPr txBox="1">
              <a:spLocks noChangeArrowheads="1"/>
            </p:cNvSpPr>
            <p:nvPr/>
          </p:nvSpPr>
          <p:spPr bwMode="auto">
            <a:xfrm>
              <a:off x="3412" y="2929"/>
              <a:ext cx="5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GB" sz="2000" b="1">
                  <a:solidFill>
                    <a:srgbClr val="00B050"/>
                  </a:solidFill>
                  <a:latin typeface="Arial" charset="0"/>
                </a:rPr>
                <a:t>5% pa</a:t>
              </a:r>
            </a:p>
          </p:txBody>
        </p:sp>
      </p:grpSp>
      <p:sp>
        <p:nvSpPr>
          <p:cNvPr id="384038" name="Text Box 38"/>
          <p:cNvSpPr txBox="1">
            <a:spLocks noChangeArrowheads="1"/>
          </p:cNvSpPr>
          <p:nvPr/>
        </p:nvSpPr>
        <p:spPr bwMode="auto">
          <a:xfrm rot="-580818">
            <a:off x="4799013" y="5305425"/>
            <a:ext cx="2528887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sz="2000">
                <a:solidFill>
                  <a:srgbClr val="FF0000"/>
                </a:solidFill>
                <a:latin typeface="Verdana" charset="0"/>
              </a:rPr>
              <a:t>Define probability </a:t>
            </a:r>
            <a:br>
              <a:rPr lang="en-GB" sz="2000">
                <a:solidFill>
                  <a:srgbClr val="FF0000"/>
                </a:solidFill>
                <a:latin typeface="Verdana" charset="0"/>
              </a:rPr>
            </a:br>
            <a:r>
              <a:rPr lang="en-GB" sz="2000">
                <a:solidFill>
                  <a:srgbClr val="FF0000"/>
                </a:solidFill>
                <a:latin typeface="Verdana" charset="0"/>
              </a:rPr>
              <a:t>of transitions </a:t>
            </a:r>
            <a:br>
              <a:rPr lang="en-GB" sz="2000">
                <a:solidFill>
                  <a:srgbClr val="FF0000"/>
                </a:solidFill>
                <a:latin typeface="Verdana" charset="0"/>
              </a:rPr>
            </a:br>
            <a:r>
              <a:rPr lang="en-GB" sz="2000">
                <a:solidFill>
                  <a:srgbClr val="FF0000"/>
                </a:solidFill>
                <a:latin typeface="Verdana" charset="0"/>
              </a:rPr>
              <a:t>per cycle </a:t>
            </a:r>
          </a:p>
        </p:txBody>
      </p:sp>
      <p:sp>
        <p:nvSpPr>
          <p:cNvPr id="384042" name="Rectangle 42"/>
          <p:cNvSpPr>
            <a:spLocks noChangeArrowheads="1"/>
          </p:cNvSpPr>
          <p:nvPr/>
        </p:nvSpPr>
        <p:spPr bwMode="auto">
          <a:xfrm rot="-1396737">
            <a:off x="739775" y="1570038"/>
            <a:ext cx="27289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2000">
                <a:solidFill>
                  <a:srgbClr val="FF0000"/>
                </a:solidFill>
                <a:latin typeface="Verdana" charset="0"/>
              </a:rPr>
              <a:t>Attach costs &amp; QoL</a:t>
            </a:r>
            <a:br>
              <a:rPr lang="en-GB" sz="2000">
                <a:solidFill>
                  <a:srgbClr val="FF0000"/>
                </a:solidFill>
                <a:latin typeface="Verdana" charset="0"/>
              </a:rPr>
            </a:br>
            <a:r>
              <a:rPr lang="en-GB" sz="2000">
                <a:solidFill>
                  <a:srgbClr val="FF0000"/>
                </a:solidFill>
                <a:latin typeface="Verdana" charset="0"/>
              </a:rPr>
              <a:t>to each health state</a:t>
            </a:r>
            <a:br>
              <a:rPr lang="en-GB" sz="2000">
                <a:solidFill>
                  <a:srgbClr val="FF0000"/>
                </a:solidFill>
                <a:latin typeface="Verdana" charset="0"/>
              </a:rPr>
            </a:br>
            <a:endParaRPr lang="en-US" sz="2000">
              <a:solidFill>
                <a:srgbClr val="FF0000"/>
              </a:solidFill>
              <a:latin typeface="Verdana" charset="0"/>
            </a:endParaRPr>
          </a:p>
        </p:txBody>
      </p:sp>
      <p:sp>
        <p:nvSpPr>
          <p:cNvPr id="30" name="Oval 23"/>
          <p:cNvSpPr>
            <a:spLocks noChangeArrowheads="1"/>
          </p:cNvSpPr>
          <p:nvPr/>
        </p:nvSpPr>
        <p:spPr bwMode="auto">
          <a:xfrm>
            <a:off x="5116513" y="2803525"/>
            <a:ext cx="2095500" cy="990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GB" sz="2800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1949450" y="2828925"/>
            <a:ext cx="2147888" cy="990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GB" sz="2800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1962150" y="4581525"/>
            <a:ext cx="2147888" cy="990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GB" sz="2800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962150" y="2794000"/>
            <a:ext cx="5249863" cy="2773363"/>
            <a:chOff x="1221" y="1774"/>
            <a:chExt cx="3307" cy="1747"/>
          </a:xfrm>
        </p:grpSpPr>
        <p:sp>
          <p:nvSpPr>
            <p:cNvPr id="50201" name="Oval 49"/>
            <p:cNvSpPr>
              <a:spLocks noChangeArrowheads="1"/>
            </p:cNvSpPr>
            <p:nvPr/>
          </p:nvSpPr>
          <p:spPr bwMode="auto">
            <a:xfrm>
              <a:off x="3156" y="1774"/>
              <a:ext cx="1372" cy="63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GB" sz="200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Arial" charset="0"/>
                </a:rPr>
                <a:t>£1,000 pa</a:t>
              </a:r>
              <a:br>
                <a:rPr lang="en-GB" sz="200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Arial" charset="0"/>
                </a:rPr>
              </a:br>
              <a:r>
                <a:rPr lang="en-GB" sz="200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Arial" charset="0"/>
                </a:rPr>
                <a:t>QoL=0.6</a:t>
              </a:r>
            </a:p>
          </p:txBody>
        </p:sp>
        <p:sp>
          <p:nvSpPr>
            <p:cNvPr id="80923" name="Oval 47"/>
            <p:cNvSpPr>
              <a:spLocks noChangeArrowheads="1"/>
            </p:cNvSpPr>
            <p:nvPr/>
          </p:nvSpPr>
          <p:spPr bwMode="auto">
            <a:xfrm>
              <a:off x="1221" y="1775"/>
              <a:ext cx="1353" cy="62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2000"/>
                <a:t>£100 pa</a:t>
              </a:r>
              <a:br>
                <a:rPr lang="en-GB" sz="2000"/>
              </a:br>
              <a:r>
                <a:rPr lang="en-GB" sz="2000"/>
                <a:t>QoL=1</a:t>
              </a:r>
            </a:p>
          </p:txBody>
        </p:sp>
        <p:sp>
          <p:nvSpPr>
            <p:cNvPr id="50203" name="Oval 48"/>
            <p:cNvSpPr>
              <a:spLocks noChangeArrowheads="1"/>
            </p:cNvSpPr>
            <p:nvPr/>
          </p:nvSpPr>
          <p:spPr bwMode="auto">
            <a:xfrm>
              <a:off x="1222" y="2897"/>
              <a:ext cx="1353" cy="624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GB" sz="200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Arial" charset="0"/>
                </a:rPr>
                <a:t>£0 pa</a:t>
              </a:r>
              <a:br>
                <a:rPr lang="en-GB" sz="200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Arial" charset="0"/>
                </a:rPr>
              </a:br>
              <a:r>
                <a:rPr lang="en-GB" sz="200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Arial" charset="0"/>
                </a:rPr>
                <a:t>QoL=0</a:t>
              </a:r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9552" y="5733256"/>
            <a:ext cx="1743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>
                <a:latin typeface="Arial" charset="0"/>
              </a:rPr>
              <a:t>pa= per annum</a:t>
            </a:r>
          </a:p>
        </p:txBody>
      </p:sp>
    </p:spTree>
    <p:extLst>
      <p:ext uri="{BB962C8B-B14F-4D97-AF65-F5344CB8AC3E}">
        <p14:creationId xmlns="" xmlns:p14="http://schemas.microsoft.com/office/powerpoint/2010/main" val="2098221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19" grpId="0"/>
      <p:bldP spid="384038" grpId="0" animBg="1"/>
      <p:bldP spid="384042" grpId="0"/>
      <p:bldP spid="30" grpId="0" animBg="1"/>
      <p:bldP spid="31" grpId="0" animBg="1"/>
      <p:bldP spid="32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 smtClean="0"/>
              <a:t>A simple Markov model… in excel</a:t>
            </a:r>
          </a:p>
        </p:txBody>
      </p:sp>
      <p:pic>
        <p:nvPicPr>
          <p:cNvPr id="11878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31888"/>
            <a:ext cx="9144000" cy="5726112"/>
          </a:xfrm>
          <a:noFill/>
        </p:spPr>
      </p:pic>
    </p:spTree>
    <p:extLst>
      <p:ext uri="{BB962C8B-B14F-4D97-AF65-F5344CB8AC3E}">
        <p14:creationId xmlns="" xmlns:p14="http://schemas.microsoft.com/office/powerpoint/2010/main" val="23845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 smtClean="0"/>
              <a:t>A simple Markov model… in excel</a:t>
            </a:r>
          </a:p>
        </p:txBody>
      </p:sp>
      <p:sp>
        <p:nvSpPr>
          <p:cNvPr id="119811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1981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31888"/>
            <a:ext cx="9144000" cy="5726112"/>
          </a:xfrm>
          <a:noFill/>
        </p:spPr>
      </p:pic>
    </p:spTree>
    <p:extLst>
      <p:ext uri="{BB962C8B-B14F-4D97-AF65-F5344CB8AC3E}">
        <p14:creationId xmlns="" xmlns:p14="http://schemas.microsoft.com/office/powerpoint/2010/main" val="32423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>
                <a:latin typeface="Calibri" charset="0"/>
              </a:rPr>
              <a:t>Markov models: Repeat for each intervention &amp; calculate ICER</a:t>
            </a:r>
          </a:p>
        </p:txBody>
      </p:sp>
      <p:graphicFrame>
        <p:nvGraphicFramePr>
          <p:cNvPr id="465144" name="Group 248"/>
          <p:cNvGraphicFramePr>
            <a:graphicFrameLocks noGrp="1"/>
          </p:cNvGraphicFramePr>
          <p:nvPr>
            <p:ph type="tbl" idx="1"/>
          </p:nvPr>
        </p:nvGraphicFramePr>
        <p:xfrm>
          <a:off x="720725" y="4692650"/>
          <a:ext cx="7342188" cy="1466852"/>
        </p:xfrm>
        <a:graphic>
          <a:graphicData uri="http://schemas.openxmlformats.org/drawingml/2006/table">
            <a:tbl>
              <a:tblPr/>
              <a:tblGrid>
                <a:gridCol w="2322513"/>
                <a:gridCol w="1582737"/>
                <a:gridCol w="1674813"/>
                <a:gridCol w="1762125"/>
              </a:tblGrid>
              <a:tr h="366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91436" marR="91436" marT="45740" marB="45740" horzOverflow="overflow">
                    <a:lnL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91436" marR="91436" marT="45740" marB="4574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91436" marR="91436" marT="45740" marB="4574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Difference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91436" marR="91436" marT="45740" marB="45740" horzOverflow="overflow">
                    <a:lnL>
                      <a:noFill/>
                    </a:lnL>
                    <a:lnR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Expected cost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91436" marR="91436" marT="45740" marB="45740" horzOverflow="overflow">
                    <a:lnL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£1,394,575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91436" marR="91436" marT="45740" marB="4574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£2,250,404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91436" marR="91436" marT="45740" marB="4574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£855,830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91436" marR="91436" marT="45740" marB="45740" horzOverflow="overflow">
                    <a:lnL>
                      <a:noFill/>
                    </a:lnL>
                    <a:lnR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Expected QALYs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91436" marR="91436" marT="45740" marB="45740" horzOverflow="overflow">
                    <a:lnL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9,286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91436" marR="91436" marT="45740" marB="4574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9,345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91436" marR="91436" marT="45740" marB="4574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59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91436" marR="91436" marT="45740" marB="45740" horzOverflow="overflow">
                    <a:lnL>
                      <a:noFill/>
                    </a:lnL>
                    <a:lnR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ICER (£ per QALY) =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6" marR="91436" marT="45740" marB="45740" horzOverflow="overflow">
                    <a:lnL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£14,466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91436" marR="91436" marT="45740" marB="45740" horzOverflow="overflow">
                    <a:lnL>
                      <a:noFill/>
                    </a:lnL>
                    <a:lnR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2970" name="Group 139"/>
          <p:cNvGrpSpPr>
            <a:grpSpLocks/>
          </p:cNvGrpSpPr>
          <p:nvPr/>
        </p:nvGrpSpPr>
        <p:grpSpPr bwMode="auto">
          <a:xfrm>
            <a:off x="863600" y="2060575"/>
            <a:ext cx="3744913" cy="2195513"/>
            <a:chOff x="317" y="1026"/>
            <a:chExt cx="2359" cy="1383"/>
          </a:xfrm>
        </p:grpSpPr>
        <p:grpSp>
          <p:nvGrpSpPr>
            <p:cNvPr id="82990" name="Group 120"/>
            <p:cNvGrpSpPr>
              <a:grpSpLocks/>
            </p:cNvGrpSpPr>
            <p:nvPr/>
          </p:nvGrpSpPr>
          <p:grpSpPr bwMode="auto">
            <a:xfrm>
              <a:off x="818" y="1116"/>
              <a:ext cx="1858" cy="1293"/>
              <a:chOff x="818" y="1115"/>
              <a:chExt cx="1657" cy="1204"/>
            </a:xfrm>
          </p:grpSpPr>
          <p:sp>
            <p:nvSpPr>
              <p:cNvPr id="82992" name="Oval 94"/>
              <p:cNvSpPr>
                <a:spLocks noChangeAspect="1" noChangeArrowheads="1"/>
              </p:cNvSpPr>
              <p:nvPr/>
            </p:nvSpPr>
            <p:spPr bwMode="auto">
              <a:xfrm>
                <a:off x="820" y="1444"/>
                <a:ext cx="677" cy="3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FFCC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400"/>
              </a:p>
            </p:txBody>
          </p:sp>
          <p:sp>
            <p:nvSpPr>
              <p:cNvPr id="52265" name="Oval 95"/>
              <p:cNvSpPr>
                <a:spLocks noChangeAspect="1" noChangeArrowheads="1"/>
              </p:cNvSpPr>
              <p:nvPr/>
            </p:nvSpPr>
            <p:spPr bwMode="auto">
              <a:xfrm>
                <a:off x="821" y="2006"/>
                <a:ext cx="677" cy="3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GB" sz="1400"/>
              </a:p>
            </p:txBody>
          </p:sp>
          <p:sp>
            <p:nvSpPr>
              <p:cNvPr id="82994" name="Oval 96"/>
              <p:cNvSpPr>
                <a:spLocks noChangeAspect="1" noChangeArrowheads="1"/>
              </p:cNvSpPr>
              <p:nvPr/>
            </p:nvSpPr>
            <p:spPr bwMode="auto">
              <a:xfrm>
                <a:off x="1798" y="1443"/>
                <a:ext cx="677" cy="31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FFCC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400"/>
              </a:p>
            </p:txBody>
          </p:sp>
          <p:cxnSp>
            <p:nvCxnSpPr>
              <p:cNvPr id="52267" name="AutoShape 97"/>
              <p:cNvCxnSpPr>
                <a:cxnSpLocks noChangeAspect="1" noChangeShapeType="1"/>
              </p:cNvCxnSpPr>
              <p:nvPr/>
            </p:nvCxnSpPr>
            <p:spPr bwMode="auto">
              <a:xfrm flipV="1">
                <a:off x="1502" y="1600"/>
                <a:ext cx="291" cy="0"/>
              </a:xfrm>
              <a:prstGeom prst="curvedConnector3">
                <a:avLst>
                  <a:gd name="adj1" fmla="val 49912"/>
                </a:avLst>
              </a:prstGeom>
              <a:ln w="28575"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68" name="AutoShape 99"/>
              <p:cNvCxnSpPr>
                <a:cxnSpLocks noChangeAspect="1" noChangeShapeType="1"/>
              </p:cNvCxnSpPr>
              <p:nvPr/>
            </p:nvCxnSpPr>
            <p:spPr bwMode="auto">
              <a:xfrm rot="16200000" flipH="1">
                <a:off x="1040" y="1879"/>
                <a:ext cx="237" cy="0"/>
              </a:xfrm>
              <a:prstGeom prst="curvedConnector3">
                <a:avLst>
                  <a:gd name="adj1" fmla="val 50000"/>
                </a:avLst>
              </a:prstGeom>
              <a:ln w="28575"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997" name="Text Box 101"/>
              <p:cNvSpPr txBox="1">
                <a:spLocks noChangeAspect="1" noChangeArrowheads="1"/>
              </p:cNvSpPr>
              <p:nvPr/>
            </p:nvSpPr>
            <p:spPr bwMode="auto">
              <a:xfrm>
                <a:off x="1495" y="1419"/>
                <a:ext cx="24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GB" sz="1400" b="1">
                    <a:solidFill>
                      <a:srgbClr val="0000FF"/>
                    </a:solidFill>
                    <a:latin typeface="Arial" charset="0"/>
                  </a:rPr>
                  <a:t>5%</a:t>
                </a:r>
              </a:p>
            </p:txBody>
          </p:sp>
          <p:sp>
            <p:nvSpPr>
              <p:cNvPr id="82998" name="Text Box 103"/>
              <p:cNvSpPr txBox="1">
                <a:spLocks noChangeAspect="1" noChangeArrowheads="1"/>
              </p:cNvSpPr>
              <p:nvPr/>
            </p:nvSpPr>
            <p:spPr bwMode="auto">
              <a:xfrm>
                <a:off x="898" y="1766"/>
                <a:ext cx="24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GB" sz="1400" b="1">
                    <a:solidFill>
                      <a:srgbClr val="0000FF"/>
                    </a:solidFill>
                    <a:latin typeface="Arial" charset="0"/>
                  </a:rPr>
                  <a:t>1%</a:t>
                </a:r>
              </a:p>
            </p:txBody>
          </p:sp>
          <p:cxnSp>
            <p:nvCxnSpPr>
              <p:cNvPr id="52271" name="AutoShape 107"/>
              <p:cNvCxnSpPr>
                <a:cxnSpLocks noChangeAspect="1" noChangeShapeType="1"/>
                <a:stCxn id="52277" idx="0"/>
                <a:endCxn id="52275" idx="0"/>
              </p:cNvCxnSpPr>
              <p:nvPr/>
            </p:nvCxnSpPr>
            <p:spPr bwMode="auto">
              <a:xfrm rot="-5400000" flipH="1" flipV="1">
                <a:off x="1645" y="955"/>
                <a:ext cx="1" cy="977"/>
              </a:xfrm>
              <a:prstGeom prst="curvedConnector3">
                <a:avLst>
                  <a:gd name="adj1" fmla="val -14400005"/>
                </a:avLst>
              </a:prstGeom>
              <a:ln w="28575"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72" name="AutoShape 108"/>
              <p:cNvCxnSpPr>
                <a:cxnSpLocks noChangeAspect="1" noChangeShapeType="1"/>
              </p:cNvCxnSpPr>
              <p:nvPr/>
            </p:nvCxnSpPr>
            <p:spPr bwMode="auto">
              <a:xfrm rot="5400000">
                <a:off x="1619" y="1643"/>
                <a:ext cx="399" cy="635"/>
              </a:xfrm>
              <a:prstGeom prst="curvedConnector2">
                <a:avLst/>
              </a:prstGeom>
              <a:ln w="28575"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001" name="Text Box 111"/>
              <p:cNvSpPr txBox="1">
                <a:spLocks noChangeAspect="1" noChangeArrowheads="1"/>
              </p:cNvSpPr>
              <p:nvPr/>
            </p:nvSpPr>
            <p:spPr bwMode="auto">
              <a:xfrm>
                <a:off x="1521" y="1115"/>
                <a:ext cx="303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GB" sz="1400" b="1">
                    <a:solidFill>
                      <a:srgbClr val="D60093"/>
                    </a:solidFill>
                    <a:latin typeface="Arial" charset="0"/>
                  </a:rPr>
                  <a:t>75%</a:t>
                </a:r>
              </a:p>
            </p:txBody>
          </p:sp>
          <p:sp>
            <p:nvSpPr>
              <p:cNvPr id="83002" name="Text Box 112"/>
              <p:cNvSpPr txBox="1">
                <a:spLocks noChangeAspect="1" noChangeArrowheads="1"/>
              </p:cNvSpPr>
              <p:nvPr/>
            </p:nvSpPr>
            <p:spPr bwMode="auto">
              <a:xfrm>
                <a:off x="1914" y="1997"/>
                <a:ext cx="24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GB" sz="1400" b="1">
                    <a:solidFill>
                      <a:srgbClr val="D60093"/>
                    </a:solidFill>
                    <a:latin typeface="Arial" charset="0"/>
                  </a:rPr>
                  <a:t>5%</a:t>
                </a:r>
              </a:p>
            </p:txBody>
          </p:sp>
          <p:sp>
            <p:nvSpPr>
              <p:cNvPr id="52275" name="Oval 115"/>
              <p:cNvSpPr>
                <a:spLocks noChangeAspect="1" noChangeArrowheads="1"/>
              </p:cNvSpPr>
              <p:nvPr/>
            </p:nvSpPr>
            <p:spPr bwMode="auto">
              <a:xfrm>
                <a:off x="818" y="1445"/>
                <a:ext cx="677" cy="312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GB" sz="14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Arial" charset="0"/>
                  </a:rPr>
                  <a:t>£100 pa</a:t>
                </a:r>
                <a:br>
                  <a:rPr lang="en-GB" sz="14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Arial" charset="0"/>
                  </a:rPr>
                </a:br>
                <a:r>
                  <a:rPr lang="en-GB" sz="14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Arial" charset="0"/>
                  </a:rPr>
                  <a:t>QoL=1</a:t>
                </a:r>
              </a:p>
            </p:txBody>
          </p:sp>
          <p:sp>
            <p:nvSpPr>
              <p:cNvPr id="83004" name="Oval 116"/>
              <p:cNvSpPr>
                <a:spLocks noChangeAspect="1" noChangeArrowheads="1"/>
              </p:cNvSpPr>
              <p:nvPr/>
            </p:nvSpPr>
            <p:spPr bwMode="auto">
              <a:xfrm>
                <a:off x="819" y="2006"/>
                <a:ext cx="676" cy="31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1400"/>
                  <a:t>£0 pa</a:t>
                </a:r>
                <a:br>
                  <a:rPr lang="en-GB" sz="1400"/>
                </a:br>
                <a:r>
                  <a:rPr lang="en-GB" sz="1400"/>
                  <a:t>QoL=0</a:t>
                </a:r>
              </a:p>
            </p:txBody>
          </p:sp>
          <p:sp>
            <p:nvSpPr>
              <p:cNvPr id="52277" name="Oval 117"/>
              <p:cNvSpPr>
                <a:spLocks noChangeAspect="1" noChangeArrowheads="1"/>
              </p:cNvSpPr>
              <p:nvPr/>
            </p:nvSpPr>
            <p:spPr bwMode="auto">
              <a:xfrm>
                <a:off x="1795" y="1444"/>
                <a:ext cx="677" cy="313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GB" sz="14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Arial" charset="0"/>
                  </a:rPr>
                  <a:t>£1,000 pa</a:t>
                </a:r>
                <a:br>
                  <a:rPr lang="en-GB" sz="14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Arial" charset="0"/>
                  </a:rPr>
                </a:br>
                <a:r>
                  <a:rPr lang="en-GB" sz="14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Arial" charset="0"/>
                  </a:rPr>
                  <a:t>QoL=0.6</a:t>
                </a:r>
              </a:p>
            </p:txBody>
          </p:sp>
        </p:grpSp>
        <p:sp>
          <p:nvSpPr>
            <p:cNvPr id="82991" name="Text Box 136"/>
            <p:cNvSpPr txBox="1">
              <a:spLocks noChangeArrowheads="1"/>
            </p:cNvSpPr>
            <p:nvPr/>
          </p:nvSpPr>
          <p:spPr bwMode="auto">
            <a:xfrm>
              <a:off x="317" y="1026"/>
              <a:ext cx="1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GB" sz="2000" b="1">
                  <a:solidFill>
                    <a:schemeClr val="accent2"/>
                  </a:solidFill>
                  <a:latin typeface="Arial" charset="0"/>
                </a:rPr>
                <a:t>Intervention A</a:t>
              </a:r>
              <a:endParaRPr lang="en-US" sz="2000" b="1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grpSp>
        <p:nvGrpSpPr>
          <p:cNvPr id="82971" name="Group 138"/>
          <p:cNvGrpSpPr>
            <a:grpSpLocks/>
          </p:cNvGrpSpPr>
          <p:nvPr/>
        </p:nvGrpSpPr>
        <p:grpSpPr bwMode="auto">
          <a:xfrm>
            <a:off x="4900613" y="2060575"/>
            <a:ext cx="3632200" cy="2233613"/>
            <a:chOff x="2631" y="1071"/>
            <a:chExt cx="2288" cy="1407"/>
          </a:xfrm>
        </p:grpSpPr>
        <p:grpSp>
          <p:nvGrpSpPr>
            <p:cNvPr id="82974" name="Group 121"/>
            <p:cNvGrpSpPr>
              <a:grpSpLocks/>
            </p:cNvGrpSpPr>
            <p:nvPr/>
          </p:nvGrpSpPr>
          <p:grpSpPr bwMode="auto">
            <a:xfrm>
              <a:off x="3061" y="1185"/>
              <a:ext cx="1858" cy="1293"/>
              <a:chOff x="818" y="1115"/>
              <a:chExt cx="1657" cy="1204"/>
            </a:xfrm>
          </p:grpSpPr>
          <p:sp>
            <p:nvSpPr>
              <p:cNvPr id="82976" name="Oval 122"/>
              <p:cNvSpPr>
                <a:spLocks noChangeAspect="1" noChangeArrowheads="1"/>
              </p:cNvSpPr>
              <p:nvPr/>
            </p:nvSpPr>
            <p:spPr bwMode="auto">
              <a:xfrm>
                <a:off x="820" y="1444"/>
                <a:ext cx="677" cy="3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FFCC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400"/>
              </a:p>
            </p:txBody>
          </p:sp>
          <p:sp>
            <p:nvSpPr>
              <p:cNvPr id="82977" name="Oval 123"/>
              <p:cNvSpPr>
                <a:spLocks noChangeAspect="1" noChangeArrowheads="1"/>
              </p:cNvSpPr>
              <p:nvPr/>
            </p:nvSpPr>
            <p:spPr bwMode="auto">
              <a:xfrm>
                <a:off x="821" y="2006"/>
                <a:ext cx="677" cy="3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CCCC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400"/>
              </a:p>
            </p:txBody>
          </p:sp>
          <p:sp>
            <p:nvSpPr>
              <p:cNvPr id="82978" name="Oval 124"/>
              <p:cNvSpPr>
                <a:spLocks noChangeAspect="1" noChangeArrowheads="1"/>
              </p:cNvSpPr>
              <p:nvPr/>
            </p:nvSpPr>
            <p:spPr bwMode="auto">
              <a:xfrm>
                <a:off x="1798" y="1443"/>
                <a:ext cx="677" cy="31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FFCC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400"/>
              </a:p>
            </p:txBody>
          </p:sp>
          <p:cxnSp>
            <p:nvCxnSpPr>
              <p:cNvPr id="52251" name="AutoShape 125"/>
              <p:cNvCxnSpPr>
                <a:cxnSpLocks noChangeAspect="1" noChangeShapeType="1"/>
              </p:cNvCxnSpPr>
              <p:nvPr/>
            </p:nvCxnSpPr>
            <p:spPr bwMode="auto">
              <a:xfrm flipV="1">
                <a:off x="1502" y="1600"/>
                <a:ext cx="291" cy="0"/>
              </a:xfrm>
              <a:prstGeom prst="curvedConnector3">
                <a:avLst>
                  <a:gd name="adj1" fmla="val 49912"/>
                </a:avLst>
              </a:prstGeom>
              <a:ln w="28575"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52" name="AutoShape 126"/>
              <p:cNvCxnSpPr>
                <a:cxnSpLocks noChangeAspect="1" noChangeShapeType="1"/>
              </p:cNvCxnSpPr>
              <p:nvPr/>
            </p:nvCxnSpPr>
            <p:spPr bwMode="auto">
              <a:xfrm rot="16200000" flipH="1">
                <a:off x="1040" y="1879"/>
                <a:ext cx="237" cy="0"/>
              </a:xfrm>
              <a:prstGeom prst="curvedConnector3">
                <a:avLst>
                  <a:gd name="adj1" fmla="val 50000"/>
                </a:avLst>
              </a:prstGeom>
              <a:ln w="28575"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981" name="Text Box 127"/>
              <p:cNvSpPr txBox="1">
                <a:spLocks noChangeAspect="1" noChangeArrowheads="1"/>
              </p:cNvSpPr>
              <p:nvPr/>
            </p:nvSpPr>
            <p:spPr bwMode="auto">
              <a:xfrm>
                <a:off x="1495" y="1419"/>
                <a:ext cx="24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GB" sz="1400" b="1">
                    <a:solidFill>
                      <a:srgbClr val="0000FF"/>
                    </a:solidFill>
                    <a:latin typeface="Arial" charset="0"/>
                  </a:rPr>
                  <a:t>4%</a:t>
                </a:r>
              </a:p>
            </p:txBody>
          </p:sp>
          <p:sp>
            <p:nvSpPr>
              <p:cNvPr id="82982" name="Text Box 128"/>
              <p:cNvSpPr txBox="1">
                <a:spLocks noChangeAspect="1" noChangeArrowheads="1"/>
              </p:cNvSpPr>
              <p:nvPr/>
            </p:nvSpPr>
            <p:spPr bwMode="auto">
              <a:xfrm>
                <a:off x="898" y="1766"/>
                <a:ext cx="24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GB" sz="1400" b="1">
                    <a:solidFill>
                      <a:srgbClr val="0000FF"/>
                    </a:solidFill>
                    <a:latin typeface="Arial" charset="0"/>
                  </a:rPr>
                  <a:t>1%</a:t>
                </a:r>
              </a:p>
            </p:txBody>
          </p:sp>
          <p:cxnSp>
            <p:nvCxnSpPr>
              <p:cNvPr id="52255" name="AutoShape 129"/>
              <p:cNvCxnSpPr>
                <a:cxnSpLocks noChangeAspect="1" noChangeShapeType="1"/>
                <a:stCxn id="52261" idx="0"/>
                <a:endCxn id="52259" idx="0"/>
              </p:cNvCxnSpPr>
              <p:nvPr/>
            </p:nvCxnSpPr>
            <p:spPr bwMode="auto">
              <a:xfrm rot="-5400000" flipH="1" flipV="1">
                <a:off x="1645" y="955"/>
                <a:ext cx="1" cy="977"/>
              </a:xfrm>
              <a:prstGeom prst="curvedConnector3">
                <a:avLst>
                  <a:gd name="adj1" fmla="val -14400005"/>
                </a:avLst>
              </a:prstGeom>
              <a:ln w="28575"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56" name="AutoShape 130"/>
              <p:cNvCxnSpPr>
                <a:cxnSpLocks noChangeAspect="1" noChangeShapeType="1"/>
              </p:cNvCxnSpPr>
              <p:nvPr/>
            </p:nvCxnSpPr>
            <p:spPr bwMode="auto">
              <a:xfrm rot="5400000">
                <a:off x="1619" y="1643"/>
                <a:ext cx="399" cy="635"/>
              </a:xfrm>
              <a:prstGeom prst="curvedConnector2">
                <a:avLst/>
              </a:prstGeom>
              <a:ln w="28575"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985" name="Text Box 131"/>
              <p:cNvSpPr txBox="1">
                <a:spLocks noChangeAspect="1" noChangeArrowheads="1"/>
              </p:cNvSpPr>
              <p:nvPr/>
            </p:nvSpPr>
            <p:spPr bwMode="auto">
              <a:xfrm>
                <a:off x="1521" y="1115"/>
                <a:ext cx="30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GB" sz="1400" b="1">
                    <a:solidFill>
                      <a:srgbClr val="D60093"/>
                    </a:solidFill>
                    <a:latin typeface="Arial" charset="0"/>
                  </a:rPr>
                  <a:t>78%</a:t>
                </a:r>
              </a:p>
            </p:txBody>
          </p:sp>
          <p:sp>
            <p:nvSpPr>
              <p:cNvPr id="82986" name="Text Box 132"/>
              <p:cNvSpPr txBox="1">
                <a:spLocks noChangeAspect="1" noChangeArrowheads="1"/>
              </p:cNvSpPr>
              <p:nvPr/>
            </p:nvSpPr>
            <p:spPr bwMode="auto">
              <a:xfrm>
                <a:off x="1914" y="1997"/>
                <a:ext cx="24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GB" sz="1400" b="1">
                    <a:solidFill>
                      <a:srgbClr val="D60093"/>
                    </a:solidFill>
                    <a:latin typeface="Arial" charset="0"/>
                  </a:rPr>
                  <a:t>5%</a:t>
                </a:r>
              </a:p>
            </p:txBody>
          </p:sp>
          <p:sp>
            <p:nvSpPr>
              <p:cNvPr id="52259" name="Oval 133"/>
              <p:cNvSpPr>
                <a:spLocks noChangeAspect="1" noChangeArrowheads="1"/>
              </p:cNvSpPr>
              <p:nvPr/>
            </p:nvSpPr>
            <p:spPr bwMode="auto">
              <a:xfrm>
                <a:off x="818" y="1445"/>
                <a:ext cx="677" cy="312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GB" sz="14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Arial" charset="0"/>
                  </a:rPr>
                  <a:t>£200 pa</a:t>
                </a:r>
                <a:br>
                  <a:rPr lang="en-GB" sz="14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Arial" charset="0"/>
                  </a:rPr>
                </a:br>
                <a:r>
                  <a:rPr lang="en-GB" sz="14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Arial" charset="0"/>
                  </a:rPr>
                  <a:t>QoL=1</a:t>
                </a:r>
              </a:p>
            </p:txBody>
          </p:sp>
          <p:sp>
            <p:nvSpPr>
              <p:cNvPr id="52260" name="Oval 134"/>
              <p:cNvSpPr>
                <a:spLocks noChangeAspect="1" noChangeArrowheads="1"/>
              </p:cNvSpPr>
              <p:nvPr/>
            </p:nvSpPr>
            <p:spPr bwMode="auto">
              <a:xfrm>
                <a:off x="819" y="2006"/>
                <a:ext cx="676" cy="313"/>
              </a:xfrm>
              <a:prstGeom prst="ellipse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GB" sz="14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Arial" charset="0"/>
                  </a:rPr>
                  <a:t>£0 pa</a:t>
                </a:r>
                <a:br>
                  <a:rPr lang="en-GB" sz="14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Arial" charset="0"/>
                  </a:rPr>
                </a:br>
                <a:r>
                  <a:rPr lang="en-GB" sz="14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Arial" charset="0"/>
                  </a:rPr>
                  <a:t>QoL=0</a:t>
                </a:r>
              </a:p>
            </p:txBody>
          </p:sp>
          <p:sp>
            <p:nvSpPr>
              <p:cNvPr id="52261" name="Oval 135"/>
              <p:cNvSpPr>
                <a:spLocks noChangeAspect="1" noChangeArrowheads="1"/>
              </p:cNvSpPr>
              <p:nvPr/>
            </p:nvSpPr>
            <p:spPr bwMode="auto">
              <a:xfrm>
                <a:off x="1795" y="1444"/>
                <a:ext cx="677" cy="313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GB" sz="14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Arial" charset="0"/>
                  </a:rPr>
                  <a:t>£1,100 pa</a:t>
                </a:r>
                <a:br>
                  <a:rPr lang="en-GB" sz="14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Arial" charset="0"/>
                  </a:rPr>
                </a:br>
                <a:r>
                  <a:rPr lang="en-GB" sz="14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Arial" charset="0"/>
                  </a:rPr>
                  <a:t>QoL=0.6</a:t>
                </a:r>
              </a:p>
            </p:txBody>
          </p:sp>
        </p:grpSp>
        <p:sp>
          <p:nvSpPr>
            <p:cNvPr id="82975" name="Text Box 137"/>
            <p:cNvSpPr txBox="1">
              <a:spLocks noChangeArrowheads="1"/>
            </p:cNvSpPr>
            <p:nvPr/>
          </p:nvSpPr>
          <p:spPr bwMode="auto">
            <a:xfrm>
              <a:off x="2631" y="1071"/>
              <a:ext cx="1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GB" sz="2000" b="1">
                  <a:solidFill>
                    <a:schemeClr val="accent2"/>
                  </a:solidFill>
                  <a:latin typeface="Arial" charset="0"/>
                </a:rPr>
                <a:t>Intervention B</a:t>
              </a:r>
              <a:endParaRPr lang="en-US" sz="2000" b="1">
                <a:solidFill>
                  <a:schemeClr val="accent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06507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Some issues…</a:t>
            </a:r>
          </a:p>
        </p:txBody>
      </p:sp>
      <p:sp>
        <p:nvSpPr>
          <p:cNvPr id="121859" name="Content Placeholder 2"/>
          <p:cNvSpPr>
            <a:spLocks noGrp="1"/>
          </p:cNvSpPr>
          <p:nvPr>
            <p:ph sz="half" idx="1"/>
          </p:nvPr>
        </p:nvSpPr>
        <p:spPr>
          <a:xfrm>
            <a:off x="395537" y="1600200"/>
            <a:ext cx="8329364" cy="4346575"/>
          </a:xfrm>
        </p:spPr>
        <p:txBody>
          <a:bodyPr/>
          <a:lstStyle/>
          <a:p>
            <a:r>
              <a:rPr lang="en-GB" altLang="en-US" dirty="0" smtClean="0"/>
              <a:t>Don’t forget to discount…</a:t>
            </a:r>
          </a:p>
          <a:p>
            <a:r>
              <a:rPr lang="en-GB" altLang="en-US" dirty="0" smtClean="0"/>
              <a:t>Half-cycle correction in a discrete time Markov model</a:t>
            </a:r>
          </a:p>
          <a:p>
            <a:pPr lvl="1"/>
            <a:r>
              <a:rPr lang="en-GB" altLang="en-US" dirty="0" smtClean="0"/>
              <a:t>Adjust so that transitions occur at mid-point in a cycle</a:t>
            </a:r>
          </a:p>
          <a:p>
            <a:pPr lvl="1"/>
            <a:r>
              <a:rPr lang="en-GB" altLang="en-US" dirty="0" smtClean="0"/>
              <a:t>May not matter where the focus is on the incremental costs and outcomes</a:t>
            </a:r>
          </a:p>
          <a:p>
            <a:r>
              <a:rPr lang="en-GB" altLang="en-US" dirty="0" smtClean="0"/>
              <a:t>Markov assumption</a:t>
            </a:r>
          </a:p>
          <a:p>
            <a:pPr lvl="1"/>
            <a:r>
              <a:rPr lang="en-GB" altLang="en-US" dirty="0" smtClean="0"/>
              <a:t>“</a:t>
            </a:r>
            <a:r>
              <a:rPr lang="en-GB" altLang="en-US" i="1" dirty="0" err="1" smtClean="0"/>
              <a:t>Memoryless</a:t>
            </a:r>
            <a:r>
              <a:rPr lang="en-GB" altLang="en-US" dirty="0" smtClean="0"/>
              <a:t>” – once transition is made, population in a particular health state is considered homogeneous regardless of where they’ve come from (and when)…</a:t>
            </a:r>
          </a:p>
        </p:txBody>
      </p:sp>
    </p:spTree>
    <p:extLst>
      <p:ext uri="{BB962C8B-B14F-4D97-AF65-F5344CB8AC3E}">
        <p14:creationId xmlns="" xmlns:p14="http://schemas.microsoft.com/office/powerpoint/2010/main" val="31839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Building time-dependency into a Markov model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sz="half" idx="1"/>
          </p:nvPr>
        </p:nvSpPr>
        <p:spPr>
          <a:xfrm>
            <a:off x="708025" y="1600200"/>
            <a:ext cx="7924800" cy="4973638"/>
          </a:xfrm>
        </p:spPr>
        <p:txBody>
          <a:bodyPr/>
          <a:lstStyle/>
          <a:p>
            <a:r>
              <a:rPr lang="en-GB" altLang="en-US" smtClean="0"/>
              <a:t>Different types</a:t>
            </a:r>
          </a:p>
          <a:p>
            <a:pPr lvl="1"/>
            <a:r>
              <a:rPr lang="en-GB" altLang="en-US" smtClean="0"/>
              <a:t>Probabilities can vary according to time in model, e.g. increased risk of death simply because a cohort ages </a:t>
            </a:r>
            <a:r>
              <a:rPr lang="en-GB" altLang="en-US" smtClean="0">
                <a:sym typeface="Wingdings" pitchFamily="-106" charset="2"/>
              </a:rPr>
              <a:t> relatively straightforward to implement (can separate out disease specific mortality from other cause mortality)</a:t>
            </a:r>
            <a:endParaRPr lang="en-GB" altLang="en-US" smtClean="0"/>
          </a:p>
          <a:p>
            <a:pPr lvl="1"/>
            <a:r>
              <a:rPr lang="en-GB" altLang="en-US" smtClean="0"/>
              <a:t>Probabilities that vary according to time in a particular state, i.e. the probability if moving to another state depends on the time spent in the current state </a:t>
            </a:r>
            <a:r>
              <a:rPr lang="en-GB" altLang="en-US" smtClean="0">
                <a:sym typeface="Wingdings" pitchFamily="-106" charset="2"/>
              </a:rPr>
              <a:t> less straightforward to implement </a:t>
            </a:r>
          </a:p>
          <a:p>
            <a:pPr lvl="2"/>
            <a:r>
              <a:rPr lang="en-GB" altLang="en-US" smtClean="0">
                <a:sym typeface="Wingdings" pitchFamily="-106" charset="2"/>
              </a:rPr>
              <a:t>Relax Markov assumption by making use of ‘tunnel’ states where patients remain for only one cycle</a:t>
            </a:r>
          </a:p>
          <a:p>
            <a:pPr lvl="2"/>
            <a:r>
              <a:rPr lang="en-GB" altLang="en-US" smtClean="0">
                <a:sym typeface="Wingdings" pitchFamily="-106" charset="2"/>
              </a:rPr>
              <a:t>Lots of tunnel states  challenging to program</a:t>
            </a:r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4890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Using survival analysis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sz="half" idx="1"/>
          </p:nvPr>
        </p:nvSpPr>
        <p:spPr>
          <a:xfrm>
            <a:off x="708025" y="1600200"/>
            <a:ext cx="7691438" cy="4462463"/>
          </a:xfrm>
        </p:spPr>
        <p:txBody>
          <a:bodyPr/>
          <a:lstStyle/>
          <a:p>
            <a:r>
              <a:rPr lang="en-GB" altLang="en-US" sz="2500" smtClean="0"/>
              <a:t>May be able to obtain time dependent probabilities from the literature and other sources, e.g. routine life tables</a:t>
            </a:r>
          </a:p>
          <a:p>
            <a:r>
              <a:rPr lang="en-GB" altLang="en-US" sz="2500" smtClean="0"/>
              <a:t>Time to event data may be available that can be used to derive time-dependent transition probabilities for models</a:t>
            </a:r>
          </a:p>
          <a:p>
            <a:r>
              <a:rPr lang="en-GB" altLang="en-US" sz="2500" smtClean="0"/>
              <a:t>Appropriate way to analyse ‘time to event’ information is through survival analysis (well established)</a:t>
            </a:r>
          </a:p>
          <a:p>
            <a:r>
              <a:rPr lang="en-GB" altLang="en-US" sz="2500" smtClean="0"/>
              <a:t>Survival analysis based on hazard rates </a:t>
            </a:r>
            <a:r>
              <a:rPr lang="en-GB" altLang="en-US" sz="2500" smtClean="0">
                <a:sym typeface="Wingdings" pitchFamily="-106" charset="2"/>
              </a:rPr>
              <a:t> need to carefully derive transition probabilities</a:t>
            </a:r>
            <a:endParaRPr lang="en-GB" altLang="en-US" sz="2500" smtClean="0"/>
          </a:p>
        </p:txBody>
      </p:sp>
    </p:spTree>
    <p:extLst>
      <p:ext uri="{BB962C8B-B14F-4D97-AF65-F5344CB8AC3E}">
        <p14:creationId xmlns="" xmlns:p14="http://schemas.microsoft.com/office/powerpoint/2010/main" val="11424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Combining decision trees and Markov models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sz="half" idx="1"/>
          </p:nvPr>
        </p:nvSpPr>
        <p:spPr>
          <a:xfrm>
            <a:off x="708025" y="1600200"/>
            <a:ext cx="7831138" cy="4406900"/>
          </a:xfrm>
        </p:spPr>
        <p:txBody>
          <a:bodyPr/>
          <a:lstStyle/>
          <a:p>
            <a:r>
              <a:rPr lang="en-GB" altLang="en-US" sz="2400" smtClean="0"/>
              <a:t>Decision trees and Markov models need not be mutually exclusive (the latter is a form of recursive decision tree) </a:t>
            </a:r>
          </a:p>
          <a:p>
            <a:r>
              <a:rPr lang="en-GB" altLang="en-US" sz="2400" smtClean="0"/>
              <a:t>There are examples where both approaches have been used in a single decision-analytic framework</a:t>
            </a:r>
          </a:p>
          <a:p>
            <a:r>
              <a:rPr lang="en-GB" altLang="en-US" sz="2400" smtClean="0"/>
              <a:t>A decision tree may be used to characterise short term events, the results of which are used to determine the proportions of the patient cohort entering particular Markov health states</a:t>
            </a:r>
          </a:p>
          <a:p>
            <a:pPr lvl="1"/>
            <a:r>
              <a:rPr lang="en-GB" altLang="en-US" smtClean="0"/>
              <a:t>The Markov model is used to estimate quality adjusted life expectancy</a:t>
            </a:r>
          </a:p>
        </p:txBody>
      </p:sp>
    </p:spTree>
    <p:extLst>
      <p:ext uri="{BB962C8B-B14F-4D97-AF65-F5344CB8AC3E}">
        <p14:creationId xmlns="" xmlns:p14="http://schemas.microsoft.com/office/powerpoint/2010/main" val="12075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GB" sz="4000" dirty="0" smtClean="0"/>
              <a:t>“</a:t>
            </a:r>
            <a:r>
              <a:rPr lang="en-GB" altLang="en-US" sz="4000" dirty="0" smtClean="0"/>
              <a:t>Vampire of trials or </a:t>
            </a:r>
            <a:br>
              <a:rPr lang="en-GB" altLang="en-US" sz="4000" dirty="0" smtClean="0"/>
            </a:br>
            <a:r>
              <a:rPr lang="en-GB" altLang="en-US" sz="4000" dirty="0" smtClean="0"/>
              <a:t>Frankenstein</a:t>
            </a:r>
            <a:r>
              <a:rPr lang="en-GB" altLang="en-GB" sz="4000" dirty="0" smtClean="0"/>
              <a:t>’</a:t>
            </a:r>
            <a:r>
              <a:rPr lang="en-GB" altLang="en-US" sz="4000" dirty="0" smtClean="0"/>
              <a:t>s monster</a:t>
            </a:r>
            <a:r>
              <a:rPr lang="en-GB" altLang="en-GB" dirty="0" smtClean="0"/>
              <a:t>”</a:t>
            </a:r>
            <a:endParaRPr lang="en-GB" altLang="en-US" dirty="0" smtClean="0"/>
          </a:p>
        </p:txBody>
      </p:sp>
      <p:sp>
        <p:nvSpPr>
          <p:cNvPr id="2570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b="1" dirty="0" smtClean="0">
                <a:cs typeface="Arial" pitchFamily="34" charset="0"/>
              </a:rPr>
              <a:t>Study-based</a:t>
            </a:r>
          </a:p>
          <a:p>
            <a:pPr lvl="1" eaLnBrk="1" hangingPunct="1"/>
            <a:r>
              <a:rPr lang="en-GB" altLang="en-US" sz="2400" dirty="0" smtClean="0">
                <a:cs typeface="Arial" pitchFamily="34" charset="0"/>
              </a:rPr>
              <a:t>Randomised controlled trials</a:t>
            </a:r>
          </a:p>
          <a:p>
            <a:pPr lvl="1" eaLnBrk="1" hangingPunct="1"/>
            <a:r>
              <a:rPr lang="en-GB" altLang="en-US" sz="2400" dirty="0" smtClean="0">
                <a:cs typeface="Arial" pitchFamily="34" charset="0"/>
              </a:rPr>
              <a:t>Quasi-experimental studies</a:t>
            </a:r>
          </a:p>
          <a:p>
            <a:pPr lvl="1" eaLnBrk="1" hangingPunct="1"/>
            <a:r>
              <a:rPr lang="en-GB" altLang="en-US" sz="2400" dirty="0" smtClean="0">
                <a:cs typeface="Arial" pitchFamily="34" charset="0"/>
              </a:rPr>
              <a:t>Observational studies</a:t>
            </a:r>
            <a:br>
              <a:rPr lang="en-GB" altLang="en-US" sz="2400" dirty="0" smtClean="0">
                <a:cs typeface="Arial" pitchFamily="34" charset="0"/>
              </a:rPr>
            </a:br>
            <a:endParaRPr lang="en-GB" altLang="en-US" sz="2400" dirty="0" smtClean="0">
              <a:cs typeface="Arial" pitchFamily="34" charset="0"/>
            </a:endParaRPr>
          </a:p>
          <a:p>
            <a:pPr eaLnBrk="1" hangingPunct="1"/>
            <a:r>
              <a:rPr lang="en-GB" altLang="en-US" sz="2400" b="1" dirty="0" smtClean="0">
                <a:cs typeface="Arial" pitchFamily="34" charset="0"/>
              </a:rPr>
              <a:t>Model-based</a:t>
            </a:r>
          </a:p>
          <a:p>
            <a:pPr lvl="1" eaLnBrk="1" hangingPunct="1"/>
            <a:r>
              <a:rPr lang="en-GB" altLang="en-US" sz="2400" dirty="0" smtClean="0">
                <a:cs typeface="Arial" pitchFamily="34" charset="0"/>
              </a:rPr>
              <a:t>Meta-analysis</a:t>
            </a:r>
          </a:p>
          <a:p>
            <a:pPr lvl="1" eaLnBrk="1" hangingPunct="1"/>
            <a:r>
              <a:rPr lang="en-GB" altLang="en-US" sz="2400" dirty="0" smtClean="0">
                <a:cs typeface="Arial" pitchFamily="34" charset="0"/>
              </a:rPr>
              <a:t>Decision trees</a:t>
            </a:r>
          </a:p>
          <a:p>
            <a:pPr lvl="1" eaLnBrk="1" hangingPunct="1"/>
            <a:r>
              <a:rPr lang="en-GB" altLang="en-US" sz="2400" dirty="0" smtClean="0">
                <a:cs typeface="Arial" pitchFamily="34" charset="0"/>
              </a:rPr>
              <a:t>Markov models</a:t>
            </a:r>
          </a:p>
          <a:p>
            <a:pPr lvl="1" eaLnBrk="1" hangingPunct="1"/>
            <a:r>
              <a:rPr lang="en-GB" altLang="en-US" sz="2400" dirty="0" smtClean="0">
                <a:cs typeface="Arial" pitchFamily="34" charset="0"/>
              </a:rPr>
              <a:t>Micro-simulation</a:t>
            </a:r>
          </a:p>
        </p:txBody>
      </p:sp>
      <p:graphicFrame>
        <p:nvGraphicFramePr>
          <p:cNvPr id="257028" name="Object 4"/>
          <p:cNvGraphicFramePr>
            <a:graphicFrameLocks noChangeAspect="1"/>
          </p:cNvGraphicFramePr>
          <p:nvPr/>
        </p:nvGraphicFramePr>
        <p:xfrm>
          <a:off x="5435600" y="1736725"/>
          <a:ext cx="2228850" cy="1876425"/>
        </p:xfrm>
        <a:graphic>
          <a:graphicData uri="http://schemas.openxmlformats.org/presentationml/2006/ole">
            <p:oleObj spid="_x0000_s3148" name="Clip" r:id="rId4" imgW="1746504" imgH="1470355" progId="">
              <p:embed/>
            </p:oleObj>
          </a:graphicData>
        </a:graphic>
      </p:graphicFrame>
      <p:graphicFrame>
        <p:nvGraphicFramePr>
          <p:cNvPr id="257029" name="Object 5"/>
          <p:cNvGraphicFramePr>
            <a:graphicFrameLocks noChangeAspect="1"/>
          </p:cNvGraphicFramePr>
          <p:nvPr/>
        </p:nvGraphicFramePr>
        <p:xfrm>
          <a:off x="3635375" y="3644900"/>
          <a:ext cx="1466850" cy="2238375"/>
        </p:xfrm>
        <a:graphic>
          <a:graphicData uri="http://schemas.openxmlformats.org/presentationml/2006/ole">
            <p:oleObj spid="_x0000_s3149" name="Clip" r:id="rId5" imgW="1303020" imgH="1986991" progId="">
              <p:embed/>
            </p:oleObj>
          </a:graphicData>
        </a:graphic>
      </p:graphicFrame>
      <p:sp>
        <p:nvSpPr>
          <p:cNvPr id="257032" name="Text Box 8"/>
          <p:cNvSpPr txBox="1">
            <a:spLocks noChangeArrowheads="1"/>
          </p:cNvSpPr>
          <p:nvPr/>
        </p:nvSpPr>
        <p:spPr bwMode="auto">
          <a:xfrm rot="-576619">
            <a:off x="3163888" y="4351338"/>
            <a:ext cx="5641975" cy="16859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GB" altLang="en-US">
                <a:solidFill>
                  <a:srgbClr val="FF0000"/>
                </a:solidFill>
                <a:latin typeface="Calibri" pitchFamily="34" charset="0"/>
              </a:rPr>
              <a:t>Modelling - </a:t>
            </a:r>
            <a:r>
              <a:rPr lang="en-GB" altLang="en-GB">
                <a:solidFill>
                  <a:srgbClr val="FF0000"/>
                </a:solidFill>
                <a:latin typeface="Calibri" pitchFamily="34" charset="0"/>
              </a:rPr>
              <a:t>‘</a:t>
            </a:r>
            <a:r>
              <a:rPr lang="en-GB" altLang="en-US">
                <a:solidFill>
                  <a:srgbClr val="FF0000"/>
                </a:solidFill>
                <a:latin typeface="Calibri" pitchFamily="34" charset="0"/>
              </a:rPr>
              <a:t>An unavoidable fact of life</a:t>
            </a:r>
            <a:r>
              <a:rPr lang="en-GB" altLang="en-GB">
                <a:solidFill>
                  <a:srgbClr val="FF0000"/>
                </a:solidFill>
                <a:latin typeface="Calibri" pitchFamily="34" charset="0"/>
              </a:rPr>
              <a:t>’</a:t>
            </a:r>
            <a:r>
              <a:rPr lang="en-GB" altLang="en-US">
                <a:solidFill>
                  <a:srgbClr val="FF0000"/>
                </a:solidFill>
                <a:latin typeface="Calibri" pitchFamily="34" charset="0"/>
              </a:rPr>
              <a:t>:</a:t>
            </a:r>
          </a:p>
          <a:p>
            <a:pPr>
              <a:buFontTx/>
              <a:buChar char="•"/>
            </a:pPr>
            <a:r>
              <a:rPr lang="en-GB" altLang="en-US" sz="2000">
                <a:latin typeface="Calibri" pitchFamily="34" charset="0"/>
              </a:rPr>
              <a:t> to extrapolate beyond limited trial follow-up</a:t>
            </a:r>
          </a:p>
          <a:p>
            <a:pPr>
              <a:buFontTx/>
              <a:buChar char="•"/>
            </a:pPr>
            <a:r>
              <a:rPr lang="en-GB" altLang="en-US" sz="2000">
                <a:latin typeface="Calibri" pitchFamily="34" charset="0"/>
              </a:rPr>
              <a:t> to link intermediate endpoints to final outcomes</a:t>
            </a:r>
          </a:p>
          <a:p>
            <a:pPr>
              <a:buFontTx/>
              <a:buChar char="•"/>
            </a:pPr>
            <a:r>
              <a:rPr lang="en-GB" altLang="en-US" sz="2000">
                <a:latin typeface="Calibri" pitchFamily="34" charset="0"/>
              </a:rPr>
              <a:t> to generalise to other settings</a:t>
            </a:r>
          </a:p>
          <a:p>
            <a:pPr>
              <a:buFontTx/>
              <a:buChar char="•"/>
            </a:pPr>
            <a:r>
              <a:rPr lang="en-GB" altLang="en-US" sz="2000">
                <a:latin typeface="Calibri" pitchFamily="34" charset="0"/>
              </a:rPr>
              <a:t> to synthesise comparisons</a:t>
            </a:r>
            <a:endParaRPr lang="en-US" altLang="en-US" sz="200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97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1" grpId="0" build="p" autoUpdateAnimBg="0"/>
      <p:bldP spid="2570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Good models should…</a:t>
            </a:r>
          </a:p>
        </p:txBody>
      </p:sp>
      <p:sp>
        <p:nvSpPr>
          <p:cNvPr id="3993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08025" y="1600200"/>
            <a:ext cx="7902575" cy="4162425"/>
          </a:xfrm>
        </p:spPr>
        <p:txBody>
          <a:bodyPr/>
          <a:lstStyle/>
          <a:p>
            <a:r>
              <a:rPr lang="en-GB" altLang="en-US" sz="2400" dirty="0" smtClean="0"/>
              <a:t>Reflect the key clinical characteristics of the disease process and treatments under review</a:t>
            </a:r>
          </a:p>
          <a:p>
            <a:r>
              <a:rPr lang="en-GB" altLang="en-US" sz="2400" dirty="0" smtClean="0"/>
              <a:t>Use best-available estimates of data inputs – obtained from systematic reviews and critically appraised</a:t>
            </a:r>
          </a:p>
          <a:p>
            <a:r>
              <a:rPr lang="en-GB" altLang="en-US" sz="2400" dirty="0" smtClean="0"/>
              <a:t>Reflect uncertainty over data inputs and assumptions</a:t>
            </a:r>
          </a:p>
          <a:p>
            <a:r>
              <a:rPr lang="en-GB" altLang="en-US" sz="2400" dirty="0" smtClean="0"/>
              <a:t>Be as simple as possible, but no simpler</a:t>
            </a:r>
          </a:p>
          <a:p>
            <a:r>
              <a:rPr lang="en-GB" altLang="en-US" sz="2400" dirty="0" smtClean="0"/>
              <a:t>Be clearly described, so they can be replicated</a:t>
            </a:r>
          </a:p>
          <a:p>
            <a:endParaRPr lang="en-GB" altLang="en-US" dirty="0" smtClean="0"/>
          </a:p>
          <a:p>
            <a:endParaRPr lang="en-GB" altLang="en-US" dirty="0" smtClean="0"/>
          </a:p>
          <a:p>
            <a:endParaRPr lang="en-GB" altLang="en-US" dirty="0" smtClean="0"/>
          </a:p>
        </p:txBody>
      </p:sp>
      <p:sp>
        <p:nvSpPr>
          <p:cNvPr id="382980" name="Text Box 1028"/>
          <p:cNvSpPr txBox="1">
            <a:spLocks noChangeArrowheads="1"/>
          </p:cNvSpPr>
          <p:nvPr/>
        </p:nvSpPr>
        <p:spPr bwMode="auto">
          <a:xfrm>
            <a:off x="684213" y="4860925"/>
            <a:ext cx="75596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solidFill>
                  <a:srgbClr val="006666"/>
                </a:solidFill>
                <a:latin typeface="+mj-lt"/>
                <a:ea typeface="ＭＳ Ｐゴシック" pitchFamily="-112" charset="-128"/>
              </a:rPr>
              <a:t>Philips </a:t>
            </a:r>
            <a:r>
              <a:rPr lang="en-GB" sz="2000" i="1" dirty="0">
                <a:solidFill>
                  <a:srgbClr val="006666"/>
                </a:solidFill>
                <a:latin typeface="+mj-lt"/>
                <a:ea typeface="ＭＳ Ｐゴシック" pitchFamily="-112" charset="-128"/>
              </a:rPr>
              <a:t>et al</a:t>
            </a:r>
            <a:r>
              <a:rPr lang="en-GB" sz="2000" dirty="0">
                <a:solidFill>
                  <a:srgbClr val="006666"/>
                </a:solidFill>
                <a:latin typeface="+mj-lt"/>
                <a:ea typeface="ＭＳ Ｐゴシック" pitchFamily="-112" charset="-128"/>
              </a:rPr>
              <a:t>. Review of guidelines for good practice in decision-analytic modelling in health technology assessment.</a:t>
            </a:r>
          </a:p>
          <a:p>
            <a:pPr>
              <a:defRPr/>
            </a:pPr>
            <a:r>
              <a:rPr lang="en-GB" sz="2000" i="1" dirty="0">
                <a:solidFill>
                  <a:srgbClr val="006666"/>
                </a:solidFill>
                <a:latin typeface="+mj-lt"/>
                <a:ea typeface="ＭＳ Ｐゴシック" pitchFamily="-112" charset="-128"/>
              </a:rPr>
              <a:t>Health </a:t>
            </a:r>
            <a:r>
              <a:rPr lang="en-GB" sz="2000" i="1" dirty="0" err="1">
                <a:solidFill>
                  <a:srgbClr val="006666"/>
                </a:solidFill>
                <a:latin typeface="+mj-lt"/>
                <a:ea typeface="ＭＳ Ｐゴシック" pitchFamily="-112" charset="-128"/>
              </a:rPr>
              <a:t>Technol</a:t>
            </a:r>
            <a:r>
              <a:rPr lang="en-GB" sz="2000" i="1" dirty="0">
                <a:solidFill>
                  <a:srgbClr val="006666"/>
                </a:solidFill>
                <a:latin typeface="+mj-lt"/>
                <a:ea typeface="ＭＳ Ｐゴシック" pitchFamily="-112" charset="-128"/>
              </a:rPr>
              <a:t> Assess </a:t>
            </a:r>
            <a:r>
              <a:rPr lang="en-GB" sz="2000" dirty="0">
                <a:solidFill>
                  <a:srgbClr val="006666"/>
                </a:solidFill>
                <a:latin typeface="+mj-lt"/>
                <a:ea typeface="ＭＳ Ｐゴシック" pitchFamily="-112" charset="-128"/>
              </a:rPr>
              <a:t>2004;</a:t>
            </a:r>
            <a:r>
              <a:rPr lang="en-GB" sz="2000" b="1" dirty="0">
                <a:solidFill>
                  <a:srgbClr val="006666"/>
                </a:solidFill>
                <a:latin typeface="+mj-lt"/>
                <a:ea typeface="ＭＳ Ｐゴシック" pitchFamily="-112" charset="-128"/>
              </a:rPr>
              <a:t>8</a:t>
            </a:r>
            <a:r>
              <a:rPr lang="en-GB" sz="2000" dirty="0">
                <a:solidFill>
                  <a:srgbClr val="006666"/>
                </a:solidFill>
                <a:latin typeface="+mj-lt"/>
                <a:ea typeface="ＭＳ Ｐゴシック" pitchFamily="-112" charset="-128"/>
              </a:rPr>
              <a:t>(36).</a:t>
            </a:r>
          </a:p>
        </p:txBody>
      </p:sp>
      <p:sp>
        <p:nvSpPr>
          <p:cNvPr id="39940" name="Rectangle 1029"/>
          <p:cNvSpPr>
            <a:spLocks noChangeArrowheads="1"/>
          </p:cNvSpPr>
          <p:nvPr/>
        </p:nvSpPr>
        <p:spPr bwMode="auto">
          <a:xfrm>
            <a:off x="684213" y="5797550"/>
            <a:ext cx="464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GB" altLang="en-US">
                <a:solidFill>
                  <a:srgbClr val="0000FF"/>
                </a:solidFill>
                <a:hlinkClick r:id="rId2"/>
              </a:rPr>
              <a:t>http://www.ncchta.org/fullmono/mon836.pdf</a:t>
            </a:r>
            <a:r>
              <a:rPr lang="en-GB" altLang="en-US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7833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1143000"/>
          </a:xfrm>
        </p:spPr>
        <p:txBody>
          <a:bodyPr/>
          <a:lstStyle/>
          <a:p>
            <a:r>
              <a:rPr lang="en-GB" dirty="0" err="1" smtClean="0"/>
              <a:t>Thankyou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0686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spect="1" noChangeArrowheads="1"/>
          </p:cNvSpPr>
          <p:nvPr/>
        </p:nvSpPr>
        <p:spPr bwMode="auto">
          <a:xfrm>
            <a:off x="3482975" y="4131593"/>
            <a:ext cx="2178050" cy="701675"/>
          </a:xfrm>
          <a:prstGeom prst="rect">
            <a:avLst/>
          </a:prstGeom>
          <a:solidFill>
            <a:srgbClr val="00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GB" altLang="en-US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So what is a </a:t>
            </a:r>
            <a:r>
              <a:rPr lang="en-GB" altLang="en-GB" sz="4000" smtClean="0"/>
              <a:t>‘</a:t>
            </a:r>
            <a:r>
              <a:rPr lang="en-GB" altLang="en-US" sz="4000" smtClean="0"/>
              <a:t>model</a:t>
            </a:r>
            <a:r>
              <a:rPr lang="en-GB" altLang="en-GB" sz="4000" smtClean="0"/>
              <a:t>’</a:t>
            </a:r>
            <a:r>
              <a:rPr lang="en-GB" altLang="en-US" sz="4000" smtClean="0"/>
              <a:t>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2463" y="2940050"/>
            <a:ext cx="3070225" cy="1211263"/>
            <a:chOff x="411" y="1616"/>
            <a:chExt cx="1934" cy="763"/>
          </a:xfrm>
        </p:grpSpPr>
        <p:sp>
          <p:nvSpPr>
            <p:cNvPr id="37910" name="Text Box 5"/>
            <p:cNvSpPr txBox="1">
              <a:spLocks noChangeArrowheads="1"/>
            </p:cNvSpPr>
            <p:nvPr/>
          </p:nvSpPr>
          <p:spPr bwMode="auto">
            <a:xfrm>
              <a:off x="411" y="1616"/>
              <a:ext cx="156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r"/>
              <a:r>
                <a:rPr lang="en-GB" altLang="en-US" b="1">
                  <a:solidFill>
                    <a:srgbClr val="3333CC"/>
                  </a:solidFill>
                </a:rPr>
                <a:t>Resource use</a:t>
              </a:r>
              <a:r>
                <a:rPr lang="en-GB" altLang="en-US">
                  <a:solidFill>
                    <a:srgbClr val="3333CC"/>
                  </a:solidFill>
                </a:rPr>
                <a:t/>
              </a:r>
              <a:br>
                <a:rPr lang="en-GB" altLang="en-US">
                  <a:solidFill>
                    <a:srgbClr val="3333CC"/>
                  </a:solidFill>
                </a:rPr>
              </a:br>
              <a:r>
                <a:rPr lang="en-GB" altLang="en-US" sz="2000"/>
                <a:t>GP visits, IP stays…</a:t>
              </a:r>
              <a:endParaRPr lang="en-GB" altLang="en-US" sz="2000" b="1"/>
            </a:p>
          </p:txBody>
        </p:sp>
        <p:sp>
          <p:nvSpPr>
            <p:cNvPr id="37911" name="AutoShape 6"/>
            <p:cNvSpPr>
              <a:spLocks noChangeArrowheads="1"/>
            </p:cNvSpPr>
            <p:nvPr/>
          </p:nvSpPr>
          <p:spPr bwMode="auto">
            <a:xfrm rot="13535630" flipH="1">
              <a:off x="1991" y="2025"/>
              <a:ext cx="528" cy="180"/>
            </a:xfrm>
            <a:prstGeom prst="rightArrow">
              <a:avLst>
                <a:gd name="adj1" fmla="val 50000"/>
                <a:gd name="adj2" fmla="val 73333"/>
              </a:avLst>
            </a:prstGeom>
            <a:gradFill rotWithShape="0">
              <a:gsLst>
                <a:gs pos="0">
                  <a:srgbClr val="8C3D91"/>
                </a:gs>
                <a:gs pos="12000">
                  <a:srgbClr val="7005D4"/>
                </a:gs>
                <a:gs pos="30000">
                  <a:srgbClr val="181CC7"/>
                </a:gs>
                <a:gs pos="60001">
                  <a:srgbClr val="0A128C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421313" y="2940050"/>
            <a:ext cx="2503487" cy="1211263"/>
            <a:chOff x="3415" y="1616"/>
            <a:chExt cx="1577" cy="763"/>
          </a:xfrm>
        </p:grpSpPr>
        <p:sp>
          <p:nvSpPr>
            <p:cNvPr id="37908" name="Text Box 8"/>
            <p:cNvSpPr txBox="1">
              <a:spLocks noChangeArrowheads="1"/>
            </p:cNvSpPr>
            <p:nvPr/>
          </p:nvSpPr>
          <p:spPr bwMode="auto">
            <a:xfrm>
              <a:off x="3775" y="1616"/>
              <a:ext cx="121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r>
                <a:rPr lang="en-GB" altLang="en-US" b="1">
                  <a:solidFill>
                    <a:srgbClr val="3333CC"/>
                  </a:solidFill>
                </a:rPr>
                <a:t>Preferences</a:t>
              </a:r>
              <a:r>
                <a:rPr lang="en-GB" altLang="en-US">
                  <a:solidFill>
                    <a:srgbClr val="3333CC"/>
                  </a:solidFill>
                </a:rPr>
                <a:t/>
              </a:r>
              <a:br>
                <a:rPr lang="en-GB" altLang="en-US">
                  <a:solidFill>
                    <a:srgbClr val="3333CC"/>
                  </a:solidFill>
                </a:rPr>
              </a:br>
              <a:r>
                <a:rPr lang="en-GB" altLang="en-US" sz="2000"/>
                <a:t>QoL weights</a:t>
              </a:r>
            </a:p>
          </p:txBody>
        </p:sp>
        <p:sp>
          <p:nvSpPr>
            <p:cNvPr id="37909" name="AutoShape 9"/>
            <p:cNvSpPr>
              <a:spLocks noChangeArrowheads="1"/>
            </p:cNvSpPr>
            <p:nvPr/>
          </p:nvSpPr>
          <p:spPr bwMode="auto">
            <a:xfrm rot="8064370">
              <a:off x="3241" y="2025"/>
              <a:ext cx="528" cy="180"/>
            </a:xfrm>
            <a:prstGeom prst="rightArrow">
              <a:avLst>
                <a:gd name="adj1" fmla="val 50000"/>
                <a:gd name="adj2" fmla="val 73333"/>
              </a:avLst>
            </a:prstGeom>
            <a:gradFill rotWithShape="0">
              <a:gsLst>
                <a:gs pos="0">
                  <a:srgbClr val="8C3D91"/>
                </a:gs>
                <a:gs pos="12000">
                  <a:srgbClr val="7005D4"/>
                </a:gs>
                <a:gs pos="30000">
                  <a:srgbClr val="181CC7"/>
                </a:gs>
                <a:gs pos="60001">
                  <a:srgbClr val="0A128C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23850" y="3906838"/>
            <a:ext cx="3016250" cy="762000"/>
            <a:chOff x="204" y="2225"/>
            <a:chExt cx="1900" cy="480"/>
          </a:xfrm>
        </p:grpSpPr>
        <p:sp>
          <p:nvSpPr>
            <p:cNvPr id="37906" name="Text Box 11"/>
            <p:cNvSpPr txBox="1">
              <a:spLocks noChangeArrowheads="1"/>
            </p:cNvSpPr>
            <p:nvPr/>
          </p:nvSpPr>
          <p:spPr bwMode="auto">
            <a:xfrm>
              <a:off x="204" y="2225"/>
              <a:ext cx="134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r"/>
              <a:r>
                <a:rPr lang="en-GB" altLang="en-US" b="1">
                  <a:solidFill>
                    <a:srgbClr val="3333CC"/>
                  </a:solidFill>
                </a:rPr>
                <a:t>Unit costs</a:t>
              </a:r>
              <a:r>
                <a:rPr lang="en-GB" altLang="en-US">
                  <a:solidFill>
                    <a:srgbClr val="3333CC"/>
                  </a:solidFill>
                </a:rPr>
                <a:t/>
              </a:r>
              <a:br>
                <a:rPr lang="en-GB" altLang="en-US">
                  <a:solidFill>
                    <a:srgbClr val="3333CC"/>
                  </a:solidFill>
                </a:rPr>
              </a:br>
              <a:r>
                <a:rPr lang="en-GB" altLang="en-US" sz="2000"/>
                <a:t>e.g £ per GP visit</a:t>
              </a:r>
            </a:p>
          </p:txBody>
        </p:sp>
        <p:sp>
          <p:nvSpPr>
            <p:cNvPr id="37907" name="AutoShape 12"/>
            <p:cNvSpPr>
              <a:spLocks noChangeArrowheads="1"/>
            </p:cNvSpPr>
            <p:nvPr/>
          </p:nvSpPr>
          <p:spPr bwMode="auto">
            <a:xfrm rot="11886798" flipH="1">
              <a:off x="1576" y="2429"/>
              <a:ext cx="528" cy="180"/>
            </a:xfrm>
            <a:prstGeom prst="rightArrow">
              <a:avLst>
                <a:gd name="adj1" fmla="val 50000"/>
                <a:gd name="adj2" fmla="val 73333"/>
              </a:avLst>
            </a:prstGeom>
            <a:gradFill rotWithShape="0">
              <a:gsLst>
                <a:gs pos="0">
                  <a:srgbClr val="8C3D91"/>
                </a:gs>
                <a:gs pos="12000">
                  <a:srgbClr val="7005D4"/>
                </a:gs>
                <a:gs pos="30000">
                  <a:srgbClr val="181CC7"/>
                </a:gs>
                <a:gs pos="60001">
                  <a:srgbClr val="0A128C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802313" y="3906838"/>
            <a:ext cx="3033712" cy="1066800"/>
            <a:chOff x="3655" y="2225"/>
            <a:chExt cx="1911" cy="672"/>
          </a:xfrm>
        </p:grpSpPr>
        <p:sp>
          <p:nvSpPr>
            <p:cNvPr id="37904" name="Text Box 14"/>
            <p:cNvSpPr txBox="1">
              <a:spLocks noChangeArrowheads="1"/>
            </p:cNvSpPr>
            <p:nvPr/>
          </p:nvSpPr>
          <p:spPr bwMode="auto">
            <a:xfrm>
              <a:off x="4193" y="2225"/>
              <a:ext cx="137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GB" altLang="en-US" b="1">
                  <a:solidFill>
                    <a:srgbClr val="3333CC"/>
                  </a:solidFill>
                </a:rPr>
                <a:t>Epidemiology</a:t>
              </a:r>
              <a:r>
                <a:rPr lang="en-GB" altLang="en-US">
                  <a:solidFill>
                    <a:srgbClr val="3333CC"/>
                  </a:solidFill>
                </a:rPr>
                <a:t/>
              </a:r>
              <a:br>
                <a:rPr lang="en-GB" altLang="en-US">
                  <a:solidFill>
                    <a:srgbClr val="3333CC"/>
                  </a:solidFill>
                </a:rPr>
              </a:br>
              <a:r>
                <a:rPr lang="en-GB" altLang="en-US" sz="2000"/>
                <a:t>Baseline risks, </a:t>
              </a:r>
              <a:br>
                <a:rPr lang="en-GB" altLang="en-US" sz="2000"/>
              </a:br>
              <a:r>
                <a:rPr lang="en-GB" altLang="en-US" sz="2000"/>
                <a:t>sub-groups</a:t>
              </a:r>
            </a:p>
          </p:txBody>
        </p:sp>
        <p:sp>
          <p:nvSpPr>
            <p:cNvPr id="37905" name="AutoShape 15"/>
            <p:cNvSpPr>
              <a:spLocks noChangeArrowheads="1"/>
            </p:cNvSpPr>
            <p:nvPr/>
          </p:nvSpPr>
          <p:spPr bwMode="auto">
            <a:xfrm rot="9713202">
              <a:off x="3655" y="2429"/>
              <a:ext cx="528" cy="180"/>
            </a:xfrm>
            <a:prstGeom prst="rightArrow">
              <a:avLst>
                <a:gd name="adj1" fmla="val 50000"/>
                <a:gd name="adj2" fmla="val 73333"/>
              </a:avLst>
            </a:prstGeom>
            <a:gradFill rotWithShape="0">
              <a:gsLst>
                <a:gs pos="0">
                  <a:srgbClr val="8C3D91"/>
                </a:gs>
                <a:gs pos="12000">
                  <a:srgbClr val="7005D4"/>
                </a:gs>
                <a:gs pos="30000">
                  <a:srgbClr val="181CC7"/>
                </a:gs>
                <a:gs pos="60001">
                  <a:srgbClr val="0A128C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108324" y="4883150"/>
            <a:ext cx="2913063" cy="1463675"/>
            <a:chOff x="1958" y="2999"/>
            <a:chExt cx="1835" cy="922"/>
          </a:xfrm>
        </p:grpSpPr>
        <p:sp>
          <p:nvSpPr>
            <p:cNvPr id="37902" name="Text Box 17"/>
            <p:cNvSpPr txBox="1">
              <a:spLocks noChangeArrowheads="1"/>
            </p:cNvSpPr>
            <p:nvPr/>
          </p:nvSpPr>
          <p:spPr bwMode="auto">
            <a:xfrm>
              <a:off x="1958" y="3403"/>
              <a:ext cx="183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GB" altLang="en-US" b="1" dirty="0">
                  <a:solidFill>
                    <a:srgbClr val="CC0000"/>
                  </a:solidFill>
                </a:rPr>
                <a:t>Cost Effectiveness</a:t>
              </a:r>
              <a:r>
                <a:rPr lang="en-GB" altLang="en-US" dirty="0">
                  <a:solidFill>
                    <a:srgbClr val="CC0000"/>
                  </a:solidFill>
                </a:rPr>
                <a:t/>
              </a:r>
              <a:br>
                <a:rPr lang="en-GB" altLang="en-US" dirty="0">
                  <a:solidFill>
                    <a:srgbClr val="CC0000"/>
                  </a:solidFill>
                </a:rPr>
              </a:br>
              <a:r>
                <a:rPr lang="en-GB" altLang="en-US" dirty="0"/>
                <a:t>£/QALY</a:t>
              </a:r>
            </a:p>
          </p:txBody>
        </p:sp>
        <p:sp>
          <p:nvSpPr>
            <p:cNvPr id="37903" name="AutoShape 18"/>
            <p:cNvSpPr>
              <a:spLocks noChangeArrowheads="1"/>
            </p:cNvSpPr>
            <p:nvPr/>
          </p:nvSpPr>
          <p:spPr bwMode="auto">
            <a:xfrm rot="5400000">
              <a:off x="2670" y="3119"/>
              <a:ext cx="419" cy="180"/>
            </a:xfrm>
            <a:prstGeom prst="rightArrow">
              <a:avLst>
                <a:gd name="adj1" fmla="val 50000"/>
                <a:gd name="adj2" fmla="val 58194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756150" y="2133600"/>
            <a:ext cx="2727325" cy="1790700"/>
            <a:chOff x="2996" y="1108"/>
            <a:chExt cx="1718" cy="1128"/>
          </a:xfrm>
        </p:grpSpPr>
        <p:sp>
          <p:nvSpPr>
            <p:cNvPr id="37900" name="Text Box 20"/>
            <p:cNvSpPr txBox="1">
              <a:spLocks noChangeArrowheads="1"/>
            </p:cNvSpPr>
            <p:nvPr/>
          </p:nvSpPr>
          <p:spPr bwMode="auto">
            <a:xfrm>
              <a:off x="2996" y="1108"/>
              <a:ext cx="171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r>
                <a:rPr lang="en-GB" altLang="en-US" b="1" dirty="0">
                  <a:solidFill>
                    <a:srgbClr val="3333CC"/>
                  </a:solidFill>
                </a:rPr>
                <a:t>Treatment effects</a:t>
              </a:r>
              <a:r>
                <a:rPr lang="en-GB" altLang="en-US" dirty="0">
                  <a:solidFill>
                    <a:srgbClr val="3333CC"/>
                  </a:solidFill>
                </a:rPr>
                <a:t/>
              </a:r>
              <a:br>
                <a:rPr lang="en-GB" altLang="en-US" dirty="0">
                  <a:solidFill>
                    <a:srgbClr val="3333CC"/>
                  </a:solidFill>
                </a:rPr>
              </a:br>
              <a:r>
                <a:rPr lang="en-GB" altLang="en-US" sz="2000" dirty="0"/>
                <a:t>Survival, health status</a:t>
              </a:r>
            </a:p>
          </p:txBody>
        </p:sp>
        <p:sp>
          <p:nvSpPr>
            <p:cNvPr id="37901" name="AutoShape 21"/>
            <p:cNvSpPr>
              <a:spLocks noChangeArrowheads="1"/>
            </p:cNvSpPr>
            <p:nvPr/>
          </p:nvSpPr>
          <p:spPr bwMode="auto">
            <a:xfrm rot="5400000">
              <a:off x="2822" y="1882"/>
              <a:ext cx="528" cy="180"/>
            </a:xfrm>
            <a:prstGeom prst="rightArrow">
              <a:avLst>
                <a:gd name="adj1" fmla="val 50000"/>
                <a:gd name="adj2" fmla="val 73333"/>
              </a:avLst>
            </a:prstGeom>
            <a:gradFill rotWithShape="0">
              <a:gsLst>
                <a:gs pos="0">
                  <a:srgbClr val="8C3D91"/>
                </a:gs>
                <a:gs pos="12000">
                  <a:srgbClr val="7005D4"/>
                </a:gs>
                <a:gs pos="30000">
                  <a:srgbClr val="181CC7"/>
                </a:gs>
                <a:gs pos="60001">
                  <a:srgbClr val="0A128C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1892300" y="2133600"/>
            <a:ext cx="2500313" cy="1760538"/>
            <a:chOff x="1192" y="1108"/>
            <a:chExt cx="1575" cy="1109"/>
          </a:xfrm>
        </p:grpSpPr>
        <p:sp>
          <p:nvSpPr>
            <p:cNvPr id="37898" name="AutoShape 23"/>
            <p:cNvSpPr>
              <a:spLocks noChangeArrowheads="1"/>
            </p:cNvSpPr>
            <p:nvPr/>
          </p:nvSpPr>
          <p:spPr bwMode="auto">
            <a:xfrm rot="5400000">
              <a:off x="2413" y="1863"/>
              <a:ext cx="528" cy="180"/>
            </a:xfrm>
            <a:prstGeom prst="rightArrow">
              <a:avLst>
                <a:gd name="adj1" fmla="val 50000"/>
                <a:gd name="adj2" fmla="val 73333"/>
              </a:avLst>
            </a:prstGeom>
            <a:gradFill rotWithShape="0">
              <a:gsLst>
                <a:gs pos="0">
                  <a:srgbClr val="8C3D91"/>
                </a:gs>
                <a:gs pos="12000">
                  <a:srgbClr val="7005D4"/>
                </a:gs>
                <a:gs pos="30000">
                  <a:srgbClr val="181CC7"/>
                </a:gs>
                <a:gs pos="60001">
                  <a:srgbClr val="0A128C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899" name="Text Box 24"/>
            <p:cNvSpPr txBox="1">
              <a:spLocks noChangeArrowheads="1"/>
            </p:cNvSpPr>
            <p:nvPr/>
          </p:nvSpPr>
          <p:spPr bwMode="auto">
            <a:xfrm>
              <a:off x="1192" y="1108"/>
              <a:ext cx="157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r"/>
              <a:r>
                <a:rPr lang="en-GB" altLang="en-US" b="1" dirty="0">
                  <a:solidFill>
                    <a:srgbClr val="3333CC"/>
                  </a:solidFill>
                </a:rPr>
                <a:t>Test accuracy</a:t>
              </a:r>
              <a:br>
                <a:rPr lang="en-GB" altLang="en-US" b="1" dirty="0">
                  <a:solidFill>
                    <a:srgbClr val="3333CC"/>
                  </a:solidFill>
                </a:rPr>
              </a:br>
              <a:r>
                <a:rPr lang="en-GB" altLang="en-US" sz="2000" dirty="0"/>
                <a:t>Sensitivity/specificity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7574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The modelling process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627313" y="1844675"/>
            <a:ext cx="3887787" cy="2306638"/>
            <a:chOff x="1655" y="1162"/>
            <a:chExt cx="2449" cy="1453"/>
          </a:xfrm>
        </p:grpSpPr>
        <p:sp>
          <p:nvSpPr>
            <p:cNvPr id="110607" name="AutoShape 6"/>
            <p:cNvSpPr>
              <a:spLocks noChangeArrowheads="1"/>
            </p:cNvSpPr>
            <p:nvPr/>
          </p:nvSpPr>
          <p:spPr bwMode="auto">
            <a:xfrm rot="13535630" flipH="1">
              <a:off x="1991" y="2261"/>
              <a:ext cx="528" cy="180"/>
            </a:xfrm>
            <a:prstGeom prst="rightArrow">
              <a:avLst>
                <a:gd name="adj1" fmla="val 50000"/>
                <a:gd name="adj2" fmla="val 73333"/>
              </a:avLst>
            </a:prstGeom>
            <a:gradFill rotWithShape="0">
              <a:gsLst>
                <a:gs pos="0">
                  <a:srgbClr val="8C3D91"/>
                </a:gs>
                <a:gs pos="12000">
                  <a:srgbClr val="7005D4"/>
                </a:gs>
                <a:gs pos="30000">
                  <a:srgbClr val="181CC7"/>
                </a:gs>
                <a:gs pos="60001">
                  <a:srgbClr val="0A128C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10608" name="AutoShape 9"/>
            <p:cNvSpPr>
              <a:spLocks noChangeArrowheads="1"/>
            </p:cNvSpPr>
            <p:nvPr/>
          </p:nvSpPr>
          <p:spPr bwMode="auto">
            <a:xfrm rot="8064370">
              <a:off x="3241" y="2261"/>
              <a:ext cx="528" cy="180"/>
            </a:xfrm>
            <a:prstGeom prst="rightArrow">
              <a:avLst>
                <a:gd name="adj1" fmla="val 50000"/>
                <a:gd name="adj2" fmla="val 73333"/>
              </a:avLst>
            </a:prstGeom>
            <a:gradFill rotWithShape="0">
              <a:gsLst>
                <a:gs pos="0">
                  <a:srgbClr val="8C3D91"/>
                </a:gs>
                <a:gs pos="12000">
                  <a:srgbClr val="7005D4"/>
                </a:gs>
                <a:gs pos="30000">
                  <a:srgbClr val="181CC7"/>
                </a:gs>
                <a:gs pos="60001">
                  <a:srgbClr val="0A128C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10609" name="AutoShape 21"/>
            <p:cNvSpPr>
              <a:spLocks noChangeArrowheads="1"/>
            </p:cNvSpPr>
            <p:nvPr/>
          </p:nvSpPr>
          <p:spPr bwMode="auto">
            <a:xfrm rot="5400000">
              <a:off x="2822" y="2118"/>
              <a:ext cx="528" cy="180"/>
            </a:xfrm>
            <a:prstGeom prst="rightArrow">
              <a:avLst>
                <a:gd name="adj1" fmla="val 50000"/>
                <a:gd name="adj2" fmla="val 73333"/>
              </a:avLst>
            </a:prstGeom>
            <a:gradFill rotWithShape="0">
              <a:gsLst>
                <a:gs pos="0">
                  <a:srgbClr val="8C3D91"/>
                </a:gs>
                <a:gs pos="12000">
                  <a:srgbClr val="7005D4"/>
                </a:gs>
                <a:gs pos="30000">
                  <a:srgbClr val="181CC7"/>
                </a:gs>
                <a:gs pos="60001">
                  <a:srgbClr val="0A128C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10610" name="AutoShape 23"/>
            <p:cNvSpPr>
              <a:spLocks noChangeArrowheads="1"/>
            </p:cNvSpPr>
            <p:nvPr/>
          </p:nvSpPr>
          <p:spPr bwMode="auto">
            <a:xfrm rot="5400000">
              <a:off x="2413" y="2099"/>
              <a:ext cx="528" cy="180"/>
            </a:xfrm>
            <a:prstGeom prst="rightArrow">
              <a:avLst>
                <a:gd name="adj1" fmla="val 50000"/>
                <a:gd name="adj2" fmla="val 73333"/>
              </a:avLst>
            </a:prstGeom>
            <a:gradFill rotWithShape="0">
              <a:gsLst>
                <a:gs pos="0">
                  <a:srgbClr val="8C3D91"/>
                </a:gs>
                <a:gs pos="12000">
                  <a:srgbClr val="7005D4"/>
                </a:gs>
                <a:gs pos="30000">
                  <a:srgbClr val="181CC7"/>
                </a:gs>
                <a:gs pos="60001">
                  <a:srgbClr val="0A128C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4682" name="Text Box 26"/>
            <p:cNvSpPr txBox="1">
              <a:spLocks noChangeArrowheads="1"/>
            </p:cNvSpPr>
            <p:nvPr/>
          </p:nvSpPr>
          <p:spPr bwMode="auto">
            <a:xfrm>
              <a:off x="1655" y="1162"/>
              <a:ext cx="2449" cy="67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b="1" dirty="0">
                  <a:solidFill>
                    <a:schemeClr val="accent2"/>
                  </a:solidFill>
                </a:rPr>
                <a:t>2. Select inputs</a:t>
              </a:r>
              <a:r>
                <a:rPr lang="en-GB" sz="2000" b="1" dirty="0"/>
                <a:t/>
              </a:r>
              <a:br>
                <a:rPr lang="en-GB" sz="2000" b="1" dirty="0"/>
              </a:br>
              <a:r>
                <a:rPr lang="en-GB" sz="2000" dirty="0"/>
                <a:t>Use best available evidence  to inform choice of data inputs</a:t>
              </a:r>
              <a:endParaRPr lang="en-US" sz="2000" u="sng" dirty="0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376488" y="5135563"/>
            <a:ext cx="4392612" cy="1731962"/>
            <a:chOff x="1497" y="3235"/>
            <a:chExt cx="2767" cy="1091"/>
          </a:xfrm>
        </p:grpSpPr>
        <p:sp>
          <p:nvSpPr>
            <p:cNvPr id="110605" name="AutoShape 18"/>
            <p:cNvSpPr>
              <a:spLocks noChangeArrowheads="1"/>
            </p:cNvSpPr>
            <p:nvPr/>
          </p:nvSpPr>
          <p:spPr bwMode="auto">
            <a:xfrm rot="5400000">
              <a:off x="2670" y="3355"/>
              <a:ext cx="419" cy="180"/>
            </a:xfrm>
            <a:prstGeom prst="rightArrow">
              <a:avLst>
                <a:gd name="adj1" fmla="val 50000"/>
                <a:gd name="adj2" fmla="val 58194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4683" name="Text Box 27"/>
            <p:cNvSpPr txBox="1">
              <a:spLocks noChangeArrowheads="1"/>
            </p:cNvSpPr>
            <p:nvPr/>
          </p:nvSpPr>
          <p:spPr bwMode="auto">
            <a:xfrm>
              <a:off x="1497" y="3648"/>
              <a:ext cx="2767" cy="67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b="1" dirty="0">
                  <a:solidFill>
                    <a:schemeClr val="accent2"/>
                  </a:solidFill>
                </a:rPr>
                <a:t>3. Analysis</a:t>
              </a:r>
              <a:r>
                <a:rPr lang="en-GB" sz="2000" dirty="0"/>
                <a:t/>
              </a:r>
              <a:br>
                <a:rPr lang="en-GB" sz="2000" dirty="0"/>
              </a:br>
              <a:r>
                <a:rPr lang="en-GB" sz="2000" dirty="0"/>
                <a:t>Calculate results &amp; test robustness to changes in assumptions and data </a:t>
              </a:r>
              <a:endParaRPr lang="en-US" sz="2000" u="sng" dirty="0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79388" y="3513138"/>
            <a:ext cx="5481637" cy="1685925"/>
            <a:chOff x="113" y="2213"/>
            <a:chExt cx="3453" cy="1062"/>
          </a:xfrm>
        </p:grpSpPr>
        <p:sp>
          <p:nvSpPr>
            <p:cNvPr id="110603" name="Text Box 2"/>
            <p:cNvSpPr txBox="1">
              <a:spLocks noChangeAspect="1" noChangeArrowheads="1"/>
            </p:cNvSpPr>
            <p:nvPr/>
          </p:nvSpPr>
          <p:spPr bwMode="auto">
            <a:xfrm>
              <a:off x="2194" y="2673"/>
              <a:ext cx="1372" cy="442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-106" charset="-128"/>
                </a:defRPr>
              </a:lvl9pPr>
            </a:lstStyle>
            <a:p>
              <a:pPr algn="ctr"/>
              <a:endParaRPr lang="en-GB" altLang="en-US" b="1">
                <a:solidFill>
                  <a:schemeClr val="bg1"/>
                </a:solidFill>
              </a:endParaRPr>
            </a:p>
          </p:txBody>
        </p:sp>
        <p:sp>
          <p:nvSpPr>
            <p:cNvPr id="454681" name="Text Box 25"/>
            <p:cNvSpPr txBox="1">
              <a:spLocks noChangeArrowheads="1"/>
            </p:cNvSpPr>
            <p:nvPr/>
          </p:nvSpPr>
          <p:spPr bwMode="auto">
            <a:xfrm>
              <a:off x="113" y="2213"/>
              <a:ext cx="1837" cy="106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b="1" dirty="0">
                  <a:solidFill>
                    <a:schemeClr val="accent2"/>
                  </a:solidFill>
                </a:rPr>
                <a:t>1. Design model</a:t>
              </a:r>
              <a:r>
                <a:rPr lang="en-GB" sz="2000" dirty="0"/>
                <a:t/>
              </a:r>
              <a:br>
                <a:rPr lang="en-GB" sz="2000" dirty="0"/>
              </a:br>
              <a:r>
                <a:rPr lang="en-GB" sz="2000" dirty="0"/>
                <a:t>Base on clinical judgement of key aspects of disease and treatment process</a:t>
              </a:r>
              <a:endParaRPr lang="en-US" sz="2000" dirty="0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638300" y="2382838"/>
            <a:ext cx="7326313" cy="3946525"/>
            <a:chOff x="1032" y="1501"/>
            <a:chExt cx="4615" cy="2486"/>
          </a:xfrm>
        </p:grpSpPr>
        <p:cxnSp>
          <p:nvCxnSpPr>
            <p:cNvPr id="110599" name="AutoShape 33"/>
            <p:cNvCxnSpPr>
              <a:cxnSpLocks noChangeShapeType="1"/>
              <a:stCxn id="454683" idx="1"/>
              <a:endCxn id="454681" idx="2"/>
            </p:cNvCxnSpPr>
            <p:nvPr/>
          </p:nvCxnSpPr>
          <p:spPr bwMode="auto">
            <a:xfrm rot="10800000">
              <a:off x="1032" y="3275"/>
              <a:ext cx="465" cy="712"/>
            </a:xfrm>
            <a:prstGeom prst="curvedConnector2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00" name="AutoShape 34"/>
            <p:cNvCxnSpPr>
              <a:cxnSpLocks noChangeShapeType="1"/>
              <a:stCxn id="454683" idx="3"/>
              <a:endCxn id="454682" idx="3"/>
            </p:cNvCxnSpPr>
            <p:nvPr/>
          </p:nvCxnSpPr>
          <p:spPr bwMode="auto">
            <a:xfrm flipH="1" flipV="1">
              <a:off x="4104" y="1501"/>
              <a:ext cx="160" cy="2486"/>
            </a:xfrm>
            <a:prstGeom prst="curvedConnector3">
              <a:avLst>
                <a:gd name="adj1" fmla="val -241875"/>
              </a:avLst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01" name="AutoShape 35"/>
            <p:cNvCxnSpPr>
              <a:cxnSpLocks noChangeShapeType="1"/>
              <a:stCxn id="454681" idx="0"/>
              <a:endCxn id="454682" idx="1"/>
            </p:cNvCxnSpPr>
            <p:nvPr/>
          </p:nvCxnSpPr>
          <p:spPr bwMode="auto">
            <a:xfrm rot="-5400000">
              <a:off x="988" y="1545"/>
              <a:ext cx="712" cy="623"/>
            </a:xfrm>
            <a:prstGeom prst="curvedConnector2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4684" name="Text Box 28"/>
            <p:cNvSpPr txBox="1">
              <a:spLocks noChangeArrowheads="1"/>
            </p:cNvSpPr>
            <p:nvPr/>
          </p:nvSpPr>
          <p:spPr bwMode="auto">
            <a:xfrm>
              <a:off x="3878" y="2213"/>
              <a:ext cx="1769" cy="106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b="1" dirty="0">
                  <a:solidFill>
                    <a:schemeClr val="accent2"/>
                  </a:solidFill>
                </a:rPr>
                <a:t>4. Review</a:t>
              </a:r>
              <a:r>
                <a:rPr lang="en-GB" sz="2000" dirty="0"/>
                <a:t/>
              </a:r>
              <a:br>
                <a:rPr lang="en-GB" sz="2000" dirty="0"/>
              </a:br>
              <a:r>
                <a:rPr lang="en-GB" sz="2000" dirty="0"/>
                <a:t>Go back and collect more information or check assumptions if necessary</a:t>
              </a:r>
              <a:endParaRPr lang="en-US" sz="2000" u="sng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68181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4365625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ea typeface="+mj-ea"/>
              </a:rPr>
              <a:t>DECISION TREES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200" smtClean="0">
                <a:ea typeface="+mn-ea"/>
              </a:rPr>
              <a:t>A simple way of estimating</a:t>
            </a:r>
            <a:br>
              <a:rPr lang="en-GB" sz="3200" smtClean="0">
                <a:ea typeface="+mn-ea"/>
              </a:rPr>
            </a:br>
            <a:r>
              <a:rPr lang="en-GB" sz="3200" smtClean="0">
                <a:ea typeface="+mn-ea"/>
              </a:rPr>
              <a:t>expected costs and effects</a:t>
            </a:r>
            <a:br>
              <a:rPr lang="en-GB" sz="3200" smtClean="0">
                <a:ea typeface="+mn-ea"/>
              </a:rPr>
            </a:br>
            <a:r>
              <a:rPr lang="en-GB" sz="3200" smtClean="0">
                <a:ea typeface="+mn-ea"/>
              </a:rPr>
              <a:t>of alternative actions</a:t>
            </a:r>
          </a:p>
        </p:txBody>
      </p:sp>
      <p:grpSp>
        <p:nvGrpSpPr>
          <p:cNvPr id="72708" name="Group 1"/>
          <p:cNvGrpSpPr>
            <a:grpSpLocks/>
          </p:cNvGrpSpPr>
          <p:nvPr/>
        </p:nvGrpSpPr>
        <p:grpSpPr bwMode="auto">
          <a:xfrm>
            <a:off x="7035800" y="3213100"/>
            <a:ext cx="1771650" cy="2667000"/>
            <a:chOff x="6511925" y="3419475"/>
            <a:chExt cx="1771650" cy="2667000"/>
          </a:xfrm>
        </p:grpSpPr>
        <p:graphicFrame>
          <p:nvGraphicFramePr>
            <p:cNvPr id="72712" name="Object 4"/>
            <p:cNvGraphicFramePr>
              <a:graphicFrameLocks noChangeAspect="1"/>
            </p:cNvGraphicFramePr>
            <p:nvPr/>
          </p:nvGraphicFramePr>
          <p:xfrm>
            <a:off x="6511925" y="3419475"/>
            <a:ext cx="1771650" cy="2667000"/>
          </p:xfrm>
          <a:graphic>
            <a:graphicData uri="http://schemas.openxmlformats.org/presentationml/2006/ole">
              <p:oleObj spid="_x0000_s7376" name="Clip" r:id="rId4" imgW="1098194" imgH="1650492" progId="">
                <p:embed/>
              </p:oleObj>
            </a:graphicData>
          </a:graphic>
        </p:graphicFrame>
        <p:graphicFrame>
          <p:nvGraphicFramePr>
            <p:cNvPr id="72713" name="Object 5"/>
            <p:cNvGraphicFramePr>
              <a:graphicFrameLocks noChangeAspect="1"/>
            </p:cNvGraphicFramePr>
            <p:nvPr/>
          </p:nvGraphicFramePr>
          <p:xfrm>
            <a:off x="6775450" y="4398963"/>
            <a:ext cx="212725" cy="207962"/>
          </p:xfrm>
          <a:graphic>
            <a:graphicData uri="http://schemas.openxmlformats.org/presentationml/2006/ole">
              <p:oleObj spid="_x0000_s7377" name="Clip" r:id="rId5" imgW="1397203" imgH="1370686" progId="">
                <p:embed/>
              </p:oleObj>
            </a:graphicData>
          </a:graphic>
        </p:graphicFrame>
        <p:graphicFrame>
          <p:nvGraphicFramePr>
            <p:cNvPr id="72714" name="Object 6"/>
            <p:cNvGraphicFramePr>
              <a:graphicFrameLocks noChangeAspect="1"/>
            </p:cNvGraphicFramePr>
            <p:nvPr/>
          </p:nvGraphicFramePr>
          <p:xfrm>
            <a:off x="6927850" y="4551363"/>
            <a:ext cx="212725" cy="207962"/>
          </p:xfrm>
          <a:graphic>
            <a:graphicData uri="http://schemas.openxmlformats.org/presentationml/2006/ole">
              <p:oleObj spid="_x0000_s7378" name="Clip" r:id="rId6" imgW="1397203" imgH="1370686" progId="">
                <p:embed/>
              </p:oleObj>
            </a:graphicData>
          </a:graphic>
        </p:graphicFrame>
        <p:graphicFrame>
          <p:nvGraphicFramePr>
            <p:cNvPr id="72715" name="Object 7"/>
            <p:cNvGraphicFramePr>
              <a:graphicFrameLocks noChangeAspect="1"/>
            </p:cNvGraphicFramePr>
            <p:nvPr/>
          </p:nvGraphicFramePr>
          <p:xfrm>
            <a:off x="7935913" y="3835400"/>
            <a:ext cx="212725" cy="207963"/>
          </p:xfrm>
          <a:graphic>
            <a:graphicData uri="http://schemas.openxmlformats.org/presentationml/2006/ole">
              <p:oleObj spid="_x0000_s7379" name="Clip" r:id="rId7" imgW="1397203" imgH="1370686" progId="">
                <p:embed/>
              </p:oleObj>
            </a:graphicData>
          </a:graphic>
        </p:graphicFrame>
        <p:graphicFrame>
          <p:nvGraphicFramePr>
            <p:cNvPr id="72716" name="Object 8"/>
            <p:cNvGraphicFramePr>
              <a:graphicFrameLocks noChangeAspect="1"/>
            </p:cNvGraphicFramePr>
            <p:nvPr/>
          </p:nvGraphicFramePr>
          <p:xfrm>
            <a:off x="7112000" y="4254500"/>
            <a:ext cx="212725" cy="207963"/>
          </p:xfrm>
          <a:graphic>
            <a:graphicData uri="http://schemas.openxmlformats.org/presentationml/2006/ole">
              <p:oleObj spid="_x0000_s7380" name="Clip" r:id="rId8" imgW="1397203" imgH="1370686" progId="">
                <p:embed/>
              </p:oleObj>
            </a:graphicData>
          </a:graphic>
        </p:graphicFrame>
        <p:graphicFrame>
          <p:nvGraphicFramePr>
            <p:cNvPr id="72717" name="Object 9"/>
            <p:cNvGraphicFramePr>
              <a:graphicFrameLocks noChangeAspect="1"/>
            </p:cNvGraphicFramePr>
            <p:nvPr/>
          </p:nvGraphicFramePr>
          <p:xfrm>
            <a:off x="7038975" y="5075238"/>
            <a:ext cx="212725" cy="207962"/>
          </p:xfrm>
          <a:graphic>
            <a:graphicData uri="http://schemas.openxmlformats.org/presentationml/2006/ole">
              <p:oleObj spid="_x0000_s7381" name="Clip" r:id="rId9" imgW="1397203" imgH="1370686" progId="">
                <p:embed/>
              </p:oleObj>
            </a:graphicData>
          </a:graphic>
        </p:graphicFrame>
        <p:graphicFrame>
          <p:nvGraphicFramePr>
            <p:cNvPr id="72718" name="Object 10"/>
            <p:cNvGraphicFramePr>
              <a:graphicFrameLocks noChangeAspect="1"/>
            </p:cNvGraphicFramePr>
            <p:nvPr/>
          </p:nvGraphicFramePr>
          <p:xfrm>
            <a:off x="6935788" y="3689350"/>
            <a:ext cx="212725" cy="207963"/>
          </p:xfrm>
          <a:graphic>
            <a:graphicData uri="http://schemas.openxmlformats.org/presentationml/2006/ole">
              <p:oleObj spid="_x0000_s7382" name="Clip" r:id="rId10" imgW="1397203" imgH="1370686" progId="">
                <p:embed/>
              </p:oleObj>
            </a:graphicData>
          </a:graphic>
        </p:graphicFrame>
        <p:graphicFrame>
          <p:nvGraphicFramePr>
            <p:cNvPr id="72719" name="Object 11"/>
            <p:cNvGraphicFramePr>
              <a:graphicFrameLocks noChangeAspect="1"/>
            </p:cNvGraphicFramePr>
            <p:nvPr/>
          </p:nvGraphicFramePr>
          <p:xfrm>
            <a:off x="7985125" y="5099050"/>
            <a:ext cx="212725" cy="207963"/>
          </p:xfrm>
          <a:graphic>
            <a:graphicData uri="http://schemas.openxmlformats.org/presentationml/2006/ole">
              <p:oleObj spid="_x0000_s7383" name="Clip" r:id="rId11" imgW="1397203" imgH="1370686" progId="">
                <p:embed/>
              </p:oleObj>
            </a:graphicData>
          </a:graphic>
        </p:graphicFrame>
        <p:graphicFrame>
          <p:nvGraphicFramePr>
            <p:cNvPr id="72720" name="Object 12"/>
            <p:cNvGraphicFramePr>
              <a:graphicFrameLocks noChangeAspect="1"/>
            </p:cNvGraphicFramePr>
            <p:nvPr/>
          </p:nvGraphicFramePr>
          <p:xfrm>
            <a:off x="7829550" y="4556125"/>
            <a:ext cx="212725" cy="207963"/>
          </p:xfrm>
          <a:graphic>
            <a:graphicData uri="http://schemas.openxmlformats.org/presentationml/2006/ole">
              <p:oleObj spid="_x0000_s7384" name="Clip" r:id="rId12" imgW="1397203" imgH="1370686" progId="">
                <p:embed/>
              </p:oleObj>
            </a:graphicData>
          </a:graphic>
        </p:graphicFrame>
        <p:graphicFrame>
          <p:nvGraphicFramePr>
            <p:cNvPr id="72721" name="Object 13"/>
            <p:cNvGraphicFramePr>
              <a:graphicFrameLocks noChangeAspect="1"/>
            </p:cNvGraphicFramePr>
            <p:nvPr/>
          </p:nvGraphicFramePr>
          <p:xfrm>
            <a:off x="7273925" y="3825875"/>
            <a:ext cx="212725" cy="207963"/>
          </p:xfrm>
          <a:graphic>
            <a:graphicData uri="http://schemas.openxmlformats.org/presentationml/2006/ole">
              <p:oleObj spid="_x0000_s7385" name="Clip" r:id="rId13" imgW="1397203" imgH="1370686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3716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Draw the tree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2787650" y="2465388"/>
            <a:ext cx="3527425" cy="3005137"/>
            <a:chOff x="1756" y="1553"/>
            <a:chExt cx="2222" cy="1893"/>
          </a:xfrm>
        </p:grpSpPr>
        <p:grpSp>
          <p:nvGrpSpPr>
            <p:cNvPr id="111659" name="Group 55"/>
            <p:cNvGrpSpPr>
              <a:grpSpLocks/>
            </p:cNvGrpSpPr>
            <p:nvPr/>
          </p:nvGrpSpPr>
          <p:grpSpPr bwMode="auto">
            <a:xfrm>
              <a:off x="2390" y="1553"/>
              <a:ext cx="1588" cy="1893"/>
              <a:chOff x="2390" y="1553"/>
              <a:chExt cx="1588" cy="1893"/>
            </a:xfrm>
          </p:grpSpPr>
          <p:sp>
            <p:nvSpPr>
              <p:cNvPr id="111670" name="Oval 4"/>
              <p:cNvSpPr>
                <a:spLocks noChangeArrowheads="1"/>
              </p:cNvSpPr>
              <p:nvPr/>
            </p:nvSpPr>
            <p:spPr bwMode="auto">
              <a:xfrm>
                <a:off x="2390" y="1724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111671" name="Oval 5"/>
              <p:cNvSpPr>
                <a:spLocks noChangeArrowheads="1"/>
              </p:cNvSpPr>
              <p:nvPr/>
            </p:nvSpPr>
            <p:spPr bwMode="auto">
              <a:xfrm>
                <a:off x="2407" y="2986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endParaRPr lang="en-GB" altLang="en-US"/>
              </a:p>
            </p:txBody>
          </p:sp>
          <p:cxnSp>
            <p:nvCxnSpPr>
              <p:cNvPr id="111672" name="AutoShape 12"/>
              <p:cNvCxnSpPr>
                <a:cxnSpLocks noChangeShapeType="1"/>
                <a:stCxn id="111670" idx="6"/>
                <a:endCxn id="111624" idx="1"/>
              </p:cNvCxnSpPr>
              <p:nvPr/>
            </p:nvCxnSpPr>
            <p:spPr bwMode="auto">
              <a:xfrm flipV="1">
                <a:off x="2690" y="1553"/>
                <a:ext cx="1288" cy="31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673" name="AutoShape 13"/>
              <p:cNvCxnSpPr>
                <a:cxnSpLocks noChangeShapeType="1"/>
                <a:stCxn id="111670" idx="6"/>
                <a:endCxn id="111625" idx="1"/>
              </p:cNvCxnSpPr>
              <p:nvPr/>
            </p:nvCxnSpPr>
            <p:spPr bwMode="auto">
              <a:xfrm>
                <a:off x="2690" y="1868"/>
                <a:ext cx="1288" cy="316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674" name="AutoShape 14"/>
              <p:cNvCxnSpPr>
                <a:cxnSpLocks noChangeShapeType="1"/>
                <a:stCxn id="111671" idx="6"/>
                <a:endCxn id="111626" idx="1"/>
              </p:cNvCxnSpPr>
              <p:nvPr/>
            </p:nvCxnSpPr>
            <p:spPr bwMode="auto">
              <a:xfrm flipV="1">
                <a:off x="2707" y="2815"/>
                <a:ext cx="1270" cy="31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675" name="AutoShape 15"/>
              <p:cNvCxnSpPr>
                <a:cxnSpLocks noChangeShapeType="1"/>
                <a:stCxn id="111671" idx="6"/>
                <a:endCxn id="111627" idx="1"/>
              </p:cNvCxnSpPr>
              <p:nvPr/>
            </p:nvCxnSpPr>
            <p:spPr bwMode="auto">
              <a:xfrm>
                <a:off x="2707" y="3130"/>
                <a:ext cx="1270" cy="316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1660" name="Group 22"/>
            <p:cNvGrpSpPr>
              <a:grpSpLocks/>
            </p:cNvGrpSpPr>
            <p:nvPr/>
          </p:nvGrpSpPr>
          <p:grpSpPr bwMode="auto">
            <a:xfrm>
              <a:off x="1756" y="2044"/>
              <a:ext cx="1464" cy="944"/>
              <a:chOff x="1588" y="2044"/>
              <a:chExt cx="1464" cy="944"/>
            </a:xfrm>
          </p:grpSpPr>
          <p:sp>
            <p:nvSpPr>
              <p:cNvPr id="111661" name="Text Box 23"/>
              <p:cNvSpPr txBox="1">
                <a:spLocks noChangeArrowheads="1"/>
              </p:cNvSpPr>
              <p:nvPr/>
            </p:nvSpPr>
            <p:spPr bwMode="auto">
              <a:xfrm rot="173123">
                <a:off x="1588" y="2318"/>
                <a:ext cx="14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pPr algn="ctr"/>
                <a:r>
                  <a:rPr lang="en-GB" altLang="en-US">
                    <a:solidFill>
                      <a:srgbClr val="FF0000"/>
                    </a:solidFill>
                    <a:latin typeface="Verdana" pitchFamily="-106" charset="0"/>
                  </a:rPr>
                  <a:t>Chance nodes</a:t>
                </a:r>
              </a:p>
            </p:txBody>
          </p:sp>
          <p:grpSp>
            <p:nvGrpSpPr>
              <p:cNvPr id="111662" name="Group 24"/>
              <p:cNvGrpSpPr>
                <a:grpSpLocks/>
              </p:cNvGrpSpPr>
              <p:nvPr/>
            </p:nvGrpSpPr>
            <p:grpSpPr bwMode="auto">
              <a:xfrm>
                <a:off x="2188" y="2044"/>
                <a:ext cx="120" cy="324"/>
                <a:chOff x="2188" y="2044"/>
                <a:chExt cx="120" cy="244"/>
              </a:xfrm>
            </p:grpSpPr>
            <p:sp>
              <p:nvSpPr>
                <p:cNvPr id="111667" name="Freeform 25"/>
                <p:cNvSpPr>
                  <a:spLocks/>
                </p:cNvSpPr>
                <p:nvPr/>
              </p:nvSpPr>
              <p:spPr bwMode="auto">
                <a:xfrm>
                  <a:off x="2188" y="2044"/>
                  <a:ext cx="108" cy="244"/>
                </a:xfrm>
                <a:custGeom>
                  <a:avLst/>
                  <a:gdLst>
                    <a:gd name="T0" fmla="*/ 108 w 108"/>
                    <a:gd name="T1" fmla="*/ 0 h 244"/>
                    <a:gd name="T2" fmla="*/ 44 w 108"/>
                    <a:gd name="T3" fmla="*/ 96 h 244"/>
                    <a:gd name="T4" fmla="*/ 0 w 108"/>
                    <a:gd name="T5" fmla="*/ 244 h 244"/>
                    <a:gd name="T6" fmla="*/ 0 60000 65536"/>
                    <a:gd name="T7" fmla="*/ 0 60000 65536"/>
                    <a:gd name="T8" fmla="*/ 0 60000 65536"/>
                    <a:gd name="T9" fmla="*/ 0 w 108"/>
                    <a:gd name="T10" fmla="*/ 0 h 244"/>
                    <a:gd name="T11" fmla="*/ 108 w 108"/>
                    <a:gd name="T12" fmla="*/ 244 h 2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8" h="244">
                      <a:moveTo>
                        <a:pt x="108" y="0"/>
                      </a:moveTo>
                      <a:cubicBezTo>
                        <a:pt x="85" y="27"/>
                        <a:pt x="62" y="55"/>
                        <a:pt x="44" y="96"/>
                      </a:cubicBezTo>
                      <a:cubicBezTo>
                        <a:pt x="26" y="137"/>
                        <a:pt x="8" y="219"/>
                        <a:pt x="0" y="244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endParaRPr lang="es-ES" altLang="en-US"/>
                </a:p>
              </p:txBody>
            </p:sp>
            <p:sp>
              <p:nvSpPr>
                <p:cNvPr id="111668" name="Freeform 26"/>
                <p:cNvSpPr>
                  <a:spLocks/>
                </p:cNvSpPr>
                <p:nvPr/>
              </p:nvSpPr>
              <p:spPr bwMode="auto">
                <a:xfrm>
                  <a:off x="2196" y="2044"/>
                  <a:ext cx="108" cy="20"/>
                </a:xfrm>
                <a:custGeom>
                  <a:avLst/>
                  <a:gdLst>
                    <a:gd name="T0" fmla="*/ 0 w 108"/>
                    <a:gd name="T1" fmla="*/ 20 h 20"/>
                    <a:gd name="T2" fmla="*/ 108 w 108"/>
                    <a:gd name="T3" fmla="*/ 0 h 20"/>
                    <a:gd name="T4" fmla="*/ 0 60000 65536"/>
                    <a:gd name="T5" fmla="*/ 0 60000 65536"/>
                    <a:gd name="T6" fmla="*/ 0 w 108"/>
                    <a:gd name="T7" fmla="*/ 0 h 20"/>
                    <a:gd name="T8" fmla="*/ 108 w 108"/>
                    <a:gd name="T9" fmla="*/ 20 h 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8" h="20">
                      <a:moveTo>
                        <a:pt x="0" y="20"/>
                      </a:moveTo>
                      <a:cubicBezTo>
                        <a:pt x="35" y="15"/>
                        <a:pt x="70" y="11"/>
                        <a:pt x="108" y="0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endParaRPr lang="es-ES" altLang="en-US"/>
                </a:p>
              </p:txBody>
            </p:sp>
            <p:sp>
              <p:nvSpPr>
                <p:cNvPr id="111669" name="Freeform 27"/>
                <p:cNvSpPr>
                  <a:spLocks/>
                </p:cNvSpPr>
                <p:nvPr/>
              </p:nvSpPr>
              <p:spPr bwMode="auto">
                <a:xfrm>
                  <a:off x="2303" y="2052"/>
                  <a:ext cx="5" cy="92"/>
                </a:xfrm>
                <a:custGeom>
                  <a:avLst/>
                  <a:gdLst>
                    <a:gd name="T0" fmla="*/ 1 w 5"/>
                    <a:gd name="T1" fmla="*/ 0 h 92"/>
                    <a:gd name="T2" fmla="*/ 1 w 5"/>
                    <a:gd name="T3" fmla="*/ 64 h 92"/>
                    <a:gd name="T4" fmla="*/ 5 w 5"/>
                    <a:gd name="T5" fmla="*/ 92 h 92"/>
                    <a:gd name="T6" fmla="*/ 0 60000 65536"/>
                    <a:gd name="T7" fmla="*/ 0 60000 65536"/>
                    <a:gd name="T8" fmla="*/ 0 60000 65536"/>
                    <a:gd name="T9" fmla="*/ 0 w 5"/>
                    <a:gd name="T10" fmla="*/ 0 h 92"/>
                    <a:gd name="T11" fmla="*/ 5 w 5"/>
                    <a:gd name="T12" fmla="*/ 92 h 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" h="92">
                      <a:moveTo>
                        <a:pt x="1" y="0"/>
                      </a:moveTo>
                      <a:cubicBezTo>
                        <a:pt x="0" y="24"/>
                        <a:pt x="0" y="49"/>
                        <a:pt x="1" y="64"/>
                      </a:cubicBezTo>
                      <a:cubicBezTo>
                        <a:pt x="2" y="79"/>
                        <a:pt x="3" y="85"/>
                        <a:pt x="5" y="92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endParaRPr lang="es-ES" altLang="en-US"/>
                </a:p>
              </p:txBody>
            </p:sp>
          </p:grpSp>
          <p:grpSp>
            <p:nvGrpSpPr>
              <p:cNvPr id="111663" name="Group 28"/>
              <p:cNvGrpSpPr>
                <a:grpSpLocks/>
              </p:cNvGrpSpPr>
              <p:nvPr/>
            </p:nvGrpSpPr>
            <p:grpSpPr bwMode="auto">
              <a:xfrm>
                <a:off x="2160" y="2552"/>
                <a:ext cx="164" cy="436"/>
                <a:chOff x="2160" y="2552"/>
                <a:chExt cx="164" cy="436"/>
              </a:xfrm>
            </p:grpSpPr>
            <p:sp>
              <p:nvSpPr>
                <p:cNvPr id="111664" name="Freeform 29"/>
                <p:cNvSpPr>
                  <a:spLocks/>
                </p:cNvSpPr>
                <p:nvPr/>
              </p:nvSpPr>
              <p:spPr bwMode="auto">
                <a:xfrm>
                  <a:off x="2160" y="2552"/>
                  <a:ext cx="116" cy="436"/>
                </a:xfrm>
                <a:custGeom>
                  <a:avLst/>
                  <a:gdLst>
                    <a:gd name="T0" fmla="*/ 0 w 116"/>
                    <a:gd name="T1" fmla="*/ 0 h 436"/>
                    <a:gd name="T2" fmla="*/ 32 w 116"/>
                    <a:gd name="T3" fmla="*/ 204 h 436"/>
                    <a:gd name="T4" fmla="*/ 116 w 116"/>
                    <a:gd name="T5" fmla="*/ 436 h 436"/>
                    <a:gd name="T6" fmla="*/ 0 60000 65536"/>
                    <a:gd name="T7" fmla="*/ 0 60000 65536"/>
                    <a:gd name="T8" fmla="*/ 0 60000 65536"/>
                    <a:gd name="T9" fmla="*/ 0 w 116"/>
                    <a:gd name="T10" fmla="*/ 0 h 436"/>
                    <a:gd name="T11" fmla="*/ 116 w 116"/>
                    <a:gd name="T12" fmla="*/ 436 h 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6" h="436">
                      <a:moveTo>
                        <a:pt x="0" y="0"/>
                      </a:moveTo>
                      <a:cubicBezTo>
                        <a:pt x="6" y="65"/>
                        <a:pt x="13" y="131"/>
                        <a:pt x="32" y="204"/>
                      </a:cubicBezTo>
                      <a:cubicBezTo>
                        <a:pt x="51" y="277"/>
                        <a:pt x="93" y="371"/>
                        <a:pt x="116" y="436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endParaRPr lang="es-ES" altLang="en-US"/>
                </a:p>
              </p:txBody>
            </p:sp>
            <p:sp>
              <p:nvSpPr>
                <p:cNvPr id="111665" name="Freeform 30"/>
                <p:cNvSpPr>
                  <a:spLocks/>
                </p:cNvSpPr>
                <p:nvPr/>
              </p:nvSpPr>
              <p:spPr bwMode="auto">
                <a:xfrm>
                  <a:off x="2280" y="2880"/>
                  <a:ext cx="44" cy="104"/>
                </a:xfrm>
                <a:custGeom>
                  <a:avLst/>
                  <a:gdLst>
                    <a:gd name="T0" fmla="*/ 44 w 44"/>
                    <a:gd name="T1" fmla="*/ 0 h 104"/>
                    <a:gd name="T2" fmla="*/ 8 w 44"/>
                    <a:gd name="T3" fmla="*/ 52 h 104"/>
                    <a:gd name="T4" fmla="*/ 0 w 44"/>
                    <a:gd name="T5" fmla="*/ 104 h 104"/>
                    <a:gd name="T6" fmla="*/ 0 60000 65536"/>
                    <a:gd name="T7" fmla="*/ 0 60000 65536"/>
                    <a:gd name="T8" fmla="*/ 0 60000 65536"/>
                    <a:gd name="T9" fmla="*/ 0 w 44"/>
                    <a:gd name="T10" fmla="*/ 0 h 104"/>
                    <a:gd name="T11" fmla="*/ 44 w 44"/>
                    <a:gd name="T12" fmla="*/ 104 h 1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4" h="104">
                      <a:moveTo>
                        <a:pt x="44" y="0"/>
                      </a:moveTo>
                      <a:cubicBezTo>
                        <a:pt x="29" y="17"/>
                        <a:pt x="15" y="35"/>
                        <a:pt x="8" y="52"/>
                      </a:cubicBezTo>
                      <a:cubicBezTo>
                        <a:pt x="1" y="69"/>
                        <a:pt x="2" y="95"/>
                        <a:pt x="0" y="104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endParaRPr lang="es-ES" altLang="en-US"/>
                </a:p>
              </p:txBody>
            </p:sp>
            <p:sp>
              <p:nvSpPr>
                <p:cNvPr id="111666" name="Freeform 31"/>
                <p:cNvSpPr>
                  <a:spLocks/>
                </p:cNvSpPr>
                <p:nvPr/>
              </p:nvSpPr>
              <p:spPr bwMode="auto">
                <a:xfrm>
                  <a:off x="2172" y="2932"/>
                  <a:ext cx="96" cy="56"/>
                </a:xfrm>
                <a:custGeom>
                  <a:avLst/>
                  <a:gdLst>
                    <a:gd name="T0" fmla="*/ 0 w 96"/>
                    <a:gd name="T1" fmla="*/ 0 h 56"/>
                    <a:gd name="T2" fmla="*/ 56 w 96"/>
                    <a:gd name="T3" fmla="*/ 28 h 56"/>
                    <a:gd name="T4" fmla="*/ 96 w 96"/>
                    <a:gd name="T5" fmla="*/ 56 h 5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56"/>
                    <a:gd name="T11" fmla="*/ 96 w 96"/>
                    <a:gd name="T12" fmla="*/ 56 h 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56">
                      <a:moveTo>
                        <a:pt x="0" y="0"/>
                      </a:moveTo>
                      <a:cubicBezTo>
                        <a:pt x="20" y="9"/>
                        <a:pt x="40" y="19"/>
                        <a:pt x="56" y="28"/>
                      </a:cubicBezTo>
                      <a:cubicBezTo>
                        <a:pt x="72" y="37"/>
                        <a:pt x="89" y="52"/>
                        <a:pt x="96" y="56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endParaRPr lang="es-ES" altLang="en-US"/>
                </a:p>
              </p:txBody>
            </p:sp>
          </p:grpSp>
        </p:grp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757238" y="2422525"/>
            <a:ext cx="3044825" cy="2546350"/>
            <a:chOff x="477" y="1526"/>
            <a:chExt cx="1918" cy="1604"/>
          </a:xfrm>
        </p:grpSpPr>
        <p:grpSp>
          <p:nvGrpSpPr>
            <p:cNvPr id="111647" name="Group 16"/>
            <p:cNvGrpSpPr>
              <a:grpSpLocks/>
            </p:cNvGrpSpPr>
            <p:nvPr/>
          </p:nvGrpSpPr>
          <p:grpSpPr bwMode="auto">
            <a:xfrm>
              <a:off x="477" y="1526"/>
              <a:ext cx="756" cy="790"/>
              <a:chOff x="309" y="1526"/>
              <a:chExt cx="756" cy="790"/>
            </a:xfrm>
          </p:grpSpPr>
          <p:sp>
            <p:nvSpPr>
              <p:cNvPr id="111654" name="Text Box 17"/>
              <p:cNvSpPr txBox="1">
                <a:spLocks noChangeArrowheads="1"/>
              </p:cNvSpPr>
              <p:nvPr/>
            </p:nvSpPr>
            <p:spPr bwMode="auto">
              <a:xfrm rot="-534954">
                <a:off x="309" y="1526"/>
                <a:ext cx="756" cy="5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pPr algn="ctr"/>
                <a:r>
                  <a:rPr lang="en-GB" altLang="en-US">
                    <a:solidFill>
                      <a:srgbClr val="FF0000"/>
                    </a:solidFill>
                    <a:latin typeface="Verdana" pitchFamily="-106" charset="0"/>
                  </a:rPr>
                  <a:t>Choice</a:t>
                </a:r>
                <a:br>
                  <a:rPr lang="en-GB" altLang="en-US">
                    <a:solidFill>
                      <a:srgbClr val="FF0000"/>
                    </a:solidFill>
                    <a:latin typeface="Verdana" pitchFamily="-106" charset="0"/>
                  </a:rPr>
                </a:br>
                <a:r>
                  <a:rPr lang="en-GB" altLang="en-US">
                    <a:solidFill>
                      <a:srgbClr val="FF0000"/>
                    </a:solidFill>
                    <a:latin typeface="Verdana" pitchFamily="-106" charset="0"/>
                  </a:rPr>
                  <a:t>node</a:t>
                </a:r>
                <a:endParaRPr lang="en-GB" altLang="en-US" sz="2000">
                  <a:solidFill>
                    <a:srgbClr val="FF0000"/>
                  </a:solidFill>
                  <a:latin typeface="Verdana" pitchFamily="-106" charset="0"/>
                </a:endParaRPr>
              </a:p>
            </p:txBody>
          </p:sp>
          <p:grpSp>
            <p:nvGrpSpPr>
              <p:cNvPr id="111655" name="Group 18"/>
              <p:cNvGrpSpPr>
                <a:grpSpLocks/>
              </p:cNvGrpSpPr>
              <p:nvPr/>
            </p:nvGrpSpPr>
            <p:grpSpPr bwMode="auto">
              <a:xfrm>
                <a:off x="696" y="1984"/>
                <a:ext cx="152" cy="332"/>
                <a:chOff x="696" y="1984"/>
                <a:chExt cx="152" cy="332"/>
              </a:xfrm>
            </p:grpSpPr>
            <p:sp>
              <p:nvSpPr>
                <p:cNvPr id="111656" name="Freeform 19"/>
                <p:cNvSpPr>
                  <a:spLocks/>
                </p:cNvSpPr>
                <p:nvPr/>
              </p:nvSpPr>
              <p:spPr bwMode="auto">
                <a:xfrm>
                  <a:off x="696" y="1984"/>
                  <a:ext cx="120" cy="332"/>
                </a:xfrm>
                <a:custGeom>
                  <a:avLst/>
                  <a:gdLst>
                    <a:gd name="T0" fmla="*/ 0 w 120"/>
                    <a:gd name="T1" fmla="*/ 0 h 332"/>
                    <a:gd name="T2" fmla="*/ 36 w 120"/>
                    <a:gd name="T3" fmla="*/ 188 h 332"/>
                    <a:gd name="T4" fmla="*/ 120 w 120"/>
                    <a:gd name="T5" fmla="*/ 332 h 332"/>
                    <a:gd name="T6" fmla="*/ 0 60000 65536"/>
                    <a:gd name="T7" fmla="*/ 0 60000 65536"/>
                    <a:gd name="T8" fmla="*/ 0 60000 65536"/>
                    <a:gd name="T9" fmla="*/ 0 w 120"/>
                    <a:gd name="T10" fmla="*/ 0 h 332"/>
                    <a:gd name="T11" fmla="*/ 120 w 120"/>
                    <a:gd name="T12" fmla="*/ 332 h 3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0" h="332">
                      <a:moveTo>
                        <a:pt x="0" y="0"/>
                      </a:moveTo>
                      <a:cubicBezTo>
                        <a:pt x="6" y="31"/>
                        <a:pt x="16" y="133"/>
                        <a:pt x="36" y="188"/>
                      </a:cubicBezTo>
                      <a:cubicBezTo>
                        <a:pt x="56" y="243"/>
                        <a:pt x="102" y="302"/>
                        <a:pt x="120" y="332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endParaRPr lang="es-ES" altLang="en-US"/>
                </a:p>
              </p:txBody>
            </p:sp>
            <p:sp>
              <p:nvSpPr>
                <p:cNvPr id="111657" name="Line 20"/>
                <p:cNvSpPr>
                  <a:spLocks noChangeShapeType="1"/>
                </p:cNvSpPr>
                <p:nvPr/>
              </p:nvSpPr>
              <p:spPr bwMode="auto">
                <a:xfrm>
                  <a:off x="712" y="2280"/>
                  <a:ext cx="100" cy="3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1658" name="Freeform 21"/>
                <p:cNvSpPr>
                  <a:spLocks/>
                </p:cNvSpPr>
                <p:nvPr/>
              </p:nvSpPr>
              <p:spPr bwMode="auto">
                <a:xfrm>
                  <a:off x="816" y="2224"/>
                  <a:ext cx="32" cy="84"/>
                </a:xfrm>
                <a:custGeom>
                  <a:avLst/>
                  <a:gdLst>
                    <a:gd name="T0" fmla="*/ 32 w 32"/>
                    <a:gd name="T1" fmla="*/ 0 h 84"/>
                    <a:gd name="T2" fmla="*/ 8 w 32"/>
                    <a:gd name="T3" fmla="*/ 44 h 84"/>
                    <a:gd name="T4" fmla="*/ 0 w 32"/>
                    <a:gd name="T5" fmla="*/ 84 h 84"/>
                    <a:gd name="T6" fmla="*/ 0 60000 65536"/>
                    <a:gd name="T7" fmla="*/ 0 60000 65536"/>
                    <a:gd name="T8" fmla="*/ 0 60000 65536"/>
                    <a:gd name="T9" fmla="*/ 0 w 32"/>
                    <a:gd name="T10" fmla="*/ 0 h 84"/>
                    <a:gd name="T11" fmla="*/ 32 w 32"/>
                    <a:gd name="T12" fmla="*/ 84 h 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" h="84">
                      <a:moveTo>
                        <a:pt x="32" y="0"/>
                      </a:moveTo>
                      <a:cubicBezTo>
                        <a:pt x="22" y="15"/>
                        <a:pt x="13" y="30"/>
                        <a:pt x="8" y="44"/>
                      </a:cubicBezTo>
                      <a:cubicBezTo>
                        <a:pt x="3" y="58"/>
                        <a:pt x="1" y="77"/>
                        <a:pt x="0" y="84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endParaRPr lang="es-ES" altLang="en-US"/>
                </a:p>
              </p:txBody>
            </p:sp>
          </p:grpSp>
        </p:grpSp>
        <p:grpSp>
          <p:nvGrpSpPr>
            <p:cNvPr id="111648" name="Group 54"/>
            <p:cNvGrpSpPr>
              <a:grpSpLocks/>
            </p:cNvGrpSpPr>
            <p:nvPr/>
          </p:nvGrpSpPr>
          <p:grpSpPr bwMode="auto">
            <a:xfrm>
              <a:off x="885" y="1868"/>
              <a:ext cx="1510" cy="1262"/>
              <a:chOff x="885" y="1868"/>
              <a:chExt cx="1510" cy="1262"/>
            </a:xfrm>
          </p:grpSpPr>
          <p:sp>
            <p:nvSpPr>
              <p:cNvPr id="111649" name="Rectangle 3"/>
              <p:cNvSpPr>
                <a:spLocks noChangeArrowheads="1"/>
              </p:cNvSpPr>
              <p:nvPr/>
            </p:nvSpPr>
            <p:spPr bwMode="auto">
              <a:xfrm>
                <a:off x="885" y="2368"/>
                <a:ext cx="279" cy="26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CCC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endParaRPr lang="en-GB" altLang="en-US"/>
              </a:p>
            </p:txBody>
          </p:sp>
          <p:cxnSp>
            <p:nvCxnSpPr>
              <p:cNvPr id="111650" name="AutoShape 10"/>
              <p:cNvCxnSpPr>
                <a:cxnSpLocks noChangeShapeType="1"/>
                <a:stCxn id="111649" idx="3"/>
                <a:endCxn id="111670" idx="2"/>
              </p:cNvCxnSpPr>
              <p:nvPr/>
            </p:nvCxnSpPr>
            <p:spPr bwMode="auto">
              <a:xfrm flipV="1">
                <a:off x="1176" y="1868"/>
                <a:ext cx="1202" cy="63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651" name="AutoShape 11"/>
              <p:cNvCxnSpPr>
                <a:cxnSpLocks noChangeShapeType="1"/>
                <a:stCxn id="111649" idx="3"/>
                <a:endCxn id="111671" idx="2"/>
              </p:cNvCxnSpPr>
              <p:nvPr/>
            </p:nvCxnSpPr>
            <p:spPr bwMode="auto">
              <a:xfrm>
                <a:off x="1176" y="2499"/>
                <a:ext cx="1219" cy="63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1652" name="Text Box 47"/>
              <p:cNvSpPr txBox="1">
                <a:spLocks noChangeArrowheads="1"/>
              </p:cNvSpPr>
              <p:nvPr/>
            </p:nvSpPr>
            <p:spPr bwMode="auto">
              <a:xfrm>
                <a:off x="1570" y="1896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pPr algn="ctr"/>
                <a:r>
                  <a:rPr lang="en-GB" altLang="en-US"/>
                  <a:t>A</a:t>
                </a:r>
              </a:p>
            </p:txBody>
          </p:sp>
          <p:sp>
            <p:nvSpPr>
              <p:cNvPr id="111653" name="Text Box 48"/>
              <p:cNvSpPr txBox="1">
                <a:spLocks noChangeArrowheads="1"/>
              </p:cNvSpPr>
              <p:nvPr/>
            </p:nvSpPr>
            <p:spPr bwMode="auto">
              <a:xfrm>
                <a:off x="1570" y="274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pPr algn="ctr"/>
                <a:r>
                  <a:rPr lang="en-GB" altLang="en-US"/>
                  <a:t>B</a:t>
                </a:r>
              </a:p>
            </p:txBody>
          </p:sp>
        </p:grp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6224588" y="2222500"/>
            <a:ext cx="2473325" cy="3519488"/>
            <a:chOff x="3921" y="1400"/>
            <a:chExt cx="1558" cy="2217"/>
          </a:xfrm>
        </p:grpSpPr>
        <p:grpSp>
          <p:nvGrpSpPr>
            <p:cNvPr id="111622" name="Group 32"/>
            <p:cNvGrpSpPr>
              <a:grpSpLocks/>
            </p:cNvGrpSpPr>
            <p:nvPr/>
          </p:nvGrpSpPr>
          <p:grpSpPr bwMode="auto">
            <a:xfrm>
              <a:off x="4396" y="1758"/>
              <a:ext cx="1083" cy="1710"/>
              <a:chOff x="3852" y="1758"/>
              <a:chExt cx="1083" cy="1710"/>
            </a:xfrm>
          </p:grpSpPr>
          <p:sp>
            <p:nvSpPr>
              <p:cNvPr id="111633" name="Text Box 33"/>
              <p:cNvSpPr txBox="1">
                <a:spLocks noChangeArrowheads="1"/>
              </p:cNvSpPr>
              <p:nvPr/>
            </p:nvSpPr>
            <p:spPr bwMode="auto">
              <a:xfrm rot="-204078">
                <a:off x="3852" y="2339"/>
                <a:ext cx="108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pPr algn="ctr"/>
                <a:r>
                  <a:rPr lang="en-GB" altLang="en-US">
                    <a:solidFill>
                      <a:srgbClr val="FF0000"/>
                    </a:solidFill>
                    <a:latin typeface="Verdana" pitchFamily="-106" charset="0"/>
                  </a:rPr>
                  <a:t>Outcomes</a:t>
                </a:r>
              </a:p>
            </p:txBody>
          </p:sp>
          <p:sp>
            <p:nvSpPr>
              <p:cNvPr id="111634" name="Freeform 34"/>
              <p:cNvSpPr>
                <a:spLocks/>
              </p:cNvSpPr>
              <p:nvPr/>
            </p:nvSpPr>
            <p:spPr bwMode="auto">
              <a:xfrm>
                <a:off x="3989" y="1758"/>
                <a:ext cx="274" cy="648"/>
              </a:xfrm>
              <a:custGeom>
                <a:avLst/>
                <a:gdLst>
                  <a:gd name="T0" fmla="*/ 2 w 346"/>
                  <a:gd name="T1" fmla="*/ 8 h 798"/>
                  <a:gd name="T2" fmla="*/ 2 w 346"/>
                  <a:gd name="T3" fmla="*/ 7 h 798"/>
                  <a:gd name="T4" fmla="*/ 2 w 346"/>
                  <a:gd name="T5" fmla="*/ 2 h 798"/>
                  <a:gd name="T6" fmla="*/ 0 w 346"/>
                  <a:gd name="T7" fmla="*/ 0 h 7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6"/>
                  <a:gd name="T13" fmla="*/ 0 h 798"/>
                  <a:gd name="T14" fmla="*/ 346 w 346"/>
                  <a:gd name="T15" fmla="*/ 798 h 7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6" h="798">
                    <a:moveTo>
                      <a:pt x="324" y="798"/>
                    </a:moveTo>
                    <a:cubicBezTo>
                      <a:pt x="335" y="796"/>
                      <a:pt x="346" y="795"/>
                      <a:pt x="318" y="702"/>
                    </a:cubicBezTo>
                    <a:cubicBezTo>
                      <a:pt x="290" y="609"/>
                      <a:pt x="209" y="357"/>
                      <a:pt x="156" y="240"/>
                    </a:cubicBezTo>
                    <a:cubicBezTo>
                      <a:pt x="103" y="123"/>
                      <a:pt x="51" y="6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endParaRPr lang="es-ES" altLang="en-US"/>
              </a:p>
            </p:txBody>
          </p:sp>
          <p:sp>
            <p:nvSpPr>
              <p:cNvPr id="111635" name="Freeform 35"/>
              <p:cNvSpPr>
                <a:spLocks/>
              </p:cNvSpPr>
              <p:nvPr/>
            </p:nvSpPr>
            <p:spPr bwMode="auto">
              <a:xfrm>
                <a:off x="4025" y="2610"/>
                <a:ext cx="150" cy="199"/>
              </a:xfrm>
              <a:custGeom>
                <a:avLst/>
                <a:gdLst>
                  <a:gd name="T0" fmla="*/ 30 w 162"/>
                  <a:gd name="T1" fmla="*/ 0 h 241"/>
                  <a:gd name="T2" fmla="*/ 0 w 162"/>
                  <a:gd name="T3" fmla="*/ 3 h 241"/>
                  <a:gd name="T4" fmla="*/ 0 60000 65536"/>
                  <a:gd name="T5" fmla="*/ 0 60000 65536"/>
                  <a:gd name="T6" fmla="*/ 0 w 162"/>
                  <a:gd name="T7" fmla="*/ 0 h 241"/>
                  <a:gd name="T8" fmla="*/ 162 w 162"/>
                  <a:gd name="T9" fmla="*/ 241 h 24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2" h="241">
                    <a:moveTo>
                      <a:pt x="162" y="0"/>
                    </a:moveTo>
                    <a:cubicBezTo>
                      <a:pt x="91" y="120"/>
                      <a:pt x="20" y="241"/>
                      <a:pt x="0" y="198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endParaRPr lang="es-ES" altLang="en-US"/>
              </a:p>
            </p:txBody>
          </p:sp>
          <p:sp>
            <p:nvSpPr>
              <p:cNvPr id="111636" name="Freeform 36"/>
              <p:cNvSpPr>
                <a:spLocks/>
              </p:cNvSpPr>
              <p:nvPr/>
            </p:nvSpPr>
            <p:spPr bwMode="auto">
              <a:xfrm>
                <a:off x="4013" y="2616"/>
                <a:ext cx="246" cy="852"/>
              </a:xfrm>
              <a:custGeom>
                <a:avLst/>
                <a:gdLst>
                  <a:gd name="T0" fmla="*/ 246 w 246"/>
                  <a:gd name="T1" fmla="*/ 0 h 852"/>
                  <a:gd name="T2" fmla="*/ 180 w 246"/>
                  <a:gd name="T3" fmla="*/ 462 h 852"/>
                  <a:gd name="T4" fmla="*/ 90 w 246"/>
                  <a:gd name="T5" fmla="*/ 708 h 852"/>
                  <a:gd name="T6" fmla="*/ 0 w 246"/>
                  <a:gd name="T7" fmla="*/ 852 h 8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6"/>
                  <a:gd name="T13" fmla="*/ 0 h 852"/>
                  <a:gd name="T14" fmla="*/ 246 w 246"/>
                  <a:gd name="T15" fmla="*/ 852 h 8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6" h="852">
                    <a:moveTo>
                      <a:pt x="246" y="0"/>
                    </a:moveTo>
                    <a:cubicBezTo>
                      <a:pt x="226" y="172"/>
                      <a:pt x="206" y="344"/>
                      <a:pt x="180" y="462"/>
                    </a:cubicBezTo>
                    <a:cubicBezTo>
                      <a:pt x="154" y="580"/>
                      <a:pt x="120" y="643"/>
                      <a:pt x="90" y="708"/>
                    </a:cubicBezTo>
                    <a:cubicBezTo>
                      <a:pt x="60" y="773"/>
                      <a:pt x="30" y="812"/>
                      <a:pt x="0" y="852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endParaRPr lang="es-ES" altLang="en-US"/>
              </a:p>
            </p:txBody>
          </p:sp>
          <p:sp>
            <p:nvSpPr>
              <p:cNvPr id="111637" name="Freeform 37"/>
              <p:cNvSpPr>
                <a:spLocks/>
              </p:cNvSpPr>
              <p:nvPr/>
            </p:nvSpPr>
            <p:spPr bwMode="auto">
              <a:xfrm>
                <a:off x="3953" y="1764"/>
                <a:ext cx="36" cy="114"/>
              </a:xfrm>
              <a:custGeom>
                <a:avLst/>
                <a:gdLst>
                  <a:gd name="T0" fmla="*/ 0 w 36"/>
                  <a:gd name="T1" fmla="*/ 114 h 114"/>
                  <a:gd name="T2" fmla="*/ 36 w 36"/>
                  <a:gd name="T3" fmla="*/ 0 h 114"/>
                  <a:gd name="T4" fmla="*/ 0 60000 65536"/>
                  <a:gd name="T5" fmla="*/ 0 60000 65536"/>
                  <a:gd name="T6" fmla="*/ 0 w 36"/>
                  <a:gd name="T7" fmla="*/ 0 h 114"/>
                  <a:gd name="T8" fmla="*/ 36 w 36"/>
                  <a:gd name="T9" fmla="*/ 114 h 1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" h="114">
                    <a:moveTo>
                      <a:pt x="0" y="114"/>
                    </a:moveTo>
                    <a:cubicBezTo>
                      <a:pt x="15" y="66"/>
                      <a:pt x="31" y="19"/>
                      <a:pt x="36" y="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endParaRPr lang="es-ES" altLang="en-US"/>
              </a:p>
            </p:txBody>
          </p:sp>
          <p:sp>
            <p:nvSpPr>
              <p:cNvPr id="111638" name="Freeform 38"/>
              <p:cNvSpPr>
                <a:spLocks/>
              </p:cNvSpPr>
              <p:nvPr/>
            </p:nvSpPr>
            <p:spPr bwMode="auto">
              <a:xfrm>
                <a:off x="3989" y="1758"/>
                <a:ext cx="138" cy="54"/>
              </a:xfrm>
              <a:custGeom>
                <a:avLst/>
                <a:gdLst>
                  <a:gd name="T0" fmla="*/ 0 w 138"/>
                  <a:gd name="T1" fmla="*/ 0 h 54"/>
                  <a:gd name="T2" fmla="*/ 72 w 138"/>
                  <a:gd name="T3" fmla="*/ 36 h 54"/>
                  <a:gd name="T4" fmla="*/ 138 w 138"/>
                  <a:gd name="T5" fmla="*/ 54 h 54"/>
                  <a:gd name="T6" fmla="*/ 0 60000 65536"/>
                  <a:gd name="T7" fmla="*/ 0 60000 65536"/>
                  <a:gd name="T8" fmla="*/ 0 60000 65536"/>
                  <a:gd name="T9" fmla="*/ 0 w 138"/>
                  <a:gd name="T10" fmla="*/ 0 h 54"/>
                  <a:gd name="T11" fmla="*/ 138 w 13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8" h="54">
                    <a:moveTo>
                      <a:pt x="0" y="0"/>
                    </a:moveTo>
                    <a:cubicBezTo>
                      <a:pt x="24" y="13"/>
                      <a:pt x="49" y="27"/>
                      <a:pt x="72" y="36"/>
                    </a:cubicBezTo>
                    <a:cubicBezTo>
                      <a:pt x="95" y="45"/>
                      <a:pt x="116" y="49"/>
                      <a:pt x="138" y="54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endParaRPr lang="es-ES" altLang="en-US"/>
              </a:p>
            </p:txBody>
          </p:sp>
          <p:grpSp>
            <p:nvGrpSpPr>
              <p:cNvPr id="111639" name="Group 39"/>
              <p:cNvGrpSpPr>
                <a:grpSpLocks/>
              </p:cNvGrpSpPr>
              <p:nvPr/>
            </p:nvGrpSpPr>
            <p:grpSpPr bwMode="auto">
              <a:xfrm>
                <a:off x="4076" y="2287"/>
                <a:ext cx="114" cy="120"/>
                <a:chOff x="3941" y="2388"/>
                <a:chExt cx="114" cy="120"/>
              </a:xfrm>
            </p:grpSpPr>
            <p:sp>
              <p:nvSpPr>
                <p:cNvPr id="111644" name="Freeform 40"/>
                <p:cNvSpPr>
                  <a:spLocks/>
                </p:cNvSpPr>
                <p:nvPr/>
              </p:nvSpPr>
              <p:spPr bwMode="auto">
                <a:xfrm>
                  <a:off x="3941" y="2388"/>
                  <a:ext cx="114" cy="120"/>
                </a:xfrm>
                <a:custGeom>
                  <a:avLst/>
                  <a:gdLst>
                    <a:gd name="T0" fmla="*/ 0 w 276"/>
                    <a:gd name="T1" fmla="*/ 0 h 252"/>
                    <a:gd name="T2" fmla="*/ 0 w 276"/>
                    <a:gd name="T3" fmla="*/ 0 h 252"/>
                    <a:gd name="T4" fmla="*/ 0 w 276"/>
                    <a:gd name="T5" fmla="*/ 0 h 252"/>
                    <a:gd name="T6" fmla="*/ 0 60000 65536"/>
                    <a:gd name="T7" fmla="*/ 0 60000 65536"/>
                    <a:gd name="T8" fmla="*/ 0 60000 65536"/>
                    <a:gd name="T9" fmla="*/ 0 w 276"/>
                    <a:gd name="T10" fmla="*/ 0 h 252"/>
                    <a:gd name="T11" fmla="*/ 276 w 276"/>
                    <a:gd name="T12" fmla="*/ 252 h 2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6" h="252">
                      <a:moveTo>
                        <a:pt x="276" y="252"/>
                      </a:moveTo>
                      <a:cubicBezTo>
                        <a:pt x="236" y="207"/>
                        <a:pt x="196" y="162"/>
                        <a:pt x="150" y="120"/>
                      </a:cubicBezTo>
                      <a:cubicBezTo>
                        <a:pt x="104" y="78"/>
                        <a:pt x="52" y="39"/>
                        <a:pt x="0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endParaRPr lang="es-ES" altLang="en-US"/>
                </a:p>
              </p:txBody>
            </p:sp>
            <p:sp>
              <p:nvSpPr>
                <p:cNvPr id="111645" name="Freeform 41"/>
                <p:cNvSpPr>
                  <a:spLocks/>
                </p:cNvSpPr>
                <p:nvPr/>
              </p:nvSpPr>
              <p:spPr bwMode="auto">
                <a:xfrm>
                  <a:off x="3941" y="2388"/>
                  <a:ext cx="14" cy="96"/>
                </a:xfrm>
                <a:custGeom>
                  <a:avLst/>
                  <a:gdLst>
                    <a:gd name="T0" fmla="*/ 0 w 14"/>
                    <a:gd name="T1" fmla="*/ 0 h 96"/>
                    <a:gd name="T2" fmla="*/ 12 w 14"/>
                    <a:gd name="T3" fmla="*/ 60 h 96"/>
                    <a:gd name="T4" fmla="*/ 12 w 14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14"/>
                    <a:gd name="T10" fmla="*/ 0 h 96"/>
                    <a:gd name="T11" fmla="*/ 14 w 14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" h="96">
                      <a:moveTo>
                        <a:pt x="0" y="0"/>
                      </a:moveTo>
                      <a:cubicBezTo>
                        <a:pt x="5" y="22"/>
                        <a:pt x="10" y="44"/>
                        <a:pt x="12" y="60"/>
                      </a:cubicBezTo>
                      <a:cubicBezTo>
                        <a:pt x="14" y="76"/>
                        <a:pt x="13" y="86"/>
                        <a:pt x="12" y="96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endParaRPr lang="es-ES" altLang="en-US"/>
                </a:p>
              </p:txBody>
            </p:sp>
            <p:sp>
              <p:nvSpPr>
                <p:cNvPr id="111646" name="Freeform 42"/>
                <p:cNvSpPr>
                  <a:spLocks/>
                </p:cNvSpPr>
                <p:nvPr/>
              </p:nvSpPr>
              <p:spPr bwMode="auto">
                <a:xfrm>
                  <a:off x="3947" y="2394"/>
                  <a:ext cx="72" cy="6"/>
                </a:xfrm>
                <a:custGeom>
                  <a:avLst/>
                  <a:gdLst>
                    <a:gd name="T0" fmla="*/ 0 w 72"/>
                    <a:gd name="T1" fmla="*/ 0 h 6"/>
                    <a:gd name="T2" fmla="*/ 72 w 72"/>
                    <a:gd name="T3" fmla="*/ 6 h 6"/>
                    <a:gd name="T4" fmla="*/ 0 60000 65536"/>
                    <a:gd name="T5" fmla="*/ 0 60000 65536"/>
                    <a:gd name="T6" fmla="*/ 0 w 72"/>
                    <a:gd name="T7" fmla="*/ 0 h 6"/>
                    <a:gd name="T8" fmla="*/ 72 w 72"/>
                    <a:gd name="T9" fmla="*/ 6 h 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2" h="6">
                      <a:moveTo>
                        <a:pt x="0" y="0"/>
                      </a:moveTo>
                      <a:cubicBezTo>
                        <a:pt x="30" y="3"/>
                        <a:pt x="60" y="6"/>
                        <a:pt x="72" y="6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endParaRPr lang="es-ES" altLang="en-US"/>
                </a:p>
              </p:txBody>
            </p:sp>
          </p:grpSp>
          <p:sp>
            <p:nvSpPr>
              <p:cNvPr id="111640" name="Freeform 43"/>
              <p:cNvSpPr>
                <a:spLocks/>
              </p:cNvSpPr>
              <p:nvPr/>
            </p:nvSpPr>
            <p:spPr bwMode="auto">
              <a:xfrm>
                <a:off x="4031" y="2658"/>
                <a:ext cx="14" cy="114"/>
              </a:xfrm>
              <a:custGeom>
                <a:avLst/>
                <a:gdLst>
                  <a:gd name="T0" fmla="*/ 12 w 14"/>
                  <a:gd name="T1" fmla="*/ 0 h 114"/>
                  <a:gd name="T2" fmla="*/ 12 w 14"/>
                  <a:gd name="T3" fmla="*/ 60 h 114"/>
                  <a:gd name="T4" fmla="*/ 0 w 14"/>
                  <a:gd name="T5" fmla="*/ 114 h 114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114"/>
                  <a:gd name="T11" fmla="*/ 14 w 14"/>
                  <a:gd name="T12" fmla="*/ 114 h 1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114">
                    <a:moveTo>
                      <a:pt x="12" y="0"/>
                    </a:moveTo>
                    <a:cubicBezTo>
                      <a:pt x="13" y="20"/>
                      <a:pt x="14" y="41"/>
                      <a:pt x="12" y="60"/>
                    </a:cubicBezTo>
                    <a:cubicBezTo>
                      <a:pt x="10" y="79"/>
                      <a:pt x="5" y="96"/>
                      <a:pt x="0" y="114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endParaRPr lang="es-ES" altLang="en-US"/>
              </a:p>
            </p:txBody>
          </p:sp>
          <p:sp>
            <p:nvSpPr>
              <p:cNvPr id="111641" name="Freeform 44"/>
              <p:cNvSpPr>
                <a:spLocks/>
              </p:cNvSpPr>
              <p:nvPr/>
            </p:nvSpPr>
            <p:spPr bwMode="auto">
              <a:xfrm>
                <a:off x="4025" y="2790"/>
                <a:ext cx="120" cy="30"/>
              </a:xfrm>
              <a:custGeom>
                <a:avLst/>
                <a:gdLst>
                  <a:gd name="T0" fmla="*/ 0 w 120"/>
                  <a:gd name="T1" fmla="*/ 0 h 30"/>
                  <a:gd name="T2" fmla="*/ 72 w 120"/>
                  <a:gd name="T3" fmla="*/ 12 h 30"/>
                  <a:gd name="T4" fmla="*/ 120 w 120"/>
                  <a:gd name="T5" fmla="*/ 30 h 30"/>
                  <a:gd name="T6" fmla="*/ 0 60000 65536"/>
                  <a:gd name="T7" fmla="*/ 0 60000 65536"/>
                  <a:gd name="T8" fmla="*/ 0 60000 65536"/>
                  <a:gd name="T9" fmla="*/ 0 w 120"/>
                  <a:gd name="T10" fmla="*/ 0 h 30"/>
                  <a:gd name="T11" fmla="*/ 120 w 120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" h="30">
                    <a:moveTo>
                      <a:pt x="0" y="0"/>
                    </a:moveTo>
                    <a:cubicBezTo>
                      <a:pt x="26" y="3"/>
                      <a:pt x="52" y="7"/>
                      <a:pt x="72" y="12"/>
                    </a:cubicBezTo>
                    <a:cubicBezTo>
                      <a:pt x="92" y="17"/>
                      <a:pt x="106" y="23"/>
                      <a:pt x="120" y="3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endParaRPr lang="es-ES" altLang="en-US"/>
              </a:p>
            </p:txBody>
          </p:sp>
          <p:sp>
            <p:nvSpPr>
              <p:cNvPr id="111642" name="Freeform 45"/>
              <p:cNvSpPr>
                <a:spLocks/>
              </p:cNvSpPr>
              <p:nvPr/>
            </p:nvSpPr>
            <p:spPr bwMode="auto">
              <a:xfrm>
                <a:off x="4007" y="3336"/>
                <a:ext cx="13" cy="132"/>
              </a:xfrm>
              <a:custGeom>
                <a:avLst/>
                <a:gdLst>
                  <a:gd name="T0" fmla="*/ 0 w 13"/>
                  <a:gd name="T1" fmla="*/ 0 h 132"/>
                  <a:gd name="T2" fmla="*/ 12 w 13"/>
                  <a:gd name="T3" fmla="*/ 66 h 132"/>
                  <a:gd name="T4" fmla="*/ 6 w 13"/>
                  <a:gd name="T5" fmla="*/ 132 h 132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132"/>
                  <a:gd name="T11" fmla="*/ 13 w 13"/>
                  <a:gd name="T12" fmla="*/ 132 h 1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132">
                    <a:moveTo>
                      <a:pt x="0" y="0"/>
                    </a:moveTo>
                    <a:cubicBezTo>
                      <a:pt x="5" y="22"/>
                      <a:pt x="11" y="44"/>
                      <a:pt x="12" y="66"/>
                    </a:cubicBezTo>
                    <a:cubicBezTo>
                      <a:pt x="13" y="88"/>
                      <a:pt x="8" y="121"/>
                      <a:pt x="6" y="132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endParaRPr lang="es-ES" altLang="en-US"/>
              </a:p>
            </p:txBody>
          </p:sp>
          <p:sp>
            <p:nvSpPr>
              <p:cNvPr id="111643" name="Freeform 46"/>
              <p:cNvSpPr>
                <a:spLocks/>
              </p:cNvSpPr>
              <p:nvPr/>
            </p:nvSpPr>
            <p:spPr bwMode="auto">
              <a:xfrm>
                <a:off x="4019" y="3414"/>
                <a:ext cx="132" cy="54"/>
              </a:xfrm>
              <a:custGeom>
                <a:avLst/>
                <a:gdLst>
                  <a:gd name="T0" fmla="*/ 132 w 132"/>
                  <a:gd name="T1" fmla="*/ 0 h 54"/>
                  <a:gd name="T2" fmla="*/ 0 w 132"/>
                  <a:gd name="T3" fmla="*/ 54 h 54"/>
                  <a:gd name="T4" fmla="*/ 0 60000 65536"/>
                  <a:gd name="T5" fmla="*/ 0 60000 65536"/>
                  <a:gd name="T6" fmla="*/ 0 w 132"/>
                  <a:gd name="T7" fmla="*/ 0 h 54"/>
                  <a:gd name="T8" fmla="*/ 132 w 132"/>
                  <a:gd name="T9" fmla="*/ 54 h 5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2" h="54">
                    <a:moveTo>
                      <a:pt x="132" y="0"/>
                    </a:moveTo>
                    <a:cubicBezTo>
                      <a:pt x="77" y="23"/>
                      <a:pt x="22" y="46"/>
                      <a:pt x="0" y="54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endParaRPr lang="es-ES" altLang="en-US"/>
              </a:p>
            </p:txBody>
          </p:sp>
        </p:grpSp>
        <p:grpSp>
          <p:nvGrpSpPr>
            <p:cNvPr id="111623" name="Group 56"/>
            <p:cNvGrpSpPr>
              <a:grpSpLocks/>
            </p:cNvGrpSpPr>
            <p:nvPr/>
          </p:nvGrpSpPr>
          <p:grpSpPr bwMode="auto">
            <a:xfrm>
              <a:off x="3921" y="1400"/>
              <a:ext cx="893" cy="2217"/>
              <a:chOff x="3921" y="1400"/>
              <a:chExt cx="893" cy="2217"/>
            </a:xfrm>
          </p:grpSpPr>
          <p:sp>
            <p:nvSpPr>
              <p:cNvPr id="111624" name="AutoShape 6"/>
              <p:cNvSpPr>
                <a:spLocks noChangeArrowheads="1"/>
              </p:cNvSpPr>
              <p:nvPr/>
            </p:nvSpPr>
            <p:spPr bwMode="auto">
              <a:xfrm>
                <a:off x="3922" y="1400"/>
                <a:ext cx="271" cy="305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FF99"/>
                  </a:gs>
                </a:gsLst>
                <a:lin ang="27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111625" name="AutoShape 7"/>
              <p:cNvSpPr>
                <a:spLocks noChangeArrowheads="1"/>
              </p:cNvSpPr>
              <p:nvPr/>
            </p:nvSpPr>
            <p:spPr bwMode="auto">
              <a:xfrm>
                <a:off x="3922" y="2031"/>
                <a:ext cx="271" cy="305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FFCC"/>
                  </a:gs>
                </a:gsLst>
                <a:lin ang="27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111626" name="AutoShape 8"/>
              <p:cNvSpPr>
                <a:spLocks noChangeArrowheads="1"/>
              </p:cNvSpPr>
              <p:nvPr/>
            </p:nvSpPr>
            <p:spPr bwMode="auto">
              <a:xfrm>
                <a:off x="3921" y="2662"/>
                <a:ext cx="271" cy="305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FF99"/>
                  </a:gs>
                </a:gsLst>
                <a:lin ang="27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111627" name="AutoShape 9"/>
              <p:cNvSpPr>
                <a:spLocks noChangeArrowheads="1"/>
              </p:cNvSpPr>
              <p:nvPr/>
            </p:nvSpPr>
            <p:spPr bwMode="auto">
              <a:xfrm>
                <a:off x="3921" y="3293"/>
                <a:ext cx="271" cy="305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FFCC"/>
                  </a:gs>
                </a:gsLst>
                <a:lin ang="27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endParaRPr lang="en-GB" altLang="en-US"/>
              </a:p>
            </p:txBody>
          </p:sp>
          <p:grpSp>
            <p:nvGrpSpPr>
              <p:cNvPr id="111628" name="Group 49"/>
              <p:cNvGrpSpPr>
                <a:grpSpLocks/>
              </p:cNvGrpSpPr>
              <p:nvPr/>
            </p:nvGrpSpPr>
            <p:grpSpPr bwMode="auto">
              <a:xfrm>
                <a:off x="4259" y="1436"/>
                <a:ext cx="555" cy="2181"/>
                <a:chOff x="4445" y="1436"/>
                <a:chExt cx="555" cy="2181"/>
              </a:xfrm>
            </p:grpSpPr>
            <p:sp>
              <p:nvSpPr>
                <p:cNvPr id="11162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510" y="1436"/>
                  <a:ext cx="49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r>
                    <a:rPr lang="en-GB" altLang="en-US"/>
                    <a:t>Well</a:t>
                  </a:r>
                </a:p>
              </p:txBody>
            </p:sp>
            <p:sp>
              <p:nvSpPr>
                <p:cNvPr id="11163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483" y="2067"/>
                  <a:ext cx="47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r>
                    <a:rPr lang="en-GB" altLang="en-US"/>
                    <a:t>Sick</a:t>
                  </a:r>
                </a:p>
              </p:txBody>
            </p:sp>
            <p:sp>
              <p:nvSpPr>
                <p:cNvPr id="11163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457" y="2698"/>
                  <a:ext cx="49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r>
                    <a:rPr lang="en-GB" altLang="en-US"/>
                    <a:t>Well</a:t>
                  </a:r>
                </a:p>
              </p:txBody>
            </p:sp>
            <p:sp>
              <p:nvSpPr>
                <p:cNvPr id="11163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445" y="3329"/>
                  <a:ext cx="47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r>
                    <a:rPr lang="en-GB" altLang="en-US"/>
                    <a:t>Sick</a:t>
                  </a:r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9261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Add data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138238" y="3759200"/>
            <a:ext cx="442912" cy="415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9pPr>
          </a:lstStyle>
          <a:p>
            <a:endParaRPr lang="en-GB" altLang="en-US"/>
          </a:p>
        </p:txBody>
      </p:sp>
      <p:sp>
        <p:nvSpPr>
          <p:cNvPr id="112644" name="Oval 4"/>
          <p:cNvSpPr>
            <a:spLocks noChangeArrowheads="1"/>
          </p:cNvSpPr>
          <p:nvPr/>
        </p:nvSpPr>
        <p:spPr bwMode="auto">
          <a:xfrm>
            <a:off x="3527425" y="2736850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9pPr>
          </a:lstStyle>
          <a:p>
            <a:endParaRPr lang="en-GB" altLang="en-US"/>
          </a:p>
        </p:txBody>
      </p:sp>
      <p:sp>
        <p:nvSpPr>
          <p:cNvPr id="112645" name="Oval 5"/>
          <p:cNvSpPr>
            <a:spLocks noChangeArrowheads="1"/>
          </p:cNvSpPr>
          <p:nvPr/>
        </p:nvSpPr>
        <p:spPr bwMode="auto">
          <a:xfrm>
            <a:off x="3554413" y="4740275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9pPr>
          </a:lstStyle>
          <a:p>
            <a:endParaRPr lang="en-GB" altLang="en-US"/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>
            <a:off x="5959475" y="2222500"/>
            <a:ext cx="430213" cy="484188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CCFF99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9pPr>
          </a:lstStyle>
          <a:p>
            <a:endParaRPr lang="en-GB" altLang="en-US"/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5959475" y="3224213"/>
            <a:ext cx="430213" cy="484187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9pPr>
          </a:lstStyle>
          <a:p>
            <a:endParaRPr lang="en-GB" altLang="en-US"/>
          </a:p>
        </p:txBody>
      </p:sp>
      <p:sp>
        <p:nvSpPr>
          <p:cNvPr id="112648" name="AutoShape 8"/>
          <p:cNvSpPr>
            <a:spLocks noChangeArrowheads="1"/>
          </p:cNvSpPr>
          <p:nvPr/>
        </p:nvSpPr>
        <p:spPr bwMode="auto">
          <a:xfrm>
            <a:off x="5957888" y="4225925"/>
            <a:ext cx="430212" cy="484188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CCFF99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9pPr>
          </a:lstStyle>
          <a:p>
            <a:endParaRPr lang="en-GB" altLang="en-US"/>
          </a:p>
        </p:txBody>
      </p:sp>
      <p:sp>
        <p:nvSpPr>
          <p:cNvPr id="112649" name="AutoShape 9"/>
          <p:cNvSpPr>
            <a:spLocks noChangeArrowheads="1"/>
          </p:cNvSpPr>
          <p:nvPr/>
        </p:nvSpPr>
        <p:spPr bwMode="auto">
          <a:xfrm>
            <a:off x="5957888" y="5227638"/>
            <a:ext cx="430212" cy="484187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9pPr>
          </a:lstStyle>
          <a:p>
            <a:endParaRPr lang="en-GB" altLang="en-US"/>
          </a:p>
        </p:txBody>
      </p:sp>
      <p:cxnSp>
        <p:nvCxnSpPr>
          <p:cNvPr id="112650" name="AutoShape 10"/>
          <p:cNvCxnSpPr>
            <a:cxnSpLocks noChangeShapeType="1"/>
            <a:stCxn id="112643" idx="3"/>
            <a:endCxn id="112644" idx="2"/>
          </p:cNvCxnSpPr>
          <p:nvPr/>
        </p:nvCxnSpPr>
        <p:spPr bwMode="auto">
          <a:xfrm flipV="1">
            <a:off x="1600200" y="2965450"/>
            <a:ext cx="1908175" cy="1001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651" name="AutoShape 11"/>
          <p:cNvCxnSpPr>
            <a:cxnSpLocks noChangeShapeType="1"/>
            <a:stCxn id="112643" idx="3"/>
            <a:endCxn id="112645" idx="2"/>
          </p:cNvCxnSpPr>
          <p:nvPr/>
        </p:nvCxnSpPr>
        <p:spPr bwMode="auto">
          <a:xfrm>
            <a:off x="1600200" y="3967163"/>
            <a:ext cx="1935163" cy="10017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652" name="AutoShape 12"/>
          <p:cNvCxnSpPr>
            <a:cxnSpLocks noChangeShapeType="1"/>
            <a:stCxn id="112644" idx="6"/>
            <a:endCxn id="112646" idx="1"/>
          </p:cNvCxnSpPr>
          <p:nvPr/>
        </p:nvCxnSpPr>
        <p:spPr bwMode="auto">
          <a:xfrm flipV="1">
            <a:off x="4003675" y="2465388"/>
            <a:ext cx="2044700" cy="5000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653" name="AutoShape 13"/>
          <p:cNvCxnSpPr>
            <a:cxnSpLocks noChangeShapeType="1"/>
            <a:stCxn id="112644" idx="6"/>
            <a:endCxn id="112647" idx="1"/>
          </p:cNvCxnSpPr>
          <p:nvPr/>
        </p:nvCxnSpPr>
        <p:spPr bwMode="auto">
          <a:xfrm>
            <a:off x="4003675" y="2965450"/>
            <a:ext cx="2044700" cy="501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654" name="AutoShape 14"/>
          <p:cNvCxnSpPr>
            <a:cxnSpLocks noChangeShapeType="1"/>
            <a:stCxn id="112645" idx="6"/>
            <a:endCxn id="112648" idx="1"/>
          </p:cNvCxnSpPr>
          <p:nvPr/>
        </p:nvCxnSpPr>
        <p:spPr bwMode="auto">
          <a:xfrm flipV="1">
            <a:off x="4030663" y="4468813"/>
            <a:ext cx="2016125" cy="5000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655" name="AutoShape 15"/>
          <p:cNvCxnSpPr>
            <a:cxnSpLocks noChangeShapeType="1"/>
            <a:stCxn id="112645" idx="6"/>
            <a:endCxn id="112649" idx="1"/>
          </p:cNvCxnSpPr>
          <p:nvPr/>
        </p:nvCxnSpPr>
        <p:spPr bwMode="auto">
          <a:xfrm>
            <a:off x="4030663" y="4968875"/>
            <a:ext cx="2016125" cy="501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656" name="Text Box 21"/>
          <p:cNvSpPr txBox="1">
            <a:spLocks noChangeArrowheads="1"/>
          </p:cNvSpPr>
          <p:nvPr/>
        </p:nvSpPr>
        <p:spPr bwMode="auto">
          <a:xfrm>
            <a:off x="2225675" y="30099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en-GB" altLang="en-US"/>
              <a:t>A</a:t>
            </a:r>
          </a:p>
        </p:txBody>
      </p:sp>
      <p:sp>
        <p:nvSpPr>
          <p:cNvPr id="112657" name="Text Box 22"/>
          <p:cNvSpPr txBox="1">
            <a:spLocks noChangeArrowheads="1"/>
          </p:cNvSpPr>
          <p:nvPr/>
        </p:nvSpPr>
        <p:spPr bwMode="auto">
          <a:xfrm>
            <a:off x="2225675" y="4362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en-GB" altLang="en-US"/>
              <a:t>B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5032375" y="1778000"/>
            <a:ext cx="3605213" cy="4943475"/>
            <a:chOff x="3170" y="1120"/>
            <a:chExt cx="2271" cy="3114"/>
          </a:xfrm>
        </p:grpSpPr>
        <p:grpSp>
          <p:nvGrpSpPr>
            <p:cNvPr id="112671" name="Group 23"/>
            <p:cNvGrpSpPr>
              <a:grpSpLocks/>
            </p:cNvGrpSpPr>
            <p:nvPr/>
          </p:nvGrpSpPr>
          <p:grpSpPr bwMode="auto">
            <a:xfrm>
              <a:off x="3947" y="1120"/>
              <a:ext cx="756" cy="2497"/>
              <a:chOff x="4267" y="1120"/>
              <a:chExt cx="756" cy="2497"/>
            </a:xfrm>
          </p:grpSpPr>
          <p:grpSp>
            <p:nvGrpSpPr>
              <p:cNvPr id="112685" name="Group 24"/>
              <p:cNvGrpSpPr>
                <a:grpSpLocks/>
              </p:cNvGrpSpPr>
              <p:nvPr/>
            </p:nvGrpSpPr>
            <p:grpSpPr bwMode="auto">
              <a:xfrm>
                <a:off x="4475" y="1436"/>
                <a:ext cx="383" cy="2181"/>
                <a:chOff x="4403" y="1436"/>
                <a:chExt cx="383" cy="2181"/>
              </a:xfrm>
            </p:grpSpPr>
            <p:sp>
              <p:nvSpPr>
                <p:cNvPr id="11268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403" y="1436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pPr algn="ctr"/>
                  <a:r>
                    <a:rPr lang="en-GB" altLang="en-US"/>
                    <a:t>0.8</a:t>
                  </a:r>
                </a:p>
              </p:txBody>
            </p:sp>
            <p:sp>
              <p:nvSpPr>
                <p:cNvPr id="11268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403" y="2067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pPr algn="ctr"/>
                  <a:r>
                    <a:rPr lang="en-GB" altLang="en-US"/>
                    <a:t>0.2</a:t>
                  </a:r>
                </a:p>
              </p:txBody>
            </p:sp>
            <p:sp>
              <p:nvSpPr>
                <p:cNvPr id="11268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403" y="2698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pPr algn="ctr"/>
                  <a:r>
                    <a:rPr lang="en-GB" altLang="en-US"/>
                    <a:t>0.8</a:t>
                  </a:r>
                </a:p>
              </p:txBody>
            </p:sp>
            <p:sp>
              <p:nvSpPr>
                <p:cNvPr id="11269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403" y="3329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pPr algn="ctr"/>
                  <a:r>
                    <a:rPr lang="en-GB" altLang="en-US"/>
                    <a:t>0.2</a:t>
                  </a:r>
                </a:p>
              </p:txBody>
            </p:sp>
          </p:grpSp>
          <p:sp>
            <p:nvSpPr>
              <p:cNvPr id="112686" name="Text Box 29"/>
              <p:cNvSpPr txBox="1">
                <a:spLocks noChangeArrowheads="1"/>
              </p:cNvSpPr>
              <p:nvPr/>
            </p:nvSpPr>
            <p:spPr bwMode="auto">
              <a:xfrm>
                <a:off x="4267" y="1120"/>
                <a:ext cx="7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pPr algn="ctr"/>
                <a:r>
                  <a:rPr lang="en-GB" altLang="en-US" b="1"/>
                  <a:t>QALYs</a:t>
                </a:r>
              </a:p>
            </p:txBody>
          </p:sp>
        </p:grpSp>
        <p:grpSp>
          <p:nvGrpSpPr>
            <p:cNvPr id="112672" name="Group 30"/>
            <p:cNvGrpSpPr>
              <a:grpSpLocks/>
            </p:cNvGrpSpPr>
            <p:nvPr/>
          </p:nvGrpSpPr>
          <p:grpSpPr bwMode="auto">
            <a:xfrm>
              <a:off x="4630" y="1120"/>
              <a:ext cx="811" cy="2497"/>
              <a:chOff x="4263" y="1120"/>
              <a:chExt cx="811" cy="2497"/>
            </a:xfrm>
          </p:grpSpPr>
          <p:grpSp>
            <p:nvGrpSpPr>
              <p:cNvPr id="112679" name="Group 31"/>
              <p:cNvGrpSpPr>
                <a:grpSpLocks/>
              </p:cNvGrpSpPr>
              <p:nvPr/>
            </p:nvGrpSpPr>
            <p:grpSpPr bwMode="auto">
              <a:xfrm>
                <a:off x="4263" y="1436"/>
                <a:ext cx="811" cy="2181"/>
                <a:chOff x="4191" y="1436"/>
                <a:chExt cx="811" cy="2181"/>
              </a:xfrm>
            </p:grpSpPr>
            <p:sp>
              <p:nvSpPr>
                <p:cNvPr id="11268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244" y="1436"/>
                  <a:ext cx="70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pPr algn="ctr"/>
                  <a:r>
                    <a:rPr lang="en-GB" altLang="en-US"/>
                    <a:t>£4,000</a:t>
                  </a:r>
                </a:p>
              </p:txBody>
            </p:sp>
            <p:sp>
              <p:nvSpPr>
                <p:cNvPr id="11268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244" y="2067"/>
                  <a:ext cx="70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pPr algn="ctr"/>
                  <a:r>
                    <a:rPr lang="en-GB" altLang="en-US"/>
                    <a:t>£8,000</a:t>
                  </a:r>
                </a:p>
              </p:txBody>
            </p:sp>
            <p:sp>
              <p:nvSpPr>
                <p:cNvPr id="11268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44" y="2698"/>
                  <a:ext cx="70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pPr algn="ctr"/>
                  <a:r>
                    <a:rPr lang="en-GB" altLang="en-US"/>
                    <a:t>£6,000</a:t>
                  </a:r>
                </a:p>
              </p:txBody>
            </p:sp>
            <p:sp>
              <p:nvSpPr>
                <p:cNvPr id="11268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191" y="3329"/>
                  <a:ext cx="81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pPr algn="ctr"/>
                  <a:r>
                    <a:rPr lang="en-GB" altLang="en-US"/>
                    <a:t>£10,000</a:t>
                  </a:r>
                </a:p>
              </p:txBody>
            </p:sp>
          </p:grpSp>
          <p:sp>
            <p:nvSpPr>
              <p:cNvPr id="112680" name="Text Box 36"/>
              <p:cNvSpPr txBox="1">
                <a:spLocks noChangeArrowheads="1"/>
              </p:cNvSpPr>
              <p:nvPr/>
            </p:nvSpPr>
            <p:spPr bwMode="auto">
              <a:xfrm>
                <a:off x="4375" y="1120"/>
                <a:ext cx="5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pPr algn="ctr"/>
                <a:r>
                  <a:rPr lang="en-GB" altLang="en-US" b="1"/>
                  <a:t>Cost</a:t>
                </a:r>
              </a:p>
            </p:txBody>
          </p:sp>
        </p:grpSp>
        <p:grpSp>
          <p:nvGrpSpPr>
            <p:cNvPr id="112673" name="Group 61"/>
            <p:cNvGrpSpPr>
              <a:grpSpLocks/>
            </p:cNvGrpSpPr>
            <p:nvPr/>
          </p:nvGrpSpPr>
          <p:grpSpPr bwMode="auto">
            <a:xfrm>
              <a:off x="3170" y="3610"/>
              <a:ext cx="2164" cy="624"/>
              <a:chOff x="3170" y="3610"/>
              <a:chExt cx="2164" cy="624"/>
            </a:xfrm>
          </p:grpSpPr>
          <p:sp>
            <p:nvSpPr>
              <p:cNvPr id="112674" name="Text Box 55"/>
              <p:cNvSpPr txBox="1">
                <a:spLocks noChangeArrowheads="1"/>
              </p:cNvSpPr>
              <p:nvPr/>
            </p:nvSpPr>
            <p:spPr bwMode="auto">
              <a:xfrm rot="281299">
                <a:off x="3170" y="3716"/>
                <a:ext cx="2164" cy="5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pPr algn="ctr"/>
                <a:r>
                  <a:rPr lang="en-GB" altLang="en-US">
                    <a:solidFill>
                      <a:srgbClr val="FF0000"/>
                    </a:solidFill>
                    <a:latin typeface="Verdana" pitchFamily="-106" charset="0"/>
                  </a:rPr>
                  <a:t>Health outcomes</a:t>
                </a:r>
                <a:br>
                  <a:rPr lang="en-GB" altLang="en-US">
                    <a:solidFill>
                      <a:srgbClr val="FF0000"/>
                    </a:solidFill>
                    <a:latin typeface="Verdana" pitchFamily="-106" charset="0"/>
                  </a:rPr>
                </a:br>
                <a:r>
                  <a:rPr lang="en-GB" altLang="en-US">
                    <a:solidFill>
                      <a:srgbClr val="FF0000"/>
                    </a:solidFill>
                    <a:latin typeface="Verdana" pitchFamily="-106" charset="0"/>
                  </a:rPr>
                  <a:t>&amp; costs for endpoints</a:t>
                </a:r>
                <a:endParaRPr lang="en-GB" altLang="en-US" sz="2000">
                  <a:solidFill>
                    <a:srgbClr val="FF0000"/>
                  </a:solidFill>
                  <a:latin typeface="Verdana" pitchFamily="-106" charset="0"/>
                </a:endParaRPr>
              </a:p>
            </p:txBody>
          </p:sp>
          <p:grpSp>
            <p:nvGrpSpPr>
              <p:cNvPr id="112675" name="Group 51"/>
              <p:cNvGrpSpPr>
                <a:grpSpLocks/>
              </p:cNvGrpSpPr>
              <p:nvPr/>
            </p:nvGrpSpPr>
            <p:grpSpPr bwMode="auto">
              <a:xfrm rot="-6984662">
                <a:off x="4425" y="3510"/>
                <a:ext cx="113" cy="313"/>
                <a:chOff x="696" y="1984"/>
                <a:chExt cx="152" cy="332"/>
              </a:xfrm>
            </p:grpSpPr>
            <p:sp>
              <p:nvSpPr>
                <p:cNvPr id="112676" name="Freeform 52"/>
                <p:cNvSpPr>
                  <a:spLocks/>
                </p:cNvSpPr>
                <p:nvPr/>
              </p:nvSpPr>
              <p:spPr bwMode="auto">
                <a:xfrm>
                  <a:off x="696" y="1984"/>
                  <a:ext cx="120" cy="332"/>
                </a:xfrm>
                <a:custGeom>
                  <a:avLst/>
                  <a:gdLst>
                    <a:gd name="T0" fmla="*/ 0 w 120"/>
                    <a:gd name="T1" fmla="*/ 0 h 332"/>
                    <a:gd name="T2" fmla="*/ 36 w 120"/>
                    <a:gd name="T3" fmla="*/ 188 h 332"/>
                    <a:gd name="T4" fmla="*/ 120 w 120"/>
                    <a:gd name="T5" fmla="*/ 332 h 332"/>
                    <a:gd name="T6" fmla="*/ 0 60000 65536"/>
                    <a:gd name="T7" fmla="*/ 0 60000 65536"/>
                    <a:gd name="T8" fmla="*/ 0 60000 65536"/>
                    <a:gd name="T9" fmla="*/ 0 w 120"/>
                    <a:gd name="T10" fmla="*/ 0 h 332"/>
                    <a:gd name="T11" fmla="*/ 120 w 120"/>
                    <a:gd name="T12" fmla="*/ 332 h 3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0" h="332">
                      <a:moveTo>
                        <a:pt x="0" y="0"/>
                      </a:moveTo>
                      <a:cubicBezTo>
                        <a:pt x="6" y="31"/>
                        <a:pt x="16" y="133"/>
                        <a:pt x="36" y="188"/>
                      </a:cubicBezTo>
                      <a:cubicBezTo>
                        <a:pt x="56" y="243"/>
                        <a:pt x="102" y="302"/>
                        <a:pt x="120" y="332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endParaRPr lang="es-ES" altLang="en-US"/>
                </a:p>
              </p:txBody>
            </p:sp>
            <p:sp>
              <p:nvSpPr>
                <p:cNvPr id="112677" name="Line 53"/>
                <p:cNvSpPr>
                  <a:spLocks noChangeShapeType="1"/>
                </p:cNvSpPr>
                <p:nvPr/>
              </p:nvSpPr>
              <p:spPr bwMode="auto">
                <a:xfrm>
                  <a:off x="712" y="2280"/>
                  <a:ext cx="100" cy="3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2678" name="Freeform 54"/>
                <p:cNvSpPr>
                  <a:spLocks/>
                </p:cNvSpPr>
                <p:nvPr/>
              </p:nvSpPr>
              <p:spPr bwMode="auto">
                <a:xfrm>
                  <a:off x="816" y="2224"/>
                  <a:ext cx="32" cy="84"/>
                </a:xfrm>
                <a:custGeom>
                  <a:avLst/>
                  <a:gdLst>
                    <a:gd name="T0" fmla="*/ 32 w 32"/>
                    <a:gd name="T1" fmla="*/ 0 h 84"/>
                    <a:gd name="T2" fmla="*/ 8 w 32"/>
                    <a:gd name="T3" fmla="*/ 44 h 84"/>
                    <a:gd name="T4" fmla="*/ 0 w 32"/>
                    <a:gd name="T5" fmla="*/ 84 h 84"/>
                    <a:gd name="T6" fmla="*/ 0 60000 65536"/>
                    <a:gd name="T7" fmla="*/ 0 60000 65536"/>
                    <a:gd name="T8" fmla="*/ 0 60000 65536"/>
                    <a:gd name="T9" fmla="*/ 0 w 32"/>
                    <a:gd name="T10" fmla="*/ 0 h 84"/>
                    <a:gd name="T11" fmla="*/ 32 w 32"/>
                    <a:gd name="T12" fmla="*/ 84 h 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" h="84">
                      <a:moveTo>
                        <a:pt x="32" y="0"/>
                      </a:moveTo>
                      <a:cubicBezTo>
                        <a:pt x="22" y="15"/>
                        <a:pt x="13" y="30"/>
                        <a:pt x="8" y="44"/>
                      </a:cubicBezTo>
                      <a:cubicBezTo>
                        <a:pt x="3" y="58"/>
                        <a:pt x="1" y="77"/>
                        <a:pt x="0" y="84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endParaRPr lang="es-ES" altLang="en-US"/>
                </a:p>
              </p:txBody>
            </p:sp>
          </p:grpSp>
        </p:grp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3101975" y="1660525"/>
            <a:ext cx="2432050" cy="4065588"/>
            <a:chOff x="1954" y="1046"/>
            <a:chExt cx="1532" cy="2561"/>
          </a:xfrm>
        </p:grpSpPr>
        <p:grpSp>
          <p:nvGrpSpPr>
            <p:cNvPr id="112660" name="Group 16"/>
            <p:cNvGrpSpPr>
              <a:grpSpLocks/>
            </p:cNvGrpSpPr>
            <p:nvPr/>
          </p:nvGrpSpPr>
          <p:grpSpPr bwMode="auto">
            <a:xfrm>
              <a:off x="2985" y="1426"/>
              <a:ext cx="501" cy="2181"/>
              <a:chOff x="2985" y="1426"/>
              <a:chExt cx="501" cy="2181"/>
            </a:xfrm>
          </p:grpSpPr>
          <p:sp>
            <p:nvSpPr>
              <p:cNvPr id="112667" name="Text Box 17"/>
              <p:cNvSpPr txBox="1">
                <a:spLocks noChangeArrowheads="1"/>
              </p:cNvSpPr>
              <p:nvPr/>
            </p:nvSpPr>
            <p:spPr bwMode="auto">
              <a:xfrm>
                <a:off x="2985" y="1426"/>
                <a:ext cx="5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pPr algn="ctr"/>
                <a:r>
                  <a:rPr lang="en-GB" altLang="en-US"/>
                  <a:t>30%</a:t>
                </a:r>
              </a:p>
            </p:txBody>
          </p:sp>
          <p:sp>
            <p:nvSpPr>
              <p:cNvPr id="112668" name="Text Box 18"/>
              <p:cNvSpPr txBox="1">
                <a:spLocks noChangeArrowheads="1"/>
              </p:cNvSpPr>
              <p:nvPr/>
            </p:nvSpPr>
            <p:spPr bwMode="auto">
              <a:xfrm>
                <a:off x="2985" y="2019"/>
                <a:ext cx="5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pPr algn="ctr"/>
                <a:r>
                  <a:rPr lang="en-GB" altLang="en-US"/>
                  <a:t>70%</a:t>
                </a:r>
              </a:p>
            </p:txBody>
          </p:sp>
          <p:sp>
            <p:nvSpPr>
              <p:cNvPr id="112669" name="Text Box 19"/>
              <p:cNvSpPr txBox="1">
                <a:spLocks noChangeArrowheads="1"/>
              </p:cNvSpPr>
              <p:nvPr/>
            </p:nvSpPr>
            <p:spPr bwMode="auto">
              <a:xfrm>
                <a:off x="2985" y="2683"/>
                <a:ext cx="5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pPr algn="ctr"/>
                <a:r>
                  <a:rPr lang="en-GB" altLang="en-US"/>
                  <a:t>50%</a:t>
                </a:r>
              </a:p>
            </p:txBody>
          </p:sp>
          <p:sp>
            <p:nvSpPr>
              <p:cNvPr id="112670" name="Text Box 20"/>
              <p:cNvSpPr txBox="1">
                <a:spLocks noChangeArrowheads="1"/>
              </p:cNvSpPr>
              <p:nvPr/>
            </p:nvSpPr>
            <p:spPr bwMode="auto">
              <a:xfrm>
                <a:off x="2985" y="3319"/>
                <a:ext cx="5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pPr algn="ctr"/>
                <a:r>
                  <a:rPr lang="en-GB" altLang="en-US"/>
                  <a:t>50%</a:t>
                </a:r>
              </a:p>
            </p:txBody>
          </p:sp>
        </p:grpSp>
        <p:grpSp>
          <p:nvGrpSpPr>
            <p:cNvPr id="112661" name="Group 60"/>
            <p:cNvGrpSpPr>
              <a:grpSpLocks/>
            </p:cNvGrpSpPr>
            <p:nvPr/>
          </p:nvGrpSpPr>
          <p:grpSpPr bwMode="auto">
            <a:xfrm>
              <a:off x="1954" y="1046"/>
              <a:ext cx="1288" cy="437"/>
              <a:chOff x="1954" y="1046"/>
              <a:chExt cx="1288" cy="437"/>
            </a:xfrm>
          </p:grpSpPr>
          <p:sp>
            <p:nvSpPr>
              <p:cNvPr id="112662" name="Text Box 50"/>
              <p:cNvSpPr txBox="1">
                <a:spLocks noChangeArrowheads="1"/>
              </p:cNvSpPr>
              <p:nvPr/>
            </p:nvSpPr>
            <p:spPr bwMode="auto">
              <a:xfrm rot="-911624">
                <a:off x="1954" y="1046"/>
                <a:ext cx="1288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-106" charset="-128"/>
                  </a:defRPr>
                </a:lvl9pPr>
              </a:lstStyle>
              <a:p>
                <a:pPr algn="ctr"/>
                <a:r>
                  <a:rPr lang="en-GB" altLang="en-US">
                    <a:solidFill>
                      <a:srgbClr val="FF0000"/>
                    </a:solidFill>
                    <a:latin typeface="Verdana" pitchFamily="-106" charset="0"/>
                  </a:rPr>
                  <a:t>Probabilities</a:t>
                </a:r>
                <a:endParaRPr lang="en-GB" altLang="en-US" sz="2000">
                  <a:solidFill>
                    <a:srgbClr val="FF0000"/>
                  </a:solidFill>
                  <a:latin typeface="Verdana" pitchFamily="-106" charset="0"/>
                </a:endParaRPr>
              </a:p>
            </p:txBody>
          </p:sp>
          <p:grpSp>
            <p:nvGrpSpPr>
              <p:cNvPr id="112663" name="Group 56"/>
              <p:cNvGrpSpPr>
                <a:grpSpLocks/>
              </p:cNvGrpSpPr>
              <p:nvPr/>
            </p:nvGrpSpPr>
            <p:grpSpPr bwMode="auto">
              <a:xfrm rot="6984662" flipV="1">
                <a:off x="2870" y="1270"/>
                <a:ext cx="113" cy="313"/>
                <a:chOff x="696" y="1984"/>
                <a:chExt cx="152" cy="332"/>
              </a:xfrm>
            </p:grpSpPr>
            <p:sp>
              <p:nvSpPr>
                <p:cNvPr id="112664" name="Freeform 57"/>
                <p:cNvSpPr>
                  <a:spLocks/>
                </p:cNvSpPr>
                <p:nvPr/>
              </p:nvSpPr>
              <p:spPr bwMode="auto">
                <a:xfrm>
                  <a:off x="696" y="1984"/>
                  <a:ext cx="120" cy="332"/>
                </a:xfrm>
                <a:custGeom>
                  <a:avLst/>
                  <a:gdLst>
                    <a:gd name="T0" fmla="*/ 0 w 120"/>
                    <a:gd name="T1" fmla="*/ 0 h 332"/>
                    <a:gd name="T2" fmla="*/ 36 w 120"/>
                    <a:gd name="T3" fmla="*/ 188 h 332"/>
                    <a:gd name="T4" fmla="*/ 120 w 120"/>
                    <a:gd name="T5" fmla="*/ 332 h 332"/>
                    <a:gd name="T6" fmla="*/ 0 60000 65536"/>
                    <a:gd name="T7" fmla="*/ 0 60000 65536"/>
                    <a:gd name="T8" fmla="*/ 0 60000 65536"/>
                    <a:gd name="T9" fmla="*/ 0 w 120"/>
                    <a:gd name="T10" fmla="*/ 0 h 332"/>
                    <a:gd name="T11" fmla="*/ 120 w 120"/>
                    <a:gd name="T12" fmla="*/ 332 h 3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0" h="332">
                      <a:moveTo>
                        <a:pt x="0" y="0"/>
                      </a:moveTo>
                      <a:cubicBezTo>
                        <a:pt x="6" y="31"/>
                        <a:pt x="16" y="133"/>
                        <a:pt x="36" y="188"/>
                      </a:cubicBezTo>
                      <a:cubicBezTo>
                        <a:pt x="56" y="243"/>
                        <a:pt x="102" y="302"/>
                        <a:pt x="120" y="332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endParaRPr lang="es-ES" altLang="en-US"/>
                </a:p>
              </p:txBody>
            </p:sp>
            <p:sp>
              <p:nvSpPr>
                <p:cNvPr id="112665" name="Line 58"/>
                <p:cNvSpPr>
                  <a:spLocks noChangeShapeType="1"/>
                </p:cNvSpPr>
                <p:nvPr/>
              </p:nvSpPr>
              <p:spPr bwMode="auto">
                <a:xfrm>
                  <a:off x="712" y="2280"/>
                  <a:ext cx="100" cy="3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2666" name="Freeform 59"/>
                <p:cNvSpPr>
                  <a:spLocks/>
                </p:cNvSpPr>
                <p:nvPr/>
              </p:nvSpPr>
              <p:spPr bwMode="auto">
                <a:xfrm>
                  <a:off x="816" y="2224"/>
                  <a:ext cx="32" cy="84"/>
                </a:xfrm>
                <a:custGeom>
                  <a:avLst/>
                  <a:gdLst>
                    <a:gd name="T0" fmla="*/ 32 w 32"/>
                    <a:gd name="T1" fmla="*/ 0 h 84"/>
                    <a:gd name="T2" fmla="*/ 8 w 32"/>
                    <a:gd name="T3" fmla="*/ 44 h 84"/>
                    <a:gd name="T4" fmla="*/ 0 w 32"/>
                    <a:gd name="T5" fmla="*/ 84 h 84"/>
                    <a:gd name="T6" fmla="*/ 0 60000 65536"/>
                    <a:gd name="T7" fmla="*/ 0 60000 65536"/>
                    <a:gd name="T8" fmla="*/ 0 60000 65536"/>
                    <a:gd name="T9" fmla="*/ 0 w 32"/>
                    <a:gd name="T10" fmla="*/ 0 h 84"/>
                    <a:gd name="T11" fmla="*/ 32 w 32"/>
                    <a:gd name="T12" fmla="*/ 84 h 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" h="84">
                      <a:moveTo>
                        <a:pt x="32" y="0"/>
                      </a:moveTo>
                      <a:cubicBezTo>
                        <a:pt x="22" y="15"/>
                        <a:pt x="13" y="30"/>
                        <a:pt x="8" y="44"/>
                      </a:cubicBezTo>
                      <a:cubicBezTo>
                        <a:pt x="3" y="58"/>
                        <a:pt x="1" y="77"/>
                        <a:pt x="0" y="84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-106" charset="0"/>
                      <a:ea typeface="ＭＳ Ｐゴシック" pitchFamily="-106" charset="-128"/>
                    </a:defRPr>
                  </a:lvl9pPr>
                </a:lstStyle>
                <a:p>
                  <a:endParaRPr lang="es-ES" altLang="en-US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257195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>
                <a:latin typeface="Calibri" charset="0"/>
              </a:rPr>
              <a:t>Calculate results</a:t>
            </a:r>
          </a:p>
        </p:txBody>
      </p:sp>
      <p:graphicFrame>
        <p:nvGraphicFramePr>
          <p:cNvPr id="380043" name="Group 139"/>
          <p:cNvGraphicFramePr>
            <a:graphicFrameLocks noGrp="1"/>
          </p:cNvGraphicFramePr>
          <p:nvPr>
            <p:ph type="tbl" idx="1"/>
          </p:nvPr>
        </p:nvGraphicFramePr>
        <p:xfrm>
          <a:off x="735013" y="4797425"/>
          <a:ext cx="7724775" cy="1341208"/>
        </p:xfrm>
        <a:graphic>
          <a:graphicData uri="http://schemas.openxmlformats.org/drawingml/2006/table">
            <a:tbl>
              <a:tblPr/>
              <a:tblGrid>
                <a:gridCol w="2790825"/>
                <a:gridCol w="1216025"/>
                <a:gridCol w="1355725"/>
                <a:gridCol w="23622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1" marR="91431" marT="45731" marB="45731" horzOverflow="overflow">
                    <a:lnL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1" marR="91431" marT="45731" marB="4573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1" marR="91431" marT="45731" marB="4573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Difference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1" marR="91431" marT="45731" marB="45731" horzOverflow="overflow">
                    <a:lnL>
                      <a:noFill/>
                    </a:lnL>
                    <a:lnR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Expected cost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1" marR="91431" marT="45731" marB="45731" horzOverflow="overflow">
                    <a:lnL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£6,800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1" marR="91431" marT="45731" marB="4573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£8,000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1" marR="91431" marT="45731" marB="4573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£1,200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1" marR="91431" marT="45731" marB="45731" horzOverflow="overflow">
                    <a:lnL>
                      <a:noFill/>
                    </a:lnL>
                    <a:lnR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Expected QALYs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1" marR="91431" marT="45731" marB="45731" horzOverflow="overflow">
                    <a:lnL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0.38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1" marR="91431" marT="45731" marB="4573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0.50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1" marR="91431" marT="45731" marB="4573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0.12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1" marR="91431" marT="45731" marB="45731" horzOverflow="overflow">
                    <a:lnL>
                      <a:noFill/>
                    </a:lnL>
                    <a:lnR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ICER (£ per QALY) =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1" marR="91431" marT="45731" marB="45731" horzOverflow="overflow">
                    <a:lnL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£10,000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1" marR="91431" marT="45731" marB="45731" horzOverflow="overflow">
                    <a:lnL>
                      <a:noFill/>
                    </a:lnL>
                    <a:lnR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5803" name="Group 182"/>
          <p:cNvGrpSpPr>
            <a:grpSpLocks/>
          </p:cNvGrpSpPr>
          <p:nvPr/>
        </p:nvGrpSpPr>
        <p:grpSpPr bwMode="auto">
          <a:xfrm>
            <a:off x="2132013" y="1557338"/>
            <a:ext cx="5670550" cy="2974975"/>
            <a:chOff x="1043" y="889"/>
            <a:chExt cx="3739" cy="1972"/>
          </a:xfrm>
        </p:grpSpPr>
        <p:sp>
          <p:nvSpPr>
            <p:cNvPr id="46110" name="Rectangle 32"/>
            <p:cNvSpPr>
              <a:spLocks noChangeArrowheads="1"/>
            </p:cNvSpPr>
            <p:nvPr/>
          </p:nvSpPr>
          <p:spPr bwMode="auto">
            <a:xfrm>
              <a:off x="1043" y="1875"/>
              <a:ext cx="220" cy="20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6111" name="Oval 33"/>
            <p:cNvSpPr>
              <a:spLocks noChangeArrowheads="1"/>
            </p:cNvSpPr>
            <p:nvPr/>
          </p:nvSpPr>
          <p:spPr bwMode="auto">
            <a:xfrm>
              <a:off x="2230" y="1371"/>
              <a:ext cx="227" cy="22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6112" name="Oval 34"/>
            <p:cNvSpPr>
              <a:spLocks noChangeArrowheads="1"/>
            </p:cNvSpPr>
            <p:nvPr/>
          </p:nvSpPr>
          <p:spPr bwMode="auto">
            <a:xfrm>
              <a:off x="2244" y="2358"/>
              <a:ext cx="227" cy="22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6113" name="AutoShape 35"/>
            <p:cNvSpPr>
              <a:spLocks noChangeArrowheads="1"/>
            </p:cNvSpPr>
            <p:nvPr/>
          </p:nvSpPr>
          <p:spPr bwMode="auto">
            <a:xfrm>
              <a:off x="3439" y="1118"/>
              <a:ext cx="212" cy="238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6114" name="AutoShape 36"/>
            <p:cNvSpPr>
              <a:spLocks noChangeArrowheads="1"/>
            </p:cNvSpPr>
            <p:nvPr/>
          </p:nvSpPr>
          <p:spPr bwMode="auto">
            <a:xfrm>
              <a:off x="3439" y="1611"/>
              <a:ext cx="212" cy="239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6115" name="AutoShape 37"/>
            <p:cNvSpPr>
              <a:spLocks noChangeArrowheads="1"/>
            </p:cNvSpPr>
            <p:nvPr/>
          </p:nvSpPr>
          <p:spPr bwMode="auto">
            <a:xfrm>
              <a:off x="3438" y="2105"/>
              <a:ext cx="214" cy="238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6116" name="AutoShape 38"/>
            <p:cNvSpPr>
              <a:spLocks noChangeArrowheads="1"/>
            </p:cNvSpPr>
            <p:nvPr/>
          </p:nvSpPr>
          <p:spPr bwMode="auto">
            <a:xfrm>
              <a:off x="3438" y="2598"/>
              <a:ext cx="214" cy="239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cxnSp>
          <p:nvCxnSpPr>
            <p:cNvPr id="75821" name="AutoShape 39"/>
            <p:cNvCxnSpPr>
              <a:cxnSpLocks noChangeShapeType="1"/>
              <a:stCxn id="46110" idx="3"/>
              <a:endCxn id="46111" idx="2"/>
            </p:cNvCxnSpPr>
            <p:nvPr/>
          </p:nvCxnSpPr>
          <p:spPr bwMode="auto">
            <a:xfrm flipV="1">
              <a:off x="1273" y="1484"/>
              <a:ext cx="948" cy="4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22" name="AutoShape 40"/>
            <p:cNvCxnSpPr>
              <a:cxnSpLocks noChangeShapeType="1"/>
              <a:stCxn id="46110" idx="3"/>
              <a:endCxn id="46112" idx="2"/>
            </p:cNvCxnSpPr>
            <p:nvPr/>
          </p:nvCxnSpPr>
          <p:spPr bwMode="auto">
            <a:xfrm>
              <a:off x="1273" y="1977"/>
              <a:ext cx="961" cy="4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23" name="AutoShape 41"/>
            <p:cNvCxnSpPr>
              <a:cxnSpLocks noChangeShapeType="1"/>
              <a:stCxn id="46111" idx="6"/>
              <a:endCxn id="46113" idx="1"/>
            </p:cNvCxnSpPr>
            <p:nvPr/>
          </p:nvCxnSpPr>
          <p:spPr bwMode="auto">
            <a:xfrm flipV="1">
              <a:off x="2467" y="1237"/>
              <a:ext cx="1016" cy="2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24" name="AutoShape 42"/>
            <p:cNvCxnSpPr>
              <a:cxnSpLocks noChangeShapeType="1"/>
              <a:stCxn id="46111" idx="6"/>
              <a:endCxn id="46114" idx="1"/>
            </p:cNvCxnSpPr>
            <p:nvPr/>
          </p:nvCxnSpPr>
          <p:spPr bwMode="auto">
            <a:xfrm>
              <a:off x="2467" y="1484"/>
              <a:ext cx="1016" cy="2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25" name="AutoShape 43"/>
            <p:cNvCxnSpPr>
              <a:cxnSpLocks noChangeShapeType="1"/>
              <a:stCxn id="46112" idx="6"/>
              <a:endCxn id="46115" idx="1"/>
            </p:cNvCxnSpPr>
            <p:nvPr/>
          </p:nvCxnSpPr>
          <p:spPr bwMode="auto">
            <a:xfrm flipV="1">
              <a:off x="2480" y="2224"/>
              <a:ext cx="1002" cy="2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26" name="AutoShape 44"/>
            <p:cNvCxnSpPr>
              <a:cxnSpLocks noChangeShapeType="1"/>
              <a:stCxn id="46112" idx="6"/>
              <a:endCxn id="46116" idx="1"/>
            </p:cNvCxnSpPr>
            <p:nvPr/>
          </p:nvCxnSpPr>
          <p:spPr bwMode="auto">
            <a:xfrm>
              <a:off x="2480" y="2471"/>
              <a:ext cx="1002" cy="2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5827" name="Group 45"/>
            <p:cNvGrpSpPr>
              <a:grpSpLocks/>
            </p:cNvGrpSpPr>
            <p:nvPr/>
          </p:nvGrpSpPr>
          <p:grpSpPr bwMode="auto">
            <a:xfrm>
              <a:off x="2818" y="1128"/>
              <a:ext cx="425" cy="1725"/>
              <a:chOff x="2967" y="1414"/>
              <a:chExt cx="539" cy="2205"/>
            </a:xfrm>
          </p:grpSpPr>
          <p:sp>
            <p:nvSpPr>
              <p:cNvPr id="75844" name="Text Box 46"/>
              <p:cNvSpPr txBox="1">
                <a:spLocks noChangeArrowheads="1"/>
              </p:cNvSpPr>
              <p:nvPr/>
            </p:nvSpPr>
            <p:spPr bwMode="auto">
              <a:xfrm>
                <a:off x="2967" y="1414"/>
                <a:ext cx="537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GB">
                    <a:latin typeface="Arial" charset="0"/>
                  </a:rPr>
                  <a:t>30%</a:t>
                </a:r>
              </a:p>
            </p:txBody>
          </p:sp>
          <p:sp>
            <p:nvSpPr>
              <p:cNvPr id="75845" name="Text Box 47"/>
              <p:cNvSpPr txBox="1">
                <a:spLocks noChangeArrowheads="1"/>
              </p:cNvSpPr>
              <p:nvPr/>
            </p:nvSpPr>
            <p:spPr bwMode="auto">
              <a:xfrm>
                <a:off x="2967" y="2006"/>
                <a:ext cx="537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GB">
                    <a:latin typeface="Arial" charset="0"/>
                  </a:rPr>
                  <a:t>70%</a:t>
                </a:r>
              </a:p>
            </p:txBody>
          </p:sp>
          <p:sp>
            <p:nvSpPr>
              <p:cNvPr id="75846" name="Text Box 48"/>
              <p:cNvSpPr txBox="1">
                <a:spLocks noChangeArrowheads="1"/>
              </p:cNvSpPr>
              <p:nvPr/>
            </p:nvSpPr>
            <p:spPr bwMode="auto">
              <a:xfrm>
                <a:off x="2970" y="2672"/>
                <a:ext cx="536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GB">
                    <a:latin typeface="Arial" charset="0"/>
                  </a:rPr>
                  <a:t>50%</a:t>
                </a:r>
              </a:p>
            </p:txBody>
          </p:sp>
          <p:sp>
            <p:nvSpPr>
              <p:cNvPr id="75847" name="Text Box 49"/>
              <p:cNvSpPr txBox="1">
                <a:spLocks noChangeArrowheads="1"/>
              </p:cNvSpPr>
              <p:nvPr/>
            </p:nvSpPr>
            <p:spPr bwMode="auto">
              <a:xfrm>
                <a:off x="2968" y="3308"/>
                <a:ext cx="537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GB">
                    <a:latin typeface="Arial" charset="0"/>
                  </a:rPr>
                  <a:t>50%</a:t>
                </a:r>
              </a:p>
            </p:txBody>
          </p:sp>
        </p:grpSp>
        <p:sp>
          <p:nvSpPr>
            <p:cNvPr id="75828" name="Text Box 50"/>
            <p:cNvSpPr txBox="1">
              <a:spLocks noChangeArrowheads="1"/>
            </p:cNvSpPr>
            <p:nvPr/>
          </p:nvSpPr>
          <p:spPr bwMode="auto">
            <a:xfrm>
              <a:off x="1568" y="1495"/>
              <a:ext cx="22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>
                  <a:latin typeface="Arial" charset="0"/>
                </a:rPr>
                <a:t>A</a:t>
              </a:r>
            </a:p>
          </p:txBody>
        </p:sp>
        <p:sp>
          <p:nvSpPr>
            <p:cNvPr id="75829" name="Text Box 51"/>
            <p:cNvSpPr txBox="1">
              <a:spLocks noChangeArrowheads="1"/>
            </p:cNvSpPr>
            <p:nvPr/>
          </p:nvSpPr>
          <p:spPr bwMode="auto">
            <a:xfrm>
              <a:off x="1568" y="2162"/>
              <a:ext cx="22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>
                  <a:latin typeface="Arial" charset="0"/>
                </a:rPr>
                <a:t>B</a:t>
              </a:r>
            </a:p>
          </p:txBody>
        </p:sp>
        <p:grpSp>
          <p:nvGrpSpPr>
            <p:cNvPr id="75830" name="Group 52"/>
            <p:cNvGrpSpPr>
              <a:grpSpLocks/>
            </p:cNvGrpSpPr>
            <p:nvPr/>
          </p:nvGrpSpPr>
          <p:grpSpPr bwMode="auto">
            <a:xfrm>
              <a:off x="3577" y="889"/>
              <a:ext cx="624" cy="1972"/>
              <a:chOff x="4250" y="1108"/>
              <a:chExt cx="790" cy="2521"/>
            </a:xfrm>
          </p:grpSpPr>
          <p:grpSp>
            <p:nvGrpSpPr>
              <p:cNvPr id="75838" name="Group 53"/>
              <p:cNvGrpSpPr>
                <a:grpSpLocks/>
              </p:cNvGrpSpPr>
              <p:nvPr/>
            </p:nvGrpSpPr>
            <p:grpSpPr bwMode="auto">
              <a:xfrm>
                <a:off x="4458" y="1424"/>
                <a:ext cx="419" cy="2205"/>
                <a:chOff x="4386" y="1424"/>
                <a:chExt cx="419" cy="2205"/>
              </a:xfrm>
            </p:grpSpPr>
            <p:sp>
              <p:nvSpPr>
                <p:cNvPr id="7584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386" y="1424"/>
                  <a:ext cx="419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GB">
                      <a:latin typeface="Arial" charset="0"/>
                    </a:rPr>
                    <a:t>0.8</a:t>
                  </a:r>
                </a:p>
              </p:txBody>
            </p:sp>
            <p:sp>
              <p:nvSpPr>
                <p:cNvPr id="7584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4386" y="2056"/>
                  <a:ext cx="419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GB">
                      <a:latin typeface="Arial" charset="0"/>
                    </a:rPr>
                    <a:t>0.2</a:t>
                  </a:r>
                </a:p>
              </p:txBody>
            </p:sp>
            <p:sp>
              <p:nvSpPr>
                <p:cNvPr id="7584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386" y="2687"/>
                  <a:ext cx="419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GB">
                      <a:latin typeface="Arial" charset="0"/>
                    </a:rPr>
                    <a:t>0.8</a:t>
                  </a:r>
                </a:p>
              </p:txBody>
            </p:sp>
            <p:sp>
              <p:nvSpPr>
                <p:cNvPr id="75843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386" y="3318"/>
                  <a:ext cx="419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GB">
                      <a:latin typeface="Arial" charset="0"/>
                    </a:rPr>
                    <a:t>0.2</a:t>
                  </a:r>
                </a:p>
              </p:txBody>
            </p:sp>
          </p:grpSp>
          <p:sp>
            <p:nvSpPr>
              <p:cNvPr id="75839" name="Text Box 58"/>
              <p:cNvSpPr txBox="1">
                <a:spLocks noChangeArrowheads="1"/>
              </p:cNvSpPr>
              <p:nvPr/>
            </p:nvSpPr>
            <p:spPr bwMode="auto">
              <a:xfrm>
                <a:off x="4250" y="1108"/>
                <a:ext cx="79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GB" b="1">
                    <a:latin typeface="Arial" charset="0"/>
                  </a:rPr>
                  <a:t>QALYs</a:t>
                </a:r>
              </a:p>
            </p:txBody>
          </p:sp>
        </p:grpSp>
        <p:grpSp>
          <p:nvGrpSpPr>
            <p:cNvPr id="75831" name="Group 59"/>
            <p:cNvGrpSpPr>
              <a:grpSpLocks/>
            </p:cNvGrpSpPr>
            <p:nvPr/>
          </p:nvGrpSpPr>
          <p:grpSpPr bwMode="auto">
            <a:xfrm>
              <a:off x="4116" y="889"/>
              <a:ext cx="666" cy="1972"/>
              <a:chOff x="4246" y="1108"/>
              <a:chExt cx="844" cy="2521"/>
            </a:xfrm>
          </p:grpSpPr>
          <p:grpSp>
            <p:nvGrpSpPr>
              <p:cNvPr id="75832" name="Group 60"/>
              <p:cNvGrpSpPr>
                <a:grpSpLocks/>
              </p:cNvGrpSpPr>
              <p:nvPr/>
            </p:nvGrpSpPr>
            <p:grpSpPr bwMode="auto">
              <a:xfrm>
                <a:off x="4246" y="1424"/>
                <a:ext cx="844" cy="2205"/>
                <a:chOff x="4174" y="1424"/>
                <a:chExt cx="844" cy="2205"/>
              </a:xfrm>
            </p:grpSpPr>
            <p:sp>
              <p:nvSpPr>
                <p:cNvPr id="7583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227" y="1424"/>
                  <a:ext cx="73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GB">
                      <a:latin typeface="Arial" charset="0"/>
                    </a:rPr>
                    <a:t>£4,000</a:t>
                  </a:r>
                </a:p>
              </p:txBody>
            </p:sp>
            <p:sp>
              <p:nvSpPr>
                <p:cNvPr id="75835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227" y="2056"/>
                  <a:ext cx="73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GB">
                      <a:latin typeface="Arial" charset="0"/>
                    </a:rPr>
                    <a:t>£8,000</a:t>
                  </a:r>
                </a:p>
              </p:txBody>
            </p:sp>
            <p:sp>
              <p:nvSpPr>
                <p:cNvPr id="75836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227" y="2687"/>
                  <a:ext cx="73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GB">
                      <a:latin typeface="Arial" charset="0"/>
                    </a:rPr>
                    <a:t>£6,000</a:t>
                  </a:r>
                </a:p>
              </p:txBody>
            </p:sp>
            <p:sp>
              <p:nvSpPr>
                <p:cNvPr id="75837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174" y="3318"/>
                  <a:ext cx="844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GB">
                      <a:latin typeface="Arial" charset="0"/>
                    </a:rPr>
                    <a:t>£10,000</a:t>
                  </a:r>
                </a:p>
              </p:txBody>
            </p:sp>
          </p:grpSp>
          <p:sp>
            <p:nvSpPr>
              <p:cNvPr id="75833" name="Text Box 65"/>
              <p:cNvSpPr txBox="1">
                <a:spLocks noChangeArrowheads="1"/>
              </p:cNvSpPr>
              <p:nvPr/>
            </p:nvSpPr>
            <p:spPr bwMode="auto">
              <a:xfrm>
                <a:off x="4360" y="1108"/>
                <a:ext cx="57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GB" b="1">
                    <a:latin typeface="Arial" charset="0"/>
                  </a:rPr>
                  <a:t>Cost</a:t>
                </a:r>
              </a:p>
            </p:txBody>
          </p:sp>
        </p:grpSp>
      </p:grpSp>
      <p:sp>
        <p:nvSpPr>
          <p:cNvPr id="75804" name="Text Box 179"/>
          <p:cNvSpPr txBox="1">
            <a:spLocks noChangeArrowheads="1"/>
          </p:cNvSpPr>
          <p:nvPr/>
        </p:nvSpPr>
        <p:spPr bwMode="auto">
          <a:xfrm rot="-251753">
            <a:off x="412750" y="1470025"/>
            <a:ext cx="3816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FF0000"/>
                </a:solidFill>
                <a:latin typeface="Verdana" charset="0"/>
              </a:rPr>
              <a:t>Calculate mean costs and QALYs for each option (A &amp; B)</a:t>
            </a:r>
          </a:p>
        </p:txBody>
      </p:sp>
      <p:sp>
        <p:nvSpPr>
          <p:cNvPr id="44" name="Oval 43"/>
          <p:cNvSpPr/>
          <p:nvPr/>
        </p:nvSpPr>
        <p:spPr>
          <a:xfrm>
            <a:off x="3421063" y="5130800"/>
            <a:ext cx="1366837" cy="35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2290763" y="4346575"/>
            <a:ext cx="1463675" cy="8175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4363" y="3786188"/>
            <a:ext cx="1722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>
                <a:latin typeface="Arial" charset="0"/>
              </a:rPr>
              <a:t>30% x £4000   </a:t>
            </a:r>
          </a:p>
          <a:p>
            <a:pPr algn="ctr" eaLnBrk="1" hangingPunct="1"/>
            <a:r>
              <a:rPr lang="en-GB">
                <a:latin typeface="Arial" charset="0"/>
              </a:rPr>
              <a:t>+</a:t>
            </a:r>
          </a:p>
          <a:p>
            <a:pPr algn="ctr" eaLnBrk="1" hangingPunct="1"/>
            <a:r>
              <a:rPr lang="en-GB">
                <a:latin typeface="Arial" charset="0"/>
              </a:rPr>
              <a:t>70% x £8000</a:t>
            </a:r>
          </a:p>
        </p:txBody>
      </p:sp>
      <p:sp>
        <p:nvSpPr>
          <p:cNvPr id="48" name="Oval 47"/>
          <p:cNvSpPr/>
          <p:nvPr/>
        </p:nvSpPr>
        <p:spPr>
          <a:xfrm>
            <a:off x="279400" y="3700463"/>
            <a:ext cx="2076450" cy="1089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4948238" y="2355850"/>
            <a:ext cx="366712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960938" y="3003550"/>
            <a:ext cx="365125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929438" y="2303463"/>
            <a:ext cx="795337" cy="9525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940550" y="3044825"/>
            <a:ext cx="784225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E1D3B9-F943-8B47-A2F3-CB6033E08217}" type="slidenum">
              <a:rPr 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861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>
                <a:latin typeface="Calibri" charset="0"/>
              </a:rPr>
              <a:t>Modelling chronic &amp; recurrent diseases</a:t>
            </a:r>
            <a:endParaRPr lang="en-US" sz="3600">
              <a:latin typeface="Calibri" charset="0"/>
            </a:endParaRPr>
          </a:p>
        </p:txBody>
      </p:sp>
      <p:grpSp>
        <p:nvGrpSpPr>
          <p:cNvPr id="47148" name="Group 123"/>
          <p:cNvGrpSpPr>
            <a:grpSpLocks/>
          </p:cNvGrpSpPr>
          <p:nvPr/>
        </p:nvGrpSpPr>
        <p:grpSpPr bwMode="auto">
          <a:xfrm>
            <a:off x="4816475" y="2517775"/>
            <a:ext cx="2387600" cy="3354388"/>
            <a:chOff x="3016" y="2387"/>
            <a:chExt cx="1133" cy="1570"/>
          </a:xfrm>
        </p:grpSpPr>
        <p:sp>
          <p:nvSpPr>
            <p:cNvPr id="47150" name="Rectangle 69"/>
            <p:cNvSpPr>
              <a:spLocks noChangeAspect="1" noChangeArrowheads="1"/>
            </p:cNvSpPr>
            <p:nvPr/>
          </p:nvSpPr>
          <p:spPr bwMode="auto">
            <a:xfrm>
              <a:off x="3016" y="3123"/>
              <a:ext cx="150" cy="13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cxnSp>
          <p:nvCxnSpPr>
            <p:cNvPr id="77871" name="AutoShape 70"/>
            <p:cNvCxnSpPr>
              <a:cxnSpLocks noChangeAspect="1" noChangeShapeType="1"/>
              <a:stCxn id="47150" idx="3"/>
            </p:cNvCxnSpPr>
            <p:nvPr/>
          </p:nvCxnSpPr>
          <p:spPr bwMode="auto">
            <a:xfrm flipV="1">
              <a:off x="3166" y="2746"/>
              <a:ext cx="239" cy="4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72" name="AutoShape 71"/>
            <p:cNvCxnSpPr>
              <a:cxnSpLocks noChangeAspect="1" noChangeShapeType="1"/>
              <a:stCxn id="47150" idx="3"/>
            </p:cNvCxnSpPr>
            <p:nvPr/>
          </p:nvCxnSpPr>
          <p:spPr bwMode="auto">
            <a:xfrm>
              <a:off x="3166" y="3190"/>
              <a:ext cx="245" cy="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7873" name="Group 111"/>
            <p:cNvGrpSpPr>
              <a:grpSpLocks/>
            </p:cNvGrpSpPr>
            <p:nvPr/>
          </p:nvGrpSpPr>
          <p:grpSpPr bwMode="auto">
            <a:xfrm>
              <a:off x="3402" y="2387"/>
              <a:ext cx="747" cy="595"/>
              <a:chOff x="3402" y="2387"/>
              <a:chExt cx="747" cy="595"/>
            </a:xfrm>
          </p:grpSpPr>
          <p:sp>
            <p:nvSpPr>
              <p:cNvPr id="47164" name="Oval 101"/>
              <p:cNvSpPr>
                <a:spLocks noChangeArrowheads="1"/>
              </p:cNvSpPr>
              <p:nvPr/>
            </p:nvSpPr>
            <p:spPr bwMode="auto">
              <a:xfrm>
                <a:off x="3402" y="2591"/>
                <a:ext cx="316" cy="21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GB" sz="2800"/>
              </a:p>
            </p:txBody>
          </p:sp>
          <p:sp>
            <p:nvSpPr>
              <p:cNvPr id="47165" name="Oval 102"/>
              <p:cNvSpPr>
                <a:spLocks noChangeArrowheads="1"/>
              </p:cNvSpPr>
              <p:nvPr/>
            </p:nvSpPr>
            <p:spPr bwMode="auto">
              <a:xfrm>
                <a:off x="3833" y="2772"/>
                <a:ext cx="316" cy="21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GB" sz="2800"/>
              </a:p>
            </p:txBody>
          </p:sp>
          <p:sp>
            <p:nvSpPr>
              <p:cNvPr id="47166" name="Oval 103"/>
              <p:cNvSpPr>
                <a:spLocks noChangeArrowheads="1"/>
              </p:cNvSpPr>
              <p:nvPr/>
            </p:nvSpPr>
            <p:spPr bwMode="auto">
              <a:xfrm>
                <a:off x="3833" y="2387"/>
                <a:ext cx="316" cy="21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GB" sz="2800"/>
              </a:p>
            </p:txBody>
          </p:sp>
          <p:cxnSp>
            <p:nvCxnSpPr>
              <p:cNvPr id="77887" name="AutoShape 104"/>
              <p:cNvCxnSpPr>
                <a:cxnSpLocks noChangeShapeType="1"/>
                <a:stCxn id="47164" idx="0"/>
                <a:endCxn id="47166" idx="2"/>
              </p:cNvCxnSpPr>
              <p:nvPr/>
            </p:nvCxnSpPr>
            <p:spPr bwMode="auto">
              <a:xfrm rot="-5400000">
                <a:off x="3647" y="2405"/>
                <a:ext cx="99" cy="273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888" name="AutoShape 105"/>
              <p:cNvCxnSpPr>
                <a:cxnSpLocks noChangeShapeType="1"/>
                <a:stCxn id="47166" idx="3"/>
                <a:endCxn id="47164" idx="6"/>
              </p:cNvCxnSpPr>
              <p:nvPr/>
            </p:nvCxnSpPr>
            <p:spPr bwMode="auto">
              <a:xfrm rot="5400000">
                <a:off x="3734" y="2550"/>
                <a:ext cx="130" cy="161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889" name="AutoShape 106"/>
              <p:cNvCxnSpPr>
                <a:cxnSpLocks noChangeShapeType="1"/>
                <a:stCxn id="47166" idx="0"/>
                <a:endCxn id="47166" idx="7"/>
              </p:cNvCxnSpPr>
              <p:nvPr/>
            </p:nvCxnSpPr>
            <p:spPr bwMode="auto">
              <a:xfrm rot="5400000" flipV="1">
                <a:off x="4031" y="2347"/>
                <a:ext cx="31" cy="112"/>
              </a:xfrm>
              <a:prstGeom prst="curvedConnector3">
                <a:avLst>
                  <a:gd name="adj1" fmla="val -27419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890" name="AutoShape 107"/>
              <p:cNvCxnSpPr>
                <a:cxnSpLocks noChangeShapeType="1"/>
                <a:stCxn id="47164" idx="1"/>
                <a:endCxn id="47164" idx="2"/>
              </p:cNvCxnSpPr>
              <p:nvPr/>
            </p:nvCxnSpPr>
            <p:spPr bwMode="auto">
              <a:xfrm rot="-5400000" flipH="1" flipV="1">
                <a:off x="3388" y="2636"/>
                <a:ext cx="74" cy="46"/>
              </a:xfrm>
              <a:prstGeom prst="curvedConnector4">
                <a:avLst>
                  <a:gd name="adj1" fmla="val -83787"/>
                  <a:gd name="adj2" fmla="val 3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891" name="AutoShape 108"/>
              <p:cNvCxnSpPr>
                <a:cxnSpLocks noChangeShapeType="1"/>
                <a:stCxn id="47166" idx="5"/>
                <a:endCxn id="47165" idx="7"/>
              </p:cNvCxnSpPr>
              <p:nvPr/>
            </p:nvCxnSpPr>
            <p:spPr bwMode="auto">
              <a:xfrm rot="5400000">
                <a:off x="3984" y="2685"/>
                <a:ext cx="237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892" name="AutoShape 109"/>
              <p:cNvCxnSpPr>
                <a:cxnSpLocks noChangeShapeType="1"/>
                <a:stCxn id="47164" idx="4"/>
                <a:endCxn id="47165" idx="2"/>
              </p:cNvCxnSpPr>
              <p:nvPr/>
            </p:nvCxnSpPr>
            <p:spPr bwMode="auto">
              <a:xfrm rot="16200000" flipH="1">
                <a:off x="3659" y="2702"/>
                <a:ext cx="76" cy="273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893" name="AutoShape 110"/>
              <p:cNvCxnSpPr>
                <a:cxnSpLocks noChangeShapeType="1"/>
                <a:stCxn id="47165" idx="4"/>
                <a:endCxn id="47165" idx="5"/>
              </p:cNvCxnSpPr>
              <p:nvPr/>
            </p:nvCxnSpPr>
            <p:spPr bwMode="auto">
              <a:xfrm rot="5400000" flipH="1" flipV="1">
                <a:off x="4031" y="2911"/>
                <a:ext cx="31" cy="112"/>
              </a:xfrm>
              <a:prstGeom prst="curvedConnector3">
                <a:avLst>
                  <a:gd name="adj1" fmla="val -46451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154" name="Oval 113"/>
            <p:cNvSpPr>
              <a:spLocks noChangeArrowheads="1"/>
            </p:cNvSpPr>
            <p:nvPr/>
          </p:nvSpPr>
          <p:spPr bwMode="auto">
            <a:xfrm>
              <a:off x="3402" y="3566"/>
              <a:ext cx="316" cy="21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GB" sz="2800"/>
            </a:p>
          </p:txBody>
        </p:sp>
        <p:sp>
          <p:nvSpPr>
            <p:cNvPr id="47155" name="Oval 114"/>
            <p:cNvSpPr>
              <a:spLocks noChangeArrowheads="1"/>
            </p:cNvSpPr>
            <p:nvPr/>
          </p:nvSpPr>
          <p:spPr bwMode="auto">
            <a:xfrm>
              <a:off x="3833" y="3747"/>
              <a:ext cx="316" cy="21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GB" sz="2800"/>
            </a:p>
          </p:txBody>
        </p:sp>
        <p:sp>
          <p:nvSpPr>
            <p:cNvPr id="47156" name="Oval 115"/>
            <p:cNvSpPr>
              <a:spLocks noChangeArrowheads="1"/>
            </p:cNvSpPr>
            <p:nvPr/>
          </p:nvSpPr>
          <p:spPr bwMode="auto">
            <a:xfrm>
              <a:off x="3833" y="3362"/>
              <a:ext cx="316" cy="21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GB" sz="2800"/>
            </a:p>
          </p:txBody>
        </p:sp>
        <p:cxnSp>
          <p:nvCxnSpPr>
            <p:cNvPr id="77877" name="AutoShape 116"/>
            <p:cNvCxnSpPr>
              <a:cxnSpLocks noChangeShapeType="1"/>
              <a:stCxn id="47154" idx="0"/>
              <a:endCxn id="47156" idx="2"/>
            </p:cNvCxnSpPr>
            <p:nvPr/>
          </p:nvCxnSpPr>
          <p:spPr bwMode="auto">
            <a:xfrm rot="-5400000">
              <a:off x="3647" y="3380"/>
              <a:ext cx="99" cy="27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78" name="AutoShape 117"/>
            <p:cNvCxnSpPr>
              <a:cxnSpLocks noChangeShapeType="1"/>
              <a:stCxn id="47156" idx="3"/>
              <a:endCxn id="47154" idx="6"/>
            </p:cNvCxnSpPr>
            <p:nvPr/>
          </p:nvCxnSpPr>
          <p:spPr bwMode="auto">
            <a:xfrm rot="5400000">
              <a:off x="3734" y="3525"/>
              <a:ext cx="130" cy="16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79" name="AutoShape 118"/>
            <p:cNvCxnSpPr>
              <a:cxnSpLocks noChangeShapeType="1"/>
              <a:stCxn id="47156" idx="0"/>
              <a:endCxn id="47156" idx="7"/>
            </p:cNvCxnSpPr>
            <p:nvPr/>
          </p:nvCxnSpPr>
          <p:spPr bwMode="auto">
            <a:xfrm rot="5400000" flipV="1">
              <a:off x="4031" y="3322"/>
              <a:ext cx="31" cy="112"/>
            </a:xfrm>
            <a:prstGeom prst="curvedConnector3">
              <a:avLst>
                <a:gd name="adj1" fmla="val -27419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80" name="AutoShape 119"/>
            <p:cNvCxnSpPr>
              <a:cxnSpLocks noChangeShapeType="1"/>
              <a:stCxn id="47154" idx="4"/>
              <a:endCxn id="47154" idx="3"/>
            </p:cNvCxnSpPr>
            <p:nvPr/>
          </p:nvCxnSpPr>
          <p:spPr bwMode="auto">
            <a:xfrm rot="16200000" flipV="1">
              <a:off x="3488" y="3705"/>
              <a:ext cx="31" cy="112"/>
            </a:xfrm>
            <a:prstGeom prst="curvedConnector3">
              <a:avLst>
                <a:gd name="adj1" fmla="val -2419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81" name="AutoShape 120"/>
            <p:cNvCxnSpPr>
              <a:cxnSpLocks noChangeShapeType="1"/>
              <a:stCxn id="47156" idx="5"/>
              <a:endCxn id="47155" idx="7"/>
            </p:cNvCxnSpPr>
            <p:nvPr/>
          </p:nvCxnSpPr>
          <p:spPr bwMode="auto">
            <a:xfrm rot="5400000">
              <a:off x="3984" y="3660"/>
              <a:ext cx="23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82" name="AutoShape 121"/>
            <p:cNvCxnSpPr>
              <a:cxnSpLocks noChangeShapeType="1"/>
              <a:stCxn id="47154" idx="4"/>
              <a:endCxn id="47155" idx="2"/>
            </p:cNvCxnSpPr>
            <p:nvPr/>
          </p:nvCxnSpPr>
          <p:spPr bwMode="auto">
            <a:xfrm rot="16200000" flipH="1">
              <a:off x="3659" y="3677"/>
              <a:ext cx="76" cy="27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83" name="AutoShape 122"/>
            <p:cNvCxnSpPr>
              <a:cxnSpLocks noChangeShapeType="1"/>
              <a:stCxn id="47155" idx="4"/>
              <a:endCxn id="47155" idx="5"/>
            </p:cNvCxnSpPr>
            <p:nvPr/>
          </p:nvCxnSpPr>
          <p:spPr bwMode="auto">
            <a:xfrm rot="5400000" flipH="1" flipV="1">
              <a:off x="4031" y="3886"/>
              <a:ext cx="31" cy="112"/>
            </a:xfrm>
            <a:prstGeom prst="curvedConnector3">
              <a:avLst>
                <a:gd name="adj1" fmla="val -32258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49" name="Rectangle 125"/>
          <p:cNvSpPr>
            <a:spLocks noChangeArrowheads="1"/>
          </p:cNvSpPr>
          <p:nvPr/>
        </p:nvSpPr>
        <p:spPr bwMode="auto">
          <a:xfrm>
            <a:off x="4643438" y="1592263"/>
            <a:ext cx="22987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5750" indent="-285750">
              <a:spcBef>
                <a:spcPct val="20000"/>
              </a:spcBef>
              <a:buFont typeface="Arial" charset="0"/>
              <a:buChar char="•"/>
            </a:pPr>
            <a:r>
              <a:rPr lang="en-GB"/>
              <a:t>Can simplify with a </a:t>
            </a:r>
            <a:br>
              <a:rPr lang="en-GB"/>
            </a:br>
            <a:r>
              <a:rPr lang="en-GB"/>
              <a:t>Markov model…</a:t>
            </a:r>
            <a:endParaRPr lang="en-US"/>
          </a:p>
        </p:txBody>
      </p:sp>
      <p:grpSp>
        <p:nvGrpSpPr>
          <p:cNvPr id="5" name="Group 128"/>
          <p:cNvGrpSpPr>
            <a:grpSpLocks/>
          </p:cNvGrpSpPr>
          <p:nvPr/>
        </p:nvGrpSpPr>
        <p:grpSpPr bwMode="auto">
          <a:xfrm>
            <a:off x="431800" y="1592263"/>
            <a:ext cx="4176713" cy="4573041"/>
            <a:chOff x="272" y="1003"/>
            <a:chExt cx="2631" cy="2980"/>
          </a:xfrm>
        </p:grpSpPr>
        <p:grpSp>
          <p:nvGrpSpPr>
            <p:cNvPr id="77833" name="Group 124"/>
            <p:cNvGrpSpPr>
              <a:grpSpLocks/>
            </p:cNvGrpSpPr>
            <p:nvPr/>
          </p:nvGrpSpPr>
          <p:grpSpPr bwMode="auto">
            <a:xfrm>
              <a:off x="445" y="1528"/>
              <a:ext cx="1871" cy="2455"/>
              <a:chOff x="408" y="1814"/>
              <a:chExt cx="1871" cy="2455"/>
            </a:xfrm>
          </p:grpSpPr>
          <p:grpSp>
            <p:nvGrpSpPr>
              <p:cNvPr id="77835" name="Group 64"/>
              <p:cNvGrpSpPr>
                <a:grpSpLocks/>
              </p:cNvGrpSpPr>
              <p:nvPr/>
            </p:nvGrpSpPr>
            <p:grpSpPr bwMode="auto">
              <a:xfrm>
                <a:off x="408" y="2114"/>
                <a:ext cx="1871" cy="2155"/>
                <a:chOff x="885" y="2319"/>
                <a:chExt cx="1394" cy="1701"/>
              </a:xfrm>
            </p:grpSpPr>
            <p:sp>
              <p:nvSpPr>
                <p:cNvPr id="47117" name="Rectangle 4"/>
                <p:cNvSpPr>
                  <a:spLocks noChangeAspect="1" noChangeArrowheads="1"/>
                </p:cNvSpPr>
                <p:nvPr/>
              </p:nvSpPr>
              <p:spPr bwMode="auto">
                <a:xfrm>
                  <a:off x="885" y="3384"/>
                  <a:ext cx="112" cy="10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cxnSp>
              <p:nvCxnSpPr>
                <p:cNvPr id="77840" name="AutoShape 11"/>
                <p:cNvCxnSpPr>
                  <a:cxnSpLocks noChangeAspect="1" noChangeShapeType="1"/>
                  <a:stCxn id="47117" idx="3"/>
                  <a:endCxn id="47133" idx="2"/>
                </p:cNvCxnSpPr>
                <p:nvPr/>
              </p:nvCxnSpPr>
              <p:spPr bwMode="auto">
                <a:xfrm flipV="1">
                  <a:off x="997" y="3086"/>
                  <a:ext cx="178" cy="351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7841" name="AutoShape 12"/>
                <p:cNvCxnSpPr>
                  <a:cxnSpLocks noChangeAspect="1" noChangeShapeType="1"/>
                  <a:stCxn id="47117" idx="3"/>
                  <a:endCxn id="47134" idx="2"/>
                </p:cNvCxnSpPr>
                <p:nvPr/>
              </p:nvCxnSpPr>
              <p:spPr bwMode="auto">
                <a:xfrm>
                  <a:off x="997" y="3437"/>
                  <a:ext cx="182" cy="35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7842" name="AutoShape 13"/>
                <p:cNvCxnSpPr>
                  <a:cxnSpLocks noChangeAspect="1" noChangeShapeType="1"/>
                  <a:stCxn id="47133" idx="6"/>
                  <a:endCxn id="47123" idx="3"/>
                </p:cNvCxnSpPr>
                <p:nvPr/>
              </p:nvCxnSpPr>
              <p:spPr bwMode="auto">
                <a:xfrm flipV="1">
                  <a:off x="1290" y="2935"/>
                  <a:ext cx="165" cy="151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7843" name="AutoShape 14"/>
                <p:cNvCxnSpPr>
                  <a:cxnSpLocks noChangeAspect="1" noChangeShapeType="1"/>
                  <a:stCxn id="47133" idx="6"/>
                  <a:endCxn id="47122" idx="1"/>
                </p:cNvCxnSpPr>
                <p:nvPr/>
              </p:nvCxnSpPr>
              <p:spPr bwMode="auto">
                <a:xfrm>
                  <a:off x="1290" y="3086"/>
                  <a:ext cx="166" cy="17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7122" name="AutoShape 7"/>
                <p:cNvSpPr>
                  <a:spLocks noChangeAspect="1" noChangeArrowheads="1"/>
                </p:cNvSpPr>
                <p:nvPr/>
              </p:nvSpPr>
              <p:spPr bwMode="auto">
                <a:xfrm>
                  <a:off x="1429" y="3195"/>
                  <a:ext cx="108" cy="122"/>
                </a:xfrm>
                <a:prstGeom prst="triangle">
                  <a:avLst>
                    <a:gd name="adj" fmla="val 50000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123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1438" y="2837"/>
                  <a:ext cx="115" cy="115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124" name="Oval 32"/>
                <p:cNvSpPr>
                  <a:spLocks noChangeAspect="1" noChangeArrowheads="1"/>
                </p:cNvSpPr>
                <p:nvPr/>
              </p:nvSpPr>
              <p:spPr bwMode="auto">
                <a:xfrm>
                  <a:off x="1731" y="2646"/>
                  <a:ext cx="115" cy="115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125" name="AutoShape 38"/>
                <p:cNvSpPr>
                  <a:spLocks noChangeAspect="1" noChangeArrowheads="1"/>
                </p:cNvSpPr>
                <p:nvPr/>
              </p:nvSpPr>
              <p:spPr bwMode="auto">
                <a:xfrm>
                  <a:off x="1735" y="2995"/>
                  <a:ext cx="108" cy="122"/>
                </a:xfrm>
                <a:prstGeom prst="triangle">
                  <a:avLst>
                    <a:gd name="adj" fmla="val 50000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126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995" y="2455"/>
                  <a:ext cx="115" cy="115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127" name="AutoShap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1998" y="2795"/>
                  <a:ext cx="108" cy="122"/>
                </a:xfrm>
                <a:prstGeom prst="triangle">
                  <a:avLst>
                    <a:gd name="adj" fmla="val 50000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cxnSp>
              <p:nvCxnSpPr>
                <p:cNvPr id="77850" name="AutoShape 43"/>
                <p:cNvCxnSpPr>
                  <a:cxnSpLocks noChangeShapeType="1"/>
                  <a:stCxn id="47123" idx="6"/>
                  <a:endCxn id="47124" idx="3"/>
                </p:cNvCxnSpPr>
                <p:nvPr/>
              </p:nvCxnSpPr>
              <p:spPr bwMode="auto">
                <a:xfrm flipV="1">
                  <a:off x="1553" y="2744"/>
                  <a:ext cx="195" cy="15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7851" name="AutoShape 44"/>
                <p:cNvCxnSpPr>
                  <a:cxnSpLocks noChangeShapeType="1"/>
                  <a:stCxn id="47123" idx="6"/>
                  <a:endCxn id="47125" idx="1"/>
                </p:cNvCxnSpPr>
                <p:nvPr/>
              </p:nvCxnSpPr>
              <p:spPr bwMode="auto">
                <a:xfrm>
                  <a:off x="1553" y="2895"/>
                  <a:ext cx="209" cy="16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7852" name="AutoShape 45"/>
                <p:cNvCxnSpPr>
                  <a:cxnSpLocks noChangeShapeType="1"/>
                  <a:stCxn id="47124" idx="6"/>
                  <a:endCxn id="47127" idx="1"/>
                </p:cNvCxnSpPr>
                <p:nvPr/>
              </p:nvCxnSpPr>
              <p:spPr bwMode="auto">
                <a:xfrm>
                  <a:off x="1846" y="2704"/>
                  <a:ext cx="179" cy="15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7853" name="AutoShape 46"/>
                <p:cNvCxnSpPr>
                  <a:cxnSpLocks noChangeShapeType="1"/>
                  <a:stCxn id="47124" idx="6"/>
                  <a:endCxn id="47126" idx="3"/>
                </p:cNvCxnSpPr>
                <p:nvPr/>
              </p:nvCxnSpPr>
              <p:spPr bwMode="auto">
                <a:xfrm flipV="1">
                  <a:off x="1846" y="2553"/>
                  <a:ext cx="166" cy="15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7854" name="AutoShape 48"/>
                <p:cNvCxnSpPr>
                  <a:cxnSpLocks noChangeShapeType="1"/>
                </p:cNvCxnSpPr>
                <p:nvPr/>
              </p:nvCxnSpPr>
              <p:spPr bwMode="auto">
                <a:xfrm flipV="1">
                  <a:off x="2109" y="2319"/>
                  <a:ext cx="166" cy="16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7133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3028"/>
                  <a:ext cx="115" cy="115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134" name="Oval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179" y="3731"/>
                  <a:ext cx="115" cy="115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cxnSp>
              <p:nvCxnSpPr>
                <p:cNvPr id="77857" name="AutoShape 50"/>
                <p:cNvCxnSpPr>
                  <a:cxnSpLocks noChangeAspect="1" noChangeShapeType="1"/>
                  <a:stCxn id="47134" idx="6"/>
                  <a:endCxn id="47138" idx="3"/>
                </p:cNvCxnSpPr>
                <p:nvPr/>
              </p:nvCxnSpPr>
              <p:spPr bwMode="auto">
                <a:xfrm flipV="1">
                  <a:off x="1294" y="3638"/>
                  <a:ext cx="165" cy="151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7858" name="AutoShape 51"/>
                <p:cNvCxnSpPr>
                  <a:cxnSpLocks noChangeAspect="1" noChangeShapeType="1"/>
                  <a:stCxn id="47134" idx="6"/>
                  <a:endCxn id="47137" idx="1"/>
                </p:cNvCxnSpPr>
                <p:nvPr/>
              </p:nvCxnSpPr>
              <p:spPr bwMode="auto">
                <a:xfrm>
                  <a:off x="1294" y="3789"/>
                  <a:ext cx="166" cy="17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7137" name="AutoShape 52"/>
                <p:cNvSpPr>
                  <a:spLocks noChangeAspect="1" noChangeArrowheads="1"/>
                </p:cNvSpPr>
                <p:nvPr/>
              </p:nvSpPr>
              <p:spPr bwMode="auto">
                <a:xfrm>
                  <a:off x="1433" y="3898"/>
                  <a:ext cx="107" cy="122"/>
                </a:xfrm>
                <a:prstGeom prst="triangle">
                  <a:avLst>
                    <a:gd name="adj" fmla="val 50000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138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442" y="3540"/>
                  <a:ext cx="115" cy="115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139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735" y="3349"/>
                  <a:ext cx="115" cy="115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140" name="AutoShape 55"/>
                <p:cNvSpPr>
                  <a:spLocks noChangeAspect="1" noChangeArrowheads="1"/>
                </p:cNvSpPr>
                <p:nvPr/>
              </p:nvSpPr>
              <p:spPr bwMode="auto">
                <a:xfrm>
                  <a:off x="1739" y="3698"/>
                  <a:ext cx="108" cy="122"/>
                </a:xfrm>
                <a:prstGeom prst="triangle">
                  <a:avLst>
                    <a:gd name="adj" fmla="val 50000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141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999" y="3158"/>
                  <a:ext cx="115" cy="115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142" name="AutoShape 57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3498"/>
                  <a:ext cx="108" cy="122"/>
                </a:xfrm>
                <a:prstGeom prst="triangle">
                  <a:avLst>
                    <a:gd name="adj" fmla="val 50000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cxnSp>
              <p:nvCxnSpPr>
                <p:cNvPr id="77865" name="AutoShape 58"/>
                <p:cNvCxnSpPr>
                  <a:cxnSpLocks noChangeShapeType="1"/>
                  <a:stCxn id="47138" idx="6"/>
                  <a:endCxn id="47139" idx="3"/>
                </p:cNvCxnSpPr>
                <p:nvPr/>
              </p:nvCxnSpPr>
              <p:spPr bwMode="auto">
                <a:xfrm flipV="1">
                  <a:off x="1557" y="3447"/>
                  <a:ext cx="195" cy="15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7866" name="AutoShape 59"/>
                <p:cNvCxnSpPr>
                  <a:cxnSpLocks noChangeShapeType="1"/>
                  <a:stCxn id="47138" idx="6"/>
                  <a:endCxn id="47140" idx="1"/>
                </p:cNvCxnSpPr>
                <p:nvPr/>
              </p:nvCxnSpPr>
              <p:spPr bwMode="auto">
                <a:xfrm>
                  <a:off x="1557" y="3598"/>
                  <a:ext cx="209" cy="16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7867" name="AutoShape 60"/>
                <p:cNvCxnSpPr>
                  <a:cxnSpLocks noChangeShapeType="1"/>
                  <a:stCxn id="47139" idx="6"/>
                  <a:endCxn id="47142" idx="1"/>
                </p:cNvCxnSpPr>
                <p:nvPr/>
              </p:nvCxnSpPr>
              <p:spPr bwMode="auto">
                <a:xfrm>
                  <a:off x="1850" y="3407"/>
                  <a:ext cx="179" cy="15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7868" name="AutoShape 61"/>
                <p:cNvCxnSpPr>
                  <a:cxnSpLocks noChangeShapeType="1"/>
                  <a:stCxn id="47139" idx="6"/>
                  <a:endCxn id="47141" idx="3"/>
                </p:cNvCxnSpPr>
                <p:nvPr/>
              </p:nvCxnSpPr>
              <p:spPr bwMode="auto">
                <a:xfrm flipV="1">
                  <a:off x="1850" y="3256"/>
                  <a:ext cx="166" cy="15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7869" name="AutoShape 62"/>
                <p:cNvCxnSpPr>
                  <a:cxnSpLocks noChangeShapeType="1"/>
                </p:cNvCxnSpPr>
                <p:nvPr/>
              </p:nvCxnSpPr>
              <p:spPr bwMode="auto">
                <a:xfrm flipV="1">
                  <a:off x="2113" y="3022"/>
                  <a:ext cx="166" cy="16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7114" name="Text Box 65"/>
              <p:cNvSpPr txBox="1">
                <a:spLocks noChangeArrowheads="1"/>
              </p:cNvSpPr>
              <p:nvPr/>
            </p:nvSpPr>
            <p:spPr bwMode="auto">
              <a:xfrm rot="16200000">
                <a:off x="759" y="2531"/>
                <a:ext cx="51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GB" sz="1600">
                    <a:latin typeface="+mn-lt"/>
                    <a:ea typeface="+mn-ea"/>
                  </a:rPr>
                  <a:t>1</a:t>
                </a:r>
                <a:r>
                  <a:rPr lang="en-GB" sz="1600" baseline="30000">
                    <a:latin typeface="+mn-lt"/>
                    <a:ea typeface="+mn-ea"/>
                  </a:rPr>
                  <a:t>st</a:t>
                </a:r>
                <a:r>
                  <a:rPr lang="en-GB" sz="1600">
                    <a:latin typeface="+mn-lt"/>
                    <a:ea typeface="+mn-ea"/>
                  </a:rPr>
                  <a:t> time</a:t>
                </a:r>
                <a:endParaRPr lang="en-US" sz="1600">
                  <a:latin typeface="+mn-lt"/>
                  <a:ea typeface="+mn-ea"/>
                </a:endParaRPr>
              </a:p>
            </p:txBody>
          </p:sp>
          <p:sp>
            <p:nvSpPr>
              <p:cNvPr id="47115" name="Text Box 66"/>
              <p:cNvSpPr txBox="1">
                <a:spLocks noChangeArrowheads="1"/>
              </p:cNvSpPr>
              <p:nvPr/>
            </p:nvSpPr>
            <p:spPr bwMode="auto">
              <a:xfrm rot="16200000">
                <a:off x="1080" y="2288"/>
                <a:ext cx="54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GB" sz="1600">
                    <a:latin typeface="+mn-lt"/>
                    <a:ea typeface="+mn-ea"/>
                  </a:rPr>
                  <a:t>2</a:t>
                </a:r>
                <a:r>
                  <a:rPr lang="en-GB" sz="1600" baseline="30000">
                    <a:latin typeface="+mn-lt"/>
                    <a:ea typeface="+mn-ea"/>
                  </a:rPr>
                  <a:t>nd</a:t>
                </a:r>
                <a:r>
                  <a:rPr lang="en-GB" sz="1600">
                    <a:latin typeface="+mn-lt"/>
                    <a:ea typeface="+mn-ea"/>
                  </a:rPr>
                  <a:t> time</a:t>
                </a:r>
                <a:endParaRPr lang="en-US" sz="1600">
                  <a:latin typeface="+mn-lt"/>
                  <a:ea typeface="+mn-ea"/>
                </a:endParaRPr>
              </a:p>
            </p:txBody>
          </p:sp>
          <p:sp>
            <p:nvSpPr>
              <p:cNvPr id="47116" name="Text Box 67"/>
              <p:cNvSpPr txBox="1">
                <a:spLocks noChangeArrowheads="1"/>
              </p:cNvSpPr>
              <p:nvPr/>
            </p:nvSpPr>
            <p:spPr bwMode="auto">
              <a:xfrm rot="16200000">
                <a:off x="1436" y="2015"/>
                <a:ext cx="6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sz="1600"/>
                  <a:t>3</a:t>
                </a:r>
                <a:r>
                  <a:rPr lang="en-GB" sz="1600" baseline="30000"/>
                  <a:t>rd</a:t>
                </a:r>
                <a:r>
                  <a:rPr lang="en-GB" sz="1600"/>
                  <a:t> time…</a:t>
                </a:r>
                <a:endParaRPr lang="en-US" sz="1600"/>
              </a:p>
            </p:txBody>
          </p:sp>
        </p:grpSp>
        <p:sp>
          <p:nvSpPr>
            <p:cNvPr id="77834" name="Rectangle 126"/>
            <p:cNvSpPr>
              <a:spLocks noChangeArrowheads="1"/>
            </p:cNvSpPr>
            <p:nvPr/>
          </p:nvSpPr>
          <p:spPr bwMode="auto">
            <a:xfrm>
              <a:off x="272" y="1003"/>
              <a:ext cx="263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GB"/>
                <a:t>Decision trees become ‘twiggy’ &amp; unmanageable</a:t>
              </a:r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19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1500</Words>
  <Application>Microsoft Office PowerPoint</Application>
  <PresentationFormat>On-screen Show (4:3)</PresentationFormat>
  <Paragraphs>274</Paragraphs>
  <Slides>21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Clip</vt:lpstr>
      <vt:lpstr>Slide 1</vt:lpstr>
      <vt:lpstr>“Vampire of trials or  Frankenstein’s monster”</vt:lpstr>
      <vt:lpstr>So what is a ‘model’?</vt:lpstr>
      <vt:lpstr>The modelling process</vt:lpstr>
      <vt:lpstr>DECISION TREES</vt:lpstr>
      <vt:lpstr>Draw the tree</vt:lpstr>
      <vt:lpstr>Add data</vt:lpstr>
      <vt:lpstr>Calculate results</vt:lpstr>
      <vt:lpstr>Modelling chronic &amp; recurrent diseases</vt:lpstr>
      <vt:lpstr>Markov models</vt:lpstr>
      <vt:lpstr>Markov models: Design the model</vt:lpstr>
      <vt:lpstr>Markov models: Add data</vt:lpstr>
      <vt:lpstr>A simple Markov model… in excel</vt:lpstr>
      <vt:lpstr>A simple Markov model… in excel</vt:lpstr>
      <vt:lpstr>Markov models: Repeat for each intervention &amp; calculate ICER</vt:lpstr>
      <vt:lpstr>Some issues…</vt:lpstr>
      <vt:lpstr>Building time-dependency into a Markov model</vt:lpstr>
      <vt:lpstr>Using survival analysis</vt:lpstr>
      <vt:lpstr>Combining decision trees and Markov models</vt:lpstr>
      <vt:lpstr>Good models should…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Summerfield</dc:creator>
  <cp:lastModifiedBy>owner</cp:lastModifiedBy>
  <cp:revision>92</cp:revision>
  <dcterms:created xsi:type="dcterms:W3CDTF">2013-02-21T10:07:32Z</dcterms:created>
  <dcterms:modified xsi:type="dcterms:W3CDTF">2014-04-10T08:36:43Z</dcterms:modified>
</cp:coreProperties>
</file>