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96035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3300"/>
    <a:srgbClr val="66349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E3818-DE71-4004-82C9-EAE30EFEED7D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857250"/>
            <a:ext cx="4371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C5CB9-8961-4528-A71A-DD66554D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0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00A3-63FD-4CB4-8D96-5884D129A20A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3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55DB-E67B-4427-B5E6-9FB0692BD1FF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4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0470-AA59-4BBD-B9E9-2380F9A78BCB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96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CB-55AB-462C-9D88-EB4CF7C43E88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4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2710-54BF-46D5-98E7-042CB6BEBB86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7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A1-492F-432C-B85C-420D16528D36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A5CD-BA31-4554-A2AA-45267E5B0A03}" type="datetime1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3C0C-F85E-49D1-B4C4-BF0F272A724B}" type="datetime1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8E0E-5510-4249-A362-29E351C489A6}" type="datetime1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ED29-364D-4277-B001-C1ECD2B35FEB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A25-A366-4A49-A6C7-8549353BC704}" type="datetime1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21CSE292P-Application Prototype "Title"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2943-4249-4D98-B6DD-56768AA8CD5E}" type="datetime1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21CSE292P-Application Prototype "Title"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D6D2-483A-48C1-8B1C-A5099F70FC3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NWC Association SRMIST KTR | LinkedIn">
            <a:extLst>
              <a:ext uri="{FF2B5EF4-FFF2-40B4-BE49-F238E27FC236}">
                <a16:creationId xmlns:a16="http://schemas.microsoft.com/office/drawing/2014/main" id="{85771D5F-9182-391A-DF8D-BB18E582B2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17500" r="8000" b="21000"/>
          <a:stretch/>
        </p:blipFill>
        <p:spPr bwMode="auto">
          <a:xfrm>
            <a:off x="11769808" y="109649"/>
            <a:ext cx="993922" cy="6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55FB8-2B3B-B654-0F90-9087B2334B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6620" y="136525"/>
            <a:ext cx="1388808" cy="4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7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1AB6-8D88-FEA8-56BA-CBD89C2A1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914" y="87007"/>
            <a:ext cx="9720263" cy="1231745"/>
          </a:xfrm>
        </p:spPr>
        <p:txBody>
          <a:bodyPr/>
          <a:lstStyle/>
          <a:p>
            <a:r>
              <a:rPr lang="en-US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TRY ON </a:t>
            </a:r>
            <a:endParaRPr lang="en-IN" dirty="0">
              <a:solidFill>
                <a:srgbClr val="66006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F2613-9589-A656-66A1-2CD91AAB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35" y="1883391"/>
            <a:ext cx="12166006" cy="488760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Batch No:26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 Name: VTON- AI 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Register Nos: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RA2211028010206,RA2211029010019,RA2211003011495,RA2211026010333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Names: ROHAN, CHIRANJEEV , SHREYANSH, SWARNA 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Department : CSE-NWC ,  CTECH,  CINTEL 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 of Networking and Communications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School of Computing</a:t>
            </a:r>
          </a:p>
          <a:p>
            <a:r>
              <a:rPr lang="en-US" b="1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21CSE306P- Applied GenAI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Convenors: Dr. Vaishnavi Moorthy &amp; Dr. 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Swathy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8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15A1-10EA-AA2D-4F05-EE34F2AA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64" y="104029"/>
            <a:ext cx="9567081" cy="62692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 : </a:t>
            </a:r>
            <a:r>
              <a:rPr lang="en-US" sz="1800" dirty="0"/>
              <a:t>Provides virtual fashion trials and personalized recommendations based on body type and style preferences.</a:t>
            </a:r>
            <a:endParaRPr lang="en-IN" sz="2000" b="1" dirty="0">
              <a:solidFill>
                <a:srgbClr val="FF33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BACA-8160-AACC-B608-75161728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485" y="802071"/>
            <a:ext cx="4374118" cy="208532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Design </a:t>
            </a:r>
            <a:endParaRPr lang="en-US" sz="900" b="1" dirty="0"/>
          </a:p>
          <a:p>
            <a:pPr>
              <a:lnSpc>
                <a:spcPct val="100000"/>
              </a:lnSpc>
            </a:pPr>
            <a:r>
              <a:rPr lang="en-US" sz="1300" b="1" dirty="0"/>
              <a:t>Application Details</a:t>
            </a:r>
            <a:r>
              <a:rPr lang="en-US" sz="1300" dirty="0"/>
              <a:t>: Enables fast, customizable fashion design with real-time style, color, and pattern options.</a:t>
            </a:r>
            <a:endParaRPr lang="en-US" sz="1300" b="1" dirty="0"/>
          </a:p>
          <a:p>
            <a:pPr>
              <a:lnSpc>
                <a:spcPct val="100000"/>
              </a:lnSpc>
            </a:pPr>
            <a:r>
              <a:rPr lang="en-US" sz="1300" b="1" dirty="0"/>
              <a:t>Smartness</a:t>
            </a:r>
            <a:r>
              <a:rPr lang="en-US" sz="1300" dirty="0"/>
              <a:t>: Predicts preferences, suggests trends, and adapts designs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Target Users</a:t>
            </a:r>
            <a:r>
              <a:rPr lang="en-US" sz="1300" dirty="0"/>
              <a:t>: Fashion designers, brands, and consumers seeking personalized fashion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Novelty</a:t>
            </a:r>
            <a:r>
              <a:rPr lang="en-US" sz="1300" dirty="0"/>
              <a:t>: Combines generative AI with fashion for data-driven creativity.</a:t>
            </a:r>
          </a:p>
          <a:p>
            <a:pPr>
              <a:lnSpc>
                <a:spcPct val="100000"/>
              </a:lnSpc>
            </a:pPr>
            <a:r>
              <a:rPr lang="en-IN" sz="1300" b="1" dirty="0"/>
              <a:t>AI Technique</a:t>
            </a:r>
            <a:r>
              <a:rPr lang="en-IN" sz="1300" dirty="0"/>
              <a:t>: Uses GANs and diffusion models for innovative, user-driven designs</a:t>
            </a:r>
            <a:endParaRPr lang="en-US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67CC-E3E7-39E3-4E41-F7BA2013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317" y="6410872"/>
            <a:ext cx="4374118" cy="365125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21CSE306P-Applied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GenAI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"Title"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1DB00-5949-D264-8599-C6606A1D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2B55D7-5E3B-BB3A-334D-062FD4C68784}"/>
              </a:ext>
            </a:extLst>
          </p:cNvPr>
          <p:cNvSpPr txBox="1">
            <a:spLocks/>
          </p:cNvSpPr>
          <p:nvPr/>
        </p:nvSpPr>
        <p:spPr>
          <a:xfrm>
            <a:off x="72808" y="802072"/>
            <a:ext cx="8068736" cy="56393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7203" tIns="48601" rIns="97203" bIns="4860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 AI Model – Proposed System Design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362C0-C1AF-A5C9-A668-81122EB72360}"/>
              </a:ext>
            </a:extLst>
          </p:cNvPr>
          <p:cNvSpPr txBox="1">
            <a:spLocks/>
          </p:cNvSpPr>
          <p:nvPr/>
        </p:nvSpPr>
        <p:spPr>
          <a:xfrm>
            <a:off x="8240485" y="3009030"/>
            <a:ext cx="4374118" cy="16313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features</a:t>
            </a:r>
          </a:p>
          <a:p>
            <a:r>
              <a:rPr lang="en-US" sz="1300" b="1" dirty="0"/>
              <a:t>Real-Time Customization</a:t>
            </a:r>
            <a:r>
              <a:rPr lang="en-US" sz="1300" dirty="0"/>
              <a:t>: Instantly personalize colors, patterns, and styles.</a:t>
            </a:r>
          </a:p>
          <a:p>
            <a:r>
              <a:rPr lang="en-US" sz="1300" b="1" dirty="0"/>
              <a:t>Trend Prediction</a:t>
            </a:r>
            <a:r>
              <a:rPr lang="en-US" sz="1300" dirty="0"/>
              <a:t>: AI suggests current trending designs.</a:t>
            </a:r>
          </a:p>
          <a:p>
            <a:r>
              <a:rPr lang="en-US" sz="1300" b="1" dirty="0"/>
              <a:t>User-Friendly Interface</a:t>
            </a:r>
            <a:r>
              <a:rPr lang="en-US" sz="1300" dirty="0"/>
              <a:t>: Accessible for designers and casual users.</a:t>
            </a:r>
          </a:p>
          <a:p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High-Quality Outputs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Realistic, high-res previews ready for production.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6E865-4305-8D21-9EB1-86FACD623202}"/>
              </a:ext>
            </a:extLst>
          </p:cNvPr>
          <p:cNvSpPr txBox="1">
            <a:spLocks/>
          </p:cNvSpPr>
          <p:nvPr/>
        </p:nvSpPr>
        <p:spPr>
          <a:xfrm>
            <a:off x="8240485" y="4762019"/>
            <a:ext cx="4374118" cy="16794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</a:p>
          <a:p>
            <a:pPr marL="0" indent="0">
              <a:buNone/>
            </a:pPr>
            <a:r>
              <a:rPr lang="en-US" sz="1100" b="1" dirty="0"/>
              <a:t>Data Quality</a:t>
            </a:r>
            <a:r>
              <a:rPr lang="en-US" sz="1100" dirty="0"/>
              <a:t>: Ensuring high-quality, diverse data for accurate designs</a:t>
            </a:r>
          </a:p>
          <a:p>
            <a:pPr marL="0" indent="0">
              <a:buNone/>
            </a:pPr>
            <a:r>
              <a:rPr lang="en-US" sz="1100" b="1" dirty="0"/>
              <a:t>Computational Cost</a:t>
            </a:r>
            <a:r>
              <a:rPr lang="en-US" sz="1100" dirty="0"/>
              <a:t>: Managing resource demands of AI models.</a:t>
            </a:r>
          </a:p>
          <a:p>
            <a:pPr marL="0" indent="0">
              <a:buNone/>
            </a:pPr>
            <a:r>
              <a:rPr lang="en-US" sz="1100" b="1" dirty="0"/>
              <a:t>User Adaptability</a:t>
            </a:r>
            <a:r>
              <a:rPr lang="en-US" sz="1100" dirty="0"/>
              <a:t>: Making AI tools accessible for all skill levels</a:t>
            </a:r>
          </a:p>
          <a:p>
            <a:pPr marL="0" indent="0">
              <a:buNone/>
            </a:pPr>
            <a:r>
              <a:rPr lang="en-US" sz="1100" b="1" dirty="0"/>
              <a:t>Intellectual Property</a:t>
            </a:r>
            <a:r>
              <a:rPr lang="en-US" sz="1100" dirty="0"/>
              <a:t>: Protecting originality and design ownership..</a:t>
            </a:r>
            <a:endParaRPr lang="en-IN" sz="11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645D47-0FAA-1F04-1AAE-6E68A60BF011}"/>
              </a:ext>
            </a:extLst>
          </p:cNvPr>
          <p:cNvSpPr txBox="1">
            <a:spLocks/>
          </p:cNvSpPr>
          <p:nvPr/>
        </p:nvSpPr>
        <p:spPr>
          <a:xfrm>
            <a:off x="4282317" y="4762019"/>
            <a:ext cx="3753006" cy="16167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Enhancement</a:t>
            </a:r>
          </a:p>
          <a:p>
            <a:r>
              <a:rPr lang="en-US" sz="1000" b="1" dirty="0"/>
              <a:t>Enhanced Personalization</a:t>
            </a:r>
            <a:r>
              <a:rPr lang="en-US" sz="1000" dirty="0"/>
              <a:t>: Deeper customization based on individual style.</a:t>
            </a:r>
          </a:p>
          <a:p>
            <a:r>
              <a:rPr lang="en-US" sz="1000" b="1" dirty="0"/>
              <a:t>Sustainability Focus</a:t>
            </a:r>
            <a:r>
              <a:rPr lang="en-US" sz="1000" dirty="0"/>
              <a:t>: Integrate eco-friendly design suggestions.</a:t>
            </a:r>
          </a:p>
          <a:p>
            <a:r>
              <a:rPr lang="en-US" sz="1000" b="1" dirty="0"/>
              <a:t>Improved Realism</a:t>
            </a:r>
            <a:r>
              <a:rPr lang="en-US" sz="1000" dirty="0"/>
              <a:t>: Generate even more lifelike design previews.</a:t>
            </a:r>
          </a:p>
          <a:p>
            <a:r>
              <a:rPr lang="en-US" sz="1000" b="1" dirty="0"/>
              <a:t>Expanded Data Sources</a:t>
            </a:r>
            <a:r>
              <a:rPr lang="en-US" sz="1000" dirty="0"/>
              <a:t>: Use broader trends for better accuracy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23E60-28FC-B8C9-8616-E53F31C3E61E}"/>
              </a:ext>
            </a:extLst>
          </p:cNvPr>
          <p:cNvSpPr txBox="1"/>
          <p:nvPr/>
        </p:nvSpPr>
        <p:spPr>
          <a:xfrm>
            <a:off x="2565277" y="4362344"/>
            <a:ext cx="3434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i="1" dirty="0">
                <a:latin typeface="Cambria" panose="02040503050406030204" pitchFamily="18" charset="0"/>
                <a:ea typeface="Cambria" panose="02040503050406030204" pitchFamily="18" charset="0"/>
              </a:rPr>
              <a:t>Fig. 1: Pipeline Diagram</a:t>
            </a:r>
          </a:p>
        </p:txBody>
      </p:sp>
      <p:pic>
        <p:nvPicPr>
          <p:cNvPr id="1032" name="Picture 8" descr="What Is Next Step Level Or Move What's Now Making A Plan Or Planning Ahead  Set Your Goal Stock Photo, Picture and Royalty Free Image. Image 32408175.">
            <a:extLst>
              <a:ext uri="{FF2B5EF4-FFF2-40B4-BE49-F238E27FC236}">
                <a16:creationId xmlns:a16="http://schemas.microsoft.com/office/drawing/2014/main" id="{95991CA9-0754-9BD9-4F5A-87B97BBB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63" y="4866408"/>
            <a:ext cx="831882" cy="7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ix Ways to Help Ensure the Best Ideas Win - Michael Kerr">
            <a:extLst>
              <a:ext uri="{FF2B5EF4-FFF2-40B4-BE49-F238E27FC236}">
                <a16:creationId xmlns:a16="http://schemas.microsoft.com/office/drawing/2014/main" id="{91D0960A-C69B-635B-4AE7-0431442F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63" y="1084104"/>
            <a:ext cx="751840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2EE47F-6C4D-6952-3781-66A7C2BB658F}"/>
              </a:ext>
            </a:extLst>
          </p:cNvPr>
          <p:cNvSpPr txBox="1">
            <a:spLocks/>
          </p:cNvSpPr>
          <p:nvPr/>
        </p:nvSpPr>
        <p:spPr>
          <a:xfrm>
            <a:off x="170660" y="4769840"/>
            <a:ext cx="4005435" cy="16167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Domain &amp; Novelty</a:t>
            </a:r>
          </a:p>
          <a:p>
            <a:r>
              <a:rPr lang="en-US" sz="1000" b="1" dirty="0"/>
              <a:t>Domain</a:t>
            </a:r>
            <a:r>
              <a:rPr lang="en-US" sz="1000" dirty="0"/>
              <a:t>: Focuses on digital fashion design and customization.</a:t>
            </a:r>
          </a:p>
          <a:p>
            <a:r>
              <a:rPr lang="en-US" sz="1000" b="1" dirty="0"/>
              <a:t>AI Integration</a:t>
            </a:r>
            <a:r>
              <a:rPr lang="en-US" sz="1000" dirty="0"/>
              <a:t>: Uses AI for trend prediction and design generation.</a:t>
            </a:r>
          </a:p>
          <a:p>
            <a:r>
              <a:rPr lang="en-US" sz="1000" b="1" dirty="0"/>
              <a:t>User-Centric</a:t>
            </a:r>
            <a:r>
              <a:rPr lang="en-US" sz="1000" dirty="0"/>
              <a:t>: Tailored for designers, brands, and fashion enthusiasts</a:t>
            </a:r>
          </a:p>
          <a:p>
            <a:r>
              <a:rPr lang="en-US" sz="1000" b="1" dirty="0"/>
              <a:t>Unique Approach</a:t>
            </a:r>
            <a:r>
              <a:rPr lang="en-US" sz="1000" dirty="0"/>
              <a:t>: Combines AI with creative design for innovation.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32BCB0A-0EB7-5F2B-5236-58F315B5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2D7F96-59D6-E8DA-CF89-56A7B0E46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8" t="10588" r="10441" b="15581"/>
          <a:stretch/>
        </p:blipFill>
        <p:spPr>
          <a:xfrm>
            <a:off x="955433" y="1086323"/>
            <a:ext cx="6441323" cy="33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062F6-D14F-35A9-10F9-D6225998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21CSE306P-Applied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GenAI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"Title"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9DD4C-7B0D-EEEE-0D79-7FC11737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97259E-663D-4C63-F768-3442A8F25F6A}"/>
              </a:ext>
            </a:extLst>
          </p:cNvPr>
          <p:cNvSpPr txBox="1">
            <a:spLocks/>
          </p:cNvSpPr>
          <p:nvPr/>
        </p:nvSpPr>
        <p:spPr>
          <a:xfrm>
            <a:off x="1000769" y="-43378"/>
            <a:ext cx="11178302" cy="839962"/>
          </a:xfrm>
          <a:prstGeom prst="rect">
            <a:avLst/>
          </a:prstGeom>
        </p:spPr>
        <p:txBody>
          <a:bodyPr vert="horz" lIns="97203" tIns="48601" rIns="97203" bIns="486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52" b="1" dirty="0">
                <a:solidFill>
                  <a:srgbClr val="8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lang="en-IN" sz="4252" b="1" dirty="0">
              <a:solidFill>
                <a:srgbClr val="808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8F0F5D-304E-E997-2DA9-A6AF8EF79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17649"/>
              </p:ext>
            </p:extLst>
          </p:nvPr>
        </p:nvGraphicFramePr>
        <p:xfrm>
          <a:off x="254329" y="1008545"/>
          <a:ext cx="12451692" cy="5716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002">
                  <a:extLst>
                    <a:ext uri="{9D8B030D-6E8A-4147-A177-3AD203B41FA5}">
                      <a16:colId xmlns:a16="http://schemas.microsoft.com/office/drawing/2014/main" val="3219804556"/>
                    </a:ext>
                  </a:extLst>
                </a:gridCol>
                <a:gridCol w="4606530">
                  <a:extLst>
                    <a:ext uri="{9D8B030D-6E8A-4147-A177-3AD203B41FA5}">
                      <a16:colId xmlns:a16="http://schemas.microsoft.com/office/drawing/2014/main" val="1100415831"/>
                    </a:ext>
                  </a:extLst>
                </a:gridCol>
                <a:gridCol w="2280218">
                  <a:extLst>
                    <a:ext uri="{9D8B030D-6E8A-4147-A177-3AD203B41FA5}">
                      <a16:colId xmlns:a16="http://schemas.microsoft.com/office/drawing/2014/main" val="3150132860"/>
                    </a:ext>
                  </a:extLst>
                </a:gridCol>
                <a:gridCol w="2427471">
                  <a:extLst>
                    <a:ext uri="{9D8B030D-6E8A-4147-A177-3AD203B41FA5}">
                      <a16:colId xmlns:a16="http://schemas.microsoft.com/office/drawing/2014/main" val="2455446033"/>
                    </a:ext>
                  </a:extLst>
                </a:gridCol>
                <a:gridCol w="2427471">
                  <a:extLst>
                    <a:ext uri="{9D8B030D-6E8A-4147-A177-3AD203B41FA5}">
                      <a16:colId xmlns:a16="http://schemas.microsoft.com/office/drawing/2014/main" val="525637458"/>
                    </a:ext>
                  </a:extLst>
                </a:gridCol>
              </a:tblGrid>
              <a:tr h="53655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Sl.No</a:t>
                      </a:r>
                      <a:endParaRPr lang="en-IN" sz="13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Journal</a:t>
                      </a:r>
                      <a:endParaRPr lang="en-IN" sz="13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Application/model name</a:t>
                      </a:r>
                      <a:endParaRPr lang="en-IN" sz="13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Features</a:t>
                      </a:r>
                      <a:endParaRPr lang="en-IN" sz="13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Shortcomings</a:t>
                      </a:r>
                      <a:endParaRPr lang="en-IN" sz="13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047"/>
                  </a:ext>
                </a:extLst>
              </a:tr>
              <a:tr h="73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[5] Virtual Stylist Using IOT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Hybrid Matching-aware Virtual Try-On Framework (</a:t>
                      </a:r>
                      <a:r>
                        <a:rPr lang="en-US" sz="1400" dirty="0" err="1"/>
                        <a:t>HMaVTON</a:t>
                      </a:r>
                      <a:r>
                        <a:rPr lang="en-US" sz="1400" dirty="0"/>
                        <a:t>)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Clothing detection, Fashion technology, Image processing, Virtual try-on</a:t>
                      </a:r>
                      <a:endParaRPr lang="en-IN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Focusses only on image generation quality, Overlooks fashion item matching</a:t>
                      </a:r>
                    </a:p>
                    <a:p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extLst>
                  <a:ext uri="{0D108BD9-81ED-4DB2-BD59-A6C34878D82A}">
                    <a16:rowId xmlns:a16="http://schemas.microsoft.com/office/drawing/2014/main" val="3426107509"/>
                  </a:ext>
                </a:extLst>
              </a:tr>
              <a:tr h="67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[6] GANs and Augmented Reality in Virtual Clothing Try-On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Arbitrary Virtual Try-On Network (AVTON)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Augmented Reality (AR) integration, real-time virtual clothing try-on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Focus on realism, Limited dataset diversity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extLst>
                  <a:ext uri="{0D108BD9-81ED-4DB2-BD59-A6C34878D82A}">
                    <a16:rowId xmlns:a16="http://schemas.microsoft.com/office/drawing/2014/main" val="3477119121"/>
                  </a:ext>
                </a:extLst>
              </a:tr>
              <a:tr h="5485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[7] Mobile 3D body scanning applications: a review of contact-free AI body measuring solutions for apparel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GARMENTO (B2B Virtual Try-On System) </a:t>
                      </a:r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Contactless scanning, virtual try-on, body tracking, and size recommendation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Needs refinement, future improvements, limited analysis</a:t>
                      </a:r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extLst>
                  <a:ext uri="{0D108BD9-81ED-4DB2-BD59-A6C34878D82A}">
                    <a16:rowId xmlns:a16="http://schemas.microsoft.com/office/drawing/2014/main" val="848935447"/>
                  </a:ext>
                </a:extLst>
              </a:tr>
              <a:tr h="5485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[8] An interactive attribute-preserving fashion recommendation with 3D image-based virtual try-on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Generative Adversarial Networks (GANs) for virtual dress trials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Upload frontal image, virtual try-on, high accuracy, minimal memory usage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Limited accuracy in size suggestion</a:t>
                      </a:r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extLst>
                  <a:ext uri="{0D108BD9-81ED-4DB2-BD59-A6C34878D82A}">
                    <a16:rowId xmlns:a16="http://schemas.microsoft.com/office/drawing/2014/main" val="1372938372"/>
                  </a:ext>
                </a:extLst>
              </a:tr>
              <a:tr h="5485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[9] </a:t>
                      </a:r>
                      <a:r>
                        <a:rPr lang="en-US" sz="1400" dirty="0" err="1"/>
                        <a:t>FashionTex</a:t>
                      </a:r>
                      <a:r>
                        <a:rPr lang="en-US" sz="1400" dirty="0"/>
                        <a:t>: Controllable Virtual Try-on with Text and Texture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Virtual Stylist using IoT and Machine Learning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Multi-modal interactive setting, fashion editing module, loss functions, and ID recovery module</a:t>
                      </a:r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Inaccurate clothing detection</a:t>
                      </a:r>
                    </a:p>
                    <a:p>
                      <a:endParaRPr lang="en-IN" sz="1400" dirty="0"/>
                    </a:p>
                    <a:p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7203" marR="97203" marT="48601" marB="48601"/>
                </a:tc>
                <a:extLst>
                  <a:ext uri="{0D108BD9-81ED-4DB2-BD59-A6C34878D82A}">
                    <a16:rowId xmlns:a16="http://schemas.microsoft.com/office/drawing/2014/main" val="39246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9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D53A2-F472-1EAC-4691-FD3F5800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E101-8BE5-1BFC-7FFF-38CF9464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21CSE306P-Applied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GenAI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"Title"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5704F-ED58-3506-ADDA-BCF6D10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D6D2-483A-48C1-8B1C-A5099F70FC3A}" type="slidenum">
              <a:rPr lang="en-IN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fld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9810C4-2DFE-DBF9-1950-A04B8E803160}"/>
              </a:ext>
            </a:extLst>
          </p:cNvPr>
          <p:cNvSpPr txBox="1">
            <a:spLocks/>
          </p:cNvSpPr>
          <p:nvPr/>
        </p:nvSpPr>
        <p:spPr>
          <a:xfrm>
            <a:off x="1000769" y="-23058"/>
            <a:ext cx="11178302" cy="839962"/>
          </a:xfrm>
          <a:prstGeom prst="rect">
            <a:avLst/>
          </a:prstGeom>
        </p:spPr>
        <p:txBody>
          <a:bodyPr vert="horz" lIns="97203" tIns="48601" rIns="97203" bIns="486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52" b="1" dirty="0">
                <a:solidFill>
                  <a:srgbClr val="8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Screenshots + Results</a:t>
            </a:r>
            <a:endParaRPr lang="en-IN" sz="4252" b="1" dirty="0">
              <a:solidFill>
                <a:srgbClr val="808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Thank You Images – Browse 283,264 Stock Photos, Vectors, and Video | Adobe  Stock">
            <a:extLst>
              <a:ext uri="{FF2B5EF4-FFF2-40B4-BE49-F238E27FC236}">
                <a16:creationId xmlns:a16="http://schemas.microsoft.com/office/drawing/2014/main" id="{6FFB7987-5CB6-CCA5-1DD2-6385493A2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t="22889" r="10260" b="20518"/>
          <a:stretch/>
        </p:blipFill>
        <p:spPr bwMode="auto">
          <a:xfrm>
            <a:off x="8382000" y="6383426"/>
            <a:ext cx="1209040" cy="3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artoon character with question marks above his head&#10;&#10;Description automatically generated">
            <a:extLst>
              <a:ext uri="{FF2B5EF4-FFF2-40B4-BE49-F238E27FC236}">
                <a16:creationId xmlns:a16="http://schemas.microsoft.com/office/drawing/2014/main" id="{3D8B2254-24E4-32D8-7470-8615D253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841" y="6324401"/>
            <a:ext cx="533599" cy="53359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4F3536-C292-92E7-B15A-659BE3E75DFB}"/>
              </a:ext>
            </a:extLst>
          </p:cNvPr>
          <p:cNvSpPr txBox="1">
            <a:spLocks/>
          </p:cNvSpPr>
          <p:nvPr/>
        </p:nvSpPr>
        <p:spPr>
          <a:xfrm>
            <a:off x="150124" y="848854"/>
            <a:ext cx="12665123" cy="55345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7203" tIns="48601" rIns="97203" bIns="4860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 AI Model Outcome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8FAA3-968F-8D94-0414-209FB5357414}"/>
              </a:ext>
            </a:extLst>
          </p:cNvPr>
          <p:cNvSpPr txBox="1"/>
          <p:nvPr/>
        </p:nvSpPr>
        <p:spPr>
          <a:xfrm>
            <a:off x="702097" y="5878341"/>
            <a:ext cx="3434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i="1" dirty="0">
                <a:latin typeface="Cambria" panose="02040503050406030204" pitchFamily="18" charset="0"/>
                <a:ea typeface="Cambria" panose="02040503050406030204" pitchFamily="18" charset="0"/>
              </a:rPr>
              <a:t>Fig. 3: Application Input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10EDC-3E52-BAD3-7FA7-0B376DC0B361}"/>
              </a:ext>
            </a:extLst>
          </p:cNvPr>
          <p:cNvSpPr txBox="1"/>
          <p:nvPr/>
        </p:nvSpPr>
        <p:spPr>
          <a:xfrm>
            <a:off x="8824175" y="5850665"/>
            <a:ext cx="3434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i="1" dirty="0">
                <a:latin typeface="Cambria" panose="02040503050406030204" pitchFamily="18" charset="0"/>
                <a:ea typeface="Cambria" panose="02040503050406030204" pitchFamily="18" charset="0"/>
              </a:rPr>
              <a:t>Fig. 4: Application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AF8C2-EAC7-61BF-3AFA-A7807D710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" y="1231500"/>
            <a:ext cx="12665123" cy="49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585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Office 2013 - 2022 Theme</vt:lpstr>
      <vt:lpstr>VIRTUAL TRY ON </vt:lpstr>
      <vt:lpstr>Problem statement : Provides virtual fashion trials and personalized recommendations based on body type and style preferences.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</dc:creator>
  <cp:lastModifiedBy>chiranjeev kumar</cp:lastModifiedBy>
  <cp:revision>10</cp:revision>
  <dcterms:created xsi:type="dcterms:W3CDTF">2024-02-25T03:10:53Z</dcterms:created>
  <dcterms:modified xsi:type="dcterms:W3CDTF">2024-11-06T06:55:11Z</dcterms:modified>
</cp:coreProperties>
</file>