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351" r:id="rId3"/>
    <p:sldId id="349" r:id="rId4"/>
    <p:sldId id="347" r:id="rId5"/>
    <p:sldId id="348" r:id="rId6"/>
    <p:sldId id="350" r:id="rId7"/>
    <p:sldId id="343" r:id="rId8"/>
    <p:sldId id="336" r:id="rId9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3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4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3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8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1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0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11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Rakuten Pay iOS MVVM + Clean Architecture </a:t>
            </a:r>
            <a:br>
              <a:rPr kumimoji="1" lang="en-US" altLang="ja-JP" dirty="0"/>
            </a:br>
            <a:r>
              <a:rPr kumimoji="1" lang="en-US" altLang="ja-JP" dirty="0"/>
              <a:t>Part 1 - Migration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170488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0" dirty="0">
                <a:latin typeface="Arial" panose="020B0604020202020204" pitchFamily="34" charset="0"/>
              </a:rPr>
              <a:t>August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22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th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2023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 panose="02000503000000020004" pitchFamily="2" charset="0"/>
              </a:rPr>
              <a:t>Chang </a:t>
            </a:r>
            <a:r>
              <a:rPr lang="en-US" dirty="0" err="1">
                <a:latin typeface="Helvetica Neue" panose="02000503000000020004" pitchFamily="2" charset="0"/>
              </a:rPr>
              <a:t>Chih</a:t>
            </a:r>
            <a:r>
              <a:rPr lang="en-US" dirty="0">
                <a:latin typeface="Helvetica Neue" panose="02000503000000020004" pitchFamily="2" charset="0"/>
              </a:rPr>
              <a:t> Hsiang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Rakuten Payment, Inc.</a:t>
            </a:r>
            <a:endParaRPr lang="en-US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>
                <a:latin typeface="Rakuten Sans" panose="020B0503020203020204" pitchFamily="34" charset="0"/>
                <a:cs typeface="Rakuten Sans" panose="020B0503020203020204" pitchFamily="34" charset="0"/>
              </a:rPr>
              <a:t>Copy template</a:t>
            </a:r>
            <a:endParaRPr lang="ja-JP" altLang="en-US" sz="3600" b="1" kern="0" dirty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CF637-8380-02BA-A59C-8D8AAC56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21" y="1182496"/>
            <a:ext cx="2503415" cy="297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1CBA2-A659-BC40-8661-1B0194715EE3}"/>
              </a:ext>
            </a:extLst>
          </p:cNvPr>
          <p:cNvSpPr txBox="1"/>
          <p:nvPr/>
        </p:nvSpPr>
        <p:spPr>
          <a:xfrm>
            <a:off x="5034889" y="1182496"/>
            <a:ext cx="563097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~/Library/Developer/</a:t>
            </a:r>
            <a:r>
              <a:rPr lang="en-US" sz="3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Xcode</a:t>
            </a:r>
            <a:r>
              <a:rPr lang="en-US" sz="3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</a:t>
            </a:r>
            <a:endParaRPr lang="en-US" sz="3000" b="1" dirty="0">
              <a:solidFill>
                <a:srgbClr val="FF0000"/>
              </a:solidFill>
              <a:effectLst/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1A6BA-0667-7F2E-D900-C0F528E50F6C}"/>
              </a:ext>
            </a:extLst>
          </p:cNvPr>
          <p:cNvCxnSpPr>
            <a:cxnSpLocks/>
          </p:cNvCxnSpPr>
          <p:nvPr/>
        </p:nvCxnSpPr>
        <p:spPr>
          <a:xfrm>
            <a:off x="4244865" y="1546057"/>
            <a:ext cx="512713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17493A67-0015-577D-4E17-5A2A125F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97" y="2142041"/>
            <a:ext cx="6949295" cy="400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877651D-66F6-9AF1-5086-E5CB4D3F490F}"/>
              </a:ext>
            </a:extLst>
          </p:cNvPr>
          <p:cNvSpPr/>
          <p:nvPr/>
        </p:nvSpPr>
        <p:spPr>
          <a:xfrm>
            <a:off x="4244865" y="4289007"/>
            <a:ext cx="2256296" cy="1766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91590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70" y="4109545"/>
            <a:ext cx="11522074" cy="168529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UseCase</a:t>
            </a:r>
            <a:r>
              <a:rPr lang="en-US" sz="4400" b="1" dirty="0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 is the most important thing</a:t>
            </a:r>
            <a:endParaRPr kumimoji="1" lang="ja-JP" altLang="en-US" sz="4400" b="1" dirty="0">
              <a:solidFill>
                <a:srgbClr val="FF0000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D99E4D20-FEF8-8112-9549-2725182A870C}"/>
              </a:ext>
            </a:extLst>
          </p:cNvPr>
          <p:cNvSpPr txBox="1">
            <a:spLocks/>
          </p:cNvSpPr>
          <p:nvPr/>
        </p:nvSpPr>
        <p:spPr>
          <a:xfrm>
            <a:off x="334963" y="1063161"/>
            <a:ext cx="11522074" cy="129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pPr algn="ctr"/>
            <a:r>
              <a:rPr lang="en-US" altLang="ja-JP" sz="4400" b="1" kern="0" dirty="0">
                <a:solidFill>
                  <a:schemeClr val="tx1"/>
                </a:solidFill>
                <a:latin typeface="Rakuten Sans" panose="020B0503020203020204" pitchFamily="34" charset="0"/>
                <a:cs typeface="Rakuten Sans" panose="020B0503020203020204" pitchFamily="34" charset="0"/>
              </a:rPr>
              <a:t>Clean architecture</a:t>
            </a:r>
            <a:endParaRPr lang="ja-JP" altLang="en-US" sz="4400" b="1" kern="0" dirty="0">
              <a:solidFill>
                <a:schemeClr val="tx1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BAA3255-7E65-2386-4845-088062210CAA}"/>
              </a:ext>
            </a:extLst>
          </p:cNvPr>
          <p:cNvSpPr/>
          <p:nvPr/>
        </p:nvSpPr>
        <p:spPr>
          <a:xfrm>
            <a:off x="5370786" y="2743200"/>
            <a:ext cx="798786" cy="11456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112783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qr code&#10;&#10;Description automatically generated">
            <a:extLst>
              <a:ext uri="{FF2B5EF4-FFF2-40B4-BE49-F238E27FC236}">
                <a16:creationId xmlns:a16="http://schemas.microsoft.com/office/drawing/2014/main" id="{5B752C18-986B-DC55-B347-BA2C3657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97" y="1036474"/>
            <a:ext cx="2648812" cy="5732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What is usecase?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AB3AFD-16B5-1E86-913E-824B7A49F24C}"/>
              </a:ext>
            </a:extLst>
          </p:cNvPr>
          <p:cNvSpPr txBox="1"/>
          <p:nvPr/>
        </p:nvSpPr>
        <p:spPr>
          <a:xfrm>
            <a:off x="974431" y="1036476"/>
            <a:ext cx="2746232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ea typeface="+mj-ea"/>
              </a:rPr>
              <a:t>※ A scenario on screen</a:t>
            </a:r>
            <a:endParaRPr lang="en-US" sz="1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テキスト ボックス 18">
            <a:extLst>
              <a:ext uri="{FF2B5EF4-FFF2-40B4-BE49-F238E27FC236}">
                <a16:creationId xmlns:a16="http://schemas.microsoft.com/office/drawing/2014/main" id="{67B8A16C-7891-20B1-61F8-92D9B1C59886}"/>
              </a:ext>
            </a:extLst>
          </p:cNvPr>
          <p:cNvSpPr txBox="1"/>
          <p:nvPr/>
        </p:nvSpPr>
        <p:spPr>
          <a:xfrm>
            <a:off x="1036086" y="1613118"/>
            <a:ext cx="4785239" cy="2510944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ja-JP" sz="1600" b="1" u="sng" dirty="0"/>
              <a:t>Refresh barcode by user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User </a:t>
            </a:r>
            <a:r>
              <a:rPr lang="en-US" altLang="ja-JP" sz="1600" b="1" dirty="0"/>
              <a:t>click refresh button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/>
              <a:t>Check cache image is existing or not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Perform API to generate barcode</a:t>
            </a:r>
          </a:p>
          <a:p>
            <a:pPr marL="628650" lvl="1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Parameters : </a:t>
            </a:r>
            <a:r>
              <a:rPr lang="en-US" altLang="ja-JP" sz="1600" b="1" dirty="0" err="1"/>
              <a:t>EasyID</a:t>
            </a:r>
            <a:endParaRPr lang="en-US" altLang="ja-JP" sz="1600" b="1" dirty="0"/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Retrieve new barcode from backend response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Validate the barcode format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FF0000"/>
                </a:solidFill>
              </a:rPr>
              <a:t>Refresh barcode on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E843-4FE7-C6E9-7F8F-51F185535BA4}"/>
              </a:ext>
            </a:extLst>
          </p:cNvPr>
          <p:cNvSpPr txBox="1"/>
          <p:nvPr/>
        </p:nvSpPr>
        <p:spPr>
          <a:xfrm>
            <a:off x="974431" y="4787108"/>
            <a:ext cx="4846894" cy="17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Happy path ( Success )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Display barcode on screen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Sad path ( Failure )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 error code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Alert message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11B56A-1ABF-ED58-BC39-978033F87CCD}"/>
              </a:ext>
            </a:extLst>
          </p:cNvPr>
          <p:cNvCxnSpPr>
            <a:cxnSpLocks/>
          </p:cNvCxnSpPr>
          <p:nvPr/>
        </p:nvCxnSpPr>
        <p:spPr>
          <a:xfrm>
            <a:off x="2955316" y="4252700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46A039-01AF-CE59-0EDA-09D8285F9C16}"/>
              </a:ext>
            </a:extLst>
          </p:cNvPr>
          <p:cNvSpPr/>
          <p:nvPr/>
        </p:nvSpPr>
        <p:spPr>
          <a:xfrm>
            <a:off x="9050694" y="3229641"/>
            <a:ext cx="384330" cy="398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102524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Sep</a:t>
            </a:r>
            <a:r>
              <a:rPr lang="en-US" altLang="ja-JP" sz="3600" b="1" kern="0" dirty="0"/>
              <a:t>a</a:t>
            </a:r>
            <a:r>
              <a:rPr lang="en-JP" altLang="ja-JP" sz="3600" b="1" kern="0" dirty="0"/>
              <a:t>rate usecase into modules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正方形/長方形 34">
            <a:extLst>
              <a:ext uri="{FF2B5EF4-FFF2-40B4-BE49-F238E27FC236}">
                <a16:creationId xmlns:a16="http://schemas.microsoft.com/office/drawing/2014/main" id="{A7187707-2915-2D5A-202D-E35793A539E5}"/>
              </a:ext>
            </a:extLst>
          </p:cNvPr>
          <p:cNvSpPr/>
          <p:nvPr/>
        </p:nvSpPr>
        <p:spPr>
          <a:xfrm>
            <a:off x="244821" y="1690632"/>
            <a:ext cx="1365594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ViewController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4">
            <a:extLst>
              <a:ext uri="{FF2B5EF4-FFF2-40B4-BE49-F238E27FC236}">
                <a16:creationId xmlns:a16="http://schemas.microsoft.com/office/drawing/2014/main" id="{48FCBF24-58E7-9631-41C4-AF5D40DC66AD}"/>
              </a:ext>
            </a:extLst>
          </p:cNvPr>
          <p:cNvSpPr/>
          <p:nvPr/>
        </p:nvSpPr>
        <p:spPr>
          <a:xfrm>
            <a:off x="2139788" y="1690297"/>
            <a:ext cx="1302398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ViewModel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34">
            <a:extLst>
              <a:ext uri="{FF2B5EF4-FFF2-40B4-BE49-F238E27FC236}">
                <a16:creationId xmlns:a16="http://schemas.microsoft.com/office/drawing/2014/main" id="{F1E8CE5B-CE3A-97CD-AC99-87EE253EE6C9}"/>
              </a:ext>
            </a:extLst>
          </p:cNvPr>
          <p:cNvSpPr/>
          <p:nvPr/>
        </p:nvSpPr>
        <p:spPr>
          <a:xfrm>
            <a:off x="5942464" y="1690296"/>
            <a:ext cx="130240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Use</a:t>
            </a:r>
            <a:r>
              <a:rPr lang="en-US" sz="1300" b="1" dirty="0" err="1">
                <a:solidFill>
                  <a:schemeClr val="bg1"/>
                </a:solidFill>
              </a:rPr>
              <a:t>Case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34">
            <a:extLst>
              <a:ext uri="{FF2B5EF4-FFF2-40B4-BE49-F238E27FC236}">
                <a16:creationId xmlns:a16="http://schemas.microsoft.com/office/drawing/2014/main" id="{14F20244-57BF-7C8D-C75C-BE6D1A638FA7}"/>
              </a:ext>
            </a:extLst>
          </p:cNvPr>
          <p:cNvSpPr/>
          <p:nvPr/>
        </p:nvSpPr>
        <p:spPr>
          <a:xfrm>
            <a:off x="7784688" y="1697498"/>
            <a:ext cx="140236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9" name="正方形/長方形 34">
            <a:extLst>
              <a:ext uri="{FF2B5EF4-FFF2-40B4-BE49-F238E27FC236}">
                <a16:creationId xmlns:a16="http://schemas.microsoft.com/office/drawing/2014/main" id="{C22802ED-6767-EFDC-DF26-A2BE37A4E294}"/>
              </a:ext>
            </a:extLst>
          </p:cNvPr>
          <p:cNvSpPr/>
          <p:nvPr/>
        </p:nvSpPr>
        <p:spPr>
          <a:xfrm>
            <a:off x="244821" y="4486354"/>
            <a:ext cx="1402357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1657F4C2-5745-15DE-D408-BF71FEE21B7C}"/>
              </a:ext>
            </a:extLst>
          </p:cNvPr>
          <p:cNvSpPr/>
          <p:nvPr/>
        </p:nvSpPr>
        <p:spPr>
          <a:xfrm>
            <a:off x="4000285" y="1697498"/>
            <a:ext cx="1302398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正方形/長方形 34">
            <a:extLst>
              <a:ext uri="{FF2B5EF4-FFF2-40B4-BE49-F238E27FC236}">
                <a16:creationId xmlns:a16="http://schemas.microsoft.com/office/drawing/2014/main" id="{A6FFF8C6-990F-C2BF-A0AF-DD9A30D57ED0}"/>
              </a:ext>
            </a:extLst>
          </p:cNvPr>
          <p:cNvSpPr/>
          <p:nvPr/>
        </p:nvSpPr>
        <p:spPr>
          <a:xfrm>
            <a:off x="10000923" y="1690297"/>
            <a:ext cx="1729056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Core 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7C956-603C-369F-D5BB-CA037E01FCFD}"/>
              </a:ext>
            </a:extLst>
          </p:cNvPr>
          <p:cNvCxnSpPr>
            <a:cxnSpLocks/>
          </p:cNvCxnSpPr>
          <p:nvPr/>
        </p:nvCxnSpPr>
        <p:spPr>
          <a:xfrm>
            <a:off x="9838251" y="1258452"/>
            <a:ext cx="0" cy="505494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4145C-6752-EC64-D865-C92B5AC9DAFA}"/>
              </a:ext>
            </a:extLst>
          </p:cNvPr>
          <p:cNvSpPr/>
          <p:nvPr/>
        </p:nvSpPr>
        <p:spPr>
          <a:xfrm>
            <a:off x="10000923" y="3217427"/>
            <a:ext cx="1708814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Local persistent</a:t>
            </a:r>
            <a:endParaRPr kumimoji="1" lang="en-JP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E434C-EEE3-DEC6-ABB8-1CC7971211F9}"/>
              </a:ext>
            </a:extLst>
          </p:cNvPr>
          <p:cNvSpPr/>
          <p:nvPr/>
        </p:nvSpPr>
        <p:spPr>
          <a:xfrm>
            <a:off x="10021150" y="2450889"/>
            <a:ext cx="1708829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Network</a:t>
            </a:r>
            <a:endParaRPr kumimoji="1" lang="en-JP" sz="15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5ECD4-9093-31DB-FF0F-B46B31F0E8D9}"/>
              </a:ext>
            </a:extLst>
          </p:cNvPr>
          <p:cNvCxnSpPr>
            <a:cxnSpLocks/>
          </p:cNvCxnSpPr>
          <p:nvPr/>
        </p:nvCxnSpPr>
        <p:spPr>
          <a:xfrm>
            <a:off x="914963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CBCFD1-4D84-FC46-21FB-755BC9A706C4}"/>
              </a:ext>
            </a:extLst>
          </p:cNvPr>
          <p:cNvCxnSpPr>
            <a:cxnSpLocks/>
          </p:cNvCxnSpPr>
          <p:nvPr/>
        </p:nvCxnSpPr>
        <p:spPr>
          <a:xfrm>
            <a:off x="2790987" y="2597622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3E0997-73DE-2A94-0B10-9CBF2E24AF50}"/>
              </a:ext>
            </a:extLst>
          </p:cNvPr>
          <p:cNvSpPr txBox="1"/>
          <p:nvPr/>
        </p:nvSpPr>
        <p:spPr>
          <a:xfrm>
            <a:off x="363545" y="3393290"/>
            <a:ext cx="13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err="1"/>
              <a:t>UI、Transition</a:t>
            </a:r>
            <a:endParaRPr kumimoji="1" lang="en-JP" sz="1400" i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ACEF8-74A5-E5AA-F164-E6F7B58941A4}"/>
              </a:ext>
            </a:extLst>
          </p:cNvPr>
          <p:cNvSpPr txBox="1"/>
          <p:nvPr/>
        </p:nvSpPr>
        <p:spPr>
          <a:xfrm>
            <a:off x="2353748" y="3348720"/>
            <a:ext cx="112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UI binding</a:t>
            </a:r>
            <a:endParaRPr kumimoji="1" lang="en-JP" sz="1400" i="1" u="s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CC68D-3D7F-39DB-CE9A-835E5975B121}"/>
              </a:ext>
            </a:extLst>
          </p:cNvPr>
          <p:cNvCxnSpPr>
            <a:cxnSpLocks/>
          </p:cNvCxnSpPr>
          <p:nvPr/>
        </p:nvCxnSpPr>
        <p:spPr>
          <a:xfrm>
            <a:off x="4651484" y="259762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B76862-3AAF-5813-79F3-1B2337357958}"/>
              </a:ext>
            </a:extLst>
          </p:cNvPr>
          <p:cNvSpPr txBox="1"/>
          <p:nvPr/>
        </p:nvSpPr>
        <p:spPr>
          <a:xfrm>
            <a:off x="3983109" y="3332792"/>
            <a:ext cx="138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Business logic</a:t>
            </a:r>
          </a:p>
          <a:p>
            <a:pPr algn="ctr"/>
            <a:r>
              <a:rPr lang="en-US" sz="1400" b="1" u="sng" dirty="0"/>
              <a:t>( Optional )</a:t>
            </a:r>
            <a:endParaRPr kumimoji="1" lang="en-JP" sz="14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A0028-7104-A9A0-ABF8-DA0A965842A1}"/>
              </a:ext>
            </a:extLst>
          </p:cNvPr>
          <p:cNvSpPr txBox="1"/>
          <p:nvPr/>
        </p:nvSpPr>
        <p:spPr>
          <a:xfrm>
            <a:off x="5857652" y="3332794"/>
            <a:ext cx="130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Scenario flow</a:t>
            </a:r>
            <a:endParaRPr kumimoji="1" lang="en-JP" sz="1400" i="1" u="sn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62DB3C-62A9-6C2C-C521-29D131A13EC0}"/>
              </a:ext>
            </a:extLst>
          </p:cNvPr>
          <p:cNvCxnSpPr>
            <a:cxnSpLocks/>
          </p:cNvCxnSpPr>
          <p:nvPr/>
        </p:nvCxnSpPr>
        <p:spPr>
          <a:xfrm>
            <a:off x="6439225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9E8D08-15A7-167D-4136-3AD74FF952F7}"/>
              </a:ext>
            </a:extLst>
          </p:cNvPr>
          <p:cNvCxnSpPr>
            <a:cxnSpLocks/>
          </p:cNvCxnSpPr>
          <p:nvPr/>
        </p:nvCxnSpPr>
        <p:spPr>
          <a:xfrm>
            <a:off x="8393736" y="2565546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DB1683-18F5-CC4A-94C9-A9ADE63B2673}"/>
              </a:ext>
            </a:extLst>
          </p:cNvPr>
          <p:cNvSpPr txBox="1"/>
          <p:nvPr/>
        </p:nvSpPr>
        <p:spPr>
          <a:xfrm>
            <a:off x="7588964" y="3332793"/>
            <a:ext cx="182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Feature data object</a:t>
            </a:r>
            <a:endParaRPr kumimoji="1" lang="en-JP" sz="1400" i="1" u="sng" dirty="0"/>
          </a:p>
        </p:txBody>
      </p:sp>
      <p:sp>
        <p:nvSpPr>
          <p:cNvPr id="29" name="正方形/長方形 34">
            <a:extLst>
              <a:ext uri="{FF2B5EF4-FFF2-40B4-BE49-F238E27FC236}">
                <a16:creationId xmlns:a16="http://schemas.microsoft.com/office/drawing/2014/main" id="{C9F4F6CD-6A14-5140-E3EB-5A605C29FF49}"/>
              </a:ext>
            </a:extLst>
          </p:cNvPr>
          <p:cNvSpPr/>
          <p:nvPr/>
        </p:nvSpPr>
        <p:spPr>
          <a:xfrm>
            <a:off x="1971220" y="4470054"/>
            <a:ext cx="2029065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DTO 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(Data Transfer Object )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14A000-CB49-6383-2D61-CCB6E7A6357C}"/>
              </a:ext>
            </a:extLst>
          </p:cNvPr>
          <p:cNvCxnSpPr>
            <a:cxnSpLocks/>
          </p:cNvCxnSpPr>
          <p:nvPr/>
        </p:nvCxnSpPr>
        <p:spPr>
          <a:xfrm>
            <a:off x="945999" y="520944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29E91D-995B-45D3-FF7D-52DB894AF036}"/>
              </a:ext>
            </a:extLst>
          </p:cNvPr>
          <p:cNvCxnSpPr>
            <a:cxnSpLocks/>
          </p:cNvCxnSpPr>
          <p:nvPr/>
        </p:nvCxnSpPr>
        <p:spPr>
          <a:xfrm>
            <a:off x="2917820" y="520944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103397-A0D3-6C66-DA79-E91CE697AC52}"/>
              </a:ext>
            </a:extLst>
          </p:cNvPr>
          <p:cNvSpPr txBox="1"/>
          <p:nvPr/>
        </p:nvSpPr>
        <p:spPr>
          <a:xfrm>
            <a:off x="415322" y="5822572"/>
            <a:ext cx="119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Data source</a:t>
            </a:r>
            <a:endParaRPr kumimoji="1" lang="en-JP" sz="1400" i="1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78229-DA25-1038-3815-CE3261C3FD8F}"/>
              </a:ext>
            </a:extLst>
          </p:cNvPr>
          <p:cNvSpPr txBox="1"/>
          <p:nvPr/>
        </p:nvSpPr>
        <p:spPr>
          <a:xfrm>
            <a:off x="2129504" y="5822117"/>
            <a:ext cx="171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Convert response</a:t>
            </a:r>
            <a:endParaRPr kumimoji="1" lang="en-JP" sz="1400" i="1" u="sng" dirty="0"/>
          </a:p>
        </p:txBody>
      </p:sp>
    </p:spTree>
    <p:extLst>
      <p:ext uri="{BB962C8B-B14F-4D97-AF65-F5344CB8AC3E}">
        <p14:creationId xmlns:p14="http://schemas.microsoft.com/office/powerpoint/2010/main" val="306412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Create a container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正方形/長方形 34">
            <a:extLst>
              <a:ext uri="{FF2B5EF4-FFF2-40B4-BE49-F238E27FC236}">
                <a16:creationId xmlns:a16="http://schemas.microsoft.com/office/drawing/2014/main" id="{A7187707-2915-2D5A-202D-E35793A539E5}"/>
              </a:ext>
            </a:extLst>
          </p:cNvPr>
          <p:cNvSpPr/>
          <p:nvPr/>
        </p:nvSpPr>
        <p:spPr>
          <a:xfrm>
            <a:off x="1641529" y="1759536"/>
            <a:ext cx="1500411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PaymentMethod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E0997-73DE-2A94-0B10-9CBF2E24AF50}"/>
              </a:ext>
            </a:extLst>
          </p:cNvPr>
          <p:cNvSpPr txBox="1"/>
          <p:nvPr/>
        </p:nvSpPr>
        <p:spPr>
          <a:xfrm>
            <a:off x="334964" y="1066964"/>
            <a:ext cx="13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i="1" u="sng" dirty="0"/>
              <a:t>Feature tree</a:t>
            </a:r>
            <a:endParaRPr kumimoji="1" lang="en-US" sz="1400" i="1" u="sng" dirty="0"/>
          </a:p>
        </p:txBody>
      </p:sp>
      <p:sp>
        <p:nvSpPr>
          <p:cNvPr id="6" name="正方形/長方形 34">
            <a:extLst>
              <a:ext uri="{FF2B5EF4-FFF2-40B4-BE49-F238E27FC236}">
                <a16:creationId xmlns:a16="http://schemas.microsoft.com/office/drawing/2014/main" id="{FA92DC96-FB5D-0AB3-785D-EF49EF6C2FE9}"/>
              </a:ext>
            </a:extLst>
          </p:cNvPr>
          <p:cNvSpPr/>
          <p:nvPr/>
        </p:nvSpPr>
        <p:spPr>
          <a:xfrm>
            <a:off x="4090125" y="2281728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OPBarcode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34">
            <a:extLst>
              <a:ext uri="{FF2B5EF4-FFF2-40B4-BE49-F238E27FC236}">
                <a16:creationId xmlns:a16="http://schemas.microsoft.com/office/drawing/2014/main" id="{94F75C62-59A5-4492-24C2-7BEEF3B621C7}"/>
              </a:ext>
            </a:extLst>
          </p:cNvPr>
          <p:cNvSpPr/>
          <p:nvPr/>
        </p:nvSpPr>
        <p:spPr>
          <a:xfrm>
            <a:off x="4090125" y="4519628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Balance refresh</a:t>
            </a:r>
          </a:p>
        </p:txBody>
      </p:sp>
      <p:sp>
        <p:nvSpPr>
          <p:cNvPr id="34" name="正方形/長方形 34">
            <a:extLst>
              <a:ext uri="{FF2B5EF4-FFF2-40B4-BE49-F238E27FC236}">
                <a16:creationId xmlns:a16="http://schemas.microsoft.com/office/drawing/2014/main" id="{E0BE407D-C6A7-4815-9CC3-6F0B788C3739}"/>
              </a:ext>
            </a:extLst>
          </p:cNvPr>
          <p:cNvSpPr/>
          <p:nvPr/>
        </p:nvSpPr>
        <p:spPr>
          <a:xfrm>
            <a:off x="1641530" y="5545230"/>
            <a:ext cx="1826500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Hamburger Menu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A1234C5-8FA7-7A24-AF14-50B7D9326A97}"/>
              </a:ext>
            </a:extLst>
          </p:cNvPr>
          <p:cNvSpPr/>
          <p:nvPr/>
        </p:nvSpPr>
        <p:spPr>
          <a:xfrm>
            <a:off x="4090125" y="3429000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Rcash</a:t>
            </a:r>
            <a:r>
              <a:rPr kumimoji="1" lang="en-US" sz="1300" b="1" dirty="0">
                <a:solidFill>
                  <a:schemeClr val="bg1"/>
                </a:solidFill>
              </a:rPr>
              <a:t> charge</a:t>
            </a:r>
          </a:p>
        </p:txBody>
      </p:sp>
      <p:sp>
        <p:nvSpPr>
          <p:cNvPr id="36" name="正方形/長方形 34">
            <a:extLst>
              <a:ext uri="{FF2B5EF4-FFF2-40B4-BE49-F238E27FC236}">
                <a16:creationId xmlns:a16="http://schemas.microsoft.com/office/drawing/2014/main" id="{F9E5739F-C739-8FF5-7602-7072E876025C}"/>
              </a:ext>
            </a:extLst>
          </p:cNvPr>
          <p:cNvSpPr/>
          <p:nvPr/>
        </p:nvSpPr>
        <p:spPr>
          <a:xfrm>
            <a:off x="1641529" y="3744480"/>
            <a:ext cx="1500411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Rakuten Cash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4">
            <a:extLst>
              <a:ext uri="{FF2B5EF4-FFF2-40B4-BE49-F238E27FC236}">
                <a16:creationId xmlns:a16="http://schemas.microsoft.com/office/drawing/2014/main" id="{7A622987-E48D-26D3-F7EC-ED6CC9EB809A}"/>
              </a:ext>
            </a:extLst>
          </p:cNvPr>
          <p:cNvSpPr/>
          <p:nvPr/>
        </p:nvSpPr>
        <p:spPr>
          <a:xfrm>
            <a:off x="4090125" y="1311510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bg1"/>
                </a:solidFill>
              </a:rPr>
              <a:t>Rpoint</a:t>
            </a:r>
            <a:r>
              <a:rPr lang="en-US" sz="1300" b="1" dirty="0">
                <a:solidFill>
                  <a:schemeClr val="bg1"/>
                </a:solidFill>
              </a:rPr>
              <a:t> Usage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4">
            <a:extLst>
              <a:ext uri="{FF2B5EF4-FFF2-40B4-BE49-F238E27FC236}">
                <a16:creationId xmlns:a16="http://schemas.microsoft.com/office/drawing/2014/main" id="{4296E3E7-D05D-116C-EFA6-A45EDD43A779}"/>
              </a:ext>
            </a:extLst>
          </p:cNvPr>
          <p:cNvSpPr/>
          <p:nvPr/>
        </p:nvSpPr>
        <p:spPr>
          <a:xfrm>
            <a:off x="6538720" y="2917594"/>
            <a:ext cx="150041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Charge  Method 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Selection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9" name="正方形/長方形 34">
            <a:extLst>
              <a:ext uri="{FF2B5EF4-FFF2-40B4-BE49-F238E27FC236}">
                <a16:creationId xmlns:a16="http://schemas.microsoft.com/office/drawing/2014/main" id="{7F17F87F-9212-F230-F7B5-3D36CD3B8612}"/>
              </a:ext>
            </a:extLst>
          </p:cNvPr>
          <p:cNvSpPr/>
          <p:nvPr/>
        </p:nvSpPr>
        <p:spPr>
          <a:xfrm>
            <a:off x="6538719" y="3829210"/>
            <a:ext cx="1500411" cy="393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Charge  </a:t>
            </a:r>
            <a:r>
              <a:rPr kumimoji="1" lang="en-US" sz="1300" b="1" dirty="0" err="1">
                <a:solidFill>
                  <a:schemeClr val="bg1"/>
                </a:solidFill>
              </a:rPr>
              <a:t>Hostory</a:t>
            </a:r>
            <a:r>
              <a:rPr kumimoji="1" lang="en-US" sz="13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正方形/長方形 34">
            <a:extLst>
              <a:ext uri="{FF2B5EF4-FFF2-40B4-BE49-F238E27FC236}">
                <a16:creationId xmlns:a16="http://schemas.microsoft.com/office/drawing/2014/main" id="{1F9DC17D-888D-C7C7-98E8-94CB8BC2C6CF}"/>
              </a:ext>
            </a:extLst>
          </p:cNvPr>
          <p:cNvSpPr/>
          <p:nvPr/>
        </p:nvSpPr>
        <p:spPr>
          <a:xfrm>
            <a:off x="4090125" y="5348646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41" name="正方形/長方形 34">
            <a:extLst>
              <a:ext uri="{FF2B5EF4-FFF2-40B4-BE49-F238E27FC236}">
                <a16:creationId xmlns:a16="http://schemas.microsoft.com/office/drawing/2014/main" id="{3C953E21-89B5-C844-1D15-C19DB2129A47}"/>
              </a:ext>
            </a:extLst>
          </p:cNvPr>
          <p:cNvSpPr/>
          <p:nvPr/>
        </p:nvSpPr>
        <p:spPr>
          <a:xfrm>
            <a:off x="4090125" y="6010736"/>
            <a:ext cx="1500411" cy="3931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Re login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AD57B1D-92DA-E867-5351-478E5320596C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3141940" y="3625585"/>
            <a:ext cx="948185" cy="35784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5568D64-0AE6-DB24-8612-89BF8425311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141940" y="1998484"/>
            <a:ext cx="948185" cy="4798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677F2C6-BB29-6513-284D-528B1B6EF451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5590536" y="3179204"/>
            <a:ext cx="948184" cy="4463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6E18B4B-DC0D-72CE-BE0C-63FFD7C445C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5590536" y="3625585"/>
            <a:ext cx="948183" cy="40020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A3C6248-66B2-6AC5-D730-70DB8C2E3215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 flipV="1">
            <a:off x="3141940" y="1508095"/>
            <a:ext cx="948185" cy="49038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97057F3-BE76-3B89-5755-E5E3ECEF0A4E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3468030" y="4716213"/>
            <a:ext cx="622095" cy="10679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55423E4-E052-FC3C-62FD-3675F79084D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3468030" y="5545231"/>
            <a:ext cx="622095" cy="2389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6BB818A-1869-5C68-DBE2-B40D7CD4337B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3468030" y="5784178"/>
            <a:ext cx="622095" cy="4231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9480547-3F21-28B1-4F90-9CEF8CE52B25}"/>
              </a:ext>
            </a:extLst>
          </p:cNvPr>
          <p:cNvSpPr/>
          <p:nvPr/>
        </p:nvSpPr>
        <p:spPr>
          <a:xfrm>
            <a:off x="1545923" y="1068967"/>
            <a:ext cx="4330770" cy="171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2A089C-5B39-DE58-954C-5B06D6C111EF}"/>
              </a:ext>
            </a:extLst>
          </p:cNvPr>
          <p:cNvSpPr/>
          <p:nvPr/>
        </p:nvSpPr>
        <p:spPr>
          <a:xfrm>
            <a:off x="3930615" y="2896111"/>
            <a:ext cx="4330770" cy="1551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15249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How to seperate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6F6640-49FE-CD63-3ADA-730D8C7C86AA}"/>
              </a:ext>
            </a:extLst>
          </p:cNvPr>
          <p:cNvSpPr txBox="1"/>
          <p:nvPr/>
        </p:nvSpPr>
        <p:spPr>
          <a:xfrm>
            <a:off x="723870" y="1073851"/>
            <a:ext cx="5655910" cy="546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Refresh barcode by user </a:t>
            </a:r>
            <a:r>
              <a:rPr lang="en-US" dirty="0" err="1">
                <a:effectLst/>
              </a:rPr>
              <a:t>UseCase</a:t>
            </a:r>
            <a:endParaRPr lang="en-US" dirty="0">
              <a:effectLst/>
            </a:endParaRP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User click refresh button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</a:t>
            </a:r>
            <a:r>
              <a:rPr lang="ja-JP" altLang="en-US"/>
              <a:t>、</a:t>
            </a:r>
            <a:r>
              <a:rPr lang="en-US" altLang="ja-JP" dirty="0"/>
              <a:t>Action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 Binding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Check cache image is existing or not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Perform API to generate barcode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Parameters </a:t>
            </a:r>
            <a:r>
              <a:rPr lang="en-US" altLang="ja-JP" dirty="0" err="1"/>
              <a:t>EasyID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Retrieve new barcode from backend response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Convert response to entity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Validate barcode format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Trigger data binding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  <a:endParaRPr lang="en-US" b="0" dirty="0">
              <a:effectLst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F2096-2A85-D663-B92A-4DD9A30A9C91}"/>
              </a:ext>
            </a:extLst>
          </p:cNvPr>
          <p:cNvCxnSpPr>
            <a:cxnSpLocks/>
          </p:cNvCxnSpPr>
          <p:nvPr/>
        </p:nvCxnSpPr>
        <p:spPr>
          <a:xfrm>
            <a:off x="6574783" y="2525620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F07A8788-7E76-43F9-FBD8-B61B57D37414}"/>
              </a:ext>
            </a:extLst>
          </p:cNvPr>
          <p:cNvSpPr/>
          <p:nvPr/>
        </p:nvSpPr>
        <p:spPr>
          <a:xfrm>
            <a:off x="7514898" y="2000206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42EF-CA26-D461-9B87-2477850B3BA9}"/>
              </a:ext>
            </a:extLst>
          </p:cNvPr>
          <p:cNvCxnSpPr>
            <a:cxnSpLocks/>
          </p:cNvCxnSpPr>
          <p:nvPr/>
        </p:nvCxnSpPr>
        <p:spPr>
          <a:xfrm>
            <a:off x="6574783" y="214724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8112E-FC39-EE71-6349-1B0CA9787026}"/>
              </a:ext>
            </a:extLst>
          </p:cNvPr>
          <p:cNvCxnSpPr>
            <a:cxnSpLocks/>
          </p:cNvCxnSpPr>
          <p:nvPr/>
        </p:nvCxnSpPr>
        <p:spPr>
          <a:xfrm>
            <a:off x="6574783" y="2970741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34">
            <a:extLst>
              <a:ext uri="{FF2B5EF4-FFF2-40B4-BE49-F238E27FC236}">
                <a16:creationId xmlns:a16="http://schemas.microsoft.com/office/drawing/2014/main" id="{46B33C19-70F6-A2CA-642D-D77CF30DFC34}"/>
              </a:ext>
            </a:extLst>
          </p:cNvPr>
          <p:cNvSpPr/>
          <p:nvPr/>
        </p:nvSpPr>
        <p:spPr>
          <a:xfrm>
            <a:off x="7514898" y="2378578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34">
            <a:extLst>
              <a:ext uri="{FF2B5EF4-FFF2-40B4-BE49-F238E27FC236}">
                <a16:creationId xmlns:a16="http://schemas.microsoft.com/office/drawing/2014/main" id="{DFCDCFEF-1A23-0AA1-A1BC-57EBAB17002E}"/>
              </a:ext>
            </a:extLst>
          </p:cNvPr>
          <p:cNvSpPr/>
          <p:nvPr/>
        </p:nvSpPr>
        <p:spPr>
          <a:xfrm>
            <a:off x="7514898" y="275695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63DA808B-8998-BB40-2281-28719BB6A458}"/>
              </a:ext>
            </a:extLst>
          </p:cNvPr>
          <p:cNvSpPr/>
          <p:nvPr/>
        </p:nvSpPr>
        <p:spPr>
          <a:xfrm>
            <a:off x="7514896" y="3259442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34">
            <a:extLst>
              <a:ext uri="{FF2B5EF4-FFF2-40B4-BE49-F238E27FC236}">
                <a16:creationId xmlns:a16="http://schemas.microsoft.com/office/drawing/2014/main" id="{D536433F-CA93-4007-D880-3789715846E0}"/>
              </a:ext>
            </a:extLst>
          </p:cNvPr>
          <p:cNvSpPr/>
          <p:nvPr/>
        </p:nvSpPr>
        <p:spPr>
          <a:xfrm>
            <a:off x="7514897" y="3637814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D17C6-318C-EBF8-5EFD-5800E0202554}"/>
              </a:ext>
            </a:extLst>
          </p:cNvPr>
          <p:cNvCxnSpPr>
            <a:cxnSpLocks/>
          </p:cNvCxnSpPr>
          <p:nvPr/>
        </p:nvCxnSpPr>
        <p:spPr>
          <a:xfrm>
            <a:off x="6574782" y="340648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EFEE7-B19B-C0F4-E810-AEBA694CE58A}"/>
              </a:ext>
            </a:extLst>
          </p:cNvPr>
          <p:cNvCxnSpPr>
            <a:cxnSpLocks/>
          </p:cNvCxnSpPr>
          <p:nvPr/>
        </p:nvCxnSpPr>
        <p:spPr>
          <a:xfrm>
            <a:off x="6574782" y="3784856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34">
            <a:extLst>
              <a:ext uri="{FF2B5EF4-FFF2-40B4-BE49-F238E27FC236}">
                <a16:creationId xmlns:a16="http://schemas.microsoft.com/office/drawing/2014/main" id="{ED89A547-BC73-E53A-F59F-043AF66D1390}"/>
              </a:ext>
            </a:extLst>
          </p:cNvPr>
          <p:cNvSpPr/>
          <p:nvPr/>
        </p:nvSpPr>
        <p:spPr>
          <a:xfrm>
            <a:off x="7514896" y="4099499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E9F620-46AA-0869-D6B5-AEFC146DB357}"/>
              </a:ext>
            </a:extLst>
          </p:cNvPr>
          <p:cNvCxnSpPr>
            <a:cxnSpLocks/>
          </p:cNvCxnSpPr>
          <p:nvPr/>
        </p:nvCxnSpPr>
        <p:spPr>
          <a:xfrm>
            <a:off x="6574783" y="425292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7B3BAE-9AB5-1FAE-9446-2F1AD6648A42}"/>
              </a:ext>
            </a:extLst>
          </p:cNvPr>
          <p:cNvCxnSpPr>
            <a:cxnSpLocks/>
          </p:cNvCxnSpPr>
          <p:nvPr/>
        </p:nvCxnSpPr>
        <p:spPr>
          <a:xfrm>
            <a:off x="6569807" y="4678597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34">
            <a:extLst>
              <a:ext uri="{FF2B5EF4-FFF2-40B4-BE49-F238E27FC236}">
                <a16:creationId xmlns:a16="http://schemas.microsoft.com/office/drawing/2014/main" id="{5B5371A1-A486-C976-8AC1-3FA017E51991}"/>
              </a:ext>
            </a:extLst>
          </p:cNvPr>
          <p:cNvSpPr/>
          <p:nvPr/>
        </p:nvSpPr>
        <p:spPr>
          <a:xfrm>
            <a:off x="7514895" y="4531555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DTO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AB66D5-AEA6-F01A-592F-7A504BCDF742}"/>
              </a:ext>
            </a:extLst>
          </p:cNvPr>
          <p:cNvCxnSpPr>
            <a:cxnSpLocks/>
          </p:cNvCxnSpPr>
          <p:nvPr/>
        </p:nvCxnSpPr>
        <p:spPr>
          <a:xfrm>
            <a:off x="6580877" y="50412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34">
            <a:extLst>
              <a:ext uri="{FF2B5EF4-FFF2-40B4-BE49-F238E27FC236}">
                <a16:creationId xmlns:a16="http://schemas.microsoft.com/office/drawing/2014/main" id="{59A349EE-E712-C554-FA15-ED1363C960B6}"/>
              </a:ext>
            </a:extLst>
          </p:cNvPr>
          <p:cNvSpPr/>
          <p:nvPr/>
        </p:nvSpPr>
        <p:spPr>
          <a:xfrm>
            <a:off x="7514895" y="490884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34">
            <a:extLst>
              <a:ext uri="{FF2B5EF4-FFF2-40B4-BE49-F238E27FC236}">
                <a16:creationId xmlns:a16="http://schemas.microsoft.com/office/drawing/2014/main" id="{069F2581-4357-F415-977A-D258FB479FA2}"/>
              </a:ext>
            </a:extLst>
          </p:cNvPr>
          <p:cNvSpPr/>
          <p:nvPr/>
        </p:nvSpPr>
        <p:spPr>
          <a:xfrm>
            <a:off x="9107212" y="4531555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Entity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34">
            <a:extLst>
              <a:ext uri="{FF2B5EF4-FFF2-40B4-BE49-F238E27FC236}">
                <a16:creationId xmlns:a16="http://schemas.microsoft.com/office/drawing/2014/main" id="{8AF7C647-C494-710B-2685-6F810FC98B92}"/>
              </a:ext>
            </a:extLst>
          </p:cNvPr>
          <p:cNvSpPr/>
          <p:nvPr/>
        </p:nvSpPr>
        <p:spPr>
          <a:xfrm>
            <a:off x="7514894" y="5727062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2D4059-8565-D46D-A160-D16676C3912A}"/>
              </a:ext>
            </a:extLst>
          </p:cNvPr>
          <p:cNvCxnSpPr>
            <a:cxnSpLocks/>
          </p:cNvCxnSpPr>
          <p:nvPr/>
        </p:nvCxnSpPr>
        <p:spPr>
          <a:xfrm>
            <a:off x="6569806" y="58741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A924FE-5A50-22F5-457D-B2FE452C240F}"/>
              </a:ext>
            </a:extLst>
          </p:cNvPr>
          <p:cNvCxnSpPr>
            <a:cxnSpLocks/>
          </p:cNvCxnSpPr>
          <p:nvPr/>
        </p:nvCxnSpPr>
        <p:spPr>
          <a:xfrm>
            <a:off x="6580877" y="6299773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34">
            <a:extLst>
              <a:ext uri="{FF2B5EF4-FFF2-40B4-BE49-F238E27FC236}">
                <a16:creationId xmlns:a16="http://schemas.microsoft.com/office/drawing/2014/main" id="{A8E59DE6-3AB4-E891-8295-759D15D484DE}"/>
              </a:ext>
            </a:extLst>
          </p:cNvPr>
          <p:cNvSpPr/>
          <p:nvPr/>
        </p:nvSpPr>
        <p:spPr>
          <a:xfrm>
            <a:off x="7514893" y="6171401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4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445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4275</TotalTime>
  <Words>247</Words>
  <Application>Microsoft Macintosh PowerPoint</Application>
  <PresentationFormat>Widescreen</PresentationFormat>
  <Paragraphs>88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Rakuten Global B</vt:lpstr>
      <vt:lpstr>Arial</vt:lpstr>
      <vt:lpstr>Calibri</vt:lpstr>
      <vt:lpstr>Helvetica Neue</vt:lpstr>
      <vt:lpstr>Rakuten Sans</vt:lpstr>
      <vt:lpstr>R-Style v3.0</vt:lpstr>
      <vt:lpstr>Rakuten Pay iOS MVVM + Clean Architecture  Part 1 - Migration</vt:lpstr>
      <vt:lpstr>Copy template</vt:lpstr>
      <vt:lpstr>UseCase is the most important thing</vt:lpstr>
      <vt:lpstr>What is usecase?</vt:lpstr>
      <vt:lpstr>Separate usecase into modules</vt:lpstr>
      <vt:lpstr>Create a container</vt:lpstr>
      <vt:lpstr>How to seperate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 template v3.0</dc:title>
  <dc:creator>Chang, Chih Hsiang | Shine | RP</dc:creator>
  <cp:lastModifiedBy>Chang, Chih Hsiang | Shine | RP</cp:lastModifiedBy>
  <cp:revision>173</cp:revision>
  <cp:lastPrinted>2018-09-21T06:58:36Z</cp:lastPrinted>
  <dcterms:created xsi:type="dcterms:W3CDTF">2023-02-12T23:30:25Z</dcterms:created>
  <dcterms:modified xsi:type="dcterms:W3CDTF">2023-08-22T03:09:53Z</dcterms:modified>
</cp:coreProperties>
</file>