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6" r:id="rId3"/>
    <p:sldId id="267" r:id="rId4"/>
    <p:sldId id="268" r:id="rId5"/>
    <p:sldId id="265" r:id="rId6"/>
    <p:sldId id="257" r:id="rId7"/>
    <p:sldId id="258" r:id="rId8"/>
    <p:sldId id="259" r:id="rId9"/>
    <p:sldId id="260" r:id="rId10"/>
    <p:sldId id="261" r:id="rId11"/>
    <p:sldId id="262" r:id="rId12"/>
    <p:sldId id="263" r:id="rId13"/>
    <p:sldId id="264"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780"/>
  </p:normalViewPr>
  <p:slideViewPr>
    <p:cSldViewPr snapToGrid="0">
      <p:cViewPr varScale="1">
        <p:scale>
          <a:sx n="203" d="100"/>
          <a:sy n="203" d="100"/>
        </p:scale>
        <p:origin x="67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1 </a:t>
            </a:r>
            <a:r>
              <a:rPr lang="en-US" sz="4000" dirty="0"/>
              <a:t>Theory Problem Set</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4;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p>
        </p:txBody>
      </p:sp>
      <p:sp>
        <p:nvSpPr>
          <p:cNvPr id="125" name="Google Shape;85;p18"/>
          <p:cNvSpPr txBox="1">
            <a:spLocks noGrp="1"/>
          </p:cNvSpPr>
          <p:nvPr>
            <p:ph type="body" idx="1"/>
          </p:nvPr>
        </p:nvSpPr>
        <p:spPr>
          <a:xfrm>
            <a:off x="311699" y="1152475"/>
            <a:ext cx="8520602" cy="867187"/>
          </a:xfrm>
          <a:prstGeom prst="rect">
            <a:avLst/>
          </a:prstGeom>
        </p:spPr>
        <p:txBody>
          <a:bodyPr/>
          <a:lstStyle>
            <a:lvl1pPr marL="0" indent="0">
              <a:spcBef>
                <a:spcPts val="1600"/>
              </a:spcBef>
              <a:buSzTx/>
              <a:buNone/>
            </a:lvl1pPr>
          </a:lstStyle>
          <a:p>
            <a:r>
              <a:rPr dirty="0"/>
              <a:t>Tune the regularization coefficient of the model with all other default hyper-parameters fixed. Fill in the table below:</a:t>
            </a:r>
          </a:p>
        </p:txBody>
      </p:sp>
      <p:graphicFrame>
        <p:nvGraphicFramePr>
          <p:cNvPr id="126" name="Google Shape;86;p18"/>
          <p:cNvGraphicFramePr/>
          <p:nvPr>
            <p:extLst>
              <p:ext uri="{D42A27DB-BD31-4B8C-83A1-F6EECF244321}">
                <p14:modId xmlns:p14="http://schemas.microsoft.com/office/powerpoint/2010/main" val="3630562281"/>
              </p:ext>
            </p:extLst>
          </p:nvPr>
        </p:nvGraphicFramePr>
        <p:xfrm>
          <a:off x="428599" y="2019662"/>
          <a:ext cx="7856840" cy="2753340"/>
        </p:xfrm>
        <a:graphic>
          <a:graphicData uri="http://schemas.openxmlformats.org/drawingml/2006/table">
            <a:tbl>
              <a:tblPr>
                <a:tableStyleId>{4C3C2611-4C71-4FC5-86AE-919BDF0F9419}</a:tableStyleId>
              </a:tblPr>
              <a:tblGrid>
                <a:gridCol w="1571375">
                  <a:extLst>
                    <a:ext uri="{9D8B030D-6E8A-4147-A177-3AD203B41FA5}">
                      <a16:colId xmlns:a16="http://schemas.microsoft.com/office/drawing/2014/main" val="20000"/>
                    </a:ext>
                  </a:extLst>
                </a:gridCol>
                <a:gridCol w="1257093">
                  <a:extLst>
                    <a:ext uri="{9D8B030D-6E8A-4147-A177-3AD203B41FA5}">
                      <a16:colId xmlns:a16="http://schemas.microsoft.com/office/drawing/2014/main" val="20001"/>
                    </a:ext>
                  </a:extLst>
                </a:gridCol>
                <a:gridCol w="1257093">
                  <a:extLst>
                    <a:ext uri="{9D8B030D-6E8A-4147-A177-3AD203B41FA5}">
                      <a16:colId xmlns:a16="http://schemas.microsoft.com/office/drawing/2014/main" val="3812410909"/>
                    </a:ext>
                  </a:extLst>
                </a:gridCol>
                <a:gridCol w="1257093">
                  <a:extLst>
                    <a:ext uri="{9D8B030D-6E8A-4147-A177-3AD203B41FA5}">
                      <a16:colId xmlns:a16="http://schemas.microsoft.com/office/drawing/2014/main" val="20002"/>
                    </a:ext>
                  </a:extLst>
                </a:gridCol>
                <a:gridCol w="1257093">
                  <a:extLst>
                    <a:ext uri="{9D8B030D-6E8A-4147-A177-3AD203B41FA5}">
                      <a16:colId xmlns:a16="http://schemas.microsoft.com/office/drawing/2014/main" val="20003"/>
                    </a:ext>
                  </a:extLst>
                </a:gridCol>
                <a:gridCol w="1257093">
                  <a:extLst>
                    <a:ext uri="{9D8B030D-6E8A-4147-A177-3AD203B41FA5}">
                      <a16:colId xmlns:a16="http://schemas.microsoft.com/office/drawing/2014/main" val="20004"/>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alpha=1e-1</a:t>
                      </a:r>
                    </a:p>
                    <a:p>
                      <a:pPr algn="l">
                        <a:defRPr sz="1800"/>
                      </a:pPr>
                      <a:endParaRPr sz="1400" dirty="0"/>
                    </a:p>
                  </a:txBody>
                  <a:tcPr marL="91425" marR="91425" marT="91425" marB="91425" horzOverflow="overflow"/>
                </a:tc>
                <a:tc>
                  <a:txBody>
                    <a:bodyPr/>
                    <a:lstStyle/>
                    <a:p>
                      <a:pPr algn="l">
                        <a:defRPr sz="1800"/>
                      </a:pPr>
                      <a:r>
                        <a:rPr sz="1400" dirty="0"/>
                        <a:t>alpha=1e-2</a:t>
                      </a:r>
                    </a:p>
                  </a:txBody>
                  <a:tcPr marL="91425" marR="91425" marT="91425" marB="91425" horzOverflow="overflow"/>
                </a:tc>
                <a:tc>
                  <a:txBody>
                    <a:bodyPr/>
                    <a:lstStyle/>
                    <a:p>
                      <a:pPr algn="l">
                        <a:defRPr sz="1800"/>
                      </a:pPr>
                      <a:r>
                        <a:rPr sz="1400" dirty="0"/>
                        <a:t>alpha=1e-3</a:t>
                      </a:r>
                    </a:p>
                  </a:txBody>
                  <a:tcPr marL="91425" marR="91425" marT="91425" marB="91425" horzOverflow="overflow"/>
                </a:tc>
                <a:tc>
                  <a:txBody>
                    <a:bodyPr/>
                    <a:lstStyle/>
                    <a:p>
                      <a:pPr algn="l">
                        <a:defRPr sz="1800"/>
                      </a:pPr>
                      <a:r>
                        <a:rPr sz="1400" dirty="0"/>
                        <a:t>alpha=1e-4</a:t>
                      </a:r>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0.1042</a:t>
                      </a:r>
                      <a:endParaRPr dirty="0"/>
                    </a:p>
                  </a:txBody>
                  <a:tcPr marL="91425" marR="91425" marT="91425" marB="91425" horzOverflow="overflow"/>
                </a:tc>
                <a:tc>
                  <a:txBody>
                    <a:bodyPr/>
                    <a:lstStyle/>
                    <a:p>
                      <a:pPr algn="l">
                        <a:defRPr sz="1400"/>
                      </a:pPr>
                      <a:r>
                        <a:rPr lang="en-US" dirty="0"/>
                        <a:t>0.3382</a:t>
                      </a:r>
                      <a:endParaRPr dirty="0"/>
                    </a:p>
                  </a:txBody>
                  <a:tcPr marL="91425" marR="91425" marT="91425" marB="91425" horzOverflow="overflow"/>
                </a:tc>
                <a:tc>
                  <a:txBody>
                    <a:bodyPr/>
                    <a:lstStyle/>
                    <a:p>
                      <a:pPr algn="l">
                        <a:defRPr sz="1400"/>
                      </a:pPr>
                      <a:r>
                        <a:rPr lang="en-US" dirty="0"/>
                        <a:t>0.8831</a:t>
                      </a:r>
                      <a:endParaRPr dirty="0"/>
                    </a:p>
                  </a:txBody>
                  <a:tcPr marL="91425" marR="91425" marT="91425" marB="91425" horzOverflow="overflow"/>
                </a:tc>
                <a:tc>
                  <a:txBody>
                    <a:bodyPr/>
                    <a:lstStyle/>
                    <a:p>
                      <a:pPr algn="l">
                        <a:defRPr sz="1400"/>
                      </a:pPr>
                      <a:r>
                        <a:rPr lang="en-US" dirty="0"/>
                        <a:t>0.9214</a:t>
                      </a:r>
                      <a:endParaRPr dirty="0"/>
                    </a:p>
                  </a:txBody>
                  <a:tcPr marL="91425" marR="91425" marT="91425" marB="91425" horzOverflow="overflow"/>
                </a:tc>
                <a:tc>
                  <a:txBody>
                    <a:bodyPr/>
                    <a:lstStyle/>
                    <a:p>
                      <a:pPr algn="l">
                        <a:defRPr sz="1400"/>
                      </a:pPr>
                      <a:r>
                        <a:rPr lang="en-US" dirty="0"/>
                        <a:t>0.9299</a:t>
                      </a:r>
                      <a:endParaRPr dirty="0"/>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a:t>Validation Accuracy</a:t>
                      </a:r>
                    </a:p>
                  </a:txBody>
                  <a:tcPr marL="91425" marR="91425" marT="91425" marB="91425" horzOverflow="overflow"/>
                </a:tc>
                <a:tc>
                  <a:txBody>
                    <a:bodyPr/>
                    <a:lstStyle/>
                    <a:p>
                      <a:pPr algn="l">
                        <a:defRPr sz="1400"/>
                      </a:pPr>
                      <a:r>
                        <a:rPr lang="en-US" dirty="0"/>
                        <a:t>0.1060</a:t>
                      </a:r>
                      <a:endParaRPr dirty="0"/>
                    </a:p>
                  </a:txBody>
                  <a:tcPr marL="91425" marR="91425" marT="91425" marB="91425" horzOverflow="overflow"/>
                </a:tc>
                <a:tc>
                  <a:txBody>
                    <a:bodyPr/>
                    <a:lstStyle/>
                    <a:p>
                      <a:pPr algn="l">
                        <a:defRPr sz="1400"/>
                      </a:pPr>
                      <a:r>
                        <a:rPr lang="en-US" dirty="0"/>
                        <a:t>0.3732</a:t>
                      </a:r>
                      <a:endParaRPr dirty="0"/>
                    </a:p>
                  </a:txBody>
                  <a:tcPr marL="91425" marR="91425" marT="91425" marB="91425" horzOverflow="overflow"/>
                </a:tc>
                <a:tc>
                  <a:txBody>
                    <a:bodyPr/>
                    <a:lstStyle/>
                    <a:p>
                      <a:pPr algn="l">
                        <a:defRPr sz="1400"/>
                      </a:pPr>
                      <a:r>
                        <a:rPr lang="en-US" dirty="0"/>
                        <a:t>0.8943</a:t>
                      </a:r>
                      <a:endParaRPr dirty="0"/>
                    </a:p>
                  </a:txBody>
                  <a:tcPr marL="91425" marR="91425" marT="91425" marB="91425" horzOverflow="overflow"/>
                </a:tc>
                <a:tc>
                  <a:txBody>
                    <a:bodyPr/>
                    <a:lstStyle/>
                    <a:p>
                      <a:pPr algn="l">
                        <a:defRPr sz="1400"/>
                      </a:pPr>
                      <a:r>
                        <a:rPr lang="en-US" dirty="0"/>
                        <a:t>0.9266</a:t>
                      </a:r>
                      <a:endParaRPr dirty="0"/>
                    </a:p>
                  </a:txBody>
                  <a:tcPr marL="91425" marR="91425" marT="91425" marB="91425" horzOverflow="overflow"/>
                </a:tc>
                <a:tc>
                  <a:txBody>
                    <a:bodyPr/>
                    <a:lstStyle/>
                    <a:p>
                      <a:pPr algn="l">
                        <a:defRPr sz="1400"/>
                      </a:pPr>
                      <a:r>
                        <a:rPr lang="en-US" dirty="0"/>
                        <a:t>0.9348</a:t>
                      </a:r>
                      <a:endParaRPr dirty="0"/>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r>
                        <a:rPr lang="en-US" dirty="0"/>
                        <a:t>0.1029</a:t>
                      </a:r>
                      <a:endParaRPr dirty="0"/>
                    </a:p>
                  </a:txBody>
                  <a:tcPr marL="91425" marR="91425" marT="91425" marB="91425" horzOverflow="overflow"/>
                </a:tc>
                <a:tc>
                  <a:txBody>
                    <a:bodyPr/>
                    <a:lstStyle/>
                    <a:p>
                      <a:pPr algn="l">
                        <a:defRPr sz="1400"/>
                      </a:pPr>
                      <a:r>
                        <a:rPr lang="en-US" dirty="0"/>
                        <a:t>0.3896</a:t>
                      </a:r>
                      <a:endParaRPr dirty="0"/>
                    </a:p>
                  </a:txBody>
                  <a:tcPr marL="91425" marR="91425" marT="91425" marB="91425" horzOverflow="overflow"/>
                </a:tc>
                <a:tc>
                  <a:txBody>
                    <a:bodyPr/>
                    <a:lstStyle/>
                    <a:p>
                      <a:pPr algn="l">
                        <a:defRPr sz="1400"/>
                      </a:pPr>
                      <a:r>
                        <a:rPr lang="en-US" dirty="0"/>
                        <a:t>0.8928</a:t>
                      </a:r>
                      <a:endParaRPr dirty="0"/>
                    </a:p>
                  </a:txBody>
                  <a:tcPr marL="91425" marR="91425" marT="91425" marB="91425" horzOverflow="overflow"/>
                </a:tc>
                <a:tc>
                  <a:txBody>
                    <a:bodyPr/>
                    <a:lstStyle/>
                    <a:p>
                      <a:pPr algn="l">
                        <a:defRPr sz="1400"/>
                      </a:pPr>
                      <a:r>
                        <a:rPr lang="en-US" dirty="0"/>
                        <a:t>0.9232</a:t>
                      </a:r>
                      <a:endParaRPr dirty="0"/>
                    </a:p>
                  </a:txBody>
                  <a:tcPr marL="91425" marR="91425" marT="91425" marB="91425" horzOverflow="overflow"/>
                </a:tc>
                <a:tc>
                  <a:txBody>
                    <a:bodyPr/>
                    <a:lstStyle/>
                    <a:p>
                      <a:pPr algn="l">
                        <a:defRPr sz="1400"/>
                      </a:pPr>
                      <a:r>
                        <a:rPr lang="en-US" dirty="0"/>
                        <a:t>0.9336</a:t>
                      </a:r>
                      <a:endParaRPr dirty="0"/>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regularization coefficients from the previous slide</a:t>
            </a:r>
            <a:r>
              <a:rPr dirty="0"/>
              <a:t> and put </a:t>
            </a:r>
            <a:r>
              <a:rPr lang="en-US" dirty="0"/>
              <a:t>them</a:t>
            </a:r>
            <a:r>
              <a:rPr dirty="0"/>
              <a:t> below</a:t>
            </a:r>
            <a:r>
              <a:rPr lang="en-US" dirty="0"/>
              <a:t> (you may add additional slides if needed).</a:t>
            </a:r>
            <a:endParaRPr dirty="0"/>
          </a:p>
        </p:txBody>
      </p:sp>
      <p:pic>
        <p:nvPicPr>
          <p:cNvPr id="3" name="Picture 2" descr="Chart, line chart&#10;&#10;Description automatically generated">
            <a:extLst>
              <a:ext uri="{FF2B5EF4-FFF2-40B4-BE49-F238E27FC236}">
                <a16:creationId xmlns:a16="http://schemas.microsoft.com/office/drawing/2014/main" id="{3B008443-A9B1-45F5-BC98-E6E3309899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092" y="2264004"/>
            <a:ext cx="1729216" cy="1296912"/>
          </a:xfrm>
          <a:prstGeom prst="rect">
            <a:avLst/>
          </a:prstGeom>
        </p:spPr>
      </p:pic>
      <p:pic>
        <p:nvPicPr>
          <p:cNvPr id="5" name="Picture 4" descr="Chart, line chart&#10;&#10;Description automatically generated">
            <a:extLst>
              <a:ext uri="{FF2B5EF4-FFF2-40B4-BE49-F238E27FC236}">
                <a16:creationId xmlns:a16="http://schemas.microsoft.com/office/drawing/2014/main" id="{3C0ADD22-8CC2-41D7-A65F-DC72D5E80B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233" y="3552678"/>
            <a:ext cx="1737182" cy="1302886"/>
          </a:xfrm>
          <a:prstGeom prst="rect">
            <a:avLst/>
          </a:prstGeom>
        </p:spPr>
      </p:pic>
      <p:pic>
        <p:nvPicPr>
          <p:cNvPr id="7" name="Picture 6" descr="Chart, line chart&#10;&#10;Description automatically generated">
            <a:extLst>
              <a:ext uri="{FF2B5EF4-FFF2-40B4-BE49-F238E27FC236}">
                <a16:creationId xmlns:a16="http://schemas.microsoft.com/office/drawing/2014/main" id="{8653C6CC-8AEC-402A-9166-251A1FD616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3476" y="2264004"/>
            <a:ext cx="1729216" cy="1296912"/>
          </a:xfrm>
          <a:prstGeom prst="rect">
            <a:avLst/>
          </a:prstGeom>
        </p:spPr>
      </p:pic>
      <p:pic>
        <p:nvPicPr>
          <p:cNvPr id="9" name="Picture 8" descr="Chart, line chart&#10;&#10;Description automatically generated">
            <a:extLst>
              <a:ext uri="{FF2B5EF4-FFF2-40B4-BE49-F238E27FC236}">
                <a16:creationId xmlns:a16="http://schemas.microsoft.com/office/drawing/2014/main" id="{F79BAE18-D57C-4106-BA6E-50AA163E1E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3326" y="3552678"/>
            <a:ext cx="1737182" cy="1302887"/>
          </a:xfrm>
          <a:prstGeom prst="rect">
            <a:avLst/>
          </a:prstGeom>
        </p:spPr>
      </p:pic>
      <p:pic>
        <p:nvPicPr>
          <p:cNvPr id="11" name="Picture 10" descr="Chart, line chart&#10;&#10;Description automatically generated">
            <a:extLst>
              <a:ext uri="{FF2B5EF4-FFF2-40B4-BE49-F238E27FC236}">
                <a16:creationId xmlns:a16="http://schemas.microsoft.com/office/drawing/2014/main" id="{33A9DC70-2FC4-4B7F-A43C-7746BE4C9B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4539" y="2264003"/>
            <a:ext cx="1737182" cy="1302886"/>
          </a:xfrm>
          <a:prstGeom prst="rect">
            <a:avLst/>
          </a:prstGeom>
        </p:spPr>
      </p:pic>
      <p:pic>
        <p:nvPicPr>
          <p:cNvPr id="13" name="Picture 12" descr="Chart, line chart&#10;&#10;Description automatically generated">
            <a:extLst>
              <a:ext uri="{FF2B5EF4-FFF2-40B4-BE49-F238E27FC236}">
                <a16:creationId xmlns:a16="http://schemas.microsoft.com/office/drawing/2014/main" id="{B19A5E45-5677-4C45-8994-3F04DEB3D9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8675" y="3539039"/>
            <a:ext cx="1729216" cy="1296912"/>
          </a:xfrm>
          <a:prstGeom prst="rect">
            <a:avLst/>
          </a:prstGeom>
        </p:spPr>
      </p:pic>
      <p:pic>
        <p:nvPicPr>
          <p:cNvPr id="15" name="Picture 14" descr="Chart&#10;&#10;Description automatically generated">
            <a:extLst>
              <a:ext uri="{FF2B5EF4-FFF2-40B4-BE49-F238E27FC236}">
                <a16:creationId xmlns:a16="http://schemas.microsoft.com/office/drawing/2014/main" id="{9B1D822F-CA7F-41FF-907F-D69D899A06D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38852" y="2268718"/>
            <a:ext cx="1729217" cy="1296913"/>
          </a:xfrm>
          <a:prstGeom prst="rect">
            <a:avLst/>
          </a:prstGeom>
        </p:spPr>
      </p:pic>
      <p:pic>
        <p:nvPicPr>
          <p:cNvPr id="17" name="Picture 16" descr="Chart, line chart&#10;&#10;Description automatically generated">
            <a:extLst>
              <a:ext uri="{FF2B5EF4-FFF2-40B4-BE49-F238E27FC236}">
                <a16:creationId xmlns:a16="http://schemas.microsoft.com/office/drawing/2014/main" id="{DD029F02-D2B2-46A9-AF33-EFC144A855B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38852" y="3539039"/>
            <a:ext cx="1729216" cy="1296912"/>
          </a:xfrm>
          <a:prstGeom prst="rect">
            <a:avLst/>
          </a:prstGeom>
        </p:spPr>
      </p:pic>
      <p:pic>
        <p:nvPicPr>
          <p:cNvPr id="19" name="Picture 18" descr="Chart, line chart&#10;&#10;Description automatically generated">
            <a:extLst>
              <a:ext uri="{FF2B5EF4-FFF2-40B4-BE49-F238E27FC236}">
                <a16:creationId xmlns:a16="http://schemas.microsoft.com/office/drawing/2014/main" id="{3712D492-AE72-413C-AC2F-CB261B15B0B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34845" y="2274896"/>
            <a:ext cx="1703709" cy="1277782"/>
          </a:xfrm>
          <a:prstGeom prst="rect">
            <a:avLst/>
          </a:prstGeom>
        </p:spPr>
      </p:pic>
      <p:pic>
        <p:nvPicPr>
          <p:cNvPr id="21" name="Picture 20" descr="Chart, line chart&#10;&#10;Description automatically generated">
            <a:extLst>
              <a:ext uri="{FF2B5EF4-FFF2-40B4-BE49-F238E27FC236}">
                <a16:creationId xmlns:a16="http://schemas.microsoft.com/office/drawing/2014/main" id="{05525069-EE15-4CAF-B5D8-AE7E3CA48BA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34842" y="3548466"/>
            <a:ext cx="1703709" cy="1277782"/>
          </a:xfrm>
          <a:prstGeom prst="rect">
            <a:avLst/>
          </a:prstGeom>
        </p:spPr>
      </p:pic>
      <p:graphicFrame>
        <p:nvGraphicFramePr>
          <p:cNvPr id="22" name="Table 21">
            <a:extLst>
              <a:ext uri="{FF2B5EF4-FFF2-40B4-BE49-F238E27FC236}">
                <a16:creationId xmlns:a16="http://schemas.microsoft.com/office/drawing/2014/main" id="{07FDAC2B-C4E1-4A1C-9C0B-225A0AD91BBB}"/>
              </a:ext>
            </a:extLst>
          </p:cNvPr>
          <p:cNvGraphicFramePr>
            <a:graphicFrameLocks noGrp="1"/>
          </p:cNvGraphicFramePr>
          <p:nvPr>
            <p:extLst>
              <p:ext uri="{D42A27DB-BD31-4B8C-83A1-F6EECF244321}">
                <p14:modId xmlns:p14="http://schemas.microsoft.com/office/powerpoint/2010/main" val="3769057091"/>
              </p:ext>
            </p:extLst>
          </p:nvPr>
        </p:nvGraphicFramePr>
        <p:xfrm>
          <a:off x="584461" y="1896071"/>
          <a:ext cx="7937370" cy="396210"/>
        </p:xfrm>
        <a:graphic>
          <a:graphicData uri="http://schemas.openxmlformats.org/drawingml/2006/table">
            <a:tbl>
              <a:tblPr>
                <a:tableStyleId>{4C3C2611-4C71-4FC5-86AE-919BDF0F9419}</a:tableStyleId>
              </a:tblPr>
              <a:tblGrid>
                <a:gridCol w="1587474">
                  <a:extLst>
                    <a:ext uri="{9D8B030D-6E8A-4147-A177-3AD203B41FA5}">
                      <a16:colId xmlns:a16="http://schemas.microsoft.com/office/drawing/2014/main" val="1278464811"/>
                    </a:ext>
                  </a:extLst>
                </a:gridCol>
                <a:gridCol w="1608213">
                  <a:extLst>
                    <a:ext uri="{9D8B030D-6E8A-4147-A177-3AD203B41FA5}">
                      <a16:colId xmlns:a16="http://schemas.microsoft.com/office/drawing/2014/main" val="1329577476"/>
                    </a:ext>
                  </a:extLst>
                </a:gridCol>
                <a:gridCol w="1621411">
                  <a:extLst>
                    <a:ext uri="{9D8B030D-6E8A-4147-A177-3AD203B41FA5}">
                      <a16:colId xmlns:a16="http://schemas.microsoft.com/office/drawing/2014/main" val="2918291596"/>
                    </a:ext>
                  </a:extLst>
                </a:gridCol>
                <a:gridCol w="1583703">
                  <a:extLst>
                    <a:ext uri="{9D8B030D-6E8A-4147-A177-3AD203B41FA5}">
                      <a16:colId xmlns:a16="http://schemas.microsoft.com/office/drawing/2014/main" val="246231033"/>
                    </a:ext>
                  </a:extLst>
                </a:gridCol>
                <a:gridCol w="1536569">
                  <a:extLst>
                    <a:ext uri="{9D8B030D-6E8A-4147-A177-3AD203B41FA5}">
                      <a16:colId xmlns:a16="http://schemas.microsoft.com/office/drawing/2014/main" val="61528300"/>
                    </a:ext>
                  </a:extLst>
                </a:gridCol>
              </a:tblGrid>
              <a:tr h="2890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400" dirty="0"/>
                        <a:t>alpha=1</a:t>
                      </a:r>
                      <a:endParaRPr sz="1400" dirty="0"/>
                    </a:p>
                  </a:txBody>
                  <a:tcPr marL="91425" marR="91425" marT="91425" marB="91425"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400" dirty="0"/>
                        <a:t>alpha=1e-1</a:t>
                      </a:r>
                      <a:endParaRPr sz="1400" dirty="0"/>
                    </a:p>
                  </a:txBody>
                  <a:tcPr marL="91425" marR="91425" marT="91425" marB="91425" horzOverflow="overflow"/>
                </a:tc>
                <a:tc>
                  <a:txBody>
                    <a:bodyPr/>
                    <a:lstStyle/>
                    <a:p>
                      <a:pPr algn="ctr">
                        <a:defRPr sz="1800"/>
                      </a:pPr>
                      <a:r>
                        <a:rPr sz="1400" dirty="0"/>
                        <a:t>alpha=1e-2</a:t>
                      </a:r>
                    </a:p>
                  </a:txBody>
                  <a:tcPr marL="91425" marR="91425" marT="91425" marB="91425" horzOverflow="overflow"/>
                </a:tc>
                <a:tc>
                  <a:txBody>
                    <a:bodyPr/>
                    <a:lstStyle/>
                    <a:p>
                      <a:pPr algn="ctr">
                        <a:defRPr sz="1800"/>
                      </a:pPr>
                      <a:r>
                        <a:rPr sz="1400" dirty="0"/>
                        <a:t>alpha=1e-3</a:t>
                      </a:r>
                    </a:p>
                  </a:txBody>
                  <a:tcPr marL="91425" marR="91425" marT="91425" marB="91425" horzOverflow="overflow"/>
                </a:tc>
                <a:tc>
                  <a:txBody>
                    <a:bodyPr/>
                    <a:lstStyle/>
                    <a:p>
                      <a:pPr algn="ctr">
                        <a:defRPr sz="1800"/>
                      </a:pPr>
                      <a:r>
                        <a:rPr sz="1400" dirty="0"/>
                        <a:t>alpha=1e-4</a:t>
                      </a:r>
                    </a:p>
                  </a:txBody>
                  <a:tcPr marL="91425" marR="91425" marT="91425" marB="91425" horzOverflow="overflow"/>
                </a:tc>
                <a:extLst>
                  <a:ext uri="{0D108BD9-81ED-4DB2-BD59-A6C34878D82A}">
                    <a16:rowId xmlns:a16="http://schemas.microsoft.com/office/drawing/2014/main" val="3278957916"/>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97;p2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32" name="Google Shape;98;p20"/>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regularization value affects performance as well as model weights. Also, be mindful of the best way to organize and show the results that best emphasizes your key observations. If you need more than one slide to answer the question, you are free to create new slides.</a:t>
            </a:r>
          </a:p>
          <a:p>
            <a:r>
              <a:rPr lang="en-US" sz="1100" dirty="0">
                <a:solidFill>
                  <a:schemeClr val="tx1"/>
                </a:solidFill>
              </a:rPr>
              <a:t>Findings: For </a:t>
            </a:r>
            <a:r>
              <a:rPr lang="en-US" altLang="zh-CN" sz="1100" dirty="0">
                <a:solidFill>
                  <a:schemeClr val="tx1"/>
                </a:solidFill>
              </a:rPr>
              <a:t>smaller</a:t>
            </a:r>
            <a:r>
              <a:rPr lang="en-US" sz="1100" dirty="0">
                <a:solidFill>
                  <a:schemeClr val="tx1"/>
                </a:solidFill>
              </a:rPr>
              <a:t> regularization value alpha, the accuracy is lower, and the loss is higher for both training and test data. </a:t>
            </a:r>
          </a:p>
          <a:p>
            <a:r>
              <a:rPr lang="en-US" sz="1100" dirty="0">
                <a:solidFill>
                  <a:schemeClr val="tx1"/>
                </a:solidFill>
              </a:rPr>
              <a:t>It is because as we are using larger regularization, the weight are regularized and very similar to an average model, model complexity is sacrificed for generalization ability. It makes the models not fully optimized, and the model is under-fitting. Also training loss and validation loss are very close for large learning rate, which means the model is still under-fitting at large learning rate.</a:t>
            </a:r>
            <a:endParaRPr lang="en-US" sz="1100" i="1" dirty="0">
              <a:solidFill>
                <a:srgbClr val="0070C0"/>
              </a:solidFill>
            </a:endParaRPr>
          </a:p>
          <a:p>
            <a:endParaRPr lang="en-US" sz="1100" i="1" dirty="0">
              <a:solidFill>
                <a:srgbClr val="0070C0"/>
              </a:solidFill>
            </a:endParaRPr>
          </a:p>
          <a:p>
            <a:br>
              <a:rPr lang="en-US" sz="1100" i="1" dirty="0">
                <a:solidFill>
                  <a:srgbClr val="0070C0"/>
                </a:solidFill>
              </a:rPr>
            </a:br>
            <a:endParaRPr sz="11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Hyper-parameter Tuning</a:t>
            </a:r>
          </a:p>
        </p:txBody>
      </p:sp>
      <p:sp>
        <p:nvSpPr>
          <p:cNvPr id="135" name="Google Shape;104;p21"/>
          <p:cNvSpPr txBox="1">
            <a:spLocks noGrp="1"/>
          </p:cNvSpPr>
          <p:nvPr>
            <p:ph type="body" idx="1"/>
          </p:nvPr>
        </p:nvSpPr>
        <p:spPr>
          <a:xfrm>
            <a:off x="311699" y="1152475"/>
            <a:ext cx="8520602" cy="3416400"/>
          </a:xfrm>
          <a:prstGeom prst="rect">
            <a:avLst/>
          </a:prstGeom>
        </p:spPr>
        <p:txBody>
          <a:bodyPr>
            <a:normAutofit fontScale="70000" lnSpcReduction="20000"/>
          </a:bodyPr>
          <a:lstStyle/>
          <a:p>
            <a:pPr marL="0" indent="0">
              <a:buSzTx/>
              <a:buNone/>
            </a:pPr>
            <a:r>
              <a:rPr dirty="0"/>
              <a:t>You are now free to tune any hyper-parameters for better accuracy. Create a table below and put the configuration of your best model and accuracy into the table:</a:t>
            </a:r>
            <a:endParaRPr lang="en-US" dirty="0"/>
          </a:p>
          <a:p>
            <a:pPr marL="0" indent="0">
              <a:buSzTx/>
              <a:buNone/>
            </a:pPr>
            <a:endParaRPr lang="en-US" dirty="0"/>
          </a:p>
          <a:p>
            <a:pPr marL="0" indent="0">
              <a:buSzTx/>
              <a:buNone/>
            </a:pPr>
            <a:endParaRPr lang="en-US" dirty="0"/>
          </a:p>
          <a:p>
            <a:pPr marL="0" indent="0">
              <a:spcBef>
                <a:spcPts val="1600"/>
              </a:spcBef>
              <a:buSzTx/>
              <a:buNone/>
            </a:pPr>
            <a:endParaRPr dirty="0"/>
          </a:p>
          <a:p>
            <a:pPr marL="0" indent="0">
              <a:spcBef>
                <a:spcPts val="1600"/>
              </a:spcBef>
              <a:buSzTx/>
              <a:buNone/>
            </a:pPr>
            <a:r>
              <a:rPr lang="en-US" dirty="0"/>
              <a:t>E</a:t>
            </a:r>
            <a:r>
              <a:rPr dirty="0"/>
              <a:t>xplain why your choice works: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p>
          <a:p>
            <a:pPr marL="0" indent="0">
              <a:spcBef>
                <a:spcPts val="1600"/>
              </a:spcBef>
              <a:buSzTx/>
              <a:buNone/>
            </a:pPr>
            <a:r>
              <a:rPr lang="en-US" sz="1100" dirty="0">
                <a:solidFill>
                  <a:schemeClr val="tx1"/>
                </a:solidFill>
              </a:rPr>
              <a:t>For learning rate: I choose </a:t>
            </a:r>
            <a:r>
              <a:rPr lang="en-US" sz="1100" dirty="0" err="1">
                <a:solidFill>
                  <a:schemeClr val="tx1"/>
                </a:solidFill>
              </a:rPr>
              <a:t>lr</a:t>
            </a:r>
            <a:r>
              <a:rPr lang="en-US" sz="1100" dirty="0">
                <a:solidFill>
                  <a:schemeClr val="tx1"/>
                </a:solidFill>
              </a:rPr>
              <a:t>=1, because we can see from the result (1) that the model is under-fitting with lower learning rate. So we should use large learning rate to adjust the update step to a higher one.</a:t>
            </a:r>
          </a:p>
          <a:p>
            <a:pPr marL="0" indent="0">
              <a:spcBef>
                <a:spcPts val="1600"/>
              </a:spcBef>
              <a:buSzTx/>
              <a:buNone/>
            </a:pPr>
            <a:r>
              <a:rPr lang="en-US" sz="1100" dirty="0">
                <a:solidFill>
                  <a:schemeClr val="tx1"/>
                </a:solidFill>
              </a:rPr>
              <a:t>For regularization, I choose alpha=1e-4. We can see from the result (2) that the model performs better with lower regularization. Model complexity is sacrificed for generalization ability. But the model is still of good generalization ability, so we can use lower alpha to increase the model complexity.</a:t>
            </a:r>
          </a:p>
          <a:p>
            <a:pPr marL="0" indent="0">
              <a:spcBef>
                <a:spcPts val="1600"/>
              </a:spcBef>
              <a:buSzTx/>
              <a:buNone/>
            </a:pPr>
            <a:r>
              <a:rPr lang="en-US" sz="1100" dirty="0">
                <a:solidFill>
                  <a:schemeClr val="tx1"/>
                </a:solidFill>
              </a:rPr>
              <a:t>For </a:t>
            </a:r>
            <a:r>
              <a:rPr lang="en-US" sz="1100" dirty="0" err="1">
                <a:solidFill>
                  <a:schemeClr val="tx1"/>
                </a:solidFill>
              </a:rPr>
              <a:t>hidden_size</a:t>
            </a:r>
            <a:r>
              <a:rPr lang="en-US" sz="1100" dirty="0">
                <a:solidFill>
                  <a:schemeClr val="tx1"/>
                </a:solidFill>
              </a:rPr>
              <a:t> and epochs, we have found that model is under-fitting with train/</a:t>
            </a:r>
            <a:r>
              <a:rPr lang="en-US" sz="1100" dirty="0" err="1">
                <a:solidFill>
                  <a:schemeClr val="tx1"/>
                </a:solidFill>
              </a:rPr>
              <a:t>val</a:t>
            </a:r>
            <a:r>
              <a:rPr lang="en-US" sz="1100" dirty="0">
                <a:solidFill>
                  <a:schemeClr val="tx1"/>
                </a:solidFill>
              </a:rPr>
              <a:t> loss still decreasing. We should increase the model complexity with higher hidden size and use higher epochs to optimized the models to get a minimum.</a:t>
            </a:r>
          </a:p>
          <a:p>
            <a:pPr marL="0" indent="0">
              <a:spcBef>
                <a:spcPts val="1600"/>
              </a:spcBef>
              <a:buSzTx/>
              <a:buNone/>
            </a:pPr>
            <a:endParaRPr lang="en-US" sz="1100" dirty="0">
              <a:solidFill>
                <a:schemeClr val="tx1"/>
              </a:solidFill>
            </a:endParaRPr>
          </a:p>
          <a:p>
            <a:pPr marL="0" indent="0">
              <a:spcBef>
                <a:spcPts val="1600"/>
              </a:spcBef>
              <a:buSzTx/>
              <a:buNone/>
            </a:pPr>
            <a:endParaRPr lang="en-US" sz="1100" dirty="0">
              <a:solidFill>
                <a:schemeClr val="tx1"/>
              </a:solidFill>
            </a:endParaRPr>
          </a:p>
          <a:p>
            <a:pPr marL="0" indent="0">
              <a:spcBef>
                <a:spcPts val="1600"/>
              </a:spcBef>
              <a:buSzTx/>
              <a:buNone/>
            </a:pPr>
            <a:endParaRPr lang="en-US" sz="1100" i="1" dirty="0">
              <a:solidFill>
                <a:srgbClr val="0070C0"/>
              </a:solidFill>
            </a:endParaRPr>
          </a:p>
          <a:p>
            <a:pPr marL="0" indent="0">
              <a:spcBef>
                <a:spcPts val="1600"/>
              </a:spcBef>
              <a:buSzTx/>
              <a:buNone/>
            </a:pPr>
            <a:endParaRPr sz="1100" dirty="0"/>
          </a:p>
        </p:txBody>
      </p:sp>
      <p:graphicFrame>
        <p:nvGraphicFramePr>
          <p:cNvPr id="7" name="Table 6">
            <a:extLst>
              <a:ext uri="{FF2B5EF4-FFF2-40B4-BE49-F238E27FC236}">
                <a16:creationId xmlns:a16="http://schemas.microsoft.com/office/drawing/2014/main" id="{7602779C-0C80-434B-A482-C90C3FBF7D43}"/>
              </a:ext>
            </a:extLst>
          </p:cNvPr>
          <p:cNvGraphicFramePr>
            <a:graphicFrameLocks noGrp="1"/>
          </p:cNvGraphicFramePr>
          <p:nvPr>
            <p:extLst>
              <p:ext uri="{D42A27DB-BD31-4B8C-83A1-F6EECF244321}">
                <p14:modId xmlns:p14="http://schemas.microsoft.com/office/powerpoint/2010/main" val="1715191764"/>
              </p:ext>
            </p:extLst>
          </p:nvPr>
        </p:nvGraphicFramePr>
        <p:xfrm>
          <a:off x="976526" y="1695203"/>
          <a:ext cx="6362700" cy="533400"/>
        </p:xfrm>
        <a:graphic>
          <a:graphicData uri="http://schemas.openxmlformats.org/drawingml/2006/table">
            <a:tbl>
              <a:tblPr firstRow="1" bandRow="1">
                <a:tableStyleId>{5940675A-B579-460E-94D1-54222C63F5DA}</a:tableStyleId>
              </a:tblPr>
              <a:tblGrid>
                <a:gridCol w="673100">
                  <a:extLst>
                    <a:ext uri="{9D8B030D-6E8A-4147-A177-3AD203B41FA5}">
                      <a16:colId xmlns:a16="http://schemas.microsoft.com/office/drawing/2014/main" val="3184883705"/>
                    </a:ext>
                  </a:extLst>
                </a:gridCol>
                <a:gridCol w="800100">
                  <a:extLst>
                    <a:ext uri="{9D8B030D-6E8A-4147-A177-3AD203B41FA5}">
                      <a16:colId xmlns:a16="http://schemas.microsoft.com/office/drawing/2014/main" val="1337094774"/>
                    </a:ext>
                  </a:extLst>
                </a:gridCol>
                <a:gridCol w="444500">
                  <a:extLst>
                    <a:ext uri="{9D8B030D-6E8A-4147-A177-3AD203B41FA5}">
                      <a16:colId xmlns:a16="http://schemas.microsoft.com/office/drawing/2014/main" val="3087308559"/>
                    </a:ext>
                  </a:extLst>
                </a:gridCol>
                <a:gridCol w="469900">
                  <a:extLst>
                    <a:ext uri="{9D8B030D-6E8A-4147-A177-3AD203B41FA5}">
                      <a16:colId xmlns:a16="http://schemas.microsoft.com/office/drawing/2014/main" val="2371451400"/>
                    </a:ext>
                  </a:extLst>
                </a:gridCol>
                <a:gridCol w="685800">
                  <a:extLst>
                    <a:ext uri="{9D8B030D-6E8A-4147-A177-3AD203B41FA5}">
                      <a16:colId xmlns:a16="http://schemas.microsoft.com/office/drawing/2014/main" val="775381432"/>
                    </a:ext>
                  </a:extLst>
                </a:gridCol>
                <a:gridCol w="762000">
                  <a:extLst>
                    <a:ext uri="{9D8B030D-6E8A-4147-A177-3AD203B41FA5}">
                      <a16:colId xmlns:a16="http://schemas.microsoft.com/office/drawing/2014/main" val="2285358683"/>
                    </a:ext>
                  </a:extLst>
                </a:gridCol>
                <a:gridCol w="850900">
                  <a:extLst>
                    <a:ext uri="{9D8B030D-6E8A-4147-A177-3AD203B41FA5}">
                      <a16:colId xmlns:a16="http://schemas.microsoft.com/office/drawing/2014/main" val="3295380360"/>
                    </a:ext>
                  </a:extLst>
                </a:gridCol>
                <a:gridCol w="850900">
                  <a:extLst>
                    <a:ext uri="{9D8B030D-6E8A-4147-A177-3AD203B41FA5}">
                      <a16:colId xmlns:a16="http://schemas.microsoft.com/office/drawing/2014/main" val="1094873944"/>
                    </a:ext>
                  </a:extLst>
                </a:gridCol>
                <a:gridCol w="825500">
                  <a:extLst>
                    <a:ext uri="{9D8B030D-6E8A-4147-A177-3AD203B41FA5}">
                      <a16:colId xmlns:a16="http://schemas.microsoft.com/office/drawing/2014/main" val="1394541303"/>
                    </a:ext>
                  </a:extLst>
                </a:gridCol>
              </a:tblGrid>
              <a:tr h="333375">
                <a:tc>
                  <a:txBody>
                    <a:bodyPr/>
                    <a:lstStyle/>
                    <a:p>
                      <a:pPr algn="r" rtl="0" fontAlgn="ctr"/>
                      <a:r>
                        <a:rPr lang="en-US" sz="1000" u="none" strike="noStrike">
                          <a:effectLst/>
                        </a:rPr>
                        <a:t>batch_size</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learning_rate</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reg</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epochs</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momentum</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hidden_size</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train accuracy</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valid accuracy</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test accuracy</a:t>
                      </a:r>
                      <a:endParaRPr lang="en-US" sz="1000" b="0" i="0" u="none" strike="noStrike">
                        <a:solidFill>
                          <a:srgbClr val="000000"/>
                        </a:solidFill>
                        <a:effectLst/>
                        <a:latin typeface="Helvetica" panose="020B0604020202020204" pitchFamily="34" charset="0"/>
                      </a:endParaRPr>
                    </a:p>
                  </a:txBody>
                  <a:tcPr marL="9525" marR="9525" marT="9525" marB="0" anchor="ctr"/>
                </a:tc>
                <a:extLst>
                  <a:ext uri="{0D108BD9-81ED-4DB2-BD59-A6C34878D82A}">
                    <a16:rowId xmlns:a16="http://schemas.microsoft.com/office/drawing/2014/main" val="3720632093"/>
                  </a:ext>
                </a:extLst>
              </a:tr>
              <a:tr h="200025">
                <a:tc>
                  <a:txBody>
                    <a:bodyPr/>
                    <a:lstStyle/>
                    <a:p>
                      <a:pPr algn="r" rtl="0" fontAlgn="ctr"/>
                      <a:r>
                        <a:rPr lang="en-US" sz="1000" u="none" strike="noStrike">
                          <a:effectLst/>
                        </a:rPr>
                        <a:t>64</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1</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1E-04</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40</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0.9</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dirty="0">
                          <a:effectLst/>
                        </a:rPr>
                        <a:t>256</a:t>
                      </a:r>
                      <a:endParaRPr lang="en-US" sz="1000" b="0" i="0" u="none" strike="noStrike" dirty="0">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0.9907</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a:effectLst/>
                        </a:rPr>
                        <a:t>0.9757</a:t>
                      </a:r>
                      <a:endParaRPr lang="en-US" sz="1000" b="0" i="0" u="none" strike="noStrike">
                        <a:solidFill>
                          <a:srgbClr val="000000"/>
                        </a:solidFill>
                        <a:effectLst/>
                        <a:latin typeface="Helvetica" panose="020B0604020202020204" pitchFamily="34" charset="0"/>
                      </a:endParaRPr>
                    </a:p>
                  </a:txBody>
                  <a:tcPr marL="9525" marR="9525" marT="9525" marB="0" anchor="ctr"/>
                </a:tc>
                <a:tc>
                  <a:txBody>
                    <a:bodyPr/>
                    <a:lstStyle/>
                    <a:p>
                      <a:pPr algn="r" rtl="0" fontAlgn="ctr"/>
                      <a:r>
                        <a:rPr lang="en-US" sz="1000" u="none" strike="noStrike" dirty="0">
                          <a:effectLst/>
                        </a:rPr>
                        <a:t>0.9789</a:t>
                      </a:r>
                      <a:endParaRPr lang="en-US" sz="1000" b="0" i="0" u="none" strike="noStrike" dirty="0">
                        <a:solidFill>
                          <a:srgbClr val="000000"/>
                        </a:solidFill>
                        <a:effectLst/>
                        <a:latin typeface="Helvetica" panose="020B0604020202020204" pitchFamily="34" charset="0"/>
                      </a:endParaRPr>
                    </a:p>
                  </a:txBody>
                  <a:tcPr marL="9525" marR="9525" marT="9525" marB="0" anchor="ctr"/>
                </a:tc>
                <a:extLst>
                  <a:ext uri="{0D108BD9-81ED-4DB2-BD59-A6C34878D82A}">
                    <a16:rowId xmlns:a16="http://schemas.microsoft.com/office/drawing/2014/main" val="312167485"/>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Feel free to add extra slides if needed.</a:t>
            </a:r>
          </a:p>
        </p:txBody>
      </p:sp>
      <p:pic>
        <p:nvPicPr>
          <p:cNvPr id="4" name="Picture 3">
            <a:extLst>
              <a:ext uri="{FF2B5EF4-FFF2-40B4-BE49-F238E27FC236}">
                <a16:creationId xmlns:a16="http://schemas.microsoft.com/office/drawing/2014/main" id="{39A541F8-3E32-4D2A-AD28-D76016BDCB98}"/>
              </a:ext>
            </a:extLst>
          </p:cNvPr>
          <p:cNvPicPr>
            <a:picLocks noChangeAspect="1"/>
          </p:cNvPicPr>
          <p:nvPr/>
        </p:nvPicPr>
        <p:blipFill>
          <a:blip r:embed="rId2"/>
          <a:stretch>
            <a:fillRect/>
          </a:stretch>
        </p:blipFill>
        <p:spPr>
          <a:xfrm>
            <a:off x="570771" y="451729"/>
            <a:ext cx="3915366" cy="4625026"/>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Feel free to add extra slides if needed.</a:t>
            </a:r>
          </a:p>
        </p:txBody>
      </p:sp>
      <p:pic>
        <p:nvPicPr>
          <p:cNvPr id="4" name="Picture 3">
            <a:extLst>
              <a:ext uri="{FF2B5EF4-FFF2-40B4-BE49-F238E27FC236}">
                <a16:creationId xmlns:a16="http://schemas.microsoft.com/office/drawing/2014/main" id="{45C08562-8905-4A39-B74C-1293693E0768}"/>
              </a:ext>
            </a:extLst>
          </p:cNvPr>
          <p:cNvPicPr>
            <a:picLocks noChangeAspect="1"/>
          </p:cNvPicPr>
          <p:nvPr/>
        </p:nvPicPr>
        <p:blipFill>
          <a:blip r:embed="rId2"/>
          <a:stretch>
            <a:fillRect/>
          </a:stretch>
        </p:blipFill>
        <p:spPr>
          <a:xfrm>
            <a:off x="698123" y="697663"/>
            <a:ext cx="2417436" cy="1711276"/>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p>
        </p:txBody>
      </p:sp>
      <p:pic>
        <p:nvPicPr>
          <p:cNvPr id="4" name="Picture 3">
            <a:extLst>
              <a:ext uri="{FF2B5EF4-FFF2-40B4-BE49-F238E27FC236}">
                <a16:creationId xmlns:a16="http://schemas.microsoft.com/office/drawing/2014/main" id="{D02E6D34-5C3B-4BD6-A687-97DD41002907}"/>
              </a:ext>
            </a:extLst>
          </p:cNvPr>
          <p:cNvPicPr>
            <a:picLocks noChangeAspect="1"/>
          </p:cNvPicPr>
          <p:nvPr/>
        </p:nvPicPr>
        <p:blipFill>
          <a:blip r:embed="rId2"/>
          <a:stretch>
            <a:fillRect/>
          </a:stretch>
        </p:blipFill>
        <p:spPr>
          <a:xfrm>
            <a:off x="309036" y="659874"/>
            <a:ext cx="3984213" cy="3121451"/>
          </a:xfrm>
          <a:prstGeom prst="rect">
            <a:avLst/>
          </a:prstGeom>
        </p:spPr>
      </p:pic>
    </p:spTree>
    <p:extLst>
      <p:ext uri="{BB962C8B-B14F-4D97-AF65-F5344CB8AC3E}">
        <p14:creationId xmlns:p14="http://schemas.microsoft.com/office/powerpoint/2010/main" val="36550839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dirty="0"/>
              <a:t>Assignment 1 Writeup</a:t>
            </a:r>
            <a:br>
              <a:rPr lang="en-US"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extLst>
      <p:ext uri="{BB962C8B-B14F-4D97-AF65-F5344CB8AC3E}">
        <p14:creationId xmlns:p14="http://schemas.microsoft.com/office/powerpoint/2010/main" val="72635478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r>
              <a:rPr dirty="0"/>
              <a:t>Two-Layer Neural Network</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Rates</a:t>
            </a:r>
          </a:p>
        </p:txBody>
      </p:sp>
      <p:sp>
        <p:nvSpPr>
          <p:cNvPr id="115" name="Google Shape;66;p15"/>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Tune the learning rate of the model with all other default hyper-parameters fixed. Fill in the table below:</a:t>
            </a:r>
          </a:p>
        </p:txBody>
      </p:sp>
      <p:graphicFrame>
        <p:nvGraphicFramePr>
          <p:cNvPr id="116" name="Google Shape;67;p15"/>
          <p:cNvGraphicFramePr/>
          <p:nvPr>
            <p:extLst>
              <p:ext uri="{D42A27DB-BD31-4B8C-83A1-F6EECF244321}">
                <p14:modId xmlns:p14="http://schemas.microsoft.com/office/powerpoint/2010/main" val="3721519277"/>
              </p:ext>
            </p:extLst>
          </p:nvPr>
        </p:nvGraphicFramePr>
        <p:xfrm>
          <a:off x="1216174" y="2367750"/>
          <a:ext cx="5170745" cy="1615350"/>
        </p:xfrm>
        <a:graphic>
          <a:graphicData uri="http://schemas.openxmlformats.org/drawingml/2006/table">
            <a:tbl>
              <a:tblPr>
                <a:tableStyleId>{4C3C2611-4C71-4FC5-86AE-919BDF0F9419}</a:tableStyleId>
              </a:tblPr>
              <a:tblGrid>
                <a:gridCol w="1034149">
                  <a:extLst>
                    <a:ext uri="{9D8B030D-6E8A-4147-A177-3AD203B41FA5}">
                      <a16:colId xmlns:a16="http://schemas.microsoft.com/office/drawing/2014/main" val="20000"/>
                    </a:ext>
                  </a:extLst>
                </a:gridCol>
                <a:gridCol w="1034149">
                  <a:extLst>
                    <a:ext uri="{9D8B030D-6E8A-4147-A177-3AD203B41FA5}">
                      <a16:colId xmlns:a16="http://schemas.microsoft.com/office/drawing/2014/main" val="20001"/>
                    </a:ext>
                  </a:extLst>
                </a:gridCol>
                <a:gridCol w="1034149">
                  <a:extLst>
                    <a:ext uri="{9D8B030D-6E8A-4147-A177-3AD203B41FA5}">
                      <a16:colId xmlns:a16="http://schemas.microsoft.com/office/drawing/2014/main" val="20002"/>
                    </a:ext>
                  </a:extLst>
                </a:gridCol>
                <a:gridCol w="1034149">
                  <a:extLst>
                    <a:ext uri="{9D8B030D-6E8A-4147-A177-3AD203B41FA5}">
                      <a16:colId xmlns:a16="http://schemas.microsoft.com/office/drawing/2014/main" val="20003"/>
                    </a:ext>
                  </a:extLst>
                </a:gridCol>
                <a:gridCol w="1034149">
                  <a:extLst>
                    <a:ext uri="{9D8B030D-6E8A-4147-A177-3AD203B41FA5}">
                      <a16:colId xmlns:a16="http://schemas.microsoft.com/office/drawing/2014/main" val="20004"/>
                    </a:ext>
                  </a:extLst>
                </a:gridCol>
              </a:tblGrid>
              <a:tr h="381000">
                <a:tc>
                  <a:txBody>
                    <a:bodyPr/>
                    <a:lstStyle/>
                    <a:p>
                      <a:pPr algn="l">
                        <a:defRPr sz="1400"/>
                      </a:pPr>
                      <a:endParaRPr/>
                    </a:p>
                  </a:txBody>
                  <a:tcPr marL="91425" marR="91425" marT="91425" marB="91425" horzOverflow="overflow"/>
                </a:tc>
                <a:tc>
                  <a:txBody>
                    <a:bodyPr/>
                    <a:lstStyle/>
                    <a:p>
                      <a:pPr algn="l">
                        <a:defRPr sz="1800"/>
                      </a:pPr>
                      <a:r>
                        <a:rPr sz="1400" dirty="0" err="1"/>
                        <a:t>lr</a:t>
                      </a:r>
                      <a:r>
                        <a:rPr sz="1400" dirty="0"/>
                        <a:t>=1</a:t>
                      </a:r>
                    </a:p>
                  </a:txBody>
                  <a:tcPr marL="91425" marR="91425" marT="91425" marB="91425" horzOverflow="overflow"/>
                </a:tc>
                <a:tc>
                  <a:txBody>
                    <a:bodyPr/>
                    <a:lstStyle/>
                    <a:p>
                      <a:pPr algn="l">
                        <a:defRPr sz="1800"/>
                      </a:pPr>
                      <a:r>
                        <a:rPr sz="1400" dirty="0" err="1"/>
                        <a:t>lr</a:t>
                      </a:r>
                      <a:r>
                        <a:rPr sz="1400" dirty="0"/>
                        <a:t>=1e-1</a:t>
                      </a:r>
                    </a:p>
                  </a:txBody>
                  <a:tcPr marL="91425" marR="91425" marT="91425" marB="91425" horzOverflow="overflow"/>
                </a:tc>
                <a:tc>
                  <a:txBody>
                    <a:bodyPr/>
                    <a:lstStyle/>
                    <a:p>
                      <a:pPr algn="l">
                        <a:defRPr sz="1800"/>
                      </a:pPr>
                      <a:r>
                        <a:rPr sz="1400" dirty="0" err="1"/>
                        <a:t>lr</a:t>
                      </a:r>
                      <a:r>
                        <a:rPr sz="1400" dirty="0"/>
                        <a:t>=</a:t>
                      </a:r>
                      <a:r>
                        <a:rPr lang="en-US" sz="1400" dirty="0"/>
                        <a:t>5</a:t>
                      </a:r>
                      <a:r>
                        <a:rPr sz="1400" dirty="0"/>
                        <a:t>e-2</a:t>
                      </a:r>
                    </a:p>
                  </a:txBody>
                  <a:tcPr marL="91425" marR="91425" marT="91425" marB="91425" horzOverflow="overflow"/>
                </a:tc>
                <a:tc>
                  <a:txBody>
                    <a:bodyPr/>
                    <a:lstStyle/>
                    <a:p>
                      <a:pPr algn="l">
                        <a:defRPr sz="1800"/>
                      </a:pPr>
                      <a:r>
                        <a:rPr sz="1400" dirty="0" err="1"/>
                        <a:t>lr</a:t>
                      </a:r>
                      <a:r>
                        <a:rPr sz="1400" dirty="0"/>
                        <a:t>=</a:t>
                      </a:r>
                      <a:r>
                        <a:rPr lang="en-US" sz="1400" dirty="0"/>
                        <a:t>1</a:t>
                      </a:r>
                      <a:r>
                        <a:rPr sz="1400" dirty="0"/>
                        <a:t>e-2</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sz="1400"/>
                        <a:t>Training Accuracy</a:t>
                      </a:r>
                    </a:p>
                  </a:txBody>
                  <a:tcPr marL="91425" marR="91425" marT="91425" marB="91425" horzOverflow="overflow"/>
                </a:tc>
                <a:tc>
                  <a:txBody>
                    <a:bodyPr/>
                    <a:lstStyle/>
                    <a:p>
                      <a:pPr algn="l">
                        <a:defRPr sz="1400"/>
                      </a:pPr>
                      <a:r>
                        <a:rPr lang="en-US" dirty="0"/>
                        <a:t>0.9420</a:t>
                      </a:r>
                      <a:endParaRPr dirty="0"/>
                    </a:p>
                  </a:txBody>
                  <a:tcPr marL="91425" marR="91425" marT="91425" marB="91425" horzOverflow="overflow"/>
                </a:tc>
                <a:tc>
                  <a:txBody>
                    <a:bodyPr/>
                    <a:lstStyle/>
                    <a:p>
                      <a:pPr algn="l">
                        <a:defRPr sz="1400"/>
                      </a:pPr>
                      <a:r>
                        <a:rPr lang="en-US" dirty="0"/>
                        <a:t>0.9216</a:t>
                      </a:r>
                      <a:endParaRPr dirty="0"/>
                    </a:p>
                  </a:txBody>
                  <a:tcPr marL="91425" marR="91425" marT="91425" marB="91425" horzOverflow="overflow"/>
                </a:tc>
                <a:tc>
                  <a:txBody>
                    <a:bodyPr/>
                    <a:lstStyle/>
                    <a:p>
                      <a:pPr algn="l">
                        <a:defRPr sz="1400"/>
                      </a:pPr>
                      <a:r>
                        <a:rPr lang="en-US" dirty="0"/>
                        <a:t>0.9090</a:t>
                      </a:r>
                      <a:endParaRPr dirty="0"/>
                    </a:p>
                  </a:txBody>
                  <a:tcPr marL="91425" marR="91425" marT="91425" marB="91425" horzOverflow="overflow"/>
                </a:tc>
                <a:tc>
                  <a:txBody>
                    <a:bodyPr/>
                    <a:lstStyle/>
                    <a:p>
                      <a:pPr algn="l">
                        <a:defRPr sz="1400"/>
                      </a:pPr>
                      <a:r>
                        <a:rPr lang="en-US" dirty="0"/>
                        <a:t>0.7301</a:t>
                      </a:r>
                      <a:endParaRPr dirty="0"/>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Test Accuracy</a:t>
                      </a:r>
                    </a:p>
                  </a:txBody>
                  <a:tcPr marL="91425" marR="91425" marT="91425" marB="91425" horzOverflow="overflow"/>
                </a:tc>
                <a:tc>
                  <a:txBody>
                    <a:bodyPr/>
                    <a:lstStyle/>
                    <a:p>
                      <a:pPr algn="l">
                        <a:defRPr sz="1400"/>
                      </a:pPr>
                      <a:r>
                        <a:rPr lang="en-US" dirty="0"/>
                        <a:t>0.9502</a:t>
                      </a:r>
                      <a:endParaRPr dirty="0"/>
                    </a:p>
                  </a:txBody>
                  <a:tcPr marL="91425" marR="91425" marT="91425" marB="91425" horzOverflow="overflow"/>
                </a:tc>
                <a:tc>
                  <a:txBody>
                    <a:bodyPr/>
                    <a:lstStyle/>
                    <a:p>
                      <a:pPr algn="l">
                        <a:defRPr sz="1400"/>
                      </a:pPr>
                      <a:r>
                        <a:rPr lang="en-US" dirty="0"/>
                        <a:t>0.9281</a:t>
                      </a:r>
                      <a:endParaRPr dirty="0"/>
                    </a:p>
                  </a:txBody>
                  <a:tcPr marL="91425" marR="91425" marT="91425" marB="91425" horzOverflow="overflow"/>
                </a:tc>
                <a:tc>
                  <a:txBody>
                    <a:bodyPr/>
                    <a:lstStyle/>
                    <a:p>
                      <a:pPr algn="l">
                        <a:defRPr sz="1400"/>
                      </a:pPr>
                      <a:r>
                        <a:rPr lang="en-US" dirty="0"/>
                        <a:t>0.9114</a:t>
                      </a:r>
                      <a:endParaRPr dirty="0"/>
                    </a:p>
                  </a:txBody>
                  <a:tcPr marL="91425" marR="91425" marT="91425" marB="91425" horzOverflow="overflow"/>
                </a:tc>
                <a:tc>
                  <a:txBody>
                    <a:bodyPr/>
                    <a:lstStyle/>
                    <a:p>
                      <a:pPr algn="l">
                        <a:defRPr sz="1400"/>
                      </a:pPr>
                      <a:r>
                        <a:rPr lang="en-US" dirty="0"/>
                        <a:t>0.7581</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learning rates from the previous slide</a:t>
            </a:r>
            <a:r>
              <a:rPr dirty="0"/>
              <a:t> and put </a:t>
            </a:r>
            <a:r>
              <a:rPr lang="en-US" dirty="0"/>
              <a:t>them</a:t>
            </a:r>
            <a:r>
              <a:rPr dirty="0"/>
              <a:t> below</a:t>
            </a:r>
            <a:r>
              <a:rPr lang="en-US" dirty="0"/>
              <a:t> (you may add additional slides if needed).</a:t>
            </a:r>
            <a:endParaRPr dirty="0"/>
          </a:p>
        </p:txBody>
      </p:sp>
      <p:pic>
        <p:nvPicPr>
          <p:cNvPr id="3" name="Picture 2" descr="Chart, line chart&#10;&#10;Description automatically generated">
            <a:extLst>
              <a:ext uri="{FF2B5EF4-FFF2-40B4-BE49-F238E27FC236}">
                <a16:creationId xmlns:a16="http://schemas.microsoft.com/office/drawing/2014/main" id="{A05C1276-3FFC-4769-AC65-5C7A188FBC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740" y="2220605"/>
            <a:ext cx="1959837" cy="1469878"/>
          </a:xfrm>
          <a:prstGeom prst="rect">
            <a:avLst/>
          </a:prstGeom>
        </p:spPr>
      </p:pic>
      <p:pic>
        <p:nvPicPr>
          <p:cNvPr id="5" name="Picture 4" descr="Chart, line chart&#10;&#10;Description automatically generated">
            <a:extLst>
              <a:ext uri="{FF2B5EF4-FFF2-40B4-BE49-F238E27FC236}">
                <a16:creationId xmlns:a16="http://schemas.microsoft.com/office/drawing/2014/main" id="{686FD648-1FD5-4B2A-96D0-2CEB02578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244" y="3603283"/>
            <a:ext cx="1992830" cy="1494622"/>
          </a:xfrm>
          <a:prstGeom prst="rect">
            <a:avLst/>
          </a:prstGeom>
        </p:spPr>
      </p:pic>
      <p:pic>
        <p:nvPicPr>
          <p:cNvPr id="7" name="Picture 6" descr="Chart&#10;&#10;Description automatically generated">
            <a:extLst>
              <a:ext uri="{FF2B5EF4-FFF2-40B4-BE49-F238E27FC236}">
                <a16:creationId xmlns:a16="http://schemas.microsoft.com/office/drawing/2014/main" id="{716833A1-AF40-43D8-B287-5628B404FD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4968" y="2229443"/>
            <a:ext cx="1966905" cy="1475179"/>
          </a:xfrm>
          <a:prstGeom prst="rect">
            <a:avLst/>
          </a:prstGeom>
        </p:spPr>
      </p:pic>
      <p:pic>
        <p:nvPicPr>
          <p:cNvPr id="9" name="Picture 8" descr="Chart, line chart&#10;&#10;Description automatically generated">
            <a:extLst>
              <a:ext uri="{FF2B5EF4-FFF2-40B4-BE49-F238E27FC236}">
                <a16:creationId xmlns:a16="http://schemas.microsoft.com/office/drawing/2014/main" id="{EDA5A3CD-7D53-44F2-A833-A8B694BF1D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5540" y="3613410"/>
            <a:ext cx="1992830" cy="1494623"/>
          </a:xfrm>
          <a:prstGeom prst="rect">
            <a:avLst/>
          </a:prstGeom>
        </p:spPr>
      </p:pic>
      <p:pic>
        <p:nvPicPr>
          <p:cNvPr id="11" name="Picture 10" descr="Chart&#10;&#10;Description automatically generated">
            <a:extLst>
              <a:ext uri="{FF2B5EF4-FFF2-40B4-BE49-F238E27FC236}">
                <a16:creationId xmlns:a16="http://schemas.microsoft.com/office/drawing/2014/main" id="{9A2312DB-A5BA-4173-98C5-CAB6899A95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6267" y="2225023"/>
            <a:ext cx="1966905" cy="1475179"/>
          </a:xfrm>
          <a:prstGeom prst="rect">
            <a:avLst/>
          </a:prstGeom>
        </p:spPr>
      </p:pic>
      <p:pic>
        <p:nvPicPr>
          <p:cNvPr id="13" name="Picture 12" descr="Chart, line chart&#10;&#10;Description automatically generated">
            <a:extLst>
              <a:ext uri="{FF2B5EF4-FFF2-40B4-BE49-F238E27FC236}">
                <a16:creationId xmlns:a16="http://schemas.microsoft.com/office/drawing/2014/main" id="{E291E469-5A38-44C9-89F5-4EDB5802761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7662" y="3620599"/>
            <a:ext cx="1966906" cy="1475179"/>
          </a:xfrm>
          <a:prstGeom prst="rect">
            <a:avLst/>
          </a:prstGeom>
        </p:spPr>
      </p:pic>
      <p:pic>
        <p:nvPicPr>
          <p:cNvPr id="15" name="Picture 14" descr="Chart, line chart&#10;&#10;Description automatically generated">
            <a:extLst>
              <a:ext uri="{FF2B5EF4-FFF2-40B4-BE49-F238E27FC236}">
                <a16:creationId xmlns:a16="http://schemas.microsoft.com/office/drawing/2014/main" id="{71928255-CE05-4E47-A323-1AA87087C1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4819" y="2220605"/>
            <a:ext cx="1992830" cy="1494622"/>
          </a:xfrm>
          <a:prstGeom prst="rect">
            <a:avLst/>
          </a:prstGeom>
        </p:spPr>
      </p:pic>
      <p:pic>
        <p:nvPicPr>
          <p:cNvPr id="17" name="Picture 16" descr="Chart, line chart&#10;&#10;Description automatically generated">
            <a:extLst>
              <a:ext uri="{FF2B5EF4-FFF2-40B4-BE49-F238E27FC236}">
                <a16:creationId xmlns:a16="http://schemas.microsoft.com/office/drawing/2014/main" id="{A585408F-D590-46F3-8DE7-9DDB5B68E20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28958" y="3613410"/>
            <a:ext cx="1952766" cy="1464575"/>
          </a:xfrm>
          <a:prstGeom prst="rect">
            <a:avLst/>
          </a:prstGeom>
        </p:spPr>
      </p:pic>
      <p:graphicFrame>
        <p:nvGraphicFramePr>
          <p:cNvPr id="18" name="Table 17">
            <a:extLst>
              <a:ext uri="{FF2B5EF4-FFF2-40B4-BE49-F238E27FC236}">
                <a16:creationId xmlns:a16="http://schemas.microsoft.com/office/drawing/2014/main" id="{457A6E54-33F8-4001-B2DF-855BDB376446}"/>
              </a:ext>
            </a:extLst>
          </p:cNvPr>
          <p:cNvGraphicFramePr>
            <a:graphicFrameLocks noGrp="1"/>
          </p:cNvGraphicFramePr>
          <p:nvPr>
            <p:extLst>
              <p:ext uri="{D42A27DB-BD31-4B8C-83A1-F6EECF244321}">
                <p14:modId xmlns:p14="http://schemas.microsoft.com/office/powerpoint/2010/main" val="1669050434"/>
              </p:ext>
            </p:extLst>
          </p:nvPr>
        </p:nvGraphicFramePr>
        <p:xfrm>
          <a:off x="744717" y="1887751"/>
          <a:ext cx="6985260" cy="396210"/>
        </p:xfrm>
        <a:graphic>
          <a:graphicData uri="http://schemas.openxmlformats.org/drawingml/2006/table">
            <a:tbl>
              <a:tblPr>
                <a:tableStyleId>{4C3C2611-4C71-4FC5-86AE-919BDF0F9419}</a:tableStyleId>
              </a:tblPr>
              <a:tblGrid>
                <a:gridCol w="1649691">
                  <a:extLst>
                    <a:ext uri="{9D8B030D-6E8A-4147-A177-3AD203B41FA5}">
                      <a16:colId xmlns:a16="http://schemas.microsoft.com/office/drawing/2014/main" val="2133429048"/>
                    </a:ext>
                  </a:extLst>
                </a:gridCol>
                <a:gridCol w="1842939">
                  <a:extLst>
                    <a:ext uri="{9D8B030D-6E8A-4147-A177-3AD203B41FA5}">
                      <a16:colId xmlns:a16="http://schemas.microsoft.com/office/drawing/2014/main" val="3867575832"/>
                    </a:ext>
                  </a:extLst>
                </a:gridCol>
                <a:gridCol w="1746315">
                  <a:extLst>
                    <a:ext uri="{9D8B030D-6E8A-4147-A177-3AD203B41FA5}">
                      <a16:colId xmlns:a16="http://schemas.microsoft.com/office/drawing/2014/main" val="3121538752"/>
                    </a:ext>
                  </a:extLst>
                </a:gridCol>
                <a:gridCol w="1746315">
                  <a:extLst>
                    <a:ext uri="{9D8B030D-6E8A-4147-A177-3AD203B41FA5}">
                      <a16:colId xmlns:a16="http://schemas.microsoft.com/office/drawing/2014/main" val="2802269498"/>
                    </a:ext>
                  </a:extLst>
                </a:gridCol>
              </a:tblGrid>
              <a:tr h="381000">
                <a:tc>
                  <a:txBody>
                    <a:bodyPr/>
                    <a:lstStyle/>
                    <a:p>
                      <a:pPr algn="ctr">
                        <a:defRPr sz="1800"/>
                      </a:pPr>
                      <a:r>
                        <a:rPr sz="1400" dirty="0" err="1"/>
                        <a:t>lr</a:t>
                      </a:r>
                      <a:r>
                        <a:rPr sz="1400" dirty="0"/>
                        <a:t>=1</a:t>
                      </a:r>
                    </a:p>
                  </a:txBody>
                  <a:tcPr marL="91425" marR="91425" marT="91425" marB="91425" horzOverflow="overflow"/>
                </a:tc>
                <a:tc>
                  <a:txBody>
                    <a:bodyPr/>
                    <a:lstStyle/>
                    <a:p>
                      <a:pPr algn="ctr">
                        <a:defRPr sz="1800"/>
                      </a:pPr>
                      <a:r>
                        <a:rPr sz="1400" dirty="0" err="1"/>
                        <a:t>lr</a:t>
                      </a:r>
                      <a:r>
                        <a:rPr sz="1400" dirty="0"/>
                        <a:t>=1e-1</a:t>
                      </a:r>
                    </a:p>
                  </a:txBody>
                  <a:tcPr marL="91425" marR="91425" marT="91425" marB="91425" horzOverflow="overflow"/>
                </a:tc>
                <a:tc>
                  <a:txBody>
                    <a:bodyPr/>
                    <a:lstStyle/>
                    <a:p>
                      <a:pPr algn="ctr">
                        <a:defRPr sz="1800"/>
                      </a:pPr>
                      <a:r>
                        <a:rPr sz="1400" dirty="0" err="1"/>
                        <a:t>lr</a:t>
                      </a:r>
                      <a:r>
                        <a:rPr sz="1400" dirty="0"/>
                        <a:t>=</a:t>
                      </a:r>
                      <a:r>
                        <a:rPr lang="en-US" sz="1400" dirty="0"/>
                        <a:t>5</a:t>
                      </a:r>
                      <a:r>
                        <a:rPr sz="1400" dirty="0"/>
                        <a:t>e-2</a:t>
                      </a:r>
                    </a:p>
                  </a:txBody>
                  <a:tcPr marL="91425" marR="91425" marT="91425" marB="91425" horzOverflow="overflow"/>
                </a:tc>
                <a:tc>
                  <a:txBody>
                    <a:bodyPr/>
                    <a:lstStyle/>
                    <a:p>
                      <a:pPr algn="ctr">
                        <a:defRPr sz="1800"/>
                      </a:pPr>
                      <a:r>
                        <a:rPr sz="1400" dirty="0" err="1"/>
                        <a:t>lr</a:t>
                      </a:r>
                      <a:r>
                        <a:rPr sz="1400" dirty="0"/>
                        <a:t>=</a:t>
                      </a:r>
                      <a:r>
                        <a:rPr lang="en-US" sz="1400" dirty="0"/>
                        <a:t>1</a:t>
                      </a:r>
                      <a:r>
                        <a:rPr sz="1400" dirty="0"/>
                        <a:t>e-2</a:t>
                      </a:r>
                    </a:p>
                  </a:txBody>
                  <a:tcPr marL="91425" marR="91425" marT="91425" marB="91425" horzOverflow="overflow"/>
                </a:tc>
                <a:extLst>
                  <a:ext uri="{0D108BD9-81ED-4DB2-BD59-A6C34878D82A}">
                    <a16:rowId xmlns:a16="http://schemas.microsoft.com/office/drawing/2014/main" val="1858491389"/>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7"/>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22" name="Google Shape;79;p17"/>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learning rate has the observed effect. Also, be cognizant of the best way to organize and show the results that best emphasizes your key observations. If you need more than one slide to answer the question, you are free to create new slides.</a:t>
            </a:r>
          </a:p>
          <a:p>
            <a:r>
              <a:rPr lang="en-US" sz="1100" dirty="0">
                <a:solidFill>
                  <a:schemeClr val="tx1"/>
                </a:solidFill>
              </a:rPr>
              <a:t>Findings: For smaller learning rates, the accuracy is lower, and the loss is higher for both training and test data. </a:t>
            </a:r>
          </a:p>
          <a:p>
            <a:r>
              <a:rPr lang="en-US" sz="1100" dirty="0">
                <a:solidFill>
                  <a:schemeClr val="tx1"/>
                </a:solidFill>
              </a:rPr>
              <a:t>It is because as we are using smaller learning rate, the weight updates are smaller for each update step. It makes the models not fully optimized, and the model is under-fitting. Also training loss and validation loss are very close for large learning rate, which means the model is still under-fitting at large learning rate.</a:t>
            </a:r>
            <a:br>
              <a:rPr lang="en-US" sz="1100" dirty="0">
                <a:solidFill>
                  <a:schemeClr val="tx1"/>
                </a:solidFill>
              </a:rPr>
            </a:br>
            <a:endParaRPr sz="1100" dirty="0">
              <a:solidFill>
                <a:schemeClr val="tx1"/>
              </a:solidFill>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535</TotalTime>
  <Words>956</Words>
  <Application>Microsoft Office PowerPoint</Application>
  <PresentationFormat>On-screen Show (16:9)</PresentationFormat>
  <Paragraphs>104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Helvetica</vt:lpstr>
      <vt:lpstr>Simple Light</vt:lpstr>
      <vt:lpstr>Assignment 1 Theory Problem Set DO NOT TAG</vt:lpstr>
      <vt:lpstr>Theory PS Q1. Feel free to add extra slides if needed.</vt:lpstr>
      <vt:lpstr>Theory PS Q2. Feel free to add extra slides if needed.</vt:lpstr>
      <vt:lpstr>Theory PS Q3. Feel free to add extra slides if needed.</vt:lpstr>
      <vt:lpstr>Assignment 1 Writeup DO NOT TAG</vt:lpstr>
      <vt:lpstr>PowerPoint Presentation</vt:lpstr>
      <vt:lpstr>Learning Rates</vt:lpstr>
      <vt:lpstr>Learning Curve</vt:lpstr>
      <vt:lpstr>Learning Rates</vt:lpstr>
      <vt:lpstr>2. Regularization</vt:lpstr>
      <vt:lpstr>2. Regularization</vt:lpstr>
      <vt:lpstr>2. Regularization</vt:lpstr>
      <vt:lpstr>3.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Writeup</dc:title>
  <cp:lastModifiedBy>Chen Ken</cp:lastModifiedBy>
  <cp:revision>58</cp:revision>
  <dcterms:modified xsi:type="dcterms:W3CDTF">2022-01-31T01:36:26Z</dcterms:modified>
</cp:coreProperties>
</file>