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67" r:id="rId4"/>
    <p:sldId id="268"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63"/>
    <p:restoredTop sz="94718"/>
  </p:normalViewPr>
  <p:slideViewPr>
    <p:cSldViewPr snapToGrid="0">
      <p:cViewPr varScale="1">
        <p:scale>
          <a:sx n="203" d="100"/>
          <a:sy n="203" d="100"/>
        </p:scale>
        <p:origin x="4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110" name="Google Shape;55;p13"/>
          <p:cNvSpPr txBox="1">
            <a:spLocks noGrp="1"/>
          </p:cNvSpPr>
          <p:nvPr>
            <p:ph type="subTitle" sz="quarter" idx="1"/>
          </p:nvPr>
        </p:nvSpPr>
        <p:spPr>
          <a:xfrm>
            <a:off x="311699" y="2834125"/>
            <a:ext cx="8520602" cy="792601"/>
          </a:xfrm>
          <a:prstGeom prst="rect">
            <a:avLst/>
          </a:prstGeom>
        </p:spPr>
        <p:txBody>
          <a:bodyPr/>
          <a:lstStyle/>
          <a:p>
            <a:pPr marL="0" indent="0" defTabSz="850391">
              <a:defRPr sz="1488"/>
            </a:pPr>
            <a:r>
              <a:rPr dirty="0"/>
              <a:t>Name:</a:t>
            </a:r>
            <a:r>
              <a:rPr lang="en-US" dirty="0"/>
              <a:t> Ken Chen</a:t>
            </a:r>
            <a:endParaRPr dirty="0"/>
          </a:p>
          <a:p>
            <a:pPr marL="0" indent="0" defTabSz="850391">
              <a:defRPr sz="1488"/>
            </a:pPr>
            <a:r>
              <a:rPr dirty="0"/>
              <a:t>GT Email:</a:t>
            </a:r>
            <a:r>
              <a:rPr lang="en-US" dirty="0"/>
              <a:t> kchen351@gatech.edu</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dirty="0"/>
              <a:t>Fill in your per-class accuracy in </a:t>
            </a:r>
            <a:r>
              <a:t>the table</a:t>
            </a:r>
            <a:endParaRPr dirty="0"/>
          </a:p>
        </p:txBody>
      </p:sp>
      <p:graphicFrame>
        <p:nvGraphicFramePr>
          <p:cNvPr id="125" name="Google Shape;78;p17"/>
          <p:cNvGraphicFramePr/>
          <p:nvPr>
            <p:extLst>
              <p:ext uri="{D42A27DB-BD31-4B8C-83A1-F6EECF244321}">
                <p14:modId xmlns:p14="http://schemas.microsoft.com/office/powerpoint/2010/main" val="3085402737"/>
              </p:ext>
            </p:extLst>
          </p:nvPr>
        </p:nvGraphicFramePr>
        <p:xfrm>
          <a:off x="430775" y="2400749"/>
          <a:ext cx="8068500"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668550">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r>
                        <a:rPr lang="en-US" dirty="0"/>
                        <a:t>0.890</a:t>
                      </a:r>
                      <a:endParaRPr dirty="0"/>
                    </a:p>
                  </a:txBody>
                  <a:tcPr marL="91425" marR="91425" marT="91425" marB="91425" horzOverflow="overflow"/>
                </a:tc>
                <a:tc>
                  <a:txBody>
                    <a:bodyPr/>
                    <a:lstStyle/>
                    <a:p>
                      <a:pPr algn="l">
                        <a:defRPr sz="1400"/>
                      </a:pPr>
                      <a:r>
                        <a:rPr lang="en-US" dirty="0"/>
                        <a:t>0.742</a:t>
                      </a:r>
                      <a:endParaRPr dirty="0"/>
                    </a:p>
                  </a:txBody>
                  <a:tcPr marL="91425" marR="91425" marT="91425" marB="91425" horzOverflow="overflow"/>
                </a:tc>
                <a:tc>
                  <a:txBody>
                    <a:bodyPr/>
                    <a:lstStyle/>
                    <a:p>
                      <a:pPr algn="l">
                        <a:defRPr sz="1400"/>
                      </a:pPr>
                      <a:r>
                        <a:rPr lang="en-US" dirty="0"/>
                        <a:t>0.446</a:t>
                      </a:r>
                      <a:endParaRPr dirty="0"/>
                    </a:p>
                  </a:txBody>
                  <a:tcPr marL="91425" marR="91425" marT="91425" marB="91425" horzOverflow="overflow"/>
                </a:tc>
                <a:tc>
                  <a:txBody>
                    <a:bodyPr/>
                    <a:lstStyle/>
                    <a:p>
                      <a:pPr algn="l">
                        <a:defRPr sz="1400"/>
                      </a:pPr>
                      <a:r>
                        <a:rPr lang="en-US" dirty="0"/>
                        <a:t>0.207</a:t>
                      </a:r>
                      <a:endParaRPr dirty="0"/>
                    </a:p>
                  </a:txBody>
                  <a:tcPr marL="91425" marR="91425" marT="91425" marB="91425" horzOverflow="overflow"/>
                </a:tc>
                <a:tc>
                  <a:txBody>
                    <a:bodyPr/>
                    <a:lstStyle/>
                    <a:p>
                      <a:pPr algn="l">
                        <a:defRPr sz="1400"/>
                      </a:pPr>
                      <a:r>
                        <a:rPr lang="en-US" dirty="0"/>
                        <a:t>0.007</a:t>
                      </a:r>
                      <a:endParaRPr dirty="0"/>
                    </a:p>
                  </a:txBody>
                  <a:tcPr marL="91425" marR="91425" marT="91425" marB="91425" horzOverflow="overflow"/>
                </a:tc>
                <a:tc>
                  <a:txBody>
                    <a:bodyPr/>
                    <a:lstStyle/>
                    <a:p>
                      <a:pPr algn="l">
                        <a:defRPr sz="1400"/>
                      </a:pPr>
                      <a:r>
                        <a:rPr lang="en-US" dirty="0"/>
                        <a:t>0.004</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dirty="0"/>
              <a:t>Tune the hyper-parameter beta and fill in your per-class accuracy in the table</a:t>
            </a:r>
          </a:p>
        </p:txBody>
      </p:sp>
      <p:graphicFrame>
        <p:nvGraphicFramePr>
          <p:cNvPr id="128" name="Google Shape;84;p18"/>
          <p:cNvGraphicFramePr/>
          <p:nvPr>
            <p:extLst>
              <p:ext uri="{D42A27DB-BD31-4B8C-83A1-F6EECF244321}">
                <p14:modId xmlns:p14="http://schemas.microsoft.com/office/powerpoint/2010/main" val="3122657041"/>
              </p:ext>
            </p:extLst>
          </p:nvPr>
        </p:nvGraphicFramePr>
        <p:xfrm>
          <a:off x="125525" y="2400749"/>
          <a:ext cx="8373750" cy="182871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dirty="0"/>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dirty="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rPr dirty="0"/>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dirty="0"/>
                        <a:t>beta=</a:t>
                      </a:r>
                      <a:r>
                        <a:rPr lang="en-US" sz="1400" dirty="0"/>
                        <a:t>0.99</a:t>
                      </a:r>
                      <a:endParaRPr sz="1400" dirty="0"/>
                    </a:p>
                  </a:txBody>
                  <a:tcPr marL="91425" marR="91425" marT="91425" marB="91425" horzOverflow="overflow"/>
                </a:tc>
                <a:tc>
                  <a:txBody>
                    <a:bodyPr/>
                    <a:lstStyle/>
                    <a:p>
                      <a:pPr algn="l">
                        <a:defRPr sz="1400"/>
                      </a:pPr>
                      <a:r>
                        <a:rPr lang="en-US" dirty="0"/>
                        <a:t>0.861</a:t>
                      </a:r>
                      <a:endParaRPr dirty="0"/>
                    </a:p>
                  </a:txBody>
                  <a:tcPr marL="91425" marR="91425" marT="91425" marB="91425" horzOverflow="overflow"/>
                </a:tc>
                <a:tc>
                  <a:txBody>
                    <a:bodyPr/>
                    <a:lstStyle/>
                    <a:p>
                      <a:pPr algn="l">
                        <a:defRPr sz="1400"/>
                      </a:pPr>
                      <a:r>
                        <a:rPr lang="en-US" dirty="0"/>
                        <a:t>0.772</a:t>
                      </a:r>
                      <a:endParaRPr dirty="0"/>
                    </a:p>
                  </a:txBody>
                  <a:tcPr marL="91425" marR="91425" marT="91425" marB="91425" horzOverflow="overflow"/>
                </a:tc>
                <a:tc>
                  <a:txBody>
                    <a:bodyPr/>
                    <a:lstStyle/>
                    <a:p>
                      <a:pPr algn="l">
                        <a:defRPr sz="1400"/>
                      </a:pPr>
                      <a:r>
                        <a:rPr lang="en-US" dirty="0"/>
                        <a:t>0.429</a:t>
                      </a:r>
                      <a:endParaRPr dirty="0"/>
                    </a:p>
                  </a:txBody>
                  <a:tcPr marL="91425" marR="91425" marT="91425" marB="91425" horzOverflow="overflow"/>
                </a:tc>
                <a:tc>
                  <a:txBody>
                    <a:bodyPr/>
                    <a:lstStyle/>
                    <a:p>
                      <a:pPr algn="l">
                        <a:defRPr sz="1400"/>
                      </a:pPr>
                      <a:r>
                        <a:rPr lang="en-US" dirty="0"/>
                        <a:t>0.355</a:t>
                      </a:r>
                      <a:endParaRPr dirty="0"/>
                    </a:p>
                  </a:txBody>
                  <a:tcPr marL="91425" marR="91425" marT="91425" marB="91425" horzOverflow="overflow"/>
                </a:tc>
                <a:tc>
                  <a:txBody>
                    <a:bodyPr/>
                    <a:lstStyle/>
                    <a:p>
                      <a:pPr algn="l">
                        <a:defRPr sz="1400"/>
                      </a:pPr>
                      <a:r>
                        <a:rPr lang="en-US" dirty="0"/>
                        <a:t>0.057</a:t>
                      </a:r>
                      <a:endParaRPr dirty="0"/>
                    </a:p>
                  </a:txBody>
                  <a:tcPr marL="91425" marR="91425" marT="91425" marB="91425" horzOverflow="overflow"/>
                </a:tc>
                <a:tc>
                  <a:txBody>
                    <a:bodyPr/>
                    <a:lstStyle/>
                    <a:p>
                      <a:pPr algn="l">
                        <a:defRPr sz="1400"/>
                      </a:pPr>
                      <a:r>
                        <a:rPr lang="en-US" dirty="0"/>
                        <a:t>0.004</a:t>
                      </a:r>
                      <a:endParaRPr dirty="0"/>
                    </a:p>
                  </a:txBody>
                  <a:tcPr marL="91425" marR="91425" marT="91425" marB="91425" horzOverflow="overflow"/>
                </a:tc>
                <a:tc>
                  <a:txBody>
                    <a:bodyPr/>
                    <a:lstStyle/>
                    <a:p>
                      <a:pPr algn="l">
                        <a:defRPr sz="1400"/>
                      </a:pPr>
                      <a:r>
                        <a:rPr lang="en-US" dirty="0"/>
                        <a:t>0.001</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dirty="0"/>
                        <a:t>beta=</a:t>
                      </a:r>
                      <a:r>
                        <a:rPr lang="en-US" sz="1400" dirty="0"/>
                        <a:t>0.9999</a:t>
                      </a:r>
                      <a:endParaRPr sz="1400" dirty="0"/>
                    </a:p>
                  </a:txBody>
                  <a:tcPr marL="91425" marR="91425" marT="91425" marB="91425" horzOverflow="overflow"/>
                </a:tc>
                <a:tc>
                  <a:txBody>
                    <a:bodyPr/>
                    <a:lstStyle/>
                    <a:p>
                      <a:pPr algn="l">
                        <a:defRPr sz="1400"/>
                      </a:pPr>
                      <a:r>
                        <a:rPr lang="en-US" dirty="0"/>
                        <a:t>0.578</a:t>
                      </a:r>
                      <a:endParaRPr dirty="0"/>
                    </a:p>
                  </a:txBody>
                  <a:tcPr marL="91425" marR="91425" marT="91425" marB="91425" horzOverflow="overflow"/>
                </a:tc>
                <a:tc>
                  <a:txBody>
                    <a:bodyPr/>
                    <a:lstStyle/>
                    <a:p>
                      <a:pPr algn="l">
                        <a:defRPr sz="1400"/>
                      </a:pPr>
                      <a:r>
                        <a:rPr lang="en-US" dirty="0"/>
                        <a:t>0.675</a:t>
                      </a:r>
                      <a:endParaRPr dirty="0"/>
                    </a:p>
                  </a:txBody>
                  <a:tcPr marL="91425" marR="91425" marT="91425" marB="91425" horzOverflow="overflow"/>
                </a:tc>
                <a:tc>
                  <a:txBody>
                    <a:bodyPr/>
                    <a:lstStyle/>
                    <a:p>
                      <a:pPr algn="l">
                        <a:defRPr sz="1400"/>
                      </a:pPr>
                      <a:r>
                        <a:rPr lang="en-US" dirty="0"/>
                        <a:t>0.310</a:t>
                      </a:r>
                      <a:endParaRPr dirty="0"/>
                    </a:p>
                  </a:txBody>
                  <a:tcPr marL="91425" marR="91425" marT="91425" marB="91425" horzOverflow="overflow"/>
                </a:tc>
                <a:tc>
                  <a:txBody>
                    <a:bodyPr/>
                    <a:lstStyle/>
                    <a:p>
                      <a:pPr algn="l">
                        <a:defRPr sz="1400"/>
                      </a:pPr>
                      <a:r>
                        <a:rPr lang="en-US" dirty="0"/>
                        <a:t>0.178</a:t>
                      </a:r>
                      <a:endParaRPr dirty="0"/>
                    </a:p>
                  </a:txBody>
                  <a:tcPr marL="91425" marR="91425" marT="91425" marB="91425" horzOverflow="overflow"/>
                </a:tc>
                <a:tc>
                  <a:txBody>
                    <a:bodyPr/>
                    <a:lstStyle/>
                    <a:p>
                      <a:pPr algn="l">
                        <a:defRPr sz="1400"/>
                      </a:pPr>
                      <a:r>
                        <a:rPr lang="en-US" dirty="0"/>
                        <a:t>0.237</a:t>
                      </a:r>
                      <a:endParaRPr dirty="0"/>
                    </a:p>
                  </a:txBody>
                  <a:tcPr marL="91425" marR="91425" marT="91425" marB="91425" horzOverflow="overflow"/>
                </a:tc>
                <a:tc>
                  <a:txBody>
                    <a:bodyPr/>
                    <a:lstStyle/>
                    <a:p>
                      <a:pPr algn="l">
                        <a:defRPr sz="1400"/>
                      </a:pPr>
                      <a:r>
                        <a:rPr lang="en-US" dirty="0"/>
                        <a:t>0.170</a:t>
                      </a:r>
                      <a:endParaRPr dirty="0"/>
                    </a:p>
                  </a:txBody>
                  <a:tcPr marL="91425" marR="91425" marT="91425" marB="91425" horzOverflow="overflow"/>
                </a:tc>
                <a:tc>
                  <a:txBody>
                    <a:bodyPr/>
                    <a:lstStyle/>
                    <a:p>
                      <a:pPr algn="l">
                        <a:defRPr sz="1400"/>
                      </a:pPr>
                      <a:r>
                        <a:rPr lang="en-US" dirty="0"/>
                        <a:t>0.318</a:t>
                      </a:r>
                      <a:endParaRPr dirty="0"/>
                    </a:p>
                  </a:txBody>
                  <a:tcPr marL="91425" marR="91425" marT="91425" marB="91425" horzOverflow="overflow"/>
                </a:tc>
                <a:tc>
                  <a:txBody>
                    <a:bodyPr/>
                    <a:lstStyle/>
                    <a:p>
                      <a:pPr algn="l">
                        <a:defRPr sz="1400"/>
                      </a:pPr>
                      <a:r>
                        <a:rPr lang="en-US" dirty="0"/>
                        <a:t>0.413</a:t>
                      </a:r>
                      <a:endParaRPr dirty="0"/>
                    </a:p>
                  </a:txBody>
                  <a:tcPr marL="91425" marR="91425" marT="91425" marB="91425" horzOverflow="overflow"/>
                </a:tc>
                <a:tc>
                  <a:txBody>
                    <a:bodyPr/>
                    <a:lstStyle/>
                    <a:p>
                      <a:pPr algn="l">
                        <a:defRPr sz="1400"/>
                      </a:pPr>
                      <a:r>
                        <a:rPr lang="en-US" dirty="0"/>
                        <a:t>0.486</a:t>
                      </a:r>
                      <a:endParaRPr dirty="0"/>
                    </a:p>
                  </a:txBody>
                  <a:tcPr marL="91425" marR="91425" marT="91425" marB="91425" horzOverflow="overflow"/>
                </a:tc>
                <a:tc>
                  <a:txBody>
                    <a:bodyPr/>
                    <a:lstStyle/>
                    <a:p>
                      <a:pPr algn="l">
                        <a:defRPr sz="1400"/>
                      </a:pPr>
                      <a:r>
                        <a:rPr lang="en-US" dirty="0"/>
                        <a:t>0.176</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3528011109"/>
              </p:ext>
            </p:extLst>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r>
                        <a:rPr lang="en-US" dirty="0"/>
                        <a:t>0.890</a:t>
                      </a:r>
                      <a:endParaRPr dirty="0"/>
                    </a:p>
                  </a:txBody>
                  <a:tcPr marL="91425" marR="91425" marT="91425" marB="91425" horzOverflow="overflow"/>
                </a:tc>
                <a:tc>
                  <a:txBody>
                    <a:bodyPr/>
                    <a:lstStyle/>
                    <a:p>
                      <a:pPr algn="l">
                        <a:defRPr sz="1400"/>
                      </a:pPr>
                      <a:r>
                        <a:rPr lang="en-US" dirty="0"/>
                        <a:t>0.742</a:t>
                      </a:r>
                      <a:endParaRPr dirty="0"/>
                    </a:p>
                  </a:txBody>
                  <a:tcPr marL="91425" marR="91425" marT="91425" marB="91425" horzOverflow="overflow"/>
                </a:tc>
                <a:tc>
                  <a:txBody>
                    <a:bodyPr/>
                    <a:lstStyle/>
                    <a:p>
                      <a:pPr algn="l">
                        <a:defRPr sz="1400"/>
                      </a:pPr>
                      <a:r>
                        <a:rPr lang="en-US" dirty="0"/>
                        <a:t>0.446</a:t>
                      </a:r>
                      <a:endParaRPr dirty="0"/>
                    </a:p>
                  </a:txBody>
                  <a:tcPr marL="91425" marR="91425" marT="91425" marB="91425" horzOverflow="overflow"/>
                </a:tc>
                <a:tc>
                  <a:txBody>
                    <a:bodyPr/>
                    <a:lstStyle/>
                    <a:p>
                      <a:pPr algn="l">
                        <a:defRPr sz="1400"/>
                      </a:pPr>
                      <a:r>
                        <a:rPr lang="en-US" dirty="0"/>
                        <a:t>0.207</a:t>
                      </a:r>
                      <a:endParaRPr dirty="0"/>
                    </a:p>
                  </a:txBody>
                  <a:tcPr marL="91425" marR="91425" marT="91425" marB="91425" horzOverflow="overflow"/>
                </a:tc>
                <a:tc>
                  <a:txBody>
                    <a:bodyPr/>
                    <a:lstStyle/>
                    <a:p>
                      <a:pPr algn="l">
                        <a:defRPr sz="1400"/>
                      </a:pPr>
                      <a:r>
                        <a:rPr lang="en-US" dirty="0"/>
                        <a:t>0.007</a:t>
                      </a:r>
                      <a:endParaRPr dirty="0"/>
                    </a:p>
                  </a:txBody>
                  <a:tcPr marL="91425" marR="91425" marT="91425" marB="91425" horzOverflow="overflow"/>
                </a:tc>
                <a:tc>
                  <a:txBody>
                    <a:bodyPr/>
                    <a:lstStyle/>
                    <a:p>
                      <a:pPr algn="l">
                        <a:defRPr sz="1400"/>
                      </a:pPr>
                      <a:r>
                        <a:rPr lang="en-US" dirty="0"/>
                        <a:t>0.004</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tc>
                  <a:txBody>
                    <a:bodyPr/>
                    <a:lstStyle/>
                    <a:p>
                      <a:pPr algn="l">
                        <a:defRPr sz="1400"/>
                      </a:pPr>
                      <a:r>
                        <a:rPr lang="en-US" dirty="0"/>
                        <a:t>0.000</a:t>
                      </a:r>
                      <a:endParaRPr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r>
                        <a:rPr lang="en-US" dirty="0"/>
                        <a:t>0.578</a:t>
                      </a:r>
                      <a:endParaRPr dirty="0"/>
                    </a:p>
                  </a:txBody>
                  <a:tcPr marL="91425" marR="91425" marT="91425" marB="91425" horzOverflow="overflow"/>
                </a:tc>
                <a:tc>
                  <a:txBody>
                    <a:bodyPr/>
                    <a:lstStyle/>
                    <a:p>
                      <a:pPr algn="l">
                        <a:defRPr sz="1400"/>
                      </a:pPr>
                      <a:r>
                        <a:rPr lang="en-US" dirty="0"/>
                        <a:t>0.675</a:t>
                      </a:r>
                      <a:endParaRPr dirty="0"/>
                    </a:p>
                  </a:txBody>
                  <a:tcPr marL="91425" marR="91425" marT="91425" marB="91425" horzOverflow="overflow"/>
                </a:tc>
                <a:tc>
                  <a:txBody>
                    <a:bodyPr/>
                    <a:lstStyle/>
                    <a:p>
                      <a:pPr algn="l">
                        <a:defRPr sz="1400"/>
                      </a:pPr>
                      <a:r>
                        <a:rPr lang="en-US" dirty="0"/>
                        <a:t>0.310</a:t>
                      </a:r>
                      <a:endParaRPr dirty="0"/>
                    </a:p>
                  </a:txBody>
                  <a:tcPr marL="91425" marR="91425" marT="91425" marB="91425" horzOverflow="overflow"/>
                </a:tc>
                <a:tc>
                  <a:txBody>
                    <a:bodyPr/>
                    <a:lstStyle/>
                    <a:p>
                      <a:pPr algn="l">
                        <a:defRPr sz="1400"/>
                      </a:pPr>
                      <a:r>
                        <a:rPr lang="en-US" dirty="0"/>
                        <a:t>0.178</a:t>
                      </a:r>
                      <a:endParaRPr dirty="0"/>
                    </a:p>
                  </a:txBody>
                  <a:tcPr marL="91425" marR="91425" marT="91425" marB="91425" horzOverflow="overflow"/>
                </a:tc>
                <a:tc>
                  <a:txBody>
                    <a:bodyPr/>
                    <a:lstStyle/>
                    <a:p>
                      <a:pPr algn="l">
                        <a:defRPr sz="1400"/>
                      </a:pPr>
                      <a:r>
                        <a:rPr lang="en-US" dirty="0"/>
                        <a:t>0.237</a:t>
                      </a:r>
                      <a:endParaRPr dirty="0"/>
                    </a:p>
                  </a:txBody>
                  <a:tcPr marL="91425" marR="91425" marT="91425" marB="91425" horzOverflow="overflow"/>
                </a:tc>
                <a:tc>
                  <a:txBody>
                    <a:bodyPr/>
                    <a:lstStyle/>
                    <a:p>
                      <a:pPr algn="l">
                        <a:defRPr sz="1400"/>
                      </a:pPr>
                      <a:r>
                        <a:rPr lang="en-US" dirty="0"/>
                        <a:t>0.170</a:t>
                      </a:r>
                      <a:endParaRPr dirty="0"/>
                    </a:p>
                  </a:txBody>
                  <a:tcPr marL="91425" marR="91425" marT="91425" marB="91425" horzOverflow="overflow"/>
                </a:tc>
                <a:tc>
                  <a:txBody>
                    <a:bodyPr/>
                    <a:lstStyle/>
                    <a:p>
                      <a:pPr algn="l">
                        <a:defRPr sz="1400"/>
                      </a:pPr>
                      <a:r>
                        <a:rPr lang="en-US" dirty="0"/>
                        <a:t>0.318</a:t>
                      </a:r>
                      <a:endParaRPr dirty="0"/>
                    </a:p>
                  </a:txBody>
                  <a:tcPr marL="91425" marR="91425" marT="91425" marB="91425" horzOverflow="overflow"/>
                </a:tc>
                <a:tc>
                  <a:txBody>
                    <a:bodyPr/>
                    <a:lstStyle/>
                    <a:p>
                      <a:pPr algn="l">
                        <a:defRPr sz="1400"/>
                      </a:pPr>
                      <a:r>
                        <a:rPr lang="en-US" dirty="0"/>
                        <a:t>0.413</a:t>
                      </a:r>
                      <a:endParaRPr dirty="0"/>
                    </a:p>
                  </a:txBody>
                  <a:tcPr marL="91425" marR="91425" marT="91425" marB="91425" horzOverflow="overflow"/>
                </a:tc>
                <a:tc>
                  <a:txBody>
                    <a:bodyPr/>
                    <a:lstStyle/>
                    <a:p>
                      <a:pPr algn="l">
                        <a:defRPr sz="1400"/>
                      </a:pPr>
                      <a:r>
                        <a:rPr lang="en-US" dirty="0"/>
                        <a:t>0.486</a:t>
                      </a:r>
                      <a:endParaRPr dirty="0"/>
                    </a:p>
                  </a:txBody>
                  <a:tcPr marL="91425" marR="91425" marT="91425" marB="91425" horzOverflow="overflow"/>
                </a:tc>
                <a:tc>
                  <a:txBody>
                    <a:bodyPr/>
                    <a:lstStyle/>
                    <a:p>
                      <a:pPr algn="l">
                        <a:defRPr sz="1400"/>
                      </a:pPr>
                      <a:r>
                        <a:rPr lang="en-US" dirty="0"/>
                        <a:t>0.176</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
        <p:nvSpPr>
          <p:cNvPr id="2" name="TextBox 1">
            <a:extLst>
              <a:ext uri="{FF2B5EF4-FFF2-40B4-BE49-F238E27FC236}">
                <a16:creationId xmlns:a16="http://schemas.microsoft.com/office/drawing/2014/main" id="{75A57731-A8E7-4BAF-8BE1-C3C01FE3B2B1}"/>
              </a:ext>
            </a:extLst>
          </p:cNvPr>
          <p:cNvSpPr txBox="1"/>
          <p:nvPr/>
        </p:nvSpPr>
        <p:spPr>
          <a:xfrm>
            <a:off x="395926" y="1376313"/>
            <a:ext cx="8328581" cy="2954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200" b="1" dirty="0"/>
              <a:t>Findings: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For regular CE Loss in the imbalanced dataset, the accuracy is below 10% for class 4-9 and above 0.7 for class 1-2.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When CB-Focal is applied with beta=0.99, the accuracy increases a little bit for class 2, 3 but decreases for class 1, 4. All the changes are not significant.</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When CB-Focal is applied with beta=0.9999, the accuracy increases a lot for class 4-9, but decreases for class 1-3. The increases are phenomenon while the decreases are modest.</a:t>
            </a:r>
          </a:p>
          <a:p>
            <a:pPr marR="0" algn="l" defTabSz="914400" rtl="0" fontAlgn="auto" latinLnBrk="0" hangingPunct="0">
              <a:lnSpc>
                <a:spcPct val="100000"/>
              </a:lnSpc>
              <a:spcBef>
                <a:spcPts val="0"/>
              </a:spcBef>
              <a:spcAft>
                <a:spcPts val="0"/>
              </a:spcAft>
              <a:buClrTx/>
              <a:buSzTx/>
              <a:tabLst/>
            </a:pPr>
            <a:endParaRPr lang="en-US" sz="1200" dirty="0"/>
          </a:p>
          <a:p>
            <a:pPr marR="0" algn="l" defTabSz="914400" rtl="0" fontAlgn="auto" latinLnBrk="0" hangingPunct="0">
              <a:lnSpc>
                <a:spcPct val="100000"/>
              </a:lnSpc>
              <a:spcBef>
                <a:spcPts val="0"/>
              </a:spcBef>
              <a:spcAft>
                <a:spcPts val="0"/>
              </a:spcAft>
              <a:buClrTx/>
              <a:buSzTx/>
              <a:tabLst/>
            </a:pPr>
            <a:r>
              <a:rPr lang="en-US" sz="1200" b="1" dirty="0"/>
              <a:t>Explanations:</a:t>
            </a:r>
          </a:p>
          <a:p>
            <a:pPr marR="0" algn="l" defTabSz="914400" rtl="0" fontAlgn="auto" latinLnBrk="0" hangingPunct="0">
              <a:lnSpc>
                <a:spcPct val="100000"/>
              </a:lnSpc>
              <a:spcBef>
                <a:spcPts val="0"/>
              </a:spcBef>
              <a:spcAft>
                <a:spcPts val="0"/>
              </a:spcAft>
              <a:buClrTx/>
              <a:buSzTx/>
              <a:tabLst/>
            </a:pPr>
            <a:r>
              <a:rPr lang="en-US" sz="1200" dirty="0"/>
              <a:t>beta=0.99,     weight=[0.78, 0.78, 0.78, 0.78, 0.78, 0.80, 0.86, 1.04, 1.39, 1.98]</a:t>
            </a:r>
          </a:p>
          <a:p>
            <a:r>
              <a:rPr lang="en-US" sz="1200" dirty="0"/>
              <a:t>beta=0.9999, weight=[0.05, 0.08, 0.12, 0.20, 0.32, 0.52, 0.87, 1.44, 2.40, 4.00]</a:t>
            </a:r>
            <a:endParaRPr lang="en-US" sz="1200" b="1" dirty="0"/>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Focal loss get weighted based on the parameter beta. Larger the beta, higher the weight and the first term multiplied by the loss. The weight get higher for classes with lower samples. Therefore, we see that larger beta parameter gets more balanced accuracy among classes.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As we are balancing the accuracy among classes, we sacrifice the accuracy for the whole model and the accuracy for classes with large sample size. Therefore, we see the decrease in accuracy in class 1-3.</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Feel free to add extra slides if needed.</a:t>
            </a:r>
          </a:p>
        </p:txBody>
      </p:sp>
      <p:pic>
        <p:nvPicPr>
          <p:cNvPr id="6" name="Picture 5">
            <a:extLst>
              <a:ext uri="{FF2B5EF4-FFF2-40B4-BE49-F238E27FC236}">
                <a16:creationId xmlns:a16="http://schemas.microsoft.com/office/drawing/2014/main" id="{37188C49-252F-499B-B388-3E718FE62DB7}"/>
              </a:ext>
            </a:extLst>
          </p:cNvPr>
          <p:cNvPicPr>
            <a:picLocks noChangeAspect="1"/>
          </p:cNvPicPr>
          <p:nvPr/>
        </p:nvPicPr>
        <p:blipFill>
          <a:blip r:embed="rId2"/>
          <a:stretch>
            <a:fillRect/>
          </a:stretch>
        </p:blipFill>
        <p:spPr>
          <a:xfrm>
            <a:off x="106791" y="706758"/>
            <a:ext cx="4281386" cy="2956733"/>
          </a:xfrm>
          <a:prstGeom prst="rect">
            <a:avLst/>
          </a:prstGeom>
        </p:spPr>
      </p:pic>
      <p:pic>
        <p:nvPicPr>
          <p:cNvPr id="8" name="Picture 7">
            <a:extLst>
              <a:ext uri="{FF2B5EF4-FFF2-40B4-BE49-F238E27FC236}">
                <a16:creationId xmlns:a16="http://schemas.microsoft.com/office/drawing/2014/main" id="{2A5FE246-C59B-4B4B-B191-AAD932754B12}"/>
              </a:ext>
            </a:extLst>
          </p:cNvPr>
          <p:cNvPicPr>
            <a:picLocks noChangeAspect="1"/>
          </p:cNvPicPr>
          <p:nvPr/>
        </p:nvPicPr>
        <p:blipFill>
          <a:blip r:embed="rId3"/>
          <a:stretch>
            <a:fillRect/>
          </a:stretch>
        </p:blipFill>
        <p:spPr>
          <a:xfrm>
            <a:off x="4641228" y="1315359"/>
            <a:ext cx="4328376" cy="2512782"/>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Feel free to add extra slides if needed.</a:t>
            </a:r>
          </a:p>
        </p:txBody>
      </p:sp>
      <p:pic>
        <p:nvPicPr>
          <p:cNvPr id="6" name="Picture 5">
            <a:extLst>
              <a:ext uri="{FF2B5EF4-FFF2-40B4-BE49-F238E27FC236}">
                <a16:creationId xmlns:a16="http://schemas.microsoft.com/office/drawing/2014/main" id="{C7479FEE-7662-4BD3-87B6-BE895B6130D1}"/>
              </a:ext>
            </a:extLst>
          </p:cNvPr>
          <p:cNvPicPr>
            <a:picLocks noChangeAspect="1"/>
          </p:cNvPicPr>
          <p:nvPr/>
        </p:nvPicPr>
        <p:blipFill>
          <a:blip r:embed="rId2"/>
          <a:stretch>
            <a:fillRect/>
          </a:stretch>
        </p:blipFill>
        <p:spPr>
          <a:xfrm>
            <a:off x="853008" y="749431"/>
            <a:ext cx="2839635" cy="2890494"/>
          </a:xfrm>
          <a:prstGeom prst="rect">
            <a:avLst/>
          </a:prstGeom>
        </p:spPr>
      </p:pic>
      <p:pic>
        <p:nvPicPr>
          <p:cNvPr id="8" name="Picture 7">
            <a:extLst>
              <a:ext uri="{FF2B5EF4-FFF2-40B4-BE49-F238E27FC236}">
                <a16:creationId xmlns:a16="http://schemas.microsoft.com/office/drawing/2014/main" id="{74AE9848-CC46-4162-B74A-162BFD32E22E}"/>
              </a:ext>
            </a:extLst>
          </p:cNvPr>
          <p:cNvPicPr>
            <a:picLocks noChangeAspect="1"/>
          </p:cNvPicPr>
          <p:nvPr/>
        </p:nvPicPr>
        <p:blipFill>
          <a:blip r:embed="rId3"/>
          <a:stretch>
            <a:fillRect/>
          </a:stretch>
        </p:blipFill>
        <p:spPr>
          <a:xfrm>
            <a:off x="4535454" y="810703"/>
            <a:ext cx="3340773" cy="2890495"/>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learning curve here:</a:t>
            </a:r>
          </a:p>
        </p:txBody>
      </p:sp>
      <p:pic>
        <p:nvPicPr>
          <p:cNvPr id="3" name="Picture 2" descr="Chart, line chart&#10;&#10;Description automatically generated">
            <a:extLst>
              <a:ext uri="{FF2B5EF4-FFF2-40B4-BE49-F238E27FC236}">
                <a16:creationId xmlns:a16="http://schemas.microsoft.com/office/drawing/2014/main" id="{D26CCF01-3580-491F-8F9E-1FC2FB88E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177" y="947791"/>
            <a:ext cx="4500362" cy="337527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57683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endParaRPr lang="en-US" dirty="0"/>
          </a:p>
          <a:p>
            <a:endParaRPr sz="1200" dirty="0"/>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What’s your final accuracy on validation set?</a:t>
            </a:r>
          </a:p>
        </p:txBody>
      </p:sp>
      <p:sp>
        <p:nvSpPr>
          <p:cNvPr id="2" name="TextBox 1">
            <a:extLst>
              <a:ext uri="{FF2B5EF4-FFF2-40B4-BE49-F238E27FC236}">
                <a16:creationId xmlns:a16="http://schemas.microsoft.com/office/drawing/2014/main" id="{A3FD08B5-59C3-4B5D-9CDE-FE42C5B27625}"/>
              </a:ext>
            </a:extLst>
          </p:cNvPr>
          <p:cNvSpPr txBox="1"/>
          <p:nvPr/>
        </p:nvSpPr>
        <p:spPr>
          <a:xfrm>
            <a:off x="400639" y="624965"/>
            <a:ext cx="8431662"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I build my model based on the idea of </a:t>
            </a:r>
            <a:r>
              <a:rPr kumimoji="0" lang="en-US" sz="1000" b="0" i="0" u="none" strike="noStrike" cap="none" spc="0" normalizeH="0" baseline="0" dirty="0" err="1">
                <a:ln>
                  <a:noFill/>
                </a:ln>
                <a:solidFill>
                  <a:srgbClr val="000000"/>
                </a:solidFill>
                <a:effectLst/>
                <a:uFillTx/>
                <a:latin typeface="+mn-lt"/>
                <a:ea typeface="+mn-ea"/>
                <a:cs typeface="+mn-cs"/>
                <a:sym typeface="Arial"/>
              </a:rPr>
              <a:t>ResNet</a:t>
            </a:r>
            <a:r>
              <a:rPr kumimoji="0" lang="en-US" sz="1000" b="0" i="0" u="none" strike="noStrike" cap="none" spc="0" normalizeH="0" baseline="0" dirty="0">
                <a:ln>
                  <a:noFill/>
                </a:ln>
                <a:solidFill>
                  <a:srgbClr val="000000"/>
                </a:solidFill>
                <a:effectLst/>
                <a:uFillTx/>
                <a:latin typeface="+mn-lt"/>
                <a:ea typeface="+mn-ea"/>
                <a:cs typeface="+mn-cs"/>
                <a:sym typeface="Arial"/>
              </a:rPr>
              <a:t> and create shortcuts among layers.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The network has three convolution block. Each block consists of three convolution layer followed by </a:t>
            </a:r>
            <a:r>
              <a:rPr lang="en-US" sz="1000" dirty="0" err="1"/>
              <a:t>relu</a:t>
            </a:r>
            <a:r>
              <a:rPr lang="en-US" sz="1000" dirty="0"/>
              <a:t> activation layer and batch normalization layer. </a:t>
            </a:r>
            <a:r>
              <a:rPr kumimoji="0" lang="en-US" sz="1000" b="0" i="0" u="none" strike="noStrike" cap="none" spc="0" normalizeH="0" baseline="0" dirty="0">
                <a:ln>
                  <a:noFill/>
                </a:ln>
                <a:solidFill>
                  <a:srgbClr val="000000"/>
                </a:solidFill>
                <a:effectLst/>
                <a:uFillTx/>
                <a:latin typeface="+mn-lt"/>
                <a:ea typeface="+mn-ea"/>
                <a:cs typeface="+mn-cs"/>
                <a:sym typeface="Arial"/>
              </a:rPr>
              <a:t>At </a:t>
            </a:r>
            <a:r>
              <a:rPr lang="en-US" sz="1000" dirty="0"/>
              <a:t>the end, there are two fully connected layer.</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The channels for each block are 32, 64, 128 and remains the same within a block.</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There is a max pooling layer at the end of each block.</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Two shortcuts are created. The first one is between block 1 and block2 and the second one is between block2 and block3.</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Use same padding to keep the same dimension</a:t>
            </a:r>
            <a:r>
              <a:rPr lang="en-US" sz="1000" dirty="0"/>
              <a:t>s in convolution layers.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A73307E1-A7E1-4B51-A97E-66ECF1173F8A}"/>
              </a:ext>
            </a:extLst>
          </p:cNvPr>
          <p:cNvSpPr txBox="1"/>
          <p:nvPr/>
        </p:nvSpPr>
        <p:spPr>
          <a:xfrm>
            <a:off x="311699" y="2268577"/>
            <a:ext cx="8431662"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1000" b="0" i="0" u="none" strike="noStrike" cap="none" spc="0" normalizeH="0" baseline="0" dirty="0" err="1">
                <a:ln>
                  <a:noFill/>
                </a:ln>
                <a:solidFill>
                  <a:srgbClr val="000000"/>
                </a:solidFill>
                <a:effectLst/>
                <a:uFillTx/>
                <a:latin typeface="+mn-lt"/>
                <a:ea typeface="+mn-ea"/>
                <a:cs typeface="+mn-cs"/>
                <a:sym typeface="Arial"/>
              </a:rPr>
              <a:t>batch_size</a:t>
            </a:r>
            <a:r>
              <a:rPr kumimoji="0" lang="en-US" altLang="zh-CN" sz="1000" b="0" i="0" u="none" strike="noStrike" cap="none" spc="0" normalizeH="0" baseline="0" dirty="0">
                <a:ln>
                  <a:noFill/>
                </a:ln>
                <a:solidFill>
                  <a:srgbClr val="000000"/>
                </a:solidFill>
                <a:effectLst/>
                <a:uFillTx/>
                <a:latin typeface="+mn-lt"/>
                <a:ea typeface="+mn-ea"/>
                <a:cs typeface="+mn-cs"/>
                <a:sym typeface="Arial"/>
              </a:rPr>
              <a:t>: 128. Remains the same as the naïve convolution model.</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1000" dirty="0" err="1"/>
              <a:t>learning_rate</a:t>
            </a:r>
            <a:r>
              <a:rPr lang="en-US" altLang="zh-CN" sz="1000" dirty="0"/>
              <a:t>: 0.01. Since we have created shortcuts in the network, it is easier to optimize the model.</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1000" b="0" i="0" u="none" strike="noStrike" cap="none" spc="0" normalizeH="0" baseline="0" dirty="0">
                <a:ln>
                  <a:noFill/>
                </a:ln>
                <a:solidFill>
                  <a:srgbClr val="000000"/>
                </a:solidFill>
                <a:effectLst/>
                <a:uFillTx/>
                <a:latin typeface="+mn-lt"/>
                <a:ea typeface="+mn-ea"/>
                <a:cs typeface="+mn-cs"/>
                <a:sym typeface="Arial"/>
              </a:rPr>
              <a:t>regularization: 0.0004. This parameter is not sensitive, so I just keep it.</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1000" b="0" i="0" u="none" strike="noStrike" cap="none" spc="0" normalizeH="0" baseline="0" dirty="0">
                <a:ln>
                  <a:noFill/>
                </a:ln>
                <a:solidFill>
                  <a:srgbClr val="000000"/>
                </a:solidFill>
                <a:effectLst/>
                <a:uFillTx/>
                <a:latin typeface="+mn-lt"/>
                <a:ea typeface="+mn-ea"/>
                <a:cs typeface="+mn-cs"/>
                <a:sym typeface="Arial"/>
              </a:rPr>
              <a:t>epochs: 10. Remains the same as the naïve convolution model.</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1000" b="0" i="0" u="none" strike="noStrike" cap="none" spc="0" normalizeH="0" baseline="0" dirty="0">
                <a:ln>
                  <a:noFill/>
                </a:ln>
                <a:solidFill>
                  <a:srgbClr val="000000"/>
                </a:solidFill>
                <a:effectLst/>
                <a:uFillTx/>
                <a:latin typeface="+mn-lt"/>
                <a:ea typeface="+mn-ea"/>
                <a:cs typeface="+mn-cs"/>
                <a:sym typeface="Arial"/>
              </a:rPr>
              <a:t>momentum: 0.95. Chosen arbitrarily.</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70396F68-F6B3-492E-9476-70E12FCE73E3}"/>
              </a:ext>
            </a:extLst>
          </p:cNvPr>
          <p:cNvSpPr txBox="1"/>
          <p:nvPr/>
        </p:nvSpPr>
        <p:spPr>
          <a:xfrm>
            <a:off x="474004" y="4333049"/>
            <a:ext cx="2453019"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0.8577</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329</TotalTime>
  <Words>824</Words>
  <Application>Microsoft Office PowerPoint</Application>
  <PresentationFormat>On-screen Show (16:9)</PresentationFormat>
  <Paragraphs>132</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Assignment 2 Theory Problem Set DO NOT TAG</vt:lpstr>
      <vt:lpstr>Theory PS Q1. Feel free to add extra slides if needed.</vt:lpstr>
      <vt:lpstr>Theory PS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Chen Ken</cp:lastModifiedBy>
  <cp:revision>43</cp:revision>
  <dcterms:modified xsi:type="dcterms:W3CDTF">2022-02-21T08:49:07Z</dcterms:modified>
</cp:coreProperties>
</file>