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8" r:id="rId3"/>
    <p:sldId id="369" r:id="rId4"/>
    <p:sldId id="333" r:id="rId5"/>
    <p:sldId id="370" r:id="rId6"/>
    <p:sldId id="374" r:id="rId7"/>
    <p:sldId id="373" r:id="rId8"/>
    <p:sldId id="372" r:id="rId9"/>
    <p:sldId id="371" r:id="rId1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7" autoAdjust="0"/>
    <p:restoredTop sz="90730" autoAdjust="0"/>
  </p:normalViewPr>
  <p:slideViewPr>
    <p:cSldViewPr snapToGrid="0">
      <p:cViewPr varScale="1">
        <p:scale>
          <a:sx n="91" d="100"/>
          <a:sy n="91" d="100"/>
        </p:scale>
        <p:origin x="7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6373C1A-531F-4A56-963D-533180B8D69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8B2A8F1-6BB3-48C5-AE55-8EA12232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5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A8F1-6BB3-48C5-AE55-8EA12232AD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7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0BDA-D394-40A9-952F-6CABA2973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AB6A6-AD27-4F9C-9CE0-59B9B60B1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06D6-C865-4C8C-BC19-01ECA0E4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7F59-D19D-4FB6-87E3-9AC2DF7B0D7F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4A60-CC4E-46B9-90E7-C73C76EF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4FD3-4E24-49AD-B702-9E187E57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B7AC-EA8B-4867-97C1-D0462B8A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05DA5-0784-4DCE-91FD-BE20BA285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F6E3-3878-427E-8030-EF8C8922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1C8-04CC-4442-9285-9B5DFB8B5495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E1E9-82DA-416A-BF11-6E3B7842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54B8-F9F4-4B32-85F3-4EB1E260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1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84B35-EA66-4ADC-96D4-F381F7260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52780-4DE9-4572-9A33-BC20F5A5F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80A6-D55C-4C81-B5EC-3985A3AD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E3E9-8721-4000-AA1F-C7209516A46D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CB62-1094-4F08-A808-95886DD2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FA7B-7501-46D2-BFBB-7FFA0009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AB9C-234B-4A12-8DF0-6A6F9146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4"/>
            <a:ext cx="10972800" cy="54927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A2AD-A613-472F-A515-DB206B04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399"/>
            <a:ext cx="10972800" cy="822960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 marL="457200" indent="0"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4625-F78C-4BF2-BD93-A716135A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00F1-CFF5-4554-AD4B-B97E818DE5AF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D1F2-D753-4921-A833-97A9C56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3D96-E09C-4E67-8102-09CDF98E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875" y="6479719"/>
            <a:ext cx="2743200" cy="365125"/>
          </a:xfrm>
        </p:spPr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DDA1-B767-418B-A569-D659A21C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F9B6-F4A1-4257-9DE4-C5E29F0A8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AE35-BD3C-4651-9FB0-A0CC3630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BF66-DDDD-4C69-8FD0-B78226E38B95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0E08-CA77-4819-B08E-5ED63568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2B19-1A1E-403D-A1E7-2FAF83CF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FE08-9320-4E9F-87D3-5FF01DA5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7B06-FDB4-4E71-9636-16AECF2BF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B9D1-79A5-454C-B3C4-43BF3CF9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B5C7-9329-4275-B66C-947CE368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0A68-49AF-4A96-8DF3-B8FC5C6E8436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87AC-0CAA-43A5-8954-7FE9763A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27C02-3745-4731-AE64-55B7853D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1D68-9991-4570-B6E9-447CB23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4423-0022-42C5-9A97-6550EB16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FB1A-08EA-4A8F-95CD-CF7A1F05A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D559B-590A-41AC-9896-66D0D9B90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F56FF-EDBA-47EC-932B-DE56824B8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B3679-CD64-446B-B45E-44082066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2BE0-97BB-4A8B-919F-F423FC75DF22}" type="datetime1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29672-9A71-4D5C-8F97-15A62B7A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B61A-CA11-44B2-87F9-CBA48CBA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9139-571C-4F9C-96B2-0A7ABC1F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929AC-0203-42AC-83EA-FAA53F61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3555-22EE-4594-89F7-EAABCA0D0D05}" type="datetime1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BC077-F12A-4859-90EF-82E296E3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59DB4-DF20-47FD-9A79-91E5CDF0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C15F6-21A7-4095-B56C-F15A1F04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D5FA-1994-4BE5-B1F3-05951BE48226}" type="datetime1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434E0-F205-42C1-96FB-DE21B6B3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825E3-D673-4D04-AF10-6F1544A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2332-BE27-44D7-913D-4A90264B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122F-9530-4F32-B16F-3C9328FB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DC013-A8BC-4CD8-AC81-E9D3BB9E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C4C0F-21B9-45CE-A8EA-F025B48A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AF68-8977-4D4D-81FB-81A055919B76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0F1C5-4102-4803-A170-4BD82B8A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B59C-E2A9-4618-8DD0-F3E5FD8C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CBF6-4BD4-4C3E-BDA5-9D9393A1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B150B-82B3-4C0A-AEE7-051DC3A64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23A32-87C4-42D5-BE9E-92780D6B2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724BB-7FDA-4D06-B840-3C6028FB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9B11-2FDE-4A9D-B219-13AC419F6286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F3B47-1FC1-49BF-B3DF-5C8C80F8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7EAEE-E1C4-4C6F-86E7-75B74C06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1F71E-7A39-496F-B2E4-8876E43B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4"/>
            <a:ext cx="1097280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2A96-42C1-4624-BA8A-362D0235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1CD3-0094-44BB-8889-3739C1250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8107D-2B24-417C-96C6-3B0A99B4F1F0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40E4-FB6C-4FEA-8F79-02ADDE7B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57BC-D3FD-4E54-BE1A-E5238B261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1A50D-7713-4B57-B906-EEB5B9F9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8b964b6be1ab477d/Documents/Coursework/Spring%202018/Adv%20Public%20Health%20Modeling/" TargetMode="External"/><Relationship Id="rId2" Type="http://schemas.openxmlformats.org/officeDocument/2006/relationships/hyperlink" Target="https://www.cancer.org/cancer/cancer-basics/lifetime-probability-of-developing-or-dying-from-canc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opkinsmedicine.org/news/media/releases/does_this_child_have_appendicitis_watch_out_for_key_signs" TargetMode="External"/><Relationship Id="rId4" Type="http://schemas.openxmlformats.org/officeDocument/2006/relationships/hyperlink" Target="https://www.cdc.gov/nchs/nvss/death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F1AC1-F841-4132-B122-B3C72E721EA7}"/>
              </a:ext>
            </a:extLst>
          </p:cNvPr>
          <p:cNvSpPr txBox="1"/>
          <p:nvPr/>
        </p:nvSpPr>
        <p:spPr>
          <a:xfrm>
            <a:off x="604926" y="3167886"/>
            <a:ext cx="107981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Pediatric Appendicitis Diagnosis: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Effectiveness of Ultrasound vs. Cat Scan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Modeling of Public Health Interventions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Spring, 2018</a:t>
            </a:r>
          </a:p>
          <a:p>
            <a:endParaRPr lang="en-US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0BE51-C89B-4DAE-A64D-A5B930F96971}"/>
              </a:ext>
            </a:extLst>
          </p:cNvPr>
          <p:cNvSpPr/>
          <p:nvPr/>
        </p:nvSpPr>
        <p:spPr>
          <a:xfrm>
            <a:off x="7251031" y="5679081"/>
            <a:ext cx="4336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Presenters: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Emily Trask-Young,MBA-MPH’18 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Calvin Kong, MBA-MPH’18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458AD-5ED2-4FBD-84CD-868A2A6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B7E6F-67EF-4AAA-9890-3015DABDF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5" y="5679081"/>
            <a:ext cx="5885842" cy="923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74852C-099B-4274-9D9F-3350A941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25" y="183258"/>
            <a:ext cx="4392304" cy="29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F4A-2D3C-48FC-801A-98F70A4B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117C-E5E2-4361-A462-D8069C93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cover the following topics: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71087-5BA9-4AA7-B247-B43D493E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90F22D-26C2-4A7A-8C55-7C03414528D3}"/>
              </a:ext>
            </a:extLst>
          </p:cNvPr>
          <p:cNvCxnSpPr>
            <a:cxnSpLocks/>
          </p:cNvCxnSpPr>
          <p:nvPr/>
        </p:nvCxnSpPr>
        <p:spPr>
          <a:xfrm>
            <a:off x="609600" y="2868624"/>
            <a:ext cx="1097280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F6D87D-F9AA-4B3F-8641-5C11F8A8B7E4}"/>
              </a:ext>
            </a:extLst>
          </p:cNvPr>
          <p:cNvSpPr/>
          <p:nvPr/>
        </p:nvSpPr>
        <p:spPr>
          <a:xfrm>
            <a:off x="873939" y="2520667"/>
            <a:ext cx="695915" cy="69591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EF2F2A-F152-4329-9040-0A3A0DC7F3E1}"/>
              </a:ext>
            </a:extLst>
          </p:cNvPr>
          <p:cNvSpPr/>
          <p:nvPr/>
        </p:nvSpPr>
        <p:spPr>
          <a:xfrm>
            <a:off x="3121789" y="2520667"/>
            <a:ext cx="695915" cy="69591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DCB68E-320B-419B-A4E6-8D2A065F1D73}"/>
              </a:ext>
            </a:extLst>
          </p:cNvPr>
          <p:cNvSpPr/>
          <p:nvPr/>
        </p:nvSpPr>
        <p:spPr>
          <a:xfrm>
            <a:off x="5369639" y="2520667"/>
            <a:ext cx="695915" cy="69591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725482-C2C9-497D-85DF-8106996CC875}"/>
              </a:ext>
            </a:extLst>
          </p:cNvPr>
          <p:cNvSpPr/>
          <p:nvPr/>
        </p:nvSpPr>
        <p:spPr>
          <a:xfrm>
            <a:off x="7617489" y="2520667"/>
            <a:ext cx="695915" cy="69591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ABD05D-34C1-4C11-BC5B-3659882C298A}"/>
              </a:ext>
            </a:extLst>
          </p:cNvPr>
          <p:cNvSpPr/>
          <p:nvPr/>
        </p:nvSpPr>
        <p:spPr>
          <a:xfrm>
            <a:off x="9865340" y="2520667"/>
            <a:ext cx="695915" cy="69591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047D9-B0BF-44F9-B031-41BE93C7C479}"/>
              </a:ext>
            </a:extLst>
          </p:cNvPr>
          <p:cNvSpPr txBox="1"/>
          <p:nvPr/>
        </p:nvSpPr>
        <p:spPr>
          <a:xfrm>
            <a:off x="795016" y="1961702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Background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0E2329-FB2F-4B65-9655-9C2027D25F68}"/>
              </a:ext>
            </a:extLst>
          </p:cNvPr>
          <p:cNvSpPr txBox="1"/>
          <p:nvPr/>
        </p:nvSpPr>
        <p:spPr>
          <a:xfrm>
            <a:off x="3042866" y="1961702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Diagnostics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3DD792-29FA-4CA4-8114-694CF573D379}"/>
              </a:ext>
            </a:extLst>
          </p:cNvPr>
          <p:cNvSpPr txBox="1"/>
          <p:nvPr/>
        </p:nvSpPr>
        <p:spPr>
          <a:xfrm>
            <a:off x="5311720" y="196170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9E596-54FB-4398-BB30-7693708351AA}"/>
              </a:ext>
            </a:extLst>
          </p:cNvPr>
          <p:cNvSpPr txBox="1"/>
          <p:nvPr/>
        </p:nvSpPr>
        <p:spPr>
          <a:xfrm>
            <a:off x="7580574" y="196170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9C86F-0FCE-451A-931E-2C6B91BB2BB3}"/>
              </a:ext>
            </a:extLst>
          </p:cNvPr>
          <p:cNvSpPr txBox="1"/>
          <p:nvPr/>
        </p:nvSpPr>
        <p:spPr>
          <a:xfrm>
            <a:off x="9707495" y="19617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Sensitivity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B49DD8-95D5-4741-971A-E42BE2FA2F1D}"/>
              </a:ext>
            </a:extLst>
          </p:cNvPr>
          <p:cNvSpPr txBox="1"/>
          <p:nvPr/>
        </p:nvSpPr>
        <p:spPr>
          <a:xfrm>
            <a:off x="350655" y="3301686"/>
            <a:ext cx="182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Research Question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Pediatric Appendicitis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3B05D-30D4-4B8E-8FC2-3DDB101D99E5}"/>
              </a:ext>
            </a:extLst>
          </p:cNvPr>
          <p:cNvSpPr txBox="1"/>
          <p:nvPr/>
        </p:nvSpPr>
        <p:spPr>
          <a:xfrm>
            <a:off x="2584270" y="3301686"/>
            <a:ext cx="1828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Ultrasound, CAT Scan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Radiation-induced Cancer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AFF749-7047-44F0-A8D9-6887EDC631E1}"/>
              </a:ext>
            </a:extLst>
          </p:cNvPr>
          <p:cNvSpPr txBox="1"/>
          <p:nvPr/>
        </p:nvSpPr>
        <p:spPr>
          <a:xfrm>
            <a:off x="4817885" y="3301686"/>
            <a:ext cx="1828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States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Transition Probabilities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Assumptions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4378CA-2030-4B3C-96DC-F2FA8C7C810F}"/>
              </a:ext>
            </a:extLst>
          </p:cNvPr>
          <p:cNvSpPr txBox="1"/>
          <p:nvPr/>
        </p:nvSpPr>
        <p:spPr>
          <a:xfrm>
            <a:off x="7051500" y="330168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Cost-Effectiveness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B81D9-5BBE-4FA8-BE43-81F126A2B299}"/>
              </a:ext>
            </a:extLst>
          </p:cNvPr>
          <p:cNvSpPr txBox="1"/>
          <p:nvPr/>
        </p:nvSpPr>
        <p:spPr>
          <a:xfrm>
            <a:off x="9285114" y="3301686"/>
            <a:ext cx="182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Variables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One-way Sensitivity Analysis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600" b="1" dirty="0"/>
          </a:p>
        </p:txBody>
      </p:sp>
      <p:pic>
        <p:nvPicPr>
          <p:cNvPr id="11" name="Graphic 10" descr="Parent and Child">
            <a:extLst>
              <a:ext uri="{FF2B5EF4-FFF2-40B4-BE49-F238E27FC236}">
                <a16:creationId xmlns:a16="http://schemas.microsoft.com/office/drawing/2014/main" id="{76C67689-7A2E-431D-B5F6-28F99BF2D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73" y="2534884"/>
            <a:ext cx="622496" cy="622496"/>
          </a:xfrm>
          <a:prstGeom prst="rect">
            <a:avLst/>
          </a:prstGeom>
        </p:spPr>
      </p:pic>
      <p:pic>
        <p:nvPicPr>
          <p:cNvPr id="29" name="Graphic 28" descr="Stethoscope">
            <a:extLst>
              <a:ext uri="{FF2B5EF4-FFF2-40B4-BE49-F238E27FC236}">
                <a16:creationId xmlns:a16="http://schemas.microsoft.com/office/drawing/2014/main" id="{8C1D4E9C-2A66-4B4C-AD06-0431EBCB4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6287" y="2610793"/>
            <a:ext cx="537963" cy="537963"/>
          </a:xfrm>
          <a:prstGeom prst="rect">
            <a:avLst/>
          </a:prstGeom>
        </p:spPr>
      </p:pic>
      <p:pic>
        <p:nvPicPr>
          <p:cNvPr id="35" name="Graphic 34" descr="Stopwatch">
            <a:extLst>
              <a:ext uri="{FF2B5EF4-FFF2-40B4-BE49-F238E27FC236}">
                <a16:creationId xmlns:a16="http://schemas.microsoft.com/office/drawing/2014/main" id="{4344DFA1-AA55-4FBA-8496-747D7A430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898" y="2538730"/>
            <a:ext cx="635396" cy="635396"/>
          </a:xfrm>
          <a:prstGeom prst="rect">
            <a:avLst/>
          </a:prstGeom>
        </p:spPr>
      </p:pic>
      <p:pic>
        <p:nvPicPr>
          <p:cNvPr id="39" name="Graphic 38" descr="List">
            <a:extLst>
              <a:ext uri="{FF2B5EF4-FFF2-40B4-BE49-F238E27FC236}">
                <a16:creationId xmlns:a16="http://schemas.microsoft.com/office/drawing/2014/main" id="{4F13EFFA-F522-4A76-BDBF-0468AA5D14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7122" y="2570299"/>
            <a:ext cx="596648" cy="596648"/>
          </a:xfrm>
          <a:prstGeom prst="rect">
            <a:avLst/>
          </a:prstGeom>
        </p:spPr>
      </p:pic>
      <p:pic>
        <p:nvPicPr>
          <p:cNvPr id="43" name="Graphic 42" descr="Bar chart">
            <a:extLst>
              <a:ext uri="{FF2B5EF4-FFF2-40B4-BE49-F238E27FC236}">
                <a16:creationId xmlns:a16="http://schemas.microsoft.com/office/drawing/2014/main" id="{B940FED6-1E2A-4F43-9B1F-F16CD884EA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8927" y="2569788"/>
            <a:ext cx="610026" cy="6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CC874D-6059-4208-B33A-32CBB95C9658}"/>
              </a:ext>
            </a:extLst>
          </p:cNvPr>
          <p:cNvSpPr txBox="1"/>
          <p:nvPr/>
        </p:nvSpPr>
        <p:spPr>
          <a:xfrm>
            <a:off x="349717" y="287477"/>
            <a:ext cx="115649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b="1" dirty="0">
                <a:solidFill>
                  <a:srgbClr val="0013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Pediatric Appendicitis Background &amp; Diagnostics</a:t>
            </a:r>
          </a:p>
          <a:p>
            <a:pPr defTabSz="457200"/>
            <a:r>
              <a:rPr lang="en-US" altLang="ko-KR" sz="20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Pediatric appendicitis is a common disease that should be treated in the most cost-effective manner as possible manner.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06E342-C9BF-43E9-81F1-C3E9C4B3D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47325"/>
              </p:ext>
            </p:extLst>
          </p:nvPr>
        </p:nvGraphicFramePr>
        <p:xfrm>
          <a:off x="418988" y="1567637"/>
          <a:ext cx="5677011" cy="50259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Pediatric Appendicitis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2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Symptoms</a:t>
                      </a:r>
                    </a:p>
                    <a:p>
                      <a:pPr marL="171450" marR="0" lvl="2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Nausea, vomiting, pain in the lower right of abdomen</a:t>
                      </a:r>
                    </a:p>
                    <a:p>
                      <a:pPr marL="171450" marR="0" lvl="2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Symptoms can be less “classic” in children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2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Incidence</a:t>
                      </a:r>
                    </a:p>
                    <a:p>
                      <a:pPr marL="171450" marR="0" lvl="2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~77,000 children get appendicitis each year</a:t>
                      </a:r>
                    </a:p>
                    <a:p>
                      <a:pPr marL="171450" marR="0" lvl="2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1/3 of these cases result in rupturing before they reach the operating room; more likely to rupture with delayed diagnosis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2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Diagnostics</a:t>
                      </a:r>
                    </a:p>
                    <a:p>
                      <a:pPr marL="171450" marR="0" lvl="2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Ultrasound (US): less costly but less sensitive (0.88)</a:t>
                      </a:r>
                    </a:p>
                    <a:p>
                      <a:pPr marL="171450" marR="0" lvl="2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 Scan (CT): more sensitive (0.94), but more costly and uses radiation that can cause cancer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2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Radiation Induced Cancer</a:t>
                      </a:r>
                    </a:p>
                    <a:p>
                      <a:pPr marL="171450" marR="0" lvl="2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20.4 cancers additional per 100,000 for men</a:t>
                      </a:r>
                    </a:p>
                    <a:p>
                      <a:pPr marL="171450" marR="0" lvl="2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26.1 cancers additional per 1000,000 for women</a:t>
                      </a:r>
                    </a:p>
                    <a:p>
                      <a:pPr marL="171450" marR="0" lvl="2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2185B2-035E-4371-A393-D1E523B7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65936"/>
              </p:ext>
            </p:extLst>
          </p:nvPr>
        </p:nvGraphicFramePr>
        <p:xfrm>
          <a:off x="6237666" y="1567637"/>
          <a:ext cx="5677011" cy="49497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Question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266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strategy is more cost-effective in diagnosing children with appendicitis- ultrasound (US) or CAT scan (CT) when taking into account the cost of the test, complications of missed diagnosis, and radiation-induced cancer? 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2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2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(modified from Wan et al. 2009, 380)</a:t>
                      </a:r>
                    </a:p>
                    <a:p>
                      <a:pPr marL="0" marR="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2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A381D7E-F885-45B6-B32E-CECA99C2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875" y="6479719"/>
            <a:ext cx="2743200" cy="365125"/>
          </a:xfrm>
        </p:spPr>
        <p:txBody>
          <a:bodyPr/>
          <a:lstStyle/>
          <a:p>
            <a:fld id="{33A1A50D-7713-4B57-B906-EEB5B9F9CAAB}" type="slidenum">
              <a:rPr lang="en-US" smtClean="0"/>
              <a:t>3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0291AF-CA55-4A32-B2AF-23A7C7E02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39" y="3436627"/>
            <a:ext cx="4425664" cy="18108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B96237-D541-445F-B646-146884A8E75E}"/>
              </a:ext>
            </a:extLst>
          </p:cNvPr>
          <p:cNvSpPr/>
          <p:nvPr/>
        </p:nvSpPr>
        <p:spPr>
          <a:xfrm>
            <a:off x="7374434" y="5387023"/>
            <a:ext cx="3637342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dirty="0">
                <a:solidFill>
                  <a:srgbClr val="2D3B4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(modified from Wan et al. 2009, 380)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 descr="High Voltage">
            <a:extLst>
              <a:ext uri="{FF2B5EF4-FFF2-40B4-BE49-F238E27FC236}">
                <a16:creationId xmlns:a16="http://schemas.microsoft.com/office/drawing/2014/main" id="{1C18FED9-CCC4-419F-B49E-E4049FEA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564" y="4296690"/>
            <a:ext cx="914400" cy="914400"/>
          </a:xfrm>
          <a:prstGeom prst="rect">
            <a:avLst/>
          </a:prstGeom>
        </p:spPr>
      </p:pic>
      <p:pic>
        <p:nvPicPr>
          <p:cNvPr id="26" name="Graphic 25" descr="Medical">
            <a:extLst>
              <a:ext uri="{FF2B5EF4-FFF2-40B4-BE49-F238E27FC236}">
                <a16:creationId xmlns:a16="http://schemas.microsoft.com/office/drawing/2014/main" id="{82BAD1EC-BED8-4852-8E38-6B0F32D23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41" y="1988115"/>
            <a:ext cx="914400" cy="914400"/>
          </a:xfrm>
          <a:prstGeom prst="rect">
            <a:avLst/>
          </a:prstGeom>
        </p:spPr>
      </p:pic>
      <p:pic>
        <p:nvPicPr>
          <p:cNvPr id="30" name="Graphic 29" descr="Heartbeat">
            <a:extLst>
              <a:ext uri="{FF2B5EF4-FFF2-40B4-BE49-F238E27FC236}">
                <a16:creationId xmlns:a16="http://schemas.microsoft.com/office/drawing/2014/main" id="{DA2F0FF3-664E-4CB2-8635-CDB1485F0D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227" y="3072159"/>
            <a:ext cx="914400" cy="914400"/>
          </a:xfrm>
          <a:prstGeom prst="rect">
            <a:avLst/>
          </a:prstGeom>
        </p:spPr>
      </p:pic>
      <p:pic>
        <p:nvPicPr>
          <p:cNvPr id="32" name="Graphic 31" descr="Radioactive">
            <a:extLst>
              <a:ext uri="{FF2B5EF4-FFF2-40B4-BE49-F238E27FC236}">
                <a16:creationId xmlns:a16="http://schemas.microsoft.com/office/drawing/2014/main" id="{316146B4-59CC-435C-8C70-4CC0C281B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441" y="5439689"/>
            <a:ext cx="914400" cy="914400"/>
          </a:xfrm>
          <a:prstGeom prst="rect">
            <a:avLst/>
          </a:prstGeom>
        </p:spPr>
      </p:pic>
      <p:pic>
        <p:nvPicPr>
          <p:cNvPr id="34" name="Graphic 33" descr="Help">
            <a:extLst>
              <a:ext uri="{FF2B5EF4-FFF2-40B4-BE49-F238E27FC236}">
                <a16:creationId xmlns:a16="http://schemas.microsoft.com/office/drawing/2014/main" id="{96ED0056-539F-4E4D-BB19-41499DF015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06139" y="1988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2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A88F-70C1-46C0-AA23-DEF8FA27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Cost-Effectiveness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F138-90FF-4303-87CA-0F0E175D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determine if ultrasound or CAT scans are more cost-effectiveness, we conducted a Markov simulation comparing two cohorts of 5-year-olds with symptoms of appendicitis.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1B393-8994-4039-8C12-A273F6FB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C3CB7-3905-403E-ACFC-33EDEBC698DB}"/>
              </a:ext>
            </a:extLst>
          </p:cNvPr>
          <p:cNvSpPr/>
          <p:nvPr/>
        </p:nvSpPr>
        <p:spPr>
          <a:xfrm>
            <a:off x="609601" y="1737359"/>
            <a:ext cx="3459892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Facts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8FBC1-F542-497D-8A50-AA69786966EA}"/>
              </a:ext>
            </a:extLst>
          </p:cNvPr>
          <p:cNvSpPr/>
          <p:nvPr/>
        </p:nvSpPr>
        <p:spPr>
          <a:xfrm>
            <a:off x="4366055" y="1737359"/>
            <a:ext cx="3459892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</a:t>
            </a:r>
          </a:p>
          <a:p>
            <a:pPr algn="ctr"/>
            <a:r>
              <a:rPr lang="en-US" b="1" dirty="0"/>
              <a:t>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A1FD6-8559-4840-AD7C-D3646F468C60}"/>
              </a:ext>
            </a:extLst>
          </p:cNvPr>
          <p:cNvSpPr/>
          <p:nvPr/>
        </p:nvSpPr>
        <p:spPr>
          <a:xfrm>
            <a:off x="8122508" y="1737359"/>
            <a:ext cx="3459892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Assumptions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CACD8-8B2E-4AC7-8AE6-1D98838D2D98}"/>
              </a:ext>
            </a:extLst>
          </p:cNvPr>
          <p:cNvSpPr txBox="1"/>
          <p:nvPr/>
        </p:nvSpPr>
        <p:spPr>
          <a:xfrm>
            <a:off x="609599" y="2684475"/>
            <a:ext cx="3459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Beginning State: 5-year-olds with clinical symptoms of appendicitis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Cohort Size: 1000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Cohorts: UR vs. CT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Changes rate of cancer and % ruptured appendicitis cases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Delta: 1 week (1/52)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Simulation Length: 95 years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0BEA2-BD27-46E9-80D4-8D51EA0FB702}"/>
              </a:ext>
            </a:extLst>
          </p:cNvPr>
          <p:cNvSpPr txBox="1"/>
          <p:nvPr/>
        </p:nvSpPr>
        <p:spPr>
          <a:xfrm>
            <a:off x="8122508" y="2684475"/>
            <a:ext cx="34598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Children can have appendicitis only once, and they do so at the age of 5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Children receive no other diagnostic tests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Each person can get cancer only once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Used averages for background mortality, cancer death, cancer mortality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Included direct costs (scan costs, surgery costs, cancer costs), but not indirect costs (missed work)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401361-ADAC-4DE6-9FCA-2693414A7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1" y="1880081"/>
            <a:ext cx="628956" cy="6289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251EDD-2BB3-4DCE-8510-5757E326F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40" y="1878177"/>
            <a:ext cx="572568" cy="5725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90C55D-7F1D-44B1-AB56-AC71D995B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42" y="1925444"/>
            <a:ext cx="527205" cy="52720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52D380B-5567-44E6-B3AC-8C2004D8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4" y="2822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02E5DB3-DB0A-4B58-8A54-3B8A8B1A7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989884"/>
              </p:ext>
            </p:extLst>
          </p:nvPr>
        </p:nvGraphicFramePr>
        <p:xfrm>
          <a:off x="4797424" y="2822299"/>
          <a:ext cx="259715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6" imgW="3772030" imgH="5219561" progId="Visio.Drawing.15">
                  <p:embed/>
                </p:oleObj>
              </mc:Choice>
              <mc:Fallback>
                <p:oleObj name="Visio" r:id="rId6" imgW="3772030" imgH="5219561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02E5DB3-DB0A-4B58-8A54-3B8A8B1A7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4" y="2822299"/>
                        <a:ext cx="2597150" cy="360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8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366-1C0A-42AD-B73D-78033693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0C5D-AB13-4A99-B9A7-96697C5C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1036"/>
            <a:ext cx="10972800" cy="822960"/>
          </a:xfrm>
        </p:spPr>
        <p:txBody>
          <a:bodyPr>
            <a:normAutofit/>
          </a:bodyPr>
          <a:lstStyle/>
          <a:p>
            <a:r>
              <a:rPr lang="en-US" sz="2000" dirty="0"/>
              <a:t>Markov simulation results indicate that CT is a cost-effective strategy for screening pediatric appendicitis, with an ICER of $16,274.19 per QALY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D5A0C-255B-426A-8072-378E2B7F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EFE0E-F2FA-4ED9-866A-AD020CD2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18" y="3133926"/>
            <a:ext cx="5456711" cy="3724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30041-F0CA-43C1-BA4C-B9ED8908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17" y="1910632"/>
            <a:ext cx="9331312" cy="12101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A001C7-1B66-4771-8454-E41B47EE3E60}"/>
              </a:ext>
            </a:extLst>
          </p:cNvPr>
          <p:cNvSpPr/>
          <p:nvPr/>
        </p:nvSpPr>
        <p:spPr>
          <a:xfrm>
            <a:off x="1574217" y="1737358"/>
            <a:ext cx="9331312" cy="173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E0AB45-7A33-4268-90B3-A3188C6814F0}"/>
              </a:ext>
            </a:extLst>
          </p:cNvPr>
          <p:cNvCxnSpPr/>
          <p:nvPr/>
        </p:nvCxnSpPr>
        <p:spPr>
          <a:xfrm>
            <a:off x="2571988" y="3196910"/>
            <a:ext cx="7335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8814-6FAC-406C-AE10-3746D240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A7A5-F980-4218-A7A9-840CAC53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One-way deterministic sensitivity analysis suggests that the baseline evaluation results are fairly resistant to parameter uncertainty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9CA2-C9C7-4586-887B-E915F643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62BF14-F98B-42FE-A0D6-099C5122B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70058"/>
              </p:ext>
            </p:extLst>
          </p:nvPr>
        </p:nvGraphicFramePr>
        <p:xfrm>
          <a:off x="6096000" y="2395958"/>
          <a:ext cx="5608671" cy="2832174"/>
        </p:xfrm>
        <a:graphic>
          <a:graphicData uri="http://schemas.openxmlformats.org/drawingml/2006/table">
            <a:tbl>
              <a:tblPr firstRow="1" firstCol="1" bandRow="1"/>
              <a:tblGrid>
                <a:gridCol w="651595">
                  <a:extLst>
                    <a:ext uri="{9D8B030D-6E8A-4147-A177-3AD203B41FA5}">
                      <a16:colId xmlns:a16="http://schemas.microsoft.com/office/drawing/2014/main" val="1182593322"/>
                    </a:ext>
                  </a:extLst>
                </a:gridCol>
                <a:gridCol w="1152664">
                  <a:extLst>
                    <a:ext uri="{9D8B030D-6E8A-4147-A177-3AD203B41FA5}">
                      <a16:colId xmlns:a16="http://schemas.microsoft.com/office/drawing/2014/main" val="908237115"/>
                    </a:ext>
                  </a:extLst>
                </a:gridCol>
                <a:gridCol w="1295631">
                  <a:extLst>
                    <a:ext uri="{9D8B030D-6E8A-4147-A177-3AD203B41FA5}">
                      <a16:colId xmlns:a16="http://schemas.microsoft.com/office/drawing/2014/main" val="1807602919"/>
                    </a:ext>
                  </a:extLst>
                </a:gridCol>
                <a:gridCol w="1271574">
                  <a:extLst>
                    <a:ext uri="{9D8B030D-6E8A-4147-A177-3AD203B41FA5}">
                      <a16:colId xmlns:a16="http://schemas.microsoft.com/office/drawing/2014/main" val="901736337"/>
                    </a:ext>
                  </a:extLst>
                </a:gridCol>
                <a:gridCol w="1237207">
                  <a:extLst>
                    <a:ext uri="{9D8B030D-6E8A-4147-A177-3AD203B41FA5}">
                      <a16:colId xmlns:a16="http://schemas.microsoft.com/office/drawing/2014/main" val="3397894220"/>
                    </a:ext>
                  </a:extLst>
                </a:gridCol>
              </a:tblGrid>
              <a:tr h="397621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015893"/>
                  </a:ext>
                </a:extLst>
              </a:tr>
              <a:tr h="355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ICER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07099"/>
                  </a:ext>
                </a:extLst>
              </a:tr>
              <a:tr h="453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P(cancer incidence)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P(appendicitis incidence)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P(perforation after MD)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Cost of ruptured appendicitis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790064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41989.01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499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39253.13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7832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26840.80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89346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20540.62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927883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16274.19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16274.19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16274.19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16274.19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743484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28975.31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16280.52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16258.48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10783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28906.63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16280.52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16234.92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63614"/>
                  </a:ext>
                </a:extLst>
              </a:tr>
              <a:tr h="20927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28813.82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16293.19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16195.65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1559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A2941C0-613C-4065-9B14-785095D98A69}"/>
              </a:ext>
            </a:extLst>
          </p:cNvPr>
          <p:cNvSpPr/>
          <p:nvPr/>
        </p:nvSpPr>
        <p:spPr>
          <a:xfrm>
            <a:off x="6096001" y="2071706"/>
            <a:ext cx="5608671" cy="499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One-way Sensitivity (Deterministic Sensitivity Analysis)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BBD24-67B0-4F3A-A1EA-D2F3FF39E297}"/>
              </a:ext>
            </a:extLst>
          </p:cNvPr>
          <p:cNvSpPr/>
          <p:nvPr/>
        </p:nvSpPr>
        <p:spPr>
          <a:xfrm>
            <a:off x="293049" y="2071705"/>
            <a:ext cx="5608671" cy="499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Range (as % of Baseline)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D461C4-43B2-4DC2-BA54-5EF293E79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87290"/>
              </p:ext>
            </p:extLst>
          </p:nvPr>
        </p:nvGraphicFramePr>
        <p:xfrm>
          <a:off x="293049" y="2801513"/>
          <a:ext cx="5608670" cy="2600325"/>
        </p:xfrm>
        <a:graphic>
          <a:graphicData uri="http://schemas.openxmlformats.org/drawingml/2006/table">
            <a:tbl>
              <a:tblPr firstRow="1" firstCol="1" bandRow="1"/>
              <a:tblGrid>
                <a:gridCol w="650908">
                  <a:extLst>
                    <a:ext uri="{9D8B030D-6E8A-4147-A177-3AD203B41FA5}">
                      <a16:colId xmlns:a16="http://schemas.microsoft.com/office/drawing/2014/main" val="337904956"/>
                    </a:ext>
                  </a:extLst>
                </a:gridCol>
                <a:gridCol w="1255765">
                  <a:extLst>
                    <a:ext uri="{9D8B030D-6E8A-4147-A177-3AD203B41FA5}">
                      <a16:colId xmlns:a16="http://schemas.microsoft.com/office/drawing/2014/main" val="3108640482"/>
                    </a:ext>
                  </a:extLst>
                </a:gridCol>
                <a:gridCol w="1227583">
                  <a:extLst>
                    <a:ext uri="{9D8B030D-6E8A-4147-A177-3AD203B41FA5}">
                      <a16:colId xmlns:a16="http://schemas.microsoft.com/office/drawing/2014/main" val="3166084047"/>
                    </a:ext>
                  </a:extLst>
                </a:gridCol>
                <a:gridCol w="1237207">
                  <a:extLst>
                    <a:ext uri="{9D8B030D-6E8A-4147-A177-3AD203B41FA5}">
                      <a16:colId xmlns:a16="http://schemas.microsoft.com/office/drawing/2014/main" val="252247474"/>
                    </a:ext>
                  </a:extLst>
                </a:gridCol>
                <a:gridCol w="1237207">
                  <a:extLst>
                    <a:ext uri="{9D8B030D-6E8A-4147-A177-3AD203B41FA5}">
                      <a16:colId xmlns:a16="http://schemas.microsoft.com/office/drawing/2014/main" val="393803123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22755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Cancer incidence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Appendicitis incidence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Perforation incidence after 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Cost of ruptured appendicitis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2633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0.004804894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0.003603671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657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0.003003059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1636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0.002642692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04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0.002402447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20072.00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7758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18064.80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315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15054.00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73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10036.00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745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22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04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0AB2-6EDC-4D42-93B1-82C297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8" y="3154362"/>
            <a:ext cx="10972800" cy="549276"/>
          </a:xfrm>
        </p:spPr>
        <p:txBody>
          <a:bodyPr/>
          <a:lstStyle/>
          <a:p>
            <a:pPr algn="ctr"/>
            <a:r>
              <a:rPr lang="en-US" dirty="0"/>
              <a:t>Questions?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1D604-825D-40DB-A6FF-55FE4812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BEC6-23A4-4837-AAD1-7491E6A8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35" y="3073423"/>
            <a:ext cx="10972800" cy="549276"/>
          </a:xfrm>
        </p:spPr>
        <p:txBody>
          <a:bodyPr/>
          <a:lstStyle/>
          <a:p>
            <a:r>
              <a:rPr lang="en-US" dirty="0"/>
              <a:t>Appendix: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1A4B9-11BA-4C9C-A0AE-9E9D2D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4FAD-4D08-4C5C-A2A9-0016E92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40F1-06F5-4F23-BB1F-D2E41BFD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A50D-7713-4B57-B906-EEB5B9F9CAAB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09904-072E-4122-AFB8-8DAC90BE0272}"/>
              </a:ext>
            </a:extLst>
          </p:cNvPr>
          <p:cNvSpPr txBox="1"/>
          <p:nvPr/>
        </p:nvSpPr>
        <p:spPr>
          <a:xfrm>
            <a:off x="609600" y="1088904"/>
            <a:ext cx="109006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American Cancer Society Medical and Editorial Content Team. 2018. “Lifetime Risk of Developing or Dying From Cancer.” </a:t>
            </a:r>
            <a:r>
              <a:rPr lang="en-US" sz="1400" i="1" dirty="0"/>
              <a:t>American Cancer Society. </a:t>
            </a:r>
            <a:r>
              <a:rPr lang="en-US" sz="1400" dirty="0">
                <a:hlinkClick r:id="rId2"/>
              </a:rPr>
              <a:t>https://www.cancer.org/cancer/cancer-basics/lifetime-probability-of-developing-or-dying-from-cancer.html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hlinkClick r:id="rId3"/>
              </a:rPr>
              <a:t>“Appendicitis” 2018.  </a:t>
            </a:r>
            <a:r>
              <a:rPr lang="en-US" sz="1400" i="1" dirty="0">
                <a:hlinkClick r:id="rId3"/>
              </a:rPr>
              <a:t>Mayo Clinic. </a:t>
            </a:r>
            <a:r>
              <a:rPr lang="en-US" sz="1400" dirty="0">
                <a:hlinkClick r:id="rId3"/>
              </a:rPr>
              <a:t>https://www.mayoclinic.org/diseases-conditions/appendicitis/symptoms-causes/syc-20369543</a:t>
            </a:r>
            <a:r>
              <a:rPr lang="en-US" sz="1400" dirty="0"/>
              <a:t> 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CDC. 2018. “National Vital Statistics Program: Mortality Data.” </a:t>
            </a:r>
            <a:r>
              <a:rPr lang="en-US" sz="1400" i="1" dirty="0"/>
              <a:t>Centers for Disease Control. </a:t>
            </a:r>
            <a:r>
              <a:rPr lang="en-US" sz="1400" dirty="0">
                <a:hlinkClick r:id="rId4"/>
              </a:rPr>
              <a:t>https://www.cdc.gov/nchs/nvss/deaths.htm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Johns Hopkins Medicine. 2007. “Does This Child Have Appendicitis? Watch Out for Key Signs.” </a:t>
            </a:r>
            <a:r>
              <a:rPr lang="en-US" sz="1400" dirty="0">
                <a:hlinkClick r:id="rId5"/>
              </a:rPr>
              <a:t>https://www.hopkinsmedicine.org/news/media/releases/does_this_child_have_appendicitis_watch_out_for_key_signs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Newman K, Ponsky T, Kittle K, et.al. 2003. “Appendicitis 2000: variability in practice, outcomes, and resource utilization at thirty pediatric hospitals.” </a:t>
            </a:r>
            <a:r>
              <a:rPr lang="en-US" sz="1400" i="1" dirty="0"/>
              <a:t>J Pediatr Surg</a:t>
            </a:r>
            <a:r>
              <a:rPr lang="en-US" sz="1400" dirty="0"/>
              <a:t> 38(3): 372–379.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Pena BM, Taylor GA, Fishman SJ, Mandl KD. 2002. “Effect of an imaging protocol on clinical outcomes among pediatric patients with appendicitis.” </a:t>
            </a:r>
            <a:r>
              <a:rPr lang="en-US" sz="1400" i="1" dirty="0"/>
              <a:t>Pediatrics </a:t>
            </a:r>
            <a:r>
              <a:rPr lang="en-US" sz="1400" dirty="0"/>
              <a:t>110(6):1088– 1093.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Wan, Michael, Murray Krahn, Wendy Ungar, Edona Caku, Lillian Sung, L. Santiago Medina, and Andrea </a:t>
            </a:r>
            <a:r>
              <a:rPr lang="en-US" sz="1400" dirty="0" err="1"/>
              <a:t>Doria</a:t>
            </a:r>
            <a:r>
              <a:rPr lang="en-US" sz="1400" dirty="0"/>
              <a:t>. 2009. “Evidence Based Practice: Acute Appendicitis in Young Children: US versus CT.” </a:t>
            </a:r>
            <a:r>
              <a:rPr lang="en-US" sz="1400" i="1" dirty="0"/>
              <a:t>Radiology </a:t>
            </a:r>
            <a:r>
              <a:rPr lang="en-US" sz="1400" dirty="0"/>
              <a:t>250(2): 378-386.</a:t>
            </a:r>
          </a:p>
          <a:p>
            <a:r>
              <a:rPr lang="en-US" sz="1400" dirty="0"/>
              <a:t> 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481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7">
    <wetp:webextensionref xmlns:r="http://schemas.openxmlformats.org/officeDocument/2006/relationships" r:id="rId1"/>
  </wetp:taskpane>
  <wetp:taskpane dockstate="right" visibility="0" width="700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F40301A-F3E2-4772-AEC7-8A4606C93F06}">
  <we:reference id="wa104178141" version="3.10.0.19" store="en-US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F8C431E-B980-4793-8438-C9022F7BA3D2}">
  <we:reference id="wa104380594" version="1.0.0.0" store="en-US" storeType="OMEX"/>
  <we:alternateReferences>
    <we:reference id="wa104380594" version="1.0.0.0" store="WA10438059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606</Words>
  <Application>Microsoft Office PowerPoint</Application>
  <PresentationFormat>Widescreen</PresentationFormat>
  <Paragraphs>188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Malgun Gothic</vt:lpstr>
      <vt:lpstr>Arial</vt:lpstr>
      <vt:lpstr>Calibri</vt:lpstr>
      <vt:lpstr>Times New Roman</vt:lpstr>
      <vt:lpstr>Wingdings</vt:lpstr>
      <vt:lpstr>Office Theme</vt:lpstr>
      <vt:lpstr>Visio</vt:lpstr>
      <vt:lpstr>PowerPoint Presentation</vt:lpstr>
      <vt:lpstr>Overview</vt:lpstr>
      <vt:lpstr>PowerPoint Presentation</vt:lpstr>
      <vt:lpstr>Cost-Effectiveness Model</vt:lpstr>
      <vt:lpstr>Economic Evaluation</vt:lpstr>
      <vt:lpstr>Sensitivity Analysis </vt:lpstr>
      <vt:lpstr>Questions? </vt:lpstr>
      <vt:lpstr>Appendix: 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Salem</dc:creator>
  <cp:lastModifiedBy>Calvin Kong</cp:lastModifiedBy>
  <cp:revision>321</cp:revision>
  <cp:lastPrinted>2018-04-11T13:04:59Z</cp:lastPrinted>
  <dcterms:created xsi:type="dcterms:W3CDTF">2018-03-08T13:33:44Z</dcterms:created>
  <dcterms:modified xsi:type="dcterms:W3CDTF">2018-05-02T03:05:13Z</dcterms:modified>
</cp:coreProperties>
</file>