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notesMasterIdLst>
    <p:notesMasterId r:id="rId23"/>
  </p:notesMasterIdLst>
  <p:sldIdLst>
    <p:sldId id="297" r:id="rId2"/>
    <p:sldId id="289" r:id="rId3"/>
    <p:sldId id="271" r:id="rId4"/>
    <p:sldId id="290" r:id="rId5"/>
    <p:sldId id="291" r:id="rId6"/>
    <p:sldId id="292" r:id="rId7"/>
    <p:sldId id="293" r:id="rId8"/>
    <p:sldId id="294" r:id="rId9"/>
    <p:sldId id="295" r:id="rId10"/>
    <p:sldId id="275" r:id="rId11"/>
    <p:sldId id="256" r:id="rId12"/>
    <p:sldId id="276" r:id="rId13"/>
    <p:sldId id="278" r:id="rId14"/>
    <p:sldId id="279" r:id="rId15"/>
    <p:sldId id="280" r:id="rId16"/>
    <p:sldId id="288" r:id="rId17"/>
    <p:sldId id="281" r:id="rId18"/>
    <p:sldId id="282" r:id="rId19"/>
    <p:sldId id="287" r:id="rId20"/>
    <p:sldId id="283"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6400" autoAdjust="0"/>
  </p:normalViewPr>
  <p:slideViewPr>
    <p:cSldViewPr snapToGrid="0">
      <p:cViewPr varScale="1">
        <p:scale>
          <a:sx n="111" d="100"/>
          <a:sy n="111" d="100"/>
        </p:scale>
        <p:origin x="3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A793D-3BD9-46AB-B2C6-42A95BFCCE25}" type="datetimeFigureOut">
              <a:rPr lang="en-IN" smtClean="0"/>
              <a:t>21-09-2024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0CD5A-5E86-461C-909B-5C24CD1503A2}" type="slidenum">
              <a:rPr lang="en-IN" smtClean="0"/>
              <a:t>‹#›</a:t>
            </a:fld>
            <a:endParaRPr lang="en-IN"/>
          </a:p>
        </p:txBody>
      </p:sp>
    </p:spTree>
    <p:extLst>
      <p:ext uri="{BB962C8B-B14F-4D97-AF65-F5344CB8AC3E}">
        <p14:creationId xmlns:p14="http://schemas.microsoft.com/office/powerpoint/2010/main" val="3050054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E3749D-5639-4CB7-9E93-1CFCF0265995}" type="slidenum">
              <a:rPr lang="en-IN" smtClean="0"/>
              <a:t>1</a:t>
            </a:fld>
            <a:endParaRPr lang="en-IN"/>
          </a:p>
        </p:txBody>
      </p:sp>
    </p:spTree>
    <p:extLst>
      <p:ext uri="{BB962C8B-B14F-4D97-AF65-F5344CB8AC3E}">
        <p14:creationId xmlns:p14="http://schemas.microsoft.com/office/powerpoint/2010/main" val="55633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1. maintenance-free operation– since the rotor magnet is present we do not need winding   </a:t>
            </a:r>
          </a:p>
          <a:p>
            <a:r>
              <a:rPr lang="en-GB" dirty="0"/>
              <a:t> 2. higher controllability- we can easily implement vector control here </a:t>
            </a:r>
          </a:p>
          <a:p>
            <a:r>
              <a:rPr lang="en-GB" dirty="0"/>
              <a:t> 3. robustness against the environment – here, there is no problem of the rotor short circuit.</a:t>
            </a:r>
          </a:p>
          <a:p>
            <a:r>
              <a:rPr lang="en-GB" dirty="0"/>
              <a:t>4. Higher efficiency – The rotor contains a permanent magnet so flux density is higher so the stator draws less current and hence loss gets reduced also there is no loss in the rotor</a:t>
            </a:r>
          </a:p>
          <a:p>
            <a:r>
              <a:rPr lang="en-GB" dirty="0"/>
              <a:t>5. Higher power factor – here, the power factor is high because the magnetization current requirement is less because of the permanent magnet in the rotor. </a:t>
            </a:r>
          </a:p>
          <a:p>
            <a:r>
              <a:rPr lang="en-GB" dirty="0"/>
              <a:t>6. Higher torque density- Reluctance torque is included in electromagnetic torque.</a:t>
            </a:r>
            <a:endParaRPr lang="en-IN" dirty="0"/>
          </a:p>
        </p:txBody>
      </p:sp>
      <p:sp>
        <p:nvSpPr>
          <p:cNvPr id="4" name="Slide Number Placeholder 3"/>
          <p:cNvSpPr>
            <a:spLocks noGrp="1"/>
          </p:cNvSpPr>
          <p:nvPr>
            <p:ph type="sldNum" sz="quarter" idx="5"/>
          </p:nvPr>
        </p:nvSpPr>
        <p:spPr/>
        <p:txBody>
          <a:bodyPr/>
          <a:lstStyle/>
          <a:p>
            <a:fld id="{4EE05BC0-A04F-4913-B879-18ED25CFC412}" type="slidenum">
              <a:rPr lang="en-IN" smtClean="0"/>
              <a:t>3</a:t>
            </a:fld>
            <a:endParaRPr lang="en-IN"/>
          </a:p>
        </p:txBody>
      </p:sp>
    </p:spTree>
    <p:extLst>
      <p:ext uri="{BB962C8B-B14F-4D97-AF65-F5344CB8AC3E}">
        <p14:creationId xmlns:p14="http://schemas.microsoft.com/office/powerpoint/2010/main" val="64850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96D5608-8A2F-432A-BE01-A1F2962063DD}"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421850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6D5608-8A2F-432A-BE01-A1F2962063DD}"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403760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6D5608-8A2F-432A-BE01-A1F2962063DD}"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202124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6D5608-8A2F-432A-BE01-A1F2962063DD}"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19738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D5608-8A2F-432A-BE01-A1F2962063DD}"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163866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96D5608-8A2F-432A-BE01-A1F2962063DD}"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321164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96D5608-8A2F-432A-BE01-A1F2962063DD}" type="datetimeFigureOut">
              <a:rPr lang="en-IN" smtClean="0"/>
              <a:t>21-09-2024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347733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6D5608-8A2F-432A-BE01-A1F2962063DD}" type="datetimeFigureOut">
              <a:rPr lang="en-IN" smtClean="0"/>
              <a:t>21-09-2024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216246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D5608-8A2F-432A-BE01-A1F2962063DD}" type="datetimeFigureOut">
              <a:rPr lang="en-IN" smtClean="0"/>
              <a:t>21-09-2024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125434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D5608-8A2F-432A-BE01-A1F2962063DD}"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365895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D5608-8A2F-432A-BE01-A1F2962063DD}"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BC773-8004-475B-88A9-A44A0C7A1C29}" type="slidenum">
              <a:rPr lang="en-IN" smtClean="0"/>
              <a:t>‹#›</a:t>
            </a:fld>
            <a:endParaRPr lang="en-IN"/>
          </a:p>
        </p:txBody>
      </p:sp>
    </p:spTree>
    <p:extLst>
      <p:ext uri="{BB962C8B-B14F-4D97-AF65-F5344CB8AC3E}">
        <p14:creationId xmlns:p14="http://schemas.microsoft.com/office/powerpoint/2010/main" val="399547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D5608-8A2F-432A-BE01-A1F2962063DD}" type="datetimeFigureOut">
              <a:rPr lang="en-IN" smtClean="0"/>
              <a:t>21-09-2024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BC773-8004-475B-88A9-A44A0C7A1C29}" type="slidenum">
              <a:rPr lang="en-IN" smtClean="0"/>
              <a:t>‹#›</a:t>
            </a:fld>
            <a:endParaRPr lang="en-IN"/>
          </a:p>
        </p:txBody>
      </p:sp>
    </p:spTree>
    <p:extLst>
      <p:ext uri="{BB962C8B-B14F-4D97-AF65-F5344CB8AC3E}">
        <p14:creationId xmlns:p14="http://schemas.microsoft.com/office/powerpoint/2010/main" val="2251399852"/>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10.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gi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 Id="rId5" Type="http://schemas.openxmlformats.org/officeDocument/2006/relationships/image" Target="../media/image10.gif"/><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7.xml"/><Relationship Id="rId5" Type="http://schemas.openxmlformats.org/officeDocument/2006/relationships/image" Target="../media/image16.gif"/><Relationship Id="rId4" Type="http://schemas.openxmlformats.org/officeDocument/2006/relationships/image" Target="../media/image15.gif"/></Relationships>
</file>

<file path=ppt/slides/_rels/slide8.xml.rels><?xml version="1.0" encoding="UTF-8" standalone="yes"?>
<Relationships xmlns="http://schemas.openxmlformats.org/package/2006/relationships"><Relationship Id="rId3" Type="http://schemas.openxmlformats.org/officeDocument/2006/relationships/image" Target="../media/image18.gif"/><Relationship Id="rId7" Type="http://schemas.openxmlformats.org/officeDocument/2006/relationships/image" Target="../media/image22.gif"/><Relationship Id="rId2" Type="http://schemas.openxmlformats.org/officeDocument/2006/relationships/image" Target="../media/image17.gif"/><Relationship Id="rId1" Type="http://schemas.openxmlformats.org/officeDocument/2006/relationships/slideLayout" Target="../slideLayouts/slideLayout7.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1D65648-29CE-2018-E82D-704C77BC59C5}"/>
              </a:ext>
            </a:extLst>
          </p:cNvPr>
          <p:cNvSpPr txBox="1"/>
          <p:nvPr/>
        </p:nvSpPr>
        <p:spPr>
          <a:xfrm>
            <a:off x="415290" y="97353"/>
            <a:ext cx="11361420" cy="2462213"/>
          </a:xfrm>
          <a:prstGeom prst="rect">
            <a:avLst/>
          </a:prstGeom>
          <a:noFill/>
        </p:spPr>
        <p:txBody>
          <a:bodyPr wrap="square" rtlCol="0">
            <a:spAutoFit/>
          </a:bodyPr>
          <a:lstStyle/>
          <a:p>
            <a:pPr algn="ctr"/>
            <a:r>
              <a:rPr lang="en-US" sz="3000" b="1" dirty="0">
                <a:solidFill>
                  <a:srgbClr val="C00000"/>
                </a:solidFill>
              </a:rPr>
              <a:t>Comprehensive Design and Analysis </a:t>
            </a:r>
            <a:r>
              <a:rPr lang="en-US" sz="3000" b="1" dirty="0" smtClean="0">
                <a:solidFill>
                  <a:srgbClr val="C00000"/>
                </a:solidFill>
              </a:rPr>
              <a:t>of IPMSM(Interior permanent magnet synchronous motor) for High Torque EV  Applications Using </a:t>
            </a:r>
            <a:r>
              <a:rPr lang="en-US" sz="3000" b="1" dirty="0">
                <a:solidFill>
                  <a:srgbClr val="C00000"/>
                </a:solidFill>
              </a:rPr>
              <a:t>FEA and Analytical </a:t>
            </a:r>
            <a:r>
              <a:rPr lang="en-US" sz="3000" b="1" dirty="0" smtClean="0">
                <a:solidFill>
                  <a:srgbClr val="C00000"/>
                </a:solidFill>
              </a:rPr>
              <a:t>Technique</a:t>
            </a:r>
            <a:endParaRPr lang="en-IN" sz="3000" dirty="0">
              <a:solidFill>
                <a:srgbClr val="C00000"/>
              </a:solidFill>
            </a:endParaRPr>
          </a:p>
          <a:p>
            <a:r>
              <a:rPr lang="en-US" sz="3200" dirty="0"/>
              <a:t/>
            </a:r>
            <a:br>
              <a:rPr lang="en-US" sz="3200" dirty="0"/>
            </a:br>
            <a:endParaRPr lang="en-IN" sz="3200" b="1" dirty="0">
              <a:solidFill>
                <a:schemeClr val="accent1">
                  <a:lumMod val="75000"/>
                </a:schemeClr>
              </a:solidFill>
            </a:endParaRPr>
          </a:p>
        </p:txBody>
      </p:sp>
      <p:pic>
        <p:nvPicPr>
          <p:cNvPr id="5" name="Picture 4">
            <a:extLst>
              <a:ext uri="{FF2B5EF4-FFF2-40B4-BE49-F238E27FC236}">
                <a16:creationId xmlns="" xmlns:a16="http://schemas.microsoft.com/office/drawing/2014/main" id="{6029894B-E126-E8B3-E744-FC7C24C71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539" y="2091528"/>
            <a:ext cx="2552700" cy="28098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A5F73B8F-8BBB-053C-5E47-AF875186482C}"/>
              </a:ext>
            </a:extLst>
          </p:cNvPr>
          <p:cNvSpPr txBox="1"/>
          <p:nvPr/>
        </p:nvSpPr>
        <p:spPr>
          <a:xfrm>
            <a:off x="1235217" y="5339925"/>
            <a:ext cx="9136323" cy="1107996"/>
          </a:xfrm>
          <a:prstGeom prst="rect">
            <a:avLst/>
          </a:prstGeom>
          <a:noFill/>
        </p:spPr>
        <p:txBody>
          <a:bodyPr wrap="square" rtlCol="0">
            <a:spAutoFit/>
          </a:bodyPr>
          <a:lstStyle/>
          <a:p>
            <a:pPr algn="ctr"/>
            <a:r>
              <a:rPr lang="en-IN" sz="2400" b="1" i="1" dirty="0" smtClean="0">
                <a:solidFill>
                  <a:srgbClr val="FF0000"/>
                </a:solidFill>
              </a:rPr>
              <a:t>Under the supervision of:  Dr </a:t>
            </a:r>
            <a:r>
              <a:rPr lang="en-US" sz="2400" b="1" i="1" dirty="0" smtClean="0">
                <a:solidFill>
                  <a:srgbClr val="FF0000"/>
                </a:solidFill>
              </a:rPr>
              <a:t>Saifullah Payami</a:t>
            </a:r>
            <a:endParaRPr lang="en-IN" sz="2400" b="1" i="1" dirty="0" smtClean="0">
              <a:solidFill>
                <a:srgbClr val="FF0000"/>
              </a:solidFill>
            </a:endParaRPr>
          </a:p>
          <a:p>
            <a:endParaRPr lang="en-IN" sz="2400" b="1" i="1" dirty="0" smtClean="0">
              <a:solidFill>
                <a:srgbClr val="FF0000"/>
              </a:solidFill>
            </a:endParaRPr>
          </a:p>
          <a:p>
            <a:endParaRPr lang="en-IN" dirty="0"/>
          </a:p>
        </p:txBody>
      </p:sp>
      <p:sp>
        <p:nvSpPr>
          <p:cNvPr id="8" name="TextBox 7">
            <a:extLst>
              <a:ext uri="{FF2B5EF4-FFF2-40B4-BE49-F238E27FC236}">
                <a16:creationId xmlns="" xmlns:a16="http://schemas.microsoft.com/office/drawing/2014/main" id="{7D5CB042-CF15-5019-552D-141E4623FD70}"/>
              </a:ext>
            </a:extLst>
          </p:cNvPr>
          <p:cNvSpPr txBox="1"/>
          <p:nvPr/>
        </p:nvSpPr>
        <p:spPr>
          <a:xfrm>
            <a:off x="7688580" y="5963113"/>
            <a:ext cx="4503420" cy="738664"/>
          </a:xfrm>
          <a:prstGeom prst="rect">
            <a:avLst/>
          </a:prstGeom>
          <a:noFill/>
        </p:spPr>
        <p:txBody>
          <a:bodyPr wrap="square" rtlCol="0">
            <a:spAutoFit/>
          </a:bodyPr>
          <a:lstStyle/>
          <a:p>
            <a:r>
              <a:rPr lang="en-IN" sz="2400" b="1" i="1" dirty="0">
                <a:solidFill>
                  <a:srgbClr val="00B050"/>
                </a:solidFill>
              </a:rPr>
              <a:t>Presented by : </a:t>
            </a:r>
            <a:r>
              <a:rPr lang="en-IN" sz="2400" b="1" i="1" dirty="0" smtClean="0">
                <a:solidFill>
                  <a:srgbClr val="00B050"/>
                </a:solidFill>
              </a:rPr>
              <a:t>Chandan Kumar</a:t>
            </a:r>
            <a:endParaRPr lang="en-IN" sz="2400" b="1" i="1" dirty="0">
              <a:solidFill>
                <a:srgbClr val="00B050"/>
              </a:solidFill>
            </a:endParaRPr>
          </a:p>
          <a:p>
            <a:r>
              <a:rPr lang="en-IN" b="1" i="1" dirty="0"/>
              <a:t>             Entry no: </a:t>
            </a:r>
            <a:r>
              <a:rPr lang="en-IN" b="1" i="1" dirty="0" smtClean="0"/>
              <a:t>2023EEM1044</a:t>
            </a:r>
            <a:endParaRPr lang="en-IN" b="1" i="1" dirty="0"/>
          </a:p>
        </p:txBody>
      </p:sp>
      <p:sp>
        <p:nvSpPr>
          <p:cNvPr id="3" name="TextBox 2"/>
          <p:cNvSpPr txBox="1"/>
          <p:nvPr/>
        </p:nvSpPr>
        <p:spPr>
          <a:xfrm>
            <a:off x="3970483" y="4901403"/>
            <a:ext cx="4251034" cy="369332"/>
          </a:xfrm>
          <a:prstGeom prst="rect">
            <a:avLst/>
          </a:prstGeom>
          <a:noFill/>
        </p:spPr>
        <p:txBody>
          <a:bodyPr wrap="square" rtlCol="0">
            <a:spAutoFit/>
          </a:bodyPr>
          <a:lstStyle/>
          <a:p>
            <a:r>
              <a:rPr lang="en-US" b="1" i="1" dirty="0"/>
              <a:t>Department of Electrical Engineering</a:t>
            </a:r>
            <a:endParaRPr lang="en-IN" b="1" i="1" dirty="0"/>
          </a:p>
        </p:txBody>
      </p:sp>
      <p:sp>
        <p:nvSpPr>
          <p:cNvPr id="9" name="Rectangle 8"/>
          <p:cNvSpPr/>
          <p:nvPr/>
        </p:nvSpPr>
        <p:spPr>
          <a:xfrm>
            <a:off x="3260216" y="1491363"/>
            <a:ext cx="6096000" cy="461665"/>
          </a:xfrm>
          <a:prstGeom prst="rect">
            <a:avLst/>
          </a:prstGeom>
        </p:spPr>
        <p:txBody>
          <a:bodyPr>
            <a:spAutoFit/>
          </a:bodyPr>
          <a:lstStyle/>
          <a:p>
            <a:pPr algn="ctr">
              <a:buSzPts val="2660"/>
            </a:pPr>
            <a:r>
              <a:rPr lang="en-US" sz="2400" b="1" i="1" dirty="0">
                <a:solidFill>
                  <a:schemeClr val="accent6"/>
                </a:solidFill>
                <a:latin typeface="Calibri"/>
                <a:ea typeface="Calibri"/>
                <a:cs typeface="Calibri"/>
                <a:sym typeface="Calibri"/>
              </a:rPr>
              <a:t>M. Tech. Project Presentation- Mid-Semester</a:t>
            </a:r>
          </a:p>
        </p:txBody>
      </p:sp>
      <p:cxnSp>
        <p:nvCxnSpPr>
          <p:cNvPr id="10" name="Straight Connector 9">
            <a:extLst>
              <a:ext uri="{FF2B5EF4-FFF2-40B4-BE49-F238E27FC236}">
                <a16:creationId xmlns="" xmlns:a16="http://schemas.microsoft.com/office/drawing/2014/main" id="{7557D956-AED6-43C7-A5BD-3D473B983508}"/>
              </a:ext>
            </a:extLst>
          </p:cNvPr>
          <p:cNvCxnSpPr>
            <a:cxnSpLocks/>
          </p:cNvCxnSpPr>
          <p:nvPr/>
        </p:nvCxnSpPr>
        <p:spPr>
          <a:xfrm>
            <a:off x="2240906" y="1932661"/>
            <a:ext cx="7477432" cy="0"/>
          </a:xfrm>
          <a:prstGeom prst="line">
            <a:avLst/>
          </a:prstGeom>
          <a:ln>
            <a:solidFill>
              <a:schemeClr val="accent6"/>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8552411" y="6281535"/>
            <a:ext cx="2743200" cy="365125"/>
          </a:xfrm>
        </p:spPr>
        <p:txBody>
          <a:bodyPr/>
          <a:lstStyle/>
          <a:p>
            <a:fld id="{30B1F089-9195-48F1-9A0D-5ACE51763115}" type="slidenum">
              <a:rPr lang="en-IN" b="1" smtClean="0">
                <a:solidFill>
                  <a:schemeClr val="tx1"/>
                </a:solidFill>
              </a:rPr>
              <a:t>1</a:t>
            </a:fld>
            <a:endParaRPr lang="en-IN" b="1" dirty="0">
              <a:solidFill>
                <a:schemeClr val="tx1"/>
              </a:solidFill>
            </a:endParaRPr>
          </a:p>
        </p:txBody>
      </p:sp>
    </p:spTree>
    <p:extLst>
      <p:ext uri="{BB962C8B-B14F-4D97-AF65-F5344CB8AC3E}">
        <p14:creationId xmlns:p14="http://schemas.microsoft.com/office/powerpoint/2010/main" val="404542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 xmlns:a16="http://schemas.microsoft.com/office/drawing/2014/main" id="{FF963933-DC46-4058-B86F-30DCEB7C3CF7}"/>
              </a:ext>
            </a:extLst>
          </p:cNvPr>
          <p:cNvGraphicFramePr>
            <a:graphicFrameLocks noGrp="1"/>
          </p:cNvGraphicFramePr>
          <p:nvPr>
            <p:extLst>
              <p:ext uri="{D42A27DB-BD31-4B8C-83A1-F6EECF244321}">
                <p14:modId xmlns:p14="http://schemas.microsoft.com/office/powerpoint/2010/main" val="780989779"/>
              </p:ext>
            </p:extLst>
          </p:nvPr>
        </p:nvGraphicFramePr>
        <p:xfrm>
          <a:off x="643665" y="1702482"/>
          <a:ext cx="9157926" cy="3256855"/>
        </p:xfrm>
        <a:graphic>
          <a:graphicData uri="http://schemas.openxmlformats.org/drawingml/2006/table">
            <a:tbl>
              <a:tblPr firstRow="1" bandRow="1">
                <a:tableStyleId>{5C22544A-7EE6-4342-B048-85BDC9FD1C3A}</a:tableStyleId>
              </a:tblPr>
              <a:tblGrid>
                <a:gridCol w="3052642">
                  <a:extLst>
                    <a:ext uri="{9D8B030D-6E8A-4147-A177-3AD203B41FA5}">
                      <a16:colId xmlns="" xmlns:a16="http://schemas.microsoft.com/office/drawing/2014/main" val="3999601569"/>
                    </a:ext>
                  </a:extLst>
                </a:gridCol>
                <a:gridCol w="3052642">
                  <a:extLst>
                    <a:ext uri="{9D8B030D-6E8A-4147-A177-3AD203B41FA5}">
                      <a16:colId xmlns="" xmlns:a16="http://schemas.microsoft.com/office/drawing/2014/main" val="2714126022"/>
                    </a:ext>
                  </a:extLst>
                </a:gridCol>
                <a:gridCol w="3052642">
                  <a:extLst>
                    <a:ext uri="{9D8B030D-6E8A-4147-A177-3AD203B41FA5}">
                      <a16:colId xmlns="" xmlns:a16="http://schemas.microsoft.com/office/drawing/2014/main" val="532458114"/>
                    </a:ext>
                  </a:extLst>
                </a:gridCol>
              </a:tblGrid>
              <a:tr h="269583">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Parameter</a:t>
                      </a:r>
                    </a:p>
                  </a:txBody>
                  <a:tcPr marL="68580" marR="68580" marT="0" marB="0"/>
                </a:tc>
                <a:tc>
                  <a:txBody>
                    <a:bodyPr/>
                    <a:lstStyle/>
                    <a:p>
                      <a:pPr indent="182880" algn="l">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 Value</a:t>
                      </a:r>
                    </a:p>
                  </a:txBody>
                  <a:tcPr marL="68580" marR="68580" marT="0" marB="0"/>
                </a:tc>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Unit</a:t>
                      </a:r>
                    </a:p>
                  </a:txBody>
                  <a:tcPr marL="68580" marR="68580" marT="0" marB="0"/>
                </a:tc>
                <a:extLst>
                  <a:ext uri="{0D108BD9-81ED-4DB2-BD59-A6C34878D82A}">
                    <a16:rowId xmlns="" xmlns:a16="http://schemas.microsoft.com/office/drawing/2014/main" val="3537559302"/>
                  </a:ext>
                </a:extLst>
              </a:tr>
              <a:tr h="373409">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Rated speed</a:t>
                      </a:r>
                    </a:p>
                  </a:txBody>
                  <a:tcPr marL="68580" marR="68580" marT="0" marB="0"/>
                </a:tc>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1800</a:t>
                      </a:r>
                    </a:p>
                  </a:txBody>
                  <a:tcPr marL="68580" marR="68580" marT="0" marB="0"/>
                </a:tc>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rpm</a:t>
                      </a:r>
                    </a:p>
                  </a:txBody>
                  <a:tcPr marL="68580" marR="68580" marT="0" marB="0"/>
                </a:tc>
                <a:extLst>
                  <a:ext uri="{0D108BD9-81ED-4DB2-BD59-A6C34878D82A}">
                    <a16:rowId xmlns="" xmlns:a16="http://schemas.microsoft.com/office/drawing/2014/main" val="2308204208"/>
                  </a:ext>
                </a:extLst>
              </a:tr>
              <a:tr h="373409">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Rated power</a:t>
                      </a:r>
                    </a:p>
                  </a:txBody>
                  <a:tcPr marL="68580" marR="68580" marT="0" marB="0"/>
                </a:tc>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5</a:t>
                      </a:r>
                    </a:p>
                  </a:txBody>
                  <a:tcPr marL="68580" marR="68580" marT="0" marB="0"/>
                </a:tc>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kW</a:t>
                      </a:r>
                    </a:p>
                  </a:txBody>
                  <a:tcPr marL="68580" marR="68580" marT="0" marB="0"/>
                </a:tc>
                <a:extLst>
                  <a:ext uri="{0D108BD9-81ED-4DB2-BD59-A6C34878D82A}">
                    <a16:rowId xmlns="" xmlns:a16="http://schemas.microsoft.com/office/drawing/2014/main" val="2432127809"/>
                  </a:ext>
                </a:extLst>
              </a:tr>
              <a:tr h="373409">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Rated Torque</a:t>
                      </a:r>
                    </a:p>
                  </a:txBody>
                  <a:tcPr marL="68580" marR="68580" marT="0" marB="0"/>
                </a:tc>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27</a:t>
                      </a:r>
                    </a:p>
                  </a:txBody>
                  <a:tcPr marL="68580" marR="68580" marT="0" marB="0"/>
                </a:tc>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Nm</a:t>
                      </a:r>
                    </a:p>
                  </a:txBody>
                  <a:tcPr marL="68580" marR="68580" marT="0" marB="0"/>
                </a:tc>
                <a:extLst>
                  <a:ext uri="{0D108BD9-81ED-4DB2-BD59-A6C34878D82A}">
                    <a16:rowId xmlns="" xmlns:a16="http://schemas.microsoft.com/office/drawing/2014/main" val="2522710814"/>
                  </a:ext>
                </a:extLst>
              </a:tr>
              <a:tr h="373409">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DC link voltage</a:t>
                      </a:r>
                    </a:p>
                  </a:txBody>
                  <a:tcPr marL="68580" marR="68580" marT="0" marB="0"/>
                </a:tc>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72</a:t>
                      </a:r>
                    </a:p>
                  </a:txBody>
                  <a:tcPr marL="68580" marR="68580" marT="0" marB="0"/>
                </a:tc>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V</a:t>
                      </a:r>
                    </a:p>
                  </a:txBody>
                  <a:tcPr marL="68580" marR="68580" marT="0" marB="0"/>
                </a:tc>
                <a:extLst>
                  <a:ext uri="{0D108BD9-81ED-4DB2-BD59-A6C34878D82A}">
                    <a16:rowId xmlns="" xmlns:a16="http://schemas.microsoft.com/office/drawing/2014/main" val="2457952086"/>
                  </a:ext>
                </a:extLst>
              </a:tr>
              <a:tr h="373409">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Line voltage</a:t>
                      </a:r>
                    </a:p>
                  </a:txBody>
                  <a:tcPr marL="68580" marR="68580" marT="0" marB="0"/>
                </a:tc>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45 </a:t>
                      </a:r>
                    </a:p>
                  </a:txBody>
                  <a:tcPr marL="68580" marR="68580" marT="0" marB="0"/>
                </a:tc>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V</a:t>
                      </a:r>
                    </a:p>
                  </a:txBody>
                  <a:tcPr marL="68580" marR="68580" marT="0" marB="0"/>
                </a:tc>
                <a:extLst>
                  <a:ext uri="{0D108BD9-81ED-4DB2-BD59-A6C34878D82A}">
                    <a16:rowId xmlns="" xmlns:a16="http://schemas.microsoft.com/office/drawing/2014/main" val="799925355"/>
                  </a:ext>
                </a:extLst>
              </a:tr>
              <a:tr h="373409">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Maximum torque </a:t>
                      </a:r>
                    </a:p>
                  </a:txBody>
                  <a:tcPr marL="68580" marR="68580" marT="0" marB="0"/>
                </a:tc>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29.21</a:t>
                      </a:r>
                    </a:p>
                  </a:txBody>
                  <a:tcPr marL="68580" marR="68580" marT="0" marB="0"/>
                </a:tc>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Nm</a:t>
                      </a:r>
                    </a:p>
                  </a:txBody>
                  <a:tcPr marL="68580" marR="68580" marT="0" marB="0"/>
                </a:tc>
                <a:extLst>
                  <a:ext uri="{0D108BD9-81ED-4DB2-BD59-A6C34878D82A}">
                    <a16:rowId xmlns="" xmlns:a16="http://schemas.microsoft.com/office/drawing/2014/main" val="289364309"/>
                  </a:ext>
                </a:extLst>
              </a:tr>
              <a:tr h="373409">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Maximum power</a:t>
                      </a:r>
                    </a:p>
                  </a:txBody>
                  <a:tcPr marL="68580" marR="68580" marT="0" marB="0"/>
                </a:tc>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6.05</a:t>
                      </a:r>
                    </a:p>
                  </a:txBody>
                  <a:tcPr marL="68580" marR="68580" marT="0" marB="0"/>
                </a:tc>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kW</a:t>
                      </a:r>
                    </a:p>
                  </a:txBody>
                  <a:tcPr marL="68580" marR="68580" marT="0" marB="0"/>
                </a:tc>
                <a:extLst>
                  <a:ext uri="{0D108BD9-81ED-4DB2-BD59-A6C34878D82A}">
                    <a16:rowId xmlns="" xmlns:a16="http://schemas.microsoft.com/office/drawing/2014/main" val="4248115744"/>
                  </a:ext>
                </a:extLst>
              </a:tr>
              <a:tr h="373409">
                <a:tc>
                  <a:txBody>
                    <a:bodyPr/>
                    <a:lstStyle/>
                    <a:p>
                      <a:pPr indent="182880" algn="just">
                        <a:lnSpc>
                          <a:spcPct val="95000"/>
                        </a:lnSpc>
                        <a:spcAft>
                          <a:spcPts val="600"/>
                        </a:spcAft>
                        <a:tabLst>
                          <a:tab pos="182880" algn="l"/>
                        </a:tabLst>
                      </a:pPr>
                      <a:r>
                        <a:rPr lang="en-IN" sz="1600" spc="-5">
                          <a:effectLst/>
                          <a:latin typeface="Times New Roman" panose="02020603050405020304" pitchFamily="18" charset="0"/>
                          <a:ea typeface="SimSun" panose="02010600030101010101" pitchFamily="2" charset="-122"/>
                        </a:rPr>
                        <a:t>Power factor </a:t>
                      </a:r>
                    </a:p>
                  </a:txBody>
                  <a:tcPr marL="68580" marR="68580" marT="0" marB="0"/>
                </a:tc>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 0.95</a:t>
                      </a:r>
                    </a:p>
                  </a:txBody>
                  <a:tcPr marL="68580" marR="68580" marT="0" marB="0"/>
                </a:tc>
                <a:tc>
                  <a:txBody>
                    <a:bodyPr/>
                    <a:lstStyle/>
                    <a:p>
                      <a:pPr indent="182880" algn="just">
                        <a:lnSpc>
                          <a:spcPct val="95000"/>
                        </a:lnSpc>
                        <a:spcAft>
                          <a:spcPts val="600"/>
                        </a:spcAft>
                        <a:tabLst>
                          <a:tab pos="182880" algn="l"/>
                        </a:tabLst>
                      </a:pPr>
                      <a:r>
                        <a:rPr lang="en-IN" sz="1600" spc="-5" dirty="0">
                          <a:effectLst/>
                          <a:latin typeface="Times New Roman" panose="02020603050405020304" pitchFamily="18" charset="0"/>
                          <a:ea typeface="SimSun" panose="02010600030101010101" pitchFamily="2" charset="-122"/>
                        </a:rPr>
                        <a:t>----</a:t>
                      </a:r>
                    </a:p>
                  </a:txBody>
                  <a:tcPr marL="68580" marR="68580" marT="0" marB="0"/>
                </a:tc>
                <a:extLst>
                  <a:ext uri="{0D108BD9-81ED-4DB2-BD59-A6C34878D82A}">
                    <a16:rowId xmlns="" xmlns:a16="http://schemas.microsoft.com/office/drawing/2014/main" val="2165243873"/>
                  </a:ext>
                </a:extLst>
              </a:tr>
            </a:tbl>
          </a:graphicData>
        </a:graphic>
      </p:graphicFrame>
      <p:sp>
        <p:nvSpPr>
          <p:cNvPr id="2" name="TextBox 1"/>
          <p:cNvSpPr txBox="1"/>
          <p:nvPr/>
        </p:nvSpPr>
        <p:spPr>
          <a:xfrm>
            <a:off x="226566" y="5045988"/>
            <a:ext cx="11768700" cy="2062103"/>
          </a:xfrm>
          <a:prstGeom prst="rect">
            <a:avLst/>
          </a:prstGeom>
          <a:noFill/>
        </p:spPr>
        <p:txBody>
          <a:bodyPr wrap="square" rtlCol="0">
            <a:spAutoFit/>
          </a:bodyPr>
          <a:lstStyle/>
          <a:p>
            <a:r>
              <a:rPr lang="en-IN" dirty="0" smtClean="0"/>
              <a:t>**Here we consider worst case and done overdesign of 10% on the rated values then we get maximum values of torque and </a:t>
            </a:r>
            <a:r>
              <a:rPr lang="en-IN" dirty="0" smtClean="0"/>
              <a:t>power </a:t>
            </a:r>
            <a:br>
              <a:rPr lang="en-IN" dirty="0" smtClean="0"/>
            </a:br>
            <a:r>
              <a:rPr lang="en-IN" dirty="0"/>
              <a:t/>
            </a:r>
            <a:br>
              <a:rPr lang="en-IN" dirty="0"/>
            </a:br>
            <a:r>
              <a:rPr lang="en-IN" dirty="0"/>
              <a:t>Reference- </a:t>
            </a:r>
            <a:r>
              <a:rPr lang="en-IN" sz="1000" dirty="0"/>
              <a:t>P. </a:t>
            </a:r>
            <a:r>
              <a:rPr lang="en-IN" sz="1000" dirty="0" err="1"/>
              <a:t>Verma</a:t>
            </a:r>
            <a:r>
              <a:rPr lang="en-IN" sz="1000" dirty="0"/>
              <a:t>, H. </a:t>
            </a:r>
            <a:r>
              <a:rPr lang="en-IN" sz="1000" dirty="0" err="1"/>
              <a:t>Misra</a:t>
            </a:r>
            <a:r>
              <a:rPr lang="en-IN" sz="1000" dirty="0"/>
              <a:t> and B. Singh </a:t>
            </a:r>
            <a:r>
              <a:rPr lang="en-IN" sz="1000" dirty="0" err="1"/>
              <a:t>Rajpurohit</a:t>
            </a:r>
            <a:r>
              <a:rPr lang="en-IN" sz="1000" dirty="0"/>
              <a:t>, "Design and Analysis of Interior PMSM for Low Power EV Applications in Hilly Terrain," 2022 IEEE 10th Power India International Conference (PIICON), New Delhi, India, 2022, pp. 1-6, </a:t>
            </a:r>
            <a:r>
              <a:rPr lang="en-IN" sz="1000" dirty="0" err="1"/>
              <a:t>doi</a:t>
            </a:r>
            <a:r>
              <a:rPr lang="en-IN" sz="1000" dirty="0"/>
              <a:t>: 10.1109/PIICON56320.2022.10045199. keywords: {Permanent magnet </a:t>
            </a:r>
            <a:r>
              <a:rPr lang="en-IN" sz="1000" dirty="0" err="1"/>
              <a:t>machines;Magnetic</a:t>
            </a:r>
            <a:r>
              <a:rPr lang="en-IN" sz="1000" dirty="0"/>
              <a:t> </a:t>
            </a:r>
            <a:r>
              <a:rPr lang="en-IN" sz="1000" dirty="0" err="1"/>
              <a:t>flux;Analytical</a:t>
            </a:r>
            <a:r>
              <a:rPr lang="en-IN" sz="1000" dirty="0"/>
              <a:t> </a:t>
            </a:r>
            <a:r>
              <a:rPr lang="en-IN" sz="1000" dirty="0" err="1"/>
              <a:t>models;Torque;Design</a:t>
            </a:r>
            <a:r>
              <a:rPr lang="en-IN" sz="1000" dirty="0"/>
              <a:t> </a:t>
            </a:r>
            <a:r>
              <a:rPr lang="en-IN" sz="1000" dirty="0" err="1"/>
              <a:t>methodology;Electric</a:t>
            </a:r>
            <a:r>
              <a:rPr lang="en-IN" sz="1000" dirty="0"/>
              <a:t> </a:t>
            </a:r>
            <a:r>
              <a:rPr lang="en-IN" sz="1000" dirty="0" err="1"/>
              <a:t>vehicles;Synchronous</a:t>
            </a:r>
            <a:r>
              <a:rPr lang="en-IN" sz="1000" dirty="0"/>
              <a:t> </a:t>
            </a:r>
            <a:r>
              <a:rPr lang="en-IN" sz="1000" dirty="0" err="1"/>
              <a:t>motors;Electric</a:t>
            </a:r>
            <a:r>
              <a:rPr lang="en-IN" sz="1000" dirty="0"/>
              <a:t> </a:t>
            </a:r>
            <a:r>
              <a:rPr lang="en-IN" sz="1000" dirty="0" err="1"/>
              <a:t>vehicle;Interior</a:t>
            </a:r>
            <a:r>
              <a:rPr lang="en-IN" sz="1000" dirty="0"/>
              <a:t> Permanent Magnet Synchronous Machine (IPMSM);Machine </a:t>
            </a:r>
            <a:r>
              <a:rPr lang="en-IN" sz="1000" dirty="0" err="1"/>
              <a:t>Design;NdFeB</a:t>
            </a:r>
            <a:r>
              <a:rPr lang="en-IN" sz="1000" dirty="0"/>
              <a:t>},</a:t>
            </a:r>
          </a:p>
          <a:p>
            <a:endParaRPr lang="en-IN" dirty="0"/>
          </a:p>
          <a:p>
            <a:endParaRPr lang="en-IN" dirty="0"/>
          </a:p>
        </p:txBody>
      </p:sp>
      <p:sp>
        <p:nvSpPr>
          <p:cNvPr id="3" name="TextBox 2"/>
          <p:cNvSpPr txBox="1"/>
          <p:nvPr/>
        </p:nvSpPr>
        <p:spPr>
          <a:xfrm>
            <a:off x="2693323" y="1309985"/>
            <a:ext cx="4884735" cy="369332"/>
          </a:xfrm>
          <a:prstGeom prst="rect">
            <a:avLst/>
          </a:prstGeom>
          <a:noFill/>
        </p:spPr>
        <p:txBody>
          <a:bodyPr wrap="none" rtlCol="0">
            <a:spAutoFit/>
          </a:bodyPr>
          <a:lstStyle/>
          <a:p>
            <a:r>
              <a:rPr lang="en-US" dirty="0">
                <a:latin typeface="Times New Roman" panose="02020603050405020304" pitchFamily="18" charset="0"/>
                <a:ea typeface="SimSun" panose="02010600030101010101" pitchFamily="2" charset="-122"/>
              </a:rPr>
              <a:t> </a:t>
            </a:r>
            <a:r>
              <a:rPr lang="en-US" sz="1400" dirty="0">
                <a:latin typeface="Times New Roman" panose="02020603050405020304" pitchFamily="18" charset="0"/>
                <a:ea typeface="SimSun" panose="02010600030101010101" pitchFamily="2" charset="-122"/>
              </a:rPr>
              <a:t>TABLE 2.   MOTOR RATING AND OTHER SPECIFICATION</a:t>
            </a:r>
            <a:endParaRPr lang="en-US" sz="1400" dirty="0">
              <a:latin typeface="Times New Roman" panose="02020603050405020304" pitchFamily="18" charset="0"/>
              <a:ea typeface="SimSun" panose="02010600030101010101" pitchFamily="2" charset="-122"/>
            </a:endParaRPr>
          </a:p>
        </p:txBody>
      </p:sp>
      <p:sp>
        <p:nvSpPr>
          <p:cNvPr id="7" name="Arrow: Pentagon 4">
            <a:extLst>
              <a:ext uri="{FF2B5EF4-FFF2-40B4-BE49-F238E27FC236}">
                <a16:creationId xmlns:a16="http://schemas.microsoft.com/office/drawing/2014/main" xmlns="" xmlns:lc="http://schemas.openxmlformats.org/drawingml/2006/lockedCanvas" id="{9BC291FB-F31B-E9EA-287A-DF6C900488B7}"/>
              </a:ext>
            </a:extLst>
          </p:cNvPr>
          <p:cNvSpPr/>
          <p:nvPr/>
        </p:nvSpPr>
        <p:spPr>
          <a:xfrm>
            <a:off x="91440" y="0"/>
            <a:ext cx="4827181" cy="850606"/>
          </a:xfrm>
          <a:prstGeom prst="homePlate">
            <a:avLst/>
          </a:prstGeom>
          <a:solidFill>
            <a:schemeClr val="bg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dirty="0" smtClean="0">
                <a:solidFill>
                  <a:schemeClr val="accent5">
                    <a:lumMod val="75000"/>
                  </a:schemeClr>
                </a:solidFill>
              </a:rPr>
              <a:t>Work done so far</a:t>
            </a:r>
            <a:endParaRPr lang="en-IN" sz="3200" b="1" dirty="0">
              <a:solidFill>
                <a:schemeClr val="accent5">
                  <a:lumMod val="75000"/>
                </a:schemeClr>
              </a:solidFill>
            </a:endParaRPr>
          </a:p>
        </p:txBody>
      </p:sp>
      <p:sp>
        <p:nvSpPr>
          <p:cNvPr id="8" name="TextBox 7"/>
          <p:cNvSpPr txBox="1"/>
          <p:nvPr/>
        </p:nvSpPr>
        <p:spPr>
          <a:xfrm>
            <a:off x="226566" y="828711"/>
            <a:ext cx="4236096" cy="523220"/>
          </a:xfrm>
          <a:prstGeom prst="rect">
            <a:avLst/>
          </a:prstGeom>
          <a:noFill/>
        </p:spPr>
        <p:txBody>
          <a:bodyPr wrap="none" rtlCol="0">
            <a:spAutoFit/>
          </a:bodyPr>
          <a:lstStyle/>
          <a:p>
            <a:r>
              <a:rPr lang="en-IN" sz="2800" dirty="0" smtClean="0"/>
              <a:t> Project design requirement</a:t>
            </a:r>
            <a:endParaRPr lang="en-IN" sz="2800" dirty="0"/>
          </a:p>
        </p:txBody>
      </p:sp>
      <p:sp>
        <p:nvSpPr>
          <p:cNvPr id="9" name="TextBox 8"/>
          <p:cNvSpPr txBox="1"/>
          <p:nvPr/>
        </p:nvSpPr>
        <p:spPr>
          <a:xfrm>
            <a:off x="11837324" y="6450676"/>
            <a:ext cx="418704" cy="369332"/>
          </a:xfrm>
          <a:prstGeom prst="rect">
            <a:avLst/>
          </a:prstGeom>
          <a:noFill/>
        </p:spPr>
        <p:txBody>
          <a:bodyPr wrap="none" rtlCol="0">
            <a:spAutoFit/>
          </a:bodyPr>
          <a:lstStyle/>
          <a:p>
            <a:r>
              <a:rPr lang="en-IN" dirty="0" smtClean="0"/>
              <a:t>10</a:t>
            </a:r>
            <a:endParaRPr lang="en-IN" dirty="0"/>
          </a:p>
        </p:txBody>
      </p:sp>
    </p:spTree>
    <p:extLst>
      <p:ext uri="{BB962C8B-B14F-4D97-AF65-F5344CB8AC3E}">
        <p14:creationId xmlns:p14="http://schemas.microsoft.com/office/powerpoint/2010/main" val="3789250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92449" y="967013"/>
            <a:ext cx="5867400" cy="31482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dirty="0" smtClean="0">
                <a:ln w="0"/>
                <a:solidFill>
                  <a:schemeClr val="tx1"/>
                </a:solidFill>
                <a:effectLst>
                  <a:outerShdw blurRad="38100" dist="19050" dir="2700000" algn="tl" rotWithShape="0">
                    <a:schemeClr val="dk1">
                      <a:alpha val="40000"/>
                    </a:schemeClr>
                  </a:outerShdw>
                </a:effectLst>
              </a:rPr>
              <a:t>Specify  Require Motor Rating : output power , rated speed , rated torque ,dc link voltage </a:t>
            </a:r>
            <a:endParaRPr lang="en-IN" sz="11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391164" y="4675423"/>
            <a:ext cx="5568685" cy="222312"/>
          </a:xfrm>
          <a:prstGeom prst="rect">
            <a:avLst/>
          </a:pr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100" dirty="0" smtClean="0">
                <a:solidFill>
                  <a:schemeClr val="tx1"/>
                </a:solidFill>
              </a:rPr>
              <a:t>Validate considered design constraint in analytical model through FEA</a:t>
            </a:r>
            <a:endParaRPr lang="en-IN" sz="1100" dirty="0">
              <a:solidFill>
                <a:schemeClr val="tx1"/>
              </a:solidFill>
            </a:endParaRPr>
          </a:p>
        </p:txBody>
      </p:sp>
      <p:sp>
        <p:nvSpPr>
          <p:cNvPr id="8" name="Rectangle 7"/>
          <p:cNvSpPr/>
          <p:nvPr/>
        </p:nvSpPr>
        <p:spPr>
          <a:xfrm>
            <a:off x="5211306" y="4128759"/>
            <a:ext cx="1996084" cy="231937"/>
          </a:xfrm>
          <a:prstGeom prst="rect">
            <a:avLst/>
          </a:prstGeom>
          <a:solidFill>
            <a:schemeClr val="bg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100" dirty="0" smtClean="0">
                <a:solidFill>
                  <a:schemeClr val="tx1"/>
                </a:solidFill>
              </a:rPr>
              <a:t>Check slot geometry </a:t>
            </a:r>
            <a:endParaRPr lang="en-IN" sz="1100" dirty="0">
              <a:solidFill>
                <a:schemeClr val="tx1"/>
              </a:solidFill>
            </a:endParaRPr>
          </a:p>
        </p:txBody>
      </p:sp>
      <p:grpSp>
        <p:nvGrpSpPr>
          <p:cNvPr id="117" name="Group 116"/>
          <p:cNvGrpSpPr/>
          <p:nvPr/>
        </p:nvGrpSpPr>
        <p:grpSpPr>
          <a:xfrm>
            <a:off x="2209067" y="1652358"/>
            <a:ext cx="2301300" cy="1067418"/>
            <a:chOff x="672354" y="414150"/>
            <a:chExt cx="2301300" cy="1067418"/>
          </a:xfrm>
        </p:grpSpPr>
        <p:sp>
          <p:nvSpPr>
            <p:cNvPr id="115" name="Rectangle 114"/>
            <p:cNvSpPr/>
            <p:nvPr/>
          </p:nvSpPr>
          <p:spPr>
            <a:xfrm>
              <a:off x="672354" y="414150"/>
              <a:ext cx="2301300" cy="1067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16" name="TextBox 115"/>
            <p:cNvSpPr txBox="1"/>
            <p:nvPr/>
          </p:nvSpPr>
          <p:spPr>
            <a:xfrm>
              <a:off x="802958" y="437641"/>
              <a:ext cx="2133488" cy="938719"/>
            </a:xfrm>
            <a:prstGeom prst="rect">
              <a:avLst/>
            </a:prstGeom>
            <a:noFill/>
          </p:spPr>
          <p:txBody>
            <a:bodyPr wrap="square" rtlCol="0">
              <a:spAutoFit/>
            </a:bodyPr>
            <a:lstStyle/>
            <a:p>
              <a:r>
                <a:rPr lang="en-IN" sz="1100" dirty="0" smtClean="0">
                  <a:ln w="0"/>
                  <a:solidFill>
                    <a:schemeClr val="tx1"/>
                  </a:solidFill>
                  <a:effectLst>
                    <a:outerShdw blurRad="38100" dist="19050" dir="2700000" algn="tl" rotWithShape="0">
                      <a:schemeClr val="dk1">
                        <a:alpha val="40000"/>
                      </a:schemeClr>
                    </a:outerShdw>
                  </a:effectLst>
                </a:rPr>
                <a:t>Select design constant</a:t>
              </a:r>
            </a:p>
            <a:p>
              <a:r>
                <a:rPr lang="en-IN" sz="1100" dirty="0" smtClean="0">
                  <a:ln w="0"/>
                  <a:effectLst>
                    <a:outerShdw blurRad="38100" dist="19050" dir="2700000" algn="tl" rotWithShape="0">
                      <a:schemeClr val="dk1">
                        <a:alpha val="40000"/>
                      </a:schemeClr>
                    </a:outerShdw>
                  </a:effectLst>
                </a:rPr>
                <a:t>(current density, magnetic loading, fill </a:t>
              </a:r>
              <a:r>
                <a:rPr lang="en-IN" sz="1100" dirty="0" smtClean="0">
                  <a:ln w="0"/>
                  <a:effectLst>
                    <a:outerShdw blurRad="38100" dist="19050" dir="2700000" algn="tl" rotWithShape="0">
                      <a:schemeClr val="dk1">
                        <a:alpha val="40000"/>
                      </a:schemeClr>
                    </a:outerShdw>
                  </a:effectLst>
                </a:rPr>
                <a:t>factor and stacking factor)</a:t>
              </a:r>
              <a:endParaRPr lang="en-IN" sz="1100" dirty="0" smtClean="0"/>
            </a:p>
            <a:p>
              <a:endParaRPr lang="en-IN" sz="1100" dirty="0"/>
            </a:p>
          </p:txBody>
        </p:sp>
      </p:grpSp>
      <p:grpSp>
        <p:nvGrpSpPr>
          <p:cNvPr id="120" name="Group 119"/>
          <p:cNvGrpSpPr/>
          <p:nvPr/>
        </p:nvGrpSpPr>
        <p:grpSpPr>
          <a:xfrm>
            <a:off x="7872413" y="1632461"/>
            <a:ext cx="2486024" cy="1041570"/>
            <a:chOff x="14052065" y="-746106"/>
            <a:chExt cx="2486024" cy="1041570"/>
          </a:xfrm>
        </p:grpSpPr>
        <p:sp>
          <p:nvSpPr>
            <p:cNvPr id="118" name="Rectangle 117"/>
            <p:cNvSpPr/>
            <p:nvPr/>
          </p:nvSpPr>
          <p:spPr>
            <a:xfrm>
              <a:off x="14052065" y="-746106"/>
              <a:ext cx="2486024" cy="10415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19" name="TextBox 118"/>
            <p:cNvSpPr txBox="1"/>
            <p:nvPr/>
          </p:nvSpPr>
          <p:spPr>
            <a:xfrm>
              <a:off x="14174038" y="-641801"/>
              <a:ext cx="2195309" cy="769441"/>
            </a:xfrm>
            <a:prstGeom prst="rect">
              <a:avLst/>
            </a:prstGeom>
            <a:noFill/>
          </p:spPr>
          <p:txBody>
            <a:bodyPr wrap="square" rtlCol="0">
              <a:spAutoFit/>
            </a:bodyPr>
            <a:lstStyle/>
            <a:p>
              <a:r>
                <a:rPr lang="en-IN" sz="1100" dirty="0" smtClean="0">
                  <a:ln w="0"/>
                  <a:effectLst>
                    <a:outerShdw blurRad="38100" dist="19050" dir="2700000" algn="tl" rotWithShape="0">
                      <a:schemeClr val="dk1">
                        <a:alpha val="40000"/>
                      </a:schemeClr>
                    </a:outerShdw>
                  </a:effectLst>
                </a:rPr>
                <a:t>Select t</a:t>
              </a:r>
              <a:r>
                <a:rPr lang="en-IN" sz="1100" dirty="0" smtClean="0">
                  <a:ln w="0"/>
                  <a:solidFill>
                    <a:schemeClr val="tx1"/>
                  </a:solidFill>
                  <a:effectLst>
                    <a:outerShdw blurRad="38100" dist="19050" dir="2700000" algn="tl" rotWithShape="0">
                      <a:schemeClr val="dk1">
                        <a:alpha val="40000"/>
                      </a:schemeClr>
                    </a:outerShdw>
                  </a:effectLst>
                </a:rPr>
                <a:t>uning variable  </a:t>
              </a:r>
            </a:p>
            <a:p>
              <a:r>
                <a:rPr lang="en-IN" sz="1100" dirty="0" smtClean="0">
                  <a:ln w="0"/>
                  <a:solidFill>
                    <a:schemeClr val="tx1"/>
                  </a:solidFill>
                  <a:effectLst>
                    <a:outerShdw blurRad="38100" dist="19050" dir="2700000" algn="tl" rotWithShape="0">
                      <a:schemeClr val="dk1">
                        <a:alpha val="40000"/>
                      </a:schemeClr>
                    </a:outerShdw>
                  </a:effectLst>
                </a:rPr>
                <a:t>(air gap , aspect ratio,  Magnet depth and width, magnet bending angle  )</a:t>
              </a:r>
              <a:endParaRPr lang="en-IN" sz="1100" dirty="0"/>
            </a:p>
          </p:txBody>
        </p:sp>
      </p:grpSp>
      <p:sp>
        <p:nvSpPr>
          <p:cNvPr id="122" name="Rectangle 121"/>
          <p:cNvSpPr/>
          <p:nvPr/>
        </p:nvSpPr>
        <p:spPr>
          <a:xfrm>
            <a:off x="5236819" y="1648204"/>
            <a:ext cx="2381250" cy="1072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Select materials</a:t>
            </a:r>
          </a:p>
          <a:p>
            <a:pPr algn="ctr"/>
            <a:r>
              <a:rPr lang="en-IN" sz="11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(magnet , core ,winding and insulation)</a:t>
            </a:r>
            <a:endParaRPr lang="en-IN" sz="1100" dirty="0"/>
          </a:p>
        </p:txBody>
      </p:sp>
      <p:sp>
        <p:nvSpPr>
          <p:cNvPr id="127" name="TextBox 126"/>
          <p:cNvSpPr txBox="1"/>
          <p:nvPr/>
        </p:nvSpPr>
        <p:spPr>
          <a:xfrm>
            <a:off x="7787128" y="7087190"/>
            <a:ext cx="3110601" cy="369332"/>
          </a:xfrm>
          <a:prstGeom prst="rect">
            <a:avLst/>
          </a:prstGeom>
          <a:noFill/>
        </p:spPr>
        <p:txBody>
          <a:bodyPr wrap="square" rtlCol="0">
            <a:spAutoFit/>
          </a:bodyPr>
          <a:lstStyle/>
          <a:p>
            <a:endParaRPr lang="en-IN" dirty="0"/>
          </a:p>
        </p:txBody>
      </p:sp>
      <p:sp>
        <p:nvSpPr>
          <p:cNvPr id="128" name="Rectangle 2"/>
          <p:cNvSpPr>
            <a:spLocks noChangeArrowheads="1"/>
          </p:cNvSpPr>
          <p:nvPr/>
        </p:nvSpPr>
        <p:spPr bwMode="auto">
          <a:xfrm>
            <a:off x="3323459" y="35227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9" name="Rectangle 3"/>
          <p:cNvSpPr>
            <a:spLocks noChangeArrowheads="1"/>
          </p:cNvSpPr>
          <p:nvPr/>
        </p:nvSpPr>
        <p:spPr bwMode="auto">
          <a:xfrm>
            <a:off x="3323459" y="37417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4" name="Rectangle 9"/>
          <p:cNvSpPr>
            <a:spLocks noChangeArrowheads="1"/>
          </p:cNvSpPr>
          <p:nvPr/>
        </p:nvSpPr>
        <p:spPr bwMode="auto">
          <a:xfrm>
            <a:off x="0" y="33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sz="800" b="0" i="0" u="none" strike="noStrike" cap="none" normalizeH="0" baseline="0" dirty="0" smtClean="0">
                <a:ln>
                  <a:noFill/>
                </a:ln>
                <a:solidFill>
                  <a:schemeClr val="tx1"/>
                </a:solidFill>
                <a:effectLst/>
                <a:latin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162" name="Group 161"/>
          <p:cNvGrpSpPr/>
          <p:nvPr/>
        </p:nvGrpSpPr>
        <p:grpSpPr>
          <a:xfrm>
            <a:off x="2335359" y="2977151"/>
            <a:ext cx="7747979" cy="975610"/>
            <a:chOff x="2043113" y="2165708"/>
            <a:chExt cx="8248649" cy="1737321"/>
          </a:xfrm>
          <a:solidFill>
            <a:schemeClr val="bg2"/>
          </a:solidFill>
        </p:grpSpPr>
        <p:sp>
          <p:nvSpPr>
            <p:cNvPr id="163" name="Rounded Rectangle 162"/>
            <p:cNvSpPr/>
            <p:nvPr/>
          </p:nvSpPr>
          <p:spPr>
            <a:xfrm>
              <a:off x="2043113" y="2165708"/>
              <a:ext cx="8248649" cy="17373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smtClean="0">
                  <a:solidFill>
                    <a:schemeClr val="tx1"/>
                  </a:solidFill>
                </a:rPr>
                <a:t>                                              </a:t>
              </a:r>
              <a:endParaRPr lang="en-IN" sz="1100" dirty="0">
                <a:solidFill>
                  <a:schemeClr val="tx1"/>
                </a:solidFill>
              </a:endParaRPr>
            </a:p>
          </p:txBody>
        </p:sp>
        <p:sp>
          <p:nvSpPr>
            <p:cNvPr id="164" name="TextBox 163"/>
            <p:cNvSpPr txBox="1"/>
            <p:nvPr/>
          </p:nvSpPr>
          <p:spPr>
            <a:xfrm>
              <a:off x="2333626" y="2176837"/>
              <a:ext cx="2590800" cy="430887"/>
            </a:xfrm>
            <a:prstGeom prst="rect">
              <a:avLst/>
            </a:prstGeom>
            <a:grpFill/>
          </p:spPr>
          <p:txBody>
            <a:bodyPr wrap="square" rtlCol="0">
              <a:spAutoFit/>
            </a:bodyPr>
            <a:lstStyle/>
            <a:p>
              <a:r>
                <a:rPr lang="en-IN" sz="1100" dirty="0" smtClean="0">
                  <a:solidFill>
                    <a:schemeClr val="tx1"/>
                  </a:solidFill>
                </a:rPr>
                <a:t>Calculation</a:t>
              </a:r>
              <a:r>
                <a:rPr lang="en-IN" sz="1100" dirty="0" smtClean="0">
                  <a:solidFill>
                    <a:srgbClr val="FF0000"/>
                  </a:solidFill>
                </a:rPr>
                <a:t> </a:t>
              </a:r>
              <a:r>
                <a:rPr lang="en-IN" sz="1100" dirty="0" smtClean="0">
                  <a:solidFill>
                    <a:schemeClr val="tx1"/>
                  </a:solidFill>
                </a:rPr>
                <a:t>of geometry</a:t>
              </a:r>
            </a:p>
            <a:p>
              <a:endParaRPr lang="en-IN" sz="1100" dirty="0"/>
            </a:p>
          </p:txBody>
        </p:sp>
        <mc:AlternateContent xmlns:mc="http://schemas.openxmlformats.org/markup-compatibility/2006">
          <mc:Choice xmlns:a14="http://schemas.microsoft.com/office/drawing/2010/main" Requires="a14">
            <p:sp>
              <p:nvSpPr>
                <p:cNvPr id="165" name="Title 1"/>
                <p:cNvSpPr txBox="1">
                  <a:spLocks/>
                </p:cNvSpPr>
                <p:nvPr/>
              </p:nvSpPr>
              <p:spPr>
                <a:xfrm>
                  <a:off x="2567782" y="2486214"/>
                  <a:ext cx="1742017" cy="602858"/>
                </a:xfrm>
                <a:prstGeom prst="rect">
                  <a:avLst/>
                </a:prstGeom>
                <a:grp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14:m>
                    <m:oMathPara xmlns:m="http://schemas.openxmlformats.org/officeDocument/2006/math">
                      <m:oMathParaPr>
                        <m:jc m:val="centerGroup"/>
                      </m:oMathParaPr>
                      <m:oMath xmlns:m="http://schemas.openxmlformats.org/officeDocument/2006/math">
                        <m:sSup>
                          <m:sSupPr>
                            <m:ctrlPr>
                              <a:rPr lang="en-IN" sz="1100" i="1" smtClean="0">
                                <a:latin typeface="Cambria Math" panose="02040503050406030204" pitchFamily="18" charset="0"/>
                              </a:rPr>
                            </m:ctrlPr>
                          </m:sSupPr>
                          <m:e>
                            <m:r>
                              <a:rPr lang="en-IN" sz="1100" i="1">
                                <a:latin typeface="Cambria Math" panose="02040503050406030204" pitchFamily="18" charset="0"/>
                              </a:rPr>
                              <m:t>𝐷</m:t>
                            </m:r>
                          </m:e>
                          <m:sup>
                            <m:r>
                              <a:rPr lang="en-IN" sz="1100" i="1">
                                <a:latin typeface="Cambria Math" panose="02040503050406030204" pitchFamily="18" charset="0"/>
                              </a:rPr>
                              <m:t>2</m:t>
                            </m:r>
                          </m:sup>
                        </m:sSup>
                        <m:r>
                          <a:rPr lang="en-IN" sz="1100" i="1">
                            <a:latin typeface="Cambria Math" panose="02040503050406030204" pitchFamily="18" charset="0"/>
                          </a:rPr>
                          <m:t>𝐿</m:t>
                        </m:r>
                        <m:r>
                          <a:rPr lang="en-IN" sz="1100" i="1">
                            <a:latin typeface="Cambria Math" panose="02040503050406030204" pitchFamily="18" charset="0"/>
                          </a:rPr>
                          <m:t>=</m:t>
                        </m:r>
                        <m:f>
                          <m:fPr>
                            <m:ctrlPr>
                              <a:rPr lang="en-IN" sz="1100" i="1">
                                <a:latin typeface="Cambria Math" panose="02040503050406030204" pitchFamily="18" charset="0"/>
                              </a:rPr>
                            </m:ctrlPr>
                          </m:fPr>
                          <m:num>
                            <m:sSub>
                              <m:sSubPr>
                                <m:ctrlPr>
                                  <a:rPr lang="en-IN" sz="1100" i="1">
                                    <a:latin typeface="Cambria Math" panose="02040503050406030204" pitchFamily="18" charset="0"/>
                                  </a:rPr>
                                </m:ctrlPr>
                              </m:sSubPr>
                              <m:e>
                                <m:r>
                                  <a:rPr lang="en-IN" sz="1100" i="1">
                                    <a:latin typeface="Cambria Math" panose="02040503050406030204" pitchFamily="18" charset="0"/>
                                  </a:rPr>
                                  <m:t>𝑃</m:t>
                                </m:r>
                              </m:e>
                              <m:sub>
                                <m:r>
                                  <a:rPr lang="en-IN" sz="1100" i="1">
                                    <a:latin typeface="Cambria Math" panose="02040503050406030204" pitchFamily="18" charset="0"/>
                                  </a:rPr>
                                  <m:t>𝑜𝑢𝑡</m:t>
                                </m:r>
                              </m:sub>
                            </m:sSub>
                          </m:num>
                          <m:den>
                            <m:r>
                              <a:rPr lang="en-IN" sz="1100" i="1">
                                <a:latin typeface="Cambria Math" panose="02040503050406030204" pitchFamily="18" charset="0"/>
                              </a:rPr>
                              <m:t>𝐺𝑅𝑝𝑠</m:t>
                            </m:r>
                          </m:den>
                        </m:f>
                      </m:oMath>
                    </m:oMathPara>
                  </a14:m>
                  <a:r>
                    <a:rPr lang="en-IN" sz="1100" dirty="0"/>
                    <a:t/>
                  </a:r>
                  <a:br>
                    <a:rPr lang="en-IN" sz="1100" dirty="0"/>
                  </a:br>
                  <a:endParaRPr lang="en-IN" sz="1100" dirty="0"/>
                </a:p>
              </p:txBody>
            </p:sp>
          </mc:Choice>
          <mc:Fallback>
            <p:sp>
              <p:nvSpPr>
                <p:cNvPr id="165" name="Title 1"/>
                <p:cNvSpPr txBox="1">
                  <a:spLocks noRot="1" noChangeAspect="1" noMove="1" noResize="1" noEditPoints="1" noAdjustHandles="1" noChangeArrowheads="1" noChangeShapeType="1" noTextEdit="1"/>
                </p:cNvSpPr>
                <p:nvPr/>
              </p:nvSpPr>
              <p:spPr>
                <a:xfrm>
                  <a:off x="2567782" y="2486214"/>
                  <a:ext cx="1742017" cy="602858"/>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4278072" y="2586337"/>
                  <a:ext cx="1245289" cy="351250"/>
                </a:xfrm>
                <a:prstGeom prst="rect">
                  <a:avLst/>
                </a:prstGeom>
                <a:grpFill/>
              </p:spPr>
              <p:txBody>
                <a:bodyPr wrap="square" rtlCol="0">
                  <a:spAutoFit/>
                </a:bodyPr>
                <a:lstStyle/>
                <a:p>
                  <a:r>
                    <a:rPr lang="en-IN" sz="1100" dirty="0" smtClean="0"/>
                    <a:t> Ar=</a:t>
                  </a:r>
                  <a14:m>
                    <m:oMath xmlns:m="http://schemas.openxmlformats.org/officeDocument/2006/math">
                      <m:f>
                        <m:fPr>
                          <m:ctrlPr>
                            <a:rPr lang="en-IN" sz="1100" i="1" smtClean="0">
                              <a:latin typeface="Cambria Math" panose="02040503050406030204" pitchFamily="18" charset="0"/>
                            </a:rPr>
                          </m:ctrlPr>
                        </m:fPr>
                        <m:num>
                          <m:sSub>
                            <m:sSubPr>
                              <m:ctrlPr>
                                <a:rPr lang="en-IN" sz="1100" i="1" smtClean="0">
                                  <a:latin typeface="Cambria Math" panose="02040503050406030204" pitchFamily="18" charset="0"/>
                                </a:rPr>
                              </m:ctrlPr>
                            </m:sSubPr>
                            <m:e>
                              <m:r>
                                <a:rPr lang="en-IN" sz="1100" b="0" i="1" smtClean="0">
                                  <a:latin typeface="Cambria Math" panose="02040503050406030204" pitchFamily="18" charset="0"/>
                                </a:rPr>
                                <m:t>𝐿</m:t>
                              </m:r>
                            </m:e>
                            <m:sub>
                              <m:r>
                                <a:rPr lang="en-IN" sz="1100" b="0" i="1" smtClean="0">
                                  <a:latin typeface="Cambria Math" panose="02040503050406030204" pitchFamily="18" charset="0"/>
                                </a:rPr>
                                <m:t>𝑆𝑇𝐾</m:t>
                              </m:r>
                            </m:sub>
                          </m:sSub>
                          <m:r>
                            <m:rPr>
                              <m:nor/>
                            </m:rPr>
                            <a:rPr lang="en-IN" sz="1100" dirty="0"/>
                            <m:t> </m:t>
                          </m:r>
                        </m:num>
                        <m:den>
                          <m:r>
                            <a:rPr lang="en-IN" sz="1100" b="0" i="1" smtClean="0">
                              <a:latin typeface="Cambria Math" panose="02040503050406030204" pitchFamily="18" charset="0"/>
                            </a:rPr>
                            <m:t>𝑇𝑝</m:t>
                          </m:r>
                        </m:den>
                      </m:f>
                    </m:oMath>
                  </a14:m>
                  <a:endParaRPr lang="en-IN" sz="1100" dirty="0"/>
                </a:p>
              </p:txBody>
            </p:sp>
          </mc:Choice>
          <mc:Fallback xmlns="">
            <p:sp>
              <p:nvSpPr>
                <p:cNvPr id="166" name="TextBox 165"/>
                <p:cNvSpPr txBox="1">
                  <a:spLocks noRot="1" noChangeAspect="1" noMove="1" noResize="1" noEditPoints="1" noAdjustHandles="1" noChangeArrowheads="1" noChangeShapeType="1" noTextEdit="1"/>
                </p:cNvSpPr>
                <p:nvPr/>
              </p:nvSpPr>
              <p:spPr>
                <a:xfrm>
                  <a:off x="4278072" y="2586337"/>
                  <a:ext cx="1245289" cy="516103"/>
                </a:xfrm>
                <a:prstGeom prst="rect">
                  <a:avLst/>
                </a:prstGeom>
                <a:blipFill rotWithShape="0">
                  <a:blip r:embed="rId3"/>
                  <a:stretch>
                    <a:fillRect b="-4706"/>
                  </a:stretch>
                </a:blipFill>
              </p:spPr>
              <p:txBody>
                <a:bodyPr/>
                <a:lstStyle/>
                <a:p>
                  <a:r>
                    <a:rPr lang="en-IN">
                      <a:noFill/>
                    </a:rPr>
                    <a:t> </a:t>
                  </a:r>
                </a:p>
              </p:txBody>
            </p:sp>
          </mc:Fallback>
        </mc:AlternateContent>
        <p:sp>
          <p:nvSpPr>
            <p:cNvPr id="167" name="TextBox 166"/>
            <p:cNvSpPr txBox="1"/>
            <p:nvPr/>
          </p:nvSpPr>
          <p:spPr>
            <a:xfrm>
              <a:off x="5662773" y="2926435"/>
              <a:ext cx="184731" cy="261610"/>
            </a:xfrm>
            <a:prstGeom prst="rect">
              <a:avLst/>
            </a:prstGeom>
            <a:grpFill/>
          </p:spPr>
          <p:txBody>
            <a:bodyPr wrap="none" rtlCol="0">
              <a:spAutoFit/>
            </a:bodyPr>
            <a:lstStyle/>
            <a:p>
              <a:endParaRPr lang="en-IN" sz="1100" dirty="0"/>
            </a:p>
          </p:txBody>
        </p:sp>
        <mc:AlternateContent xmlns:mc="http://schemas.openxmlformats.org/markup-compatibility/2006" xmlns:a14="http://schemas.microsoft.com/office/drawing/2010/main">
          <mc:Choice Requires="a14">
            <p:sp>
              <p:nvSpPr>
                <p:cNvPr id="168" name="TextBox 167"/>
                <p:cNvSpPr txBox="1"/>
                <p:nvPr/>
              </p:nvSpPr>
              <p:spPr>
                <a:xfrm>
                  <a:off x="5500634" y="2598631"/>
                  <a:ext cx="2163955" cy="383310"/>
                </a:xfrm>
                <a:prstGeom prst="rect">
                  <a:avLst/>
                </a:prstGeom>
                <a:grpFill/>
              </p:spPr>
              <p:txBody>
                <a:bodyPr wrap="square" rtlCol="0">
                  <a:spAutoFit/>
                </a:bodyPr>
                <a:lstStyle/>
                <a:p>
                  <a:r>
                    <a:rPr lang="en-IN" sz="1100" dirty="0" smtClean="0"/>
                    <a:t> Wst </a:t>
                  </a:r>
                  <a:r>
                    <a:rPr lang="en-IN" sz="1100" dirty="0"/>
                    <a:t>= </a:t>
                  </a:r>
                  <a14:m>
                    <m:oMath xmlns:m="http://schemas.openxmlformats.org/officeDocument/2006/math">
                      <m:f>
                        <m:fPr>
                          <m:ctrlPr>
                            <a:rPr lang="en-IN" sz="1100" i="1" smtClean="0">
                              <a:latin typeface="Cambria Math" panose="02040503050406030204" pitchFamily="18" charset="0"/>
                            </a:rPr>
                          </m:ctrlPr>
                        </m:fPr>
                        <m:num>
                          <m:r>
                            <m:rPr>
                              <m:nor/>
                            </m:rPr>
                            <a:rPr lang="en-IN" sz="1100" dirty="0" smtClean="0"/>
                            <m:t>Bgp</m:t>
                          </m:r>
                          <m:r>
                            <a:rPr lang="en-IN" sz="1100" i="1" dirty="0" smtClean="0">
                              <a:latin typeface="Cambria Math" panose="02040503050406030204" pitchFamily="18" charset="0"/>
                            </a:rPr>
                            <m:t>∗</m:t>
                          </m:r>
                          <m:r>
                            <m:rPr>
                              <m:nor/>
                            </m:rPr>
                            <a:rPr lang="en-IN" sz="1100" dirty="0" smtClean="0"/>
                            <m:t>π</m:t>
                          </m:r>
                          <m:r>
                            <m:rPr>
                              <m:nor/>
                            </m:rPr>
                            <a:rPr lang="en-IN" sz="1100" dirty="0" smtClean="0"/>
                            <m:t>×3.14×</m:t>
                          </m:r>
                          <m:r>
                            <m:rPr>
                              <m:nor/>
                            </m:rPr>
                            <a:rPr lang="en-IN" sz="1100" dirty="0" smtClean="0"/>
                            <m:t>Dis</m:t>
                          </m:r>
                        </m:num>
                        <m:den>
                          <m:r>
                            <m:rPr>
                              <m:nor/>
                            </m:rPr>
                            <a:rPr lang="en-IN" sz="1100" dirty="0" smtClean="0"/>
                            <m:t>Btp</m:t>
                          </m:r>
                          <m:r>
                            <m:rPr>
                              <m:nor/>
                            </m:rPr>
                            <a:rPr lang="en-IN" sz="1100" dirty="0" smtClean="0"/>
                            <m:t>×</m:t>
                          </m:r>
                          <m:r>
                            <m:rPr>
                              <m:nor/>
                            </m:rPr>
                            <a:rPr lang="en-IN" sz="1100" dirty="0" smtClean="0"/>
                            <m:t>Qs</m:t>
                          </m:r>
                          <m:r>
                            <m:rPr>
                              <m:nor/>
                            </m:rPr>
                            <a:rPr lang="en-IN" sz="1100" dirty="0" smtClean="0"/>
                            <m:t> ×</m:t>
                          </m:r>
                          <m:r>
                            <m:rPr>
                              <m:nor/>
                            </m:rPr>
                            <a:rPr lang="en-IN" sz="1100" dirty="0" smtClean="0"/>
                            <m:t>Ks</m:t>
                          </m:r>
                          <m:r>
                            <m:rPr>
                              <m:nor/>
                            </m:rPr>
                            <a:rPr lang="en-IN" sz="1100" dirty="0" smtClean="0"/>
                            <m:t> )</m:t>
                          </m:r>
                        </m:den>
                      </m:f>
                    </m:oMath>
                  </a14:m>
                  <a:endParaRPr lang="en-IN" sz="1100" dirty="0"/>
                </a:p>
              </p:txBody>
            </p:sp>
          </mc:Choice>
          <mc:Fallback xmlns="">
            <p:sp>
              <p:nvSpPr>
                <p:cNvPr id="168" name="TextBox 167"/>
                <p:cNvSpPr txBox="1">
                  <a:spLocks noRot="1" noChangeAspect="1" noMove="1" noResize="1" noEditPoints="1" noAdjustHandles="1" noChangeArrowheads="1" noChangeShapeType="1" noTextEdit="1"/>
                </p:cNvSpPr>
                <p:nvPr/>
              </p:nvSpPr>
              <p:spPr>
                <a:xfrm>
                  <a:off x="5500634" y="2598631"/>
                  <a:ext cx="2163955" cy="462691"/>
                </a:xfrm>
                <a:prstGeom prst="rect">
                  <a:avLst/>
                </a:prstGeom>
                <a:blipFill rotWithShape="0">
                  <a:blip r:embed="rId4"/>
                  <a:stretch>
                    <a:fillRect b="-6579"/>
                  </a:stretch>
                </a:blipFill>
              </p:spPr>
              <p:txBody>
                <a:bodyPr/>
                <a:lstStyle/>
                <a:p>
                  <a:r>
                    <a:rPr lang="en-IN">
                      <a:noFill/>
                    </a:rPr>
                    <a:t> </a:t>
                  </a:r>
                </a:p>
              </p:txBody>
            </p:sp>
          </mc:Fallback>
        </mc:AlternateContent>
        <p:pic>
          <p:nvPicPr>
            <p:cNvPr id="169" name="Picture 123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1972" y="3381714"/>
              <a:ext cx="3794288" cy="347684"/>
            </a:xfrm>
            <a:prstGeom prst="rect">
              <a:avLst/>
            </a:prstGeom>
            <a:grpFill/>
            <a:extLst/>
          </p:spPr>
        </p:pic>
        <p:pic>
          <p:nvPicPr>
            <p:cNvPr id="170" name="Picture 123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6040" y="3237207"/>
              <a:ext cx="2282208" cy="518684"/>
            </a:xfrm>
            <a:prstGeom prst="rect">
              <a:avLst/>
            </a:prstGeom>
            <a:grpFill/>
            <a:extLst/>
          </p:spPr>
        </p:pic>
        <p:sp>
          <p:nvSpPr>
            <p:cNvPr id="171" name="TextBox 170"/>
            <p:cNvSpPr txBox="1"/>
            <p:nvPr/>
          </p:nvSpPr>
          <p:spPr>
            <a:xfrm>
              <a:off x="6995118" y="3638226"/>
              <a:ext cx="184731" cy="261610"/>
            </a:xfrm>
            <a:prstGeom prst="rect">
              <a:avLst/>
            </a:prstGeom>
            <a:grpFill/>
          </p:spPr>
          <p:txBody>
            <a:bodyPr wrap="none" rtlCol="0">
              <a:spAutoFit/>
            </a:bodyPr>
            <a:lstStyle/>
            <a:p>
              <a:endParaRPr lang="en-IN" sz="1100" dirty="0"/>
            </a:p>
          </p:txBody>
        </p:sp>
        <p:sp>
          <p:nvSpPr>
            <p:cNvPr id="172" name="TextBox 171"/>
            <p:cNvSpPr txBox="1"/>
            <p:nvPr/>
          </p:nvSpPr>
          <p:spPr>
            <a:xfrm>
              <a:off x="6512014" y="3341401"/>
              <a:ext cx="86318" cy="261610"/>
            </a:xfrm>
            <a:prstGeom prst="rect">
              <a:avLst/>
            </a:prstGeom>
            <a:grpFill/>
          </p:spPr>
          <p:txBody>
            <a:bodyPr wrap="square" rtlCol="0">
              <a:spAutoFit/>
            </a:bodyPr>
            <a:lstStyle/>
            <a:p>
              <a:r>
                <a:rPr lang="en-IN" sz="1100" dirty="0" smtClean="0"/>
                <a:t>,</a:t>
              </a:r>
              <a:endParaRPr lang="en-IN" sz="1100" dirty="0"/>
            </a:p>
          </p:txBody>
        </p:sp>
        <mc:AlternateContent xmlns:mc="http://schemas.openxmlformats.org/markup-compatibility/2006" xmlns:a14="http://schemas.microsoft.com/office/drawing/2010/main">
          <mc:Choice Requires="a14">
            <p:sp>
              <p:nvSpPr>
                <p:cNvPr id="173" name="TextBox 172"/>
                <p:cNvSpPr txBox="1"/>
                <p:nvPr/>
              </p:nvSpPr>
              <p:spPr>
                <a:xfrm>
                  <a:off x="7785109" y="2605541"/>
                  <a:ext cx="1232351" cy="408958"/>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100" i="1" smtClean="0">
                                <a:latin typeface="Cambria Math" panose="02040503050406030204" pitchFamily="18" charset="0"/>
                              </a:rPr>
                            </m:ctrlPr>
                          </m:fPr>
                          <m:num>
                            <m:r>
                              <m:rPr>
                                <m:nor/>
                              </m:rPr>
                              <a:rPr lang="en-IN" sz="1100"/>
                              <m:t>Bgp</m:t>
                            </m:r>
                            <m:r>
                              <m:rPr>
                                <m:nor/>
                              </m:rPr>
                              <a:rPr lang="en-IN" sz="1100"/>
                              <m:t>×</m:t>
                            </m:r>
                            <m:r>
                              <m:rPr>
                                <m:nor/>
                              </m:rPr>
                              <a:rPr lang="en-IN" sz="1100"/>
                              <m:t>π</m:t>
                            </m:r>
                            <m:r>
                              <m:rPr>
                                <m:nor/>
                              </m:rPr>
                              <a:rPr lang="en-IN" sz="1100"/>
                              <m:t>×</m:t>
                            </m:r>
                            <m:r>
                              <m:rPr>
                                <m:nor/>
                              </m:rPr>
                              <a:rPr lang="en-IN" sz="1100"/>
                              <m:t>Dis</m:t>
                            </m:r>
                          </m:num>
                          <m:den>
                            <m:r>
                              <a:rPr lang="en-IN" sz="1100" b="0" i="1" smtClean="0">
                                <a:latin typeface="Cambria Math" panose="02040503050406030204" pitchFamily="18" charset="0"/>
                              </a:rPr>
                              <m:t>𝐵𝑐</m:t>
                            </m:r>
                            <m:r>
                              <m:rPr>
                                <m:nor/>
                              </m:rPr>
                              <a:rPr lang="en-IN" sz="1100" dirty="0" smtClean="0"/>
                              <m:t>P</m:t>
                            </m:r>
                            <m:r>
                              <m:rPr>
                                <m:nor/>
                              </m:rPr>
                              <a:rPr lang="en-IN" sz="1100" dirty="0" smtClean="0"/>
                              <m:t>×</m:t>
                            </m:r>
                            <m:r>
                              <m:rPr>
                                <m:nor/>
                              </m:rPr>
                              <a:rPr lang="en-IN" sz="1100" dirty="0" smtClean="0"/>
                              <m:t>Ks</m:t>
                            </m:r>
                          </m:den>
                        </m:f>
                      </m:oMath>
                    </m:oMathPara>
                  </a14:m>
                  <a:endParaRPr lang="en-IN" sz="1100" dirty="0"/>
                </a:p>
              </p:txBody>
            </p:sp>
          </mc:Choice>
          <mc:Fallback xmlns="">
            <p:sp>
              <p:nvSpPr>
                <p:cNvPr id="173" name="TextBox 172"/>
                <p:cNvSpPr txBox="1">
                  <a:spLocks noRot="1" noChangeAspect="1" noMove="1" noResize="1" noEditPoints="1" noAdjustHandles="1" noChangeArrowheads="1" noChangeShapeType="1" noTextEdit="1"/>
                </p:cNvSpPr>
                <p:nvPr/>
              </p:nvSpPr>
              <p:spPr>
                <a:xfrm>
                  <a:off x="7785109" y="2605541"/>
                  <a:ext cx="1232351" cy="408958"/>
                </a:xfrm>
                <a:prstGeom prst="rect">
                  <a:avLst/>
                </a:prstGeom>
                <a:blipFill rotWithShape="0">
                  <a:blip r:embed="rId7"/>
                  <a:stretch>
                    <a:fillRect b="-2985"/>
                  </a:stretch>
                </a:blipFill>
              </p:spPr>
              <p:txBody>
                <a:bodyPr/>
                <a:lstStyle/>
                <a:p>
                  <a:r>
                    <a:rPr lang="en-IN">
                      <a:noFill/>
                    </a:rPr>
                    <a:t> </a:t>
                  </a:r>
                </a:p>
              </p:txBody>
            </p:sp>
          </mc:Fallback>
        </mc:AlternateContent>
        <p:sp>
          <p:nvSpPr>
            <p:cNvPr id="174" name="TextBox 173"/>
            <p:cNvSpPr txBox="1"/>
            <p:nvPr/>
          </p:nvSpPr>
          <p:spPr>
            <a:xfrm>
              <a:off x="7589860" y="2669279"/>
              <a:ext cx="415498" cy="261610"/>
            </a:xfrm>
            <a:prstGeom prst="rect">
              <a:avLst/>
            </a:prstGeom>
            <a:grpFill/>
          </p:spPr>
          <p:txBody>
            <a:bodyPr wrap="none" rtlCol="0">
              <a:spAutoFit/>
            </a:bodyPr>
            <a:lstStyle/>
            <a:p>
              <a:r>
                <a:rPr lang="en-IN" sz="1100" dirty="0" smtClean="0"/>
                <a:t>Db=</a:t>
              </a:r>
              <a:endParaRPr lang="en-IN" sz="1100" dirty="0"/>
            </a:p>
          </p:txBody>
        </p:sp>
        <p:sp>
          <p:nvSpPr>
            <p:cNvPr id="175" name="TextBox 174"/>
            <p:cNvSpPr txBox="1"/>
            <p:nvPr/>
          </p:nvSpPr>
          <p:spPr>
            <a:xfrm>
              <a:off x="7261002" y="2620208"/>
              <a:ext cx="247349" cy="261610"/>
            </a:xfrm>
            <a:prstGeom prst="rect">
              <a:avLst/>
            </a:prstGeom>
            <a:grpFill/>
          </p:spPr>
          <p:txBody>
            <a:bodyPr wrap="square" rtlCol="0">
              <a:spAutoFit/>
            </a:bodyPr>
            <a:lstStyle/>
            <a:p>
              <a:r>
                <a:rPr lang="en-IN" sz="1100" dirty="0" smtClean="0"/>
                <a:t>,</a:t>
              </a:r>
              <a:endParaRPr lang="en-IN" sz="1100" dirty="0"/>
            </a:p>
          </p:txBody>
        </p:sp>
        <p:sp>
          <p:nvSpPr>
            <p:cNvPr id="176" name="TextBox 175"/>
            <p:cNvSpPr txBox="1"/>
            <p:nvPr/>
          </p:nvSpPr>
          <p:spPr>
            <a:xfrm>
              <a:off x="5294904" y="2574843"/>
              <a:ext cx="247349" cy="261610"/>
            </a:xfrm>
            <a:prstGeom prst="rect">
              <a:avLst/>
            </a:prstGeom>
            <a:grpFill/>
          </p:spPr>
          <p:txBody>
            <a:bodyPr wrap="square" rtlCol="0">
              <a:spAutoFit/>
            </a:bodyPr>
            <a:lstStyle/>
            <a:p>
              <a:r>
                <a:rPr lang="en-IN" sz="1100" dirty="0" smtClean="0"/>
                <a:t>,</a:t>
              </a:r>
              <a:endParaRPr lang="en-IN" sz="1100" dirty="0"/>
            </a:p>
          </p:txBody>
        </p:sp>
        <p:sp>
          <p:nvSpPr>
            <p:cNvPr id="177" name="TextBox 176"/>
            <p:cNvSpPr txBox="1"/>
            <p:nvPr/>
          </p:nvSpPr>
          <p:spPr>
            <a:xfrm>
              <a:off x="4073968" y="2645167"/>
              <a:ext cx="247349" cy="261610"/>
            </a:xfrm>
            <a:prstGeom prst="rect">
              <a:avLst/>
            </a:prstGeom>
            <a:grpFill/>
          </p:spPr>
          <p:txBody>
            <a:bodyPr wrap="square" rtlCol="0">
              <a:spAutoFit/>
            </a:bodyPr>
            <a:lstStyle/>
            <a:p>
              <a:r>
                <a:rPr lang="en-IN" sz="1100" dirty="0" smtClean="0"/>
                <a:t>,</a:t>
              </a:r>
              <a:endParaRPr lang="en-IN" sz="1100" dirty="0"/>
            </a:p>
          </p:txBody>
        </p:sp>
      </p:grpSp>
      <p:sp>
        <p:nvSpPr>
          <p:cNvPr id="157" name="Rounded Rectangle 156"/>
          <p:cNvSpPr/>
          <p:nvPr/>
        </p:nvSpPr>
        <p:spPr>
          <a:xfrm>
            <a:off x="3023130" y="5173288"/>
            <a:ext cx="6256117" cy="1932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smtClean="0">
                <a:solidFill>
                  <a:schemeClr val="tx1"/>
                </a:solidFill>
              </a:rPr>
              <a:t>If all condition follow then design is good proceed to further transient analysis </a:t>
            </a:r>
            <a:endParaRPr lang="en-IN" sz="1100" dirty="0">
              <a:solidFill>
                <a:schemeClr val="tx1"/>
              </a:solidFill>
            </a:endParaRPr>
          </a:p>
        </p:txBody>
      </p:sp>
      <p:sp>
        <p:nvSpPr>
          <p:cNvPr id="179" name="Rounded Rectangle 178"/>
          <p:cNvSpPr/>
          <p:nvPr/>
        </p:nvSpPr>
        <p:spPr>
          <a:xfrm>
            <a:off x="2820280" y="5707236"/>
            <a:ext cx="6449678" cy="44077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If transient analysis performance is adequate then proceed design to fabrication else repeat the design process by making suitable correction</a:t>
            </a:r>
            <a:endParaRPr lang="en-IN" sz="1100" dirty="0">
              <a:solidFill>
                <a:schemeClr val="tx1"/>
              </a:solidFill>
            </a:endParaRPr>
          </a:p>
        </p:txBody>
      </p:sp>
      <p:sp>
        <p:nvSpPr>
          <p:cNvPr id="158" name="Down Arrow 157"/>
          <p:cNvSpPr/>
          <p:nvPr/>
        </p:nvSpPr>
        <p:spPr>
          <a:xfrm>
            <a:off x="3176085" y="1257310"/>
            <a:ext cx="294745" cy="46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81" name="Down Arrow 180"/>
          <p:cNvSpPr/>
          <p:nvPr/>
        </p:nvSpPr>
        <p:spPr>
          <a:xfrm>
            <a:off x="6011448" y="1257706"/>
            <a:ext cx="294745" cy="46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82" name="Down Arrow 181"/>
          <p:cNvSpPr/>
          <p:nvPr/>
        </p:nvSpPr>
        <p:spPr>
          <a:xfrm>
            <a:off x="8660072" y="1275713"/>
            <a:ext cx="294745" cy="46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83" name="Down Arrow 182"/>
          <p:cNvSpPr/>
          <p:nvPr/>
        </p:nvSpPr>
        <p:spPr>
          <a:xfrm>
            <a:off x="6105069" y="2632353"/>
            <a:ext cx="294745" cy="46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84" name="Down Arrow 183"/>
          <p:cNvSpPr/>
          <p:nvPr/>
        </p:nvSpPr>
        <p:spPr>
          <a:xfrm>
            <a:off x="8820680" y="2596040"/>
            <a:ext cx="294745" cy="46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85" name="Down Arrow 184"/>
          <p:cNvSpPr/>
          <p:nvPr/>
        </p:nvSpPr>
        <p:spPr>
          <a:xfrm>
            <a:off x="3158836" y="2691116"/>
            <a:ext cx="200881" cy="3630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86" name="Down Arrow 185"/>
          <p:cNvSpPr/>
          <p:nvPr/>
        </p:nvSpPr>
        <p:spPr>
          <a:xfrm>
            <a:off x="5888641" y="3886204"/>
            <a:ext cx="246934" cy="306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87" name="Down Arrow 186"/>
          <p:cNvSpPr/>
          <p:nvPr/>
        </p:nvSpPr>
        <p:spPr>
          <a:xfrm>
            <a:off x="5869372" y="4368437"/>
            <a:ext cx="281817" cy="358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88" name="Down Arrow 187"/>
          <p:cNvSpPr/>
          <p:nvPr/>
        </p:nvSpPr>
        <p:spPr>
          <a:xfrm>
            <a:off x="5859050" y="4884834"/>
            <a:ext cx="350298" cy="309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89" name="Down Arrow 188"/>
          <p:cNvSpPr/>
          <p:nvPr/>
        </p:nvSpPr>
        <p:spPr>
          <a:xfrm>
            <a:off x="5825305" y="5390350"/>
            <a:ext cx="359751" cy="347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2" name="TextBox 1"/>
          <p:cNvSpPr txBox="1"/>
          <p:nvPr/>
        </p:nvSpPr>
        <p:spPr>
          <a:xfrm>
            <a:off x="3342427" y="158231"/>
            <a:ext cx="5927531" cy="523220"/>
          </a:xfrm>
          <a:prstGeom prst="rect">
            <a:avLst/>
          </a:prstGeom>
          <a:solidFill>
            <a:schemeClr val="accent2">
              <a:lumMod val="20000"/>
              <a:lumOff val="80000"/>
            </a:schemeClr>
          </a:solidFill>
        </p:spPr>
        <p:txBody>
          <a:bodyPr wrap="square" rtlCol="0">
            <a:spAutoFit/>
          </a:bodyPr>
          <a:lstStyle/>
          <a:p>
            <a:r>
              <a:rPr lang="en-GB" sz="2800" dirty="0" smtClean="0"/>
              <a:t>Flow chart for design of IPMSM</a:t>
            </a:r>
            <a:endParaRPr lang="en-IN" sz="2800" dirty="0"/>
          </a:p>
        </p:txBody>
      </p:sp>
      <p:sp>
        <p:nvSpPr>
          <p:cNvPr id="3" name="TextBox 2"/>
          <p:cNvSpPr txBox="1"/>
          <p:nvPr/>
        </p:nvSpPr>
        <p:spPr>
          <a:xfrm>
            <a:off x="5543189" y="6086052"/>
            <a:ext cx="849913" cy="369332"/>
          </a:xfrm>
          <a:prstGeom prst="rect">
            <a:avLst/>
          </a:prstGeom>
          <a:noFill/>
        </p:spPr>
        <p:txBody>
          <a:bodyPr wrap="none" rtlCol="0">
            <a:spAutoFit/>
          </a:bodyPr>
          <a:lstStyle/>
          <a:p>
            <a:r>
              <a:rPr lang="en-GB" dirty="0" smtClean="0"/>
              <a:t>Fig . 16</a:t>
            </a:r>
            <a:endParaRPr lang="en-IN" dirty="0"/>
          </a:p>
        </p:txBody>
      </p:sp>
      <p:sp>
        <p:nvSpPr>
          <p:cNvPr id="5" name="TextBox 4"/>
          <p:cNvSpPr txBox="1"/>
          <p:nvPr/>
        </p:nvSpPr>
        <p:spPr>
          <a:xfrm>
            <a:off x="1180496" y="6576916"/>
            <a:ext cx="7835799" cy="800219"/>
          </a:xfrm>
          <a:prstGeom prst="rect">
            <a:avLst/>
          </a:prstGeom>
          <a:noFill/>
        </p:spPr>
        <p:txBody>
          <a:bodyPr wrap="none" rtlCol="0">
            <a:spAutoFit/>
          </a:bodyPr>
          <a:lstStyle/>
          <a:p>
            <a:r>
              <a:rPr lang="en-IN" sz="1000" dirty="0" smtClean="0"/>
              <a:t>Reference book  -</a:t>
            </a:r>
            <a:r>
              <a:rPr lang="fi-FI" sz="1000" dirty="0"/>
              <a:t>uha Pyrhonen and Tapani Jokinen and Val eria </a:t>
            </a:r>
            <a:r>
              <a:rPr lang="fi-FI" sz="1000" dirty="0" smtClean="0"/>
              <a:t>Hrabovcova ,</a:t>
            </a:r>
            <a:r>
              <a:rPr lang="en-GB" sz="1000" dirty="0"/>
              <a:t> Design of Rotating Electrical </a:t>
            </a:r>
            <a:r>
              <a:rPr lang="en-GB" sz="1000" dirty="0" smtClean="0"/>
              <a:t>Machines , 2008 </a:t>
            </a:r>
            <a:r>
              <a:rPr lang="en-GB" sz="1000" dirty="0"/>
              <a:t>John Wiley &amp; Sons, Ltd  </a:t>
            </a:r>
          </a:p>
          <a:p>
            <a:r>
              <a:rPr lang="fi-FI" dirty="0"/>
              <a:t> </a:t>
            </a:r>
          </a:p>
          <a:p>
            <a:endParaRPr lang="en-IN" dirty="0"/>
          </a:p>
        </p:txBody>
      </p:sp>
      <p:sp>
        <p:nvSpPr>
          <p:cNvPr id="49" name="Pentagon 48"/>
          <p:cNvSpPr/>
          <p:nvPr/>
        </p:nvSpPr>
        <p:spPr>
          <a:xfrm>
            <a:off x="35102" y="44179"/>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50" name="TextBox 49"/>
          <p:cNvSpPr txBox="1"/>
          <p:nvPr/>
        </p:nvSpPr>
        <p:spPr>
          <a:xfrm>
            <a:off x="11837324" y="6450676"/>
            <a:ext cx="418704" cy="369332"/>
          </a:xfrm>
          <a:prstGeom prst="rect">
            <a:avLst/>
          </a:prstGeom>
          <a:noFill/>
        </p:spPr>
        <p:txBody>
          <a:bodyPr wrap="none" rtlCol="0">
            <a:spAutoFit/>
          </a:bodyPr>
          <a:lstStyle/>
          <a:p>
            <a:r>
              <a:rPr lang="en-IN" dirty="0" smtClean="0"/>
              <a:t>11</a:t>
            </a:r>
            <a:endParaRPr lang="en-IN" dirty="0"/>
          </a:p>
        </p:txBody>
      </p:sp>
      <p:cxnSp>
        <p:nvCxnSpPr>
          <p:cNvPr id="10" name="Straight Arrow Connector 9"/>
          <p:cNvCxnSpPr>
            <a:stCxn id="8" idx="1"/>
          </p:cNvCxnSpPr>
          <p:nvPr/>
        </p:nvCxnSpPr>
        <p:spPr>
          <a:xfrm flipH="1">
            <a:off x="1200666" y="4244728"/>
            <a:ext cx="4010640" cy="2589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1267856" y="1965014"/>
            <a:ext cx="13878" cy="227971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310427" y="1987817"/>
            <a:ext cx="89864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flipV="1">
            <a:off x="11349609" y="1964662"/>
            <a:ext cx="9164" cy="225727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8" idx="3"/>
          </p:cNvCxnSpPr>
          <p:nvPr/>
        </p:nvCxnSpPr>
        <p:spPr>
          <a:xfrm flipV="1">
            <a:off x="7207390" y="4221936"/>
            <a:ext cx="4158702" cy="2279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flipV="1">
            <a:off x="10294145" y="2001241"/>
            <a:ext cx="1062783" cy="366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1057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42211" y="444788"/>
            <a:ext cx="6133898" cy="2955117"/>
          </a:xfrm>
          <a:prstGeom prst="rect">
            <a:avLst/>
          </a:prstGeom>
        </p:spPr>
      </p:pic>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3564710202"/>
                  </p:ext>
                </p:extLst>
              </p:nvPr>
            </p:nvGraphicFramePr>
            <p:xfrm>
              <a:off x="6522550" y="444788"/>
              <a:ext cx="5508893" cy="2963175"/>
            </p:xfrm>
            <a:graphic>
              <a:graphicData uri="http://schemas.openxmlformats.org/drawingml/2006/table">
                <a:tbl>
                  <a:tblPr firstRow="1" firstCol="1" bandRow="1">
                    <a:tableStyleId>{5C22544A-7EE6-4342-B048-85BDC9FD1C3A}</a:tableStyleId>
                  </a:tblPr>
                  <a:tblGrid>
                    <a:gridCol w="1835543"/>
                    <a:gridCol w="1836675"/>
                    <a:gridCol w="1836675"/>
                  </a:tblGrid>
                  <a:tr h="248665">
                    <a:tc>
                      <a:txBody>
                        <a:bodyPr/>
                        <a:lstStyle/>
                        <a:p>
                          <a:pPr algn="just">
                            <a:spcAft>
                              <a:spcPts val="0"/>
                            </a:spcAft>
                          </a:pPr>
                          <a:r>
                            <a:rPr lang="en-US" sz="1400" dirty="0">
                              <a:effectLst/>
                            </a:rPr>
                            <a:t>Parameter</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Value</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Unit</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Bs0 </a:t>
                          </a:r>
                          <a:r>
                            <a:rPr lang="en-US" sz="1100" dirty="0" smtClean="0">
                              <a:effectLst/>
                            </a:rPr>
                            <a:t>(slot opening</a:t>
                          </a:r>
                          <a:r>
                            <a:rPr lang="en-US" sz="1400" dirty="0" smtClean="0">
                              <a:effectLst/>
                            </a:rPr>
                            <a:t>)</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a:effectLst/>
                            </a:rPr>
                            <a:t>2</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GB" sz="1400" dirty="0" smtClean="0">
                              <a:effectLst/>
                              <a:latin typeface="Times New Roman" panose="02020603050405020304" pitchFamily="18" charset="0"/>
                              <a:ea typeface="SimSun" panose="02010600030101010101" pitchFamily="2" charset="-122"/>
                            </a:rPr>
                            <a:t>mm</a:t>
                          </a:r>
                          <a:endParaRPr lang="en-IN" sz="1400" dirty="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Hs0 </a:t>
                          </a:r>
                          <a:r>
                            <a:rPr lang="en-US" sz="1100" dirty="0" smtClean="0">
                              <a:effectLst/>
                            </a:rPr>
                            <a:t>(slot opening height)</a:t>
                          </a:r>
                          <a:endParaRPr lang="en-IN"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1</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mm</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Hs2</a:t>
                          </a:r>
                          <a:r>
                            <a:rPr lang="en-US" sz="1400" baseline="0" dirty="0" smtClean="0">
                              <a:effectLst/>
                            </a:rPr>
                            <a:t> </a:t>
                          </a:r>
                          <a:r>
                            <a:rPr lang="en-US" sz="1050" baseline="0" dirty="0" smtClean="0">
                              <a:effectLst/>
                            </a:rPr>
                            <a:t>(bent height)</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1.5</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mm</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Air gap length (</a:t>
                          </a:r>
                          <a14:m>
                            <m:oMath xmlns:m="http://schemas.openxmlformats.org/officeDocument/2006/math">
                              <m:sSub>
                                <m:sSubPr>
                                  <m:ctrlPr>
                                    <a:rPr lang="en-US" sz="1400" i="1" smtClean="0">
                                      <a:effectLst/>
                                      <a:latin typeface="Cambria Math" panose="02040503050406030204" pitchFamily="18" charset="0"/>
                                    </a:rPr>
                                  </m:ctrlPr>
                                </m:sSubPr>
                                <m:e>
                                  <m:r>
                                    <a:rPr lang="en-GB" sz="1400" b="1" i="1" smtClean="0">
                                      <a:effectLst/>
                                      <a:latin typeface="Cambria Math" panose="02040503050406030204" pitchFamily="18" charset="0"/>
                                    </a:rPr>
                                    <m:t>𝒍</m:t>
                                  </m:r>
                                </m:e>
                                <m:sub>
                                  <m:r>
                                    <a:rPr lang="en-GB" sz="1400" b="1" i="1" smtClean="0">
                                      <a:effectLst/>
                                      <a:latin typeface="Cambria Math" panose="02040503050406030204" pitchFamily="18" charset="0"/>
                                    </a:rPr>
                                    <m:t>𝒈</m:t>
                                  </m:r>
                                </m:sub>
                              </m:sSub>
                            </m:oMath>
                          </a14:m>
                          <a:r>
                            <a:rPr lang="en-US" sz="1400" dirty="0" smtClean="0">
                              <a:effectLst/>
                            </a:rPr>
                            <a:t>)</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0.7</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mm</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err="1">
                              <a:effectLst/>
                            </a:rPr>
                            <a:t>Bst</a:t>
                          </a:r>
                          <a:r>
                            <a:rPr lang="en-US" sz="1400" dirty="0">
                              <a:effectLst/>
                            </a:rPr>
                            <a:t> </a:t>
                          </a:r>
                          <a:r>
                            <a:rPr lang="en-US" sz="1050" dirty="0">
                              <a:effectLst/>
                            </a:rPr>
                            <a:t>(rms)</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1.62</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T</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err="1">
                              <a:effectLst/>
                            </a:rPr>
                            <a:t>Bsy</a:t>
                          </a:r>
                          <a:r>
                            <a:rPr lang="en-US" sz="1400" dirty="0">
                              <a:effectLst/>
                            </a:rPr>
                            <a:t> </a:t>
                          </a:r>
                          <a:r>
                            <a:rPr lang="en-US" sz="1050" dirty="0">
                              <a:effectLst/>
                            </a:rPr>
                            <a:t>(rms)</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1.42</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T</a:t>
                          </a:r>
                          <a:endParaRPr lang="en-IN" sz="1400">
                            <a:effectLst/>
                            <a:latin typeface="Times New Roman" panose="02020603050405020304" pitchFamily="18" charset="0"/>
                            <a:ea typeface="SimSun" panose="02010600030101010101" pitchFamily="2" charset="-122"/>
                          </a:endParaRPr>
                        </a:p>
                      </a:txBody>
                      <a:tcPr marL="68580" marR="68580" marT="0" marB="0"/>
                    </a:tc>
                  </a:tr>
                  <a:tr h="227860">
                    <a:tc>
                      <a:txBody>
                        <a:bodyPr/>
                        <a:lstStyle/>
                        <a:p>
                          <a:pPr algn="just">
                            <a:spcAft>
                              <a:spcPts val="0"/>
                            </a:spcAft>
                          </a:pPr>
                          <a:r>
                            <a:rPr lang="en-US" sz="1400" dirty="0" err="1" smtClean="0">
                              <a:effectLst/>
                            </a:rPr>
                            <a:t>Bavg</a:t>
                          </a:r>
                          <a:r>
                            <a:rPr lang="en-US" sz="1050" dirty="0" smtClean="0">
                              <a:effectLst/>
                            </a:rPr>
                            <a:t>(</a:t>
                          </a:r>
                          <a:r>
                            <a:rPr lang="en-US" sz="1050" dirty="0" err="1" smtClean="0">
                              <a:effectLst/>
                            </a:rPr>
                            <a:t>airgap</a:t>
                          </a:r>
                          <a:r>
                            <a:rPr lang="en-US" sz="1050" dirty="0" smtClean="0">
                              <a:effectLst/>
                            </a:rPr>
                            <a:t> </a:t>
                          </a:r>
                          <a:r>
                            <a:rPr lang="en-US" sz="1050" dirty="0" err="1" smtClean="0">
                              <a:effectLst/>
                            </a:rPr>
                            <a:t>avg</a:t>
                          </a:r>
                          <a:r>
                            <a:rPr lang="en-US" sz="1050" dirty="0" smtClean="0">
                              <a:effectLst/>
                            </a:rPr>
                            <a:t> flux density)</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0.56</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T</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Ac </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40</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Ka/m</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Ks( </a:t>
                          </a:r>
                          <a:r>
                            <a:rPr lang="en-US" sz="1050" dirty="0" smtClean="0">
                              <a:effectLst/>
                            </a:rPr>
                            <a:t>stacking factor)</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0.9</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a:t>
                          </a:r>
                          <a:endParaRPr lang="en-IN" sz="1400" dirty="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a:effectLst/>
                            </a:rPr>
                            <a:t>Dis/Dos</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0.6</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a:t>
                          </a:r>
                          <a:endParaRPr lang="en-IN" sz="1400" dirty="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a:effectLst/>
                            </a:rPr>
                            <a:t>ϒ </a:t>
                          </a:r>
                          <a:r>
                            <a:rPr lang="en-US" sz="1400" dirty="0" smtClean="0">
                              <a:effectLst/>
                            </a:rPr>
                            <a:t> </a:t>
                          </a:r>
                          <a:r>
                            <a:rPr lang="en-US" sz="1050" dirty="0" smtClean="0">
                              <a:effectLst/>
                            </a:rPr>
                            <a:t>(supply</a:t>
                          </a:r>
                          <a:r>
                            <a:rPr lang="en-US" sz="1050" baseline="0" dirty="0" smtClean="0">
                              <a:effectLst/>
                            </a:rPr>
                            <a:t> voltage/back </a:t>
                          </a:r>
                          <a:r>
                            <a:rPr lang="en-US" sz="1050" baseline="0" dirty="0" err="1" smtClean="0">
                              <a:effectLst/>
                            </a:rPr>
                            <a:t>emf</a:t>
                          </a:r>
                          <a:r>
                            <a:rPr lang="en-US" sz="1050" baseline="0" dirty="0" smtClean="0">
                              <a:effectLst/>
                            </a:rPr>
                            <a:t>)</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a:effectLst/>
                            </a:rPr>
                            <a:t>0.95</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a:t>
                          </a:r>
                          <a:endParaRPr lang="en-IN" sz="14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3564710202"/>
                  </p:ext>
                </p:extLst>
              </p:nvPr>
            </p:nvGraphicFramePr>
            <p:xfrm>
              <a:off x="6522550" y="444788"/>
              <a:ext cx="5508893" cy="2963175"/>
            </p:xfrm>
            <a:graphic>
              <a:graphicData uri="http://schemas.openxmlformats.org/drawingml/2006/table">
                <a:tbl>
                  <a:tblPr firstRow="1" firstCol="1" bandRow="1">
                    <a:tableStyleId>{5C22544A-7EE6-4342-B048-85BDC9FD1C3A}</a:tableStyleId>
                  </a:tblPr>
                  <a:tblGrid>
                    <a:gridCol w="1835543"/>
                    <a:gridCol w="1836675"/>
                    <a:gridCol w="1836675"/>
                  </a:tblGrid>
                  <a:tr h="248665">
                    <a:tc>
                      <a:txBody>
                        <a:bodyPr/>
                        <a:lstStyle/>
                        <a:p>
                          <a:pPr algn="just">
                            <a:spcAft>
                              <a:spcPts val="0"/>
                            </a:spcAft>
                          </a:pPr>
                          <a:r>
                            <a:rPr lang="en-US" sz="1400" dirty="0">
                              <a:effectLst/>
                            </a:rPr>
                            <a:t>Parameter</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Value</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Unit</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Bs0 </a:t>
                          </a:r>
                          <a:r>
                            <a:rPr lang="en-US" sz="1100" dirty="0" smtClean="0">
                              <a:effectLst/>
                            </a:rPr>
                            <a:t>(slot opening</a:t>
                          </a:r>
                          <a:r>
                            <a:rPr lang="en-US" sz="1400" dirty="0" smtClean="0">
                              <a:effectLst/>
                            </a:rPr>
                            <a:t>)</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a:effectLst/>
                            </a:rPr>
                            <a:t>2</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GB" sz="1400" dirty="0" smtClean="0">
                              <a:effectLst/>
                              <a:latin typeface="Times New Roman" panose="02020603050405020304" pitchFamily="18" charset="0"/>
                              <a:ea typeface="SimSun" panose="02010600030101010101" pitchFamily="2" charset="-122"/>
                            </a:rPr>
                            <a:t>mm</a:t>
                          </a:r>
                          <a:endParaRPr lang="en-IN" sz="1400" dirty="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Hs0 </a:t>
                          </a:r>
                          <a:r>
                            <a:rPr lang="en-US" sz="1100" dirty="0" smtClean="0">
                              <a:effectLst/>
                            </a:rPr>
                            <a:t>(slot opening height)</a:t>
                          </a:r>
                          <a:endParaRPr lang="en-IN"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1</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mm</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Hs2</a:t>
                          </a:r>
                          <a:r>
                            <a:rPr lang="en-US" sz="1400" baseline="0" dirty="0" smtClean="0">
                              <a:effectLst/>
                            </a:rPr>
                            <a:t> </a:t>
                          </a:r>
                          <a:r>
                            <a:rPr lang="en-US" sz="1050" baseline="0" dirty="0" smtClean="0">
                              <a:effectLst/>
                            </a:rPr>
                            <a:t>(bent height)</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1.5</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mm</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endParaRPr lang="en-US"/>
                        </a:p>
                      </a:txBody>
                      <a:tcPr marL="68580" marR="68580" marT="0" marB="0">
                        <a:blipFill rotWithShape="0">
                          <a:blip r:embed="rId3"/>
                          <a:stretch>
                            <a:fillRect l="-331" t="-419512" r="-200993" b="-717073"/>
                          </a:stretch>
                        </a:blipFill>
                      </a:tcPr>
                    </a:tc>
                    <a:tc>
                      <a:txBody>
                        <a:bodyPr/>
                        <a:lstStyle/>
                        <a:p>
                          <a:pPr algn="ctr">
                            <a:spcAft>
                              <a:spcPts val="0"/>
                            </a:spcAft>
                          </a:pPr>
                          <a:r>
                            <a:rPr lang="en-US" sz="1400" dirty="0">
                              <a:effectLst/>
                            </a:rPr>
                            <a:t>0.7</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mm</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err="1">
                              <a:effectLst/>
                            </a:rPr>
                            <a:t>Bst</a:t>
                          </a:r>
                          <a:r>
                            <a:rPr lang="en-US" sz="1400" dirty="0">
                              <a:effectLst/>
                            </a:rPr>
                            <a:t> </a:t>
                          </a:r>
                          <a:r>
                            <a:rPr lang="en-US" sz="1050" dirty="0">
                              <a:effectLst/>
                            </a:rPr>
                            <a:t>(rms)</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1.62</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T</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err="1">
                              <a:effectLst/>
                            </a:rPr>
                            <a:t>Bsy</a:t>
                          </a:r>
                          <a:r>
                            <a:rPr lang="en-US" sz="1400" dirty="0">
                              <a:effectLst/>
                            </a:rPr>
                            <a:t> </a:t>
                          </a:r>
                          <a:r>
                            <a:rPr lang="en-US" sz="1050" dirty="0">
                              <a:effectLst/>
                            </a:rPr>
                            <a:t>(rms)</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1.42</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T</a:t>
                          </a:r>
                          <a:endParaRPr lang="en-IN" sz="1400">
                            <a:effectLst/>
                            <a:latin typeface="Times New Roman" panose="02020603050405020304" pitchFamily="18" charset="0"/>
                            <a:ea typeface="SimSun" panose="02010600030101010101" pitchFamily="2" charset="-122"/>
                          </a:endParaRPr>
                        </a:p>
                      </a:txBody>
                      <a:tcPr marL="68580" marR="68580" marT="0" marB="0"/>
                    </a:tc>
                  </a:tr>
                  <a:tr h="227860">
                    <a:tc>
                      <a:txBody>
                        <a:bodyPr/>
                        <a:lstStyle/>
                        <a:p>
                          <a:pPr algn="just">
                            <a:spcAft>
                              <a:spcPts val="0"/>
                            </a:spcAft>
                          </a:pPr>
                          <a:r>
                            <a:rPr lang="en-US" sz="1400" dirty="0" err="1" smtClean="0">
                              <a:effectLst/>
                            </a:rPr>
                            <a:t>Bavg</a:t>
                          </a:r>
                          <a:r>
                            <a:rPr lang="en-US" sz="1050" dirty="0" smtClean="0">
                              <a:effectLst/>
                            </a:rPr>
                            <a:t>(</a:t>
                          </a:r>
                          <a:r>
                            <a:rPr lang="en-US" sz="1050" dirty="0" err="1" smtClean="0">
                              <a:effectLst/>
                            </a:rPr>
                            <a:t>airgap</a:t>
                          </a:r>
                          <a:r>
                            <a:rPr lang="en-US" sz="1050" dirty="0" smtClean="0">
                              <a:effectLst/>
                            </a:rPr>
                            <a:t> </a:t>
                          </a:r>
                          <a:r>
                            <a:rPr lang="en-US" sz="1050" dirty="0" err="1" smtClean="0">
                              <a:effectLst/>
                            </a:rPr>
                            <a:t>avg</a:t>
                          </a:r>
                          <a:r>
                            <a:rPr lang="en-US" sz="1050" dirty="0" smtClean="0">
                              <a:effectLst/>
                            </a:rPr>
                            <a:t> flux density)</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0.56</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T</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Ac </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40</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Ka/m</a:t>
                          </a:r>
                          <a:endParaRPr lang="en-IN" sz="140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smtClean="0">
                              <a:effectLst/>
                            </a:rPr>
                            <a:t>Ks( </a:t>
                          </a:r>
                          <a:r>
                            <a:rPr lang="en-US" sz="1050" dirty="0" smtClean="0">
                              <a:effectLst/>
                            </a:rPr>
                            <a:t>stacking factor)</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0.9</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a:t>
                          </a:r>
                          <a:endParaRPr lang="en-IN" sz="1400" dirty="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a:effectLst/>
                            </a:rPr>
                            <a:t>Dis/Dos</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dirty="0">
                              <a:effectLst/>
                            </a:rPr>
                            <a:t>0.6</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a:t>
                          </a:r>
                          <a:endParaRPr lang="en-IN" sz="1400" dirty="0">
                            <a:effectLst/>
                            <a:latin typeface="Times New Roman" panose="02020603050405020304" pitchFamily="18" charset="0"/>
                            <a:ea typeface="SimSun" panose="02010600030101010101" pitchFamily="2" charset="-122"/>
                          </a:endParaRPr>
                        </a:p>
                      </a:txBody>
                      <a:tcPr marL="68580" marR="68580" marT="0" marB="0"/>
                    </a:tc>
                  </a:tr>
                  <a:tr h="248665">
                    <a:tc>
                      <a:txBody>
                        <a:bodyPr/>
                        <a:lstStyle/>
                        <a:p>
                          <a:pPr algn="just">
                            <a:spcAft>
                              <a:spcPts val="0"/>
                            </a:spcAft>
                          </a:pPr>
                          <a:r>
                            <a:rPr lang="en-US" sz="1400" dirty="0">
                              <a:effectLst/>
                            </a:rPr>
                            <a:t>ϒ </a:t>
                          </a:r>
                          <a:r>
                            <a:rPr lang="en-US" sz="1400" dirty="0" smtClean="0">
                              <a:effectLst/>
                            </a:rPr>
                            <a:t> </a:t>
                          </a:r>
                          <a:r>
                            <a:rPr lang="en-US" sz="1050" dirty="0" smtClean="0">
                              <a:effectLst/>
                            </a:rPr>
                            <a:t>(supply</a:t>
                          </a:r>
                          <a:r>
                            <a:rPr lang="en-US" sz="1050" baseline="0" dirty="0" smtClean="0">
                              <a:effectLst/>
                            </a:rPr>
                            <a:t> voltage/back </a:t>
                          </a:r>
                          <a:r>
                            <a:rPr lang="en-US" sz="1050" baseline="0" dirty="0" err="1" smtClean="0">
                              <a:effectLst/>
                            </a:rPr>
                            <a:t>emf</a:t>
                          </a:r>
                          <a:r>
                            <a:rPr lang="en-US" sz="1050" baseline="0" dirty="0" smtClean="0">
                              <a:effectLst/>
                            </a:rPr>
                            <a:t>)</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400">
                              <a:effectLst/>
                            </a:rPr>
                            <a:t>0.95</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a:t>
                          </a:r>
                          <a:endParaRPr lang="en-IN" sz="14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mc:Fallback>
      </mc:AlternateContent>
      <p:sp>
        <p:nvSpPr>
          <p:cNvPr id="4" name="Rectangle 1"/>
          <p:cNvSpPr>
            <a:spLocks noChangeArrowheads="1"/>
          </p:cNvSpPr>
          <p:nvPr/>
        </p:nvSpPr>
        <p:spPr bwMode="auto">
          <a:xfrm>
            <a:off x="7308518" y="106234"/>
            <a:ext cx="43747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TABLE </a:t>
            </a:r>
            <a:r>
              <a:rPr kumimoji="0" lang="en-US" sz="16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   </a:t>
            </a:r>
            <a:r>
              <a:rPr kumimoji="0" lang="en-US" sz="16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INITIAL ASSUMPION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01956775"/>
              </p:ext>
            </p:extLst>
          </p:nvPr>
        </p:nvGraphicFramePr>
        <p:xfrm>
          <a:off x="266902" y="4567695"/>
          <a:ext cx="4443235" cy="2165613"/>
        </p:xfrm>
        <a:graphic>
          <a:graphicData uri="http://schemas.openxmlformats.org/drawingml/2006/table">
            <a:tbl>
              <a:tblPr firstRow="1" firstCol="1" bandRow="1">
                <a:tableStyleId>{5C22544A-7EE6-4342-B048-85BDC9FD1C3A}</a:tableStyleId>
              </a:tblPr>
              <a:tblGrid>
                <a:gridCol w="1966042"/>
                <a:gridCol w="995810"/>
                <a:gridCol w="1481383"/>
              </a:tblGrid>
              <a:tr h="348475">
                <a:tc>
                  <a:txBody>
                    <a:bodyPr/>
                    <a:lstStyle/>
                    <a:p>
                      <a:pPr algn="just">
                        <a:spcAft>
                          <a:spcPts val="0"/>
                        </a:spcAft>
                      </a:pPr>
                      <a:r>
                        <a:rPr lang="en-US" sz="1400" dirty="0">
                          <a:effectLst/>
                        </a:rPr>
                        <a:t>Parameter</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Value</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Unit</a:t>
                      </a:r>
                      <a:endParaRPr lang="en-IN" sz="1400" dirty="0">
                        <a:effectLst/>
                        <a:latin typeface="Times New Roman" panose="02020603050405020304" pitchFamily="18" charset="0"/>
                        <a:ea typeface="SimSun" panose="02010600030101010101" pitchFamily="2" charset="-122"/>
                      </a:endParaRPr>
                    </a:p>
                  </a:txBody>
                  <a:tcPr marL="68580" marR="68580" marT="0" marB="0"/>
                </a:tc>
              </a:tr>
              <a:tr h="351294">
                <a:tc>
                  <a:txBody>
                    <a:bodyPr/>
                    <a:lstStyle/>
                    <a:p>
                      <a:pPr algn="just">
                        <a:spcAft>
                          <a:spcPts val="0"/>
                        </a:spcAft>
                      </a:pPr>
                      <a:r>
                        <a:rPr lang="en-US" sz="1050" dirty="0" err="1" smtClean="0">
                          <a:effectLst/>
                        </a:rPr>
                        <a:t>Wst</a:t>
                      </a:r>
                      <a:r>
                        <a:rPr lang="en-US" sz="1050" dirty="0" smtClean="0">
                          <a:effectLst/>
                        </a:rPr>
                        <a:t>(width of stator teeth)</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050" dirty="0">
                          <a:effectLst/>
                        </a:rPr>
                        <a:t>4.21</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050" dirty="0">
                          <a:effectLst/>
                        </a:rPr>
                        <a:t>mm</a:t>
                      </a:r>
                      <a:endParaRPr lang="en-IN" sz="1050" dirty="0">
                        <a:effectLst/>
                        <a:latin typeface="Times New Roman" panose="02020603050405020304" pitchFamily="18" charset="0"/>
                        <a:ea typeface="SimSun" panose="02010600030101010101" pitchFamily="2" charset="-122"/>
                      </a:endParaRPr>
                    </a:p>
                  </a:txBody>
                  <a:tcPr marL="68580" marR="68580" marT="0" marB="0"/>
                </a:tc>
              </a:tr>
              <a:tr h="218169">
                <a:tc>
                  <a:txBody>
                    <a:bodyPr/>
                    <a:lstStyle/>
                    <a:p>
                      <a:pPr algn="just">
                        <a:spcAft>
                          <a:spcPts val="0"/>
                        </a:spcAft>
                      </a:pPr>
                      <a:r>
                        <a:rPr lang="en-US" sz="1050" dirty="0" err="1" smtClean="0">
                          <a:effectLst/>
                        </a:rPr>
                        <a:t>Db</a:t>
                      </a:r>
                      <a:r>
                        <a:rPr lang="en-US" sz="1050" dirty="0" smtClean="0">
                          <a:effectLst/>
                        </a:rPr>
                        <a:t>(back iron width)</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050" dirty="0">
                          <a:effectLst/>
                        </a:rPr>
                        <a:t>9.2</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050" dirty="0">
                          <a:effectLst/>
                        </a:rPr>
                        <a:t>mm</a:t>
                      </a:r>
                      <a:endParaRPr lang="en-IN" sz="1050" dirty="0">
                        <a:effectLst/>
                        <a:latin typeface="Times New Roman" panose="02020603050405020304" pitchFamily="18" charset="0"/>
                        <a:ea typeface="SimSun" panose="02010600030101010101" pitchFamily="2" charset="-122"/>
                      </a:endParaRPr>
                    </a:p>
                  </a:txBody>
                  <a:tcPr marL="68580" marR="68580" marT="0" marB="0"/>
                </a:tc>
              </a:tr>
              <a:tr h="307473">
                <a:tc>
                  <a:txBody>
                    <a:bodyPr/>
                    <a:lstStyle/>
                    <a:p>
                      <a:pPr algn="just">
                        <a:spcAft>
                          <a:spcPts val="0"/>
                        </a:spcAft>
                      </a:pPr>
                      <a:r>
                        <a:rPr lang="en-GB" sz="1050" dirty="0" smtClean="0">
                          <a:effectLst/>
                          <a:latin typeface="Times New Roman" panose="02020603050405020304" pitchFamily="18" charset="0"/>
                          <a:ea typeface="SimSun" panose="02010600030101010101" pitchFamily="2" charset="-122"/>
                        </a:rPr>
                        <a:t>Dos(Outer diameter )</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GB" sz="1050" dirty="0" smtClean="0">
                          <a:effectLst/>
                          <a:latin typeface="Times New Roman" panose="02020603050405020304" pitchFamily="18" charset="0"/>
                          <a:ea typeface="SimSun" panose="02010600030101010101" pitchFamily="2" charset="-122"/>
                        </a:rPr>
                        <a:t>150</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GB" sz="1050" dirty="0" smtClean="0">
                          <a:effectLst/>
                          <a:latin typeface="Times New Roman" panose="02020603050405020304" pitchFamily="18" charset="0"/>
                          <a:ea typeface="SimSun" panose="02010600030101010101" pitchFamily="2" charset="-122"/>
                        </a:rPr>
                        <a:t>mm</a:t>
                      </a:r>
                      <a:endParaRPr lang="en-IN" sz="1050" dirty="0">
                        <a:effectLst/>
                        <a:latin typeface="Times New Roman" panose="02020603050405020304" pitchFamily="18" charset="0"/>
                        <a:ea typeface="SimSun" panose="02010600030101010101" pitchFamily="2" charset="-122"/>
                      </a:endParaRPr>
                    </a:p>
                  </a:txBody>
                  <a:tcPr marL="68580" marR="68580" marT="0" marB="0"/>
                </a:tc>
              </a:tr>
              <a:tr h="256186">
                <a:tc>
                  <a:txBody>
                    <a:bodyPr/>
                    <a:lstStyle/>
                    <a:p>
                      <a:pPr algn="just">
                        <a:spcAft>
                          <a:spcPts val="0"/>
                        </a:spcAft>
                      </a:pPr>
                      <a:r>
                        <a:rPr lang="en-GB" sz="1050" dirty="0" smtClean="0">
                          <a:effectLst/>
                          <a:latin typeface="Times New Roman" panose="02020603050405020304" pitchFamily="18" charset="0"/>
                          <a:ea typeface="SimSun" panose="02010600030101010101" pitchFamily="2" charset="-122"/>
                        </a:rPr>
                        <a:t>Dis(Inner</a:t>
                      </a:r>
                      <a:r>
                        <a:rPr lang="en-GB" sz="1050" baseline="0" dirty="0" smtClean="0">
                          <a:effectLst/>
                          <a:latin typeface="Times New Roman" panose="02020603050405020304" pitchFamily="18" charset="0"/>
                          <a:ea typeface="SimSun" panose="02010600030101010101" pitchFamily="2" charset="-122"/>
                        </a:rPr>
                        <a:t> diameter)</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GB" sz="1050" dirty="0" smtClean="0">
                          <a:effectLst/>
                          <a:latin typeface="Times New Roman" panose="02020603050405020304" pitchFamily="18" charset="0"/>
                          <a:ea typeface="SimSun" panose="02010600030101010101" pitchFamily="2" charset="-122"/>
                        </a:rPr>
                        <a:t>88.5</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GB" sz="1050" dirty="0" smtClean="0">
                          <a:effectLst/>
                          <a:latin typeface="Times New Roman" panose="02020603050405020304" pitchFamily="18" charset="0"/>
                          <a:ea typeface="SimSun" panose="02010600030101010101" pitchFamily="2" charset="-122"/>
                        </a:rPr>
                        <a:t>mm</a:t>
                      </a:r>
                      <a:endParaRPr lang="en-IN" sz="1050" dirty="0">
                        <a:effectLst/>
                        <a:latin typeface="Times New Roman" panose="02020603050405020304" pitchFamily="18" charset="0"/>
                        <a:ea typeface="SimSun" panose="02010600030101010101" pitchFamily="2" charset="-122"/>
                      </a:endParaRPr>
                    </a:p>
                  </a:txBody>
                  <a:tcPr marL="68580" marR="68580" marT="0" marB="0"/>
                </a:tc>
              </a:tr>
              <a:tr h="233256">
                <a:tc>
                  <a:txBody>
                    <a:bodyPr/>
                    <a:lstStyle/>
                    <a:p>
                      <a:pPr algn="just">
                        <a:spcAft>
                          <a:spcPts val="0"/>
                        </a:spcAft>
                      </a:pPr>
                      <a:r>
                        <a:rPr lang="en-US" sz="1050" dirty="0" smtClean="0">
                          <a:effectLst/>
                        </a:rPr>
                        <a:t>L (stack length)</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050" dirty="0">
                          <a:effectLst/>
                        </a:rPr>
                        <a:t>140</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050" dirty="0">
                          <a:effectLst/>
                        </a:rPr>
                        <a:t>mm</a:t>
                      </a:r>
                      <a:endParaRPr lang="en-IN" sz="1050" dirty="0">
                        <a:effectLst/>
                        <a:latin typeface="Times New Roman" panose="02020603050405020304" pitchFamily="18" charset="0"/>
                        <a:ea typeface="SimSun" panose="02010600030101010101" pitchFamily="2" charset="-122"/>
                      </a:endParaRPr>
                    </a:p>
                  </a:txBody>
                  <a:tcPr marL="68580" marR="68580" marT="0" marB="0"/>
                </a:tc>
              </a:tr>
              <a:tr h="206902">
                <a:tc>
                  <a:txBody>
                    <a:bodyPr/>
                    <a:lstStyle/>
                    <a:p>
                      <a:pPr algn="just">
                        <a:spcAft>
                          <a:spcPts val="0"/>
                        </a:spcAft>
                      </a:pPr>
                      <a:r>
                        <a:rPr lang="en-US" sz="1050" dirty="0">
                          <a:effectLst/>
                        </a:rPr>
                        <a:t>Bs1</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050">
                          <a:effectLst/>
                        </a:rPr>
                        <a:t>3.9</a:t>
                      </a:r>
                      <a:endParaRPr lang="en-IN" sz="105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050">
                          <a:effectLst/>
                        </a:rPr>
                        <a:t>mm</a:t>
                      </a:r>
                      <a:endParaRPr lang="en-IN" sz="1050">
                        <a:effectLst/>
                        <a:latin typeface="Times New Roman" panose="02020603050405020304" pitchFamily="18" charset="0"/>
                        <a:ea typeface="SimSun" panose="02010600030101010101" pitchFamily="2" charset="-122"/>
                      </a:endParaRPr>
                    </a:p>
                  </a:txBody>
                  <a:tcPr marL="68580" marR="68580" marT="0" marB="0"/>
                </a:tc>
              </a:tr>
              <a:tr h="243858">
                <a:tc>
                  <a:txBody>
                    <a:bodyPr/>
                    <a:lstStyle/>
                    <a:p>
                      <a:pPr algn="just">
                        <a:spcAft>
                          <a:spcPts val="0"/>
                        </a:spcAft>
                      </a:pPr>
                      <a:r>
                        <a:rPr lang="en-US" sz="1050" dirty="0" smtClean="0">
                          <a:effectLst/>
                        </a:rPr>
                        <a:t>Hs1(slot depth)</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050">
                          <a:effectLst/>
                        </a:rPr>
                        <a:t>19.5</a:t>
                      </a:r>
                      <a:endParaRPr lang="en-IN" sz="105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050" dirty="0">
                          <a:effectLst/>
                        </a:rPr>
                        <a:t>mm</a:t>
                      </a:r>
                      <a:endParaRPr lang="en-IN" sz="105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sp>
        <p:nvSpPr>
          <p:cNvPr id="6" name="Rectangle 2"/>
          <p:cNvSpPr>
            <a:spLocks noChangeArrowheads="1"/>
          </p:cNvSpPr>
          <p:nvPr/>
        </p:nvSpPr>
        <p:spPr bwMode="auto">
          <a:xfrm>
            <a:off x="623456" y="4023382"/>
            <a:ext cx="39069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a:t>
            </a:r>
            <a:r>
              <a:rPr kumimoji="0" lang="en-US" sz="14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4</a:t>
            </a:r>
            <a:r>
              <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STATOR GEOMETRY VALUE CALCULATED</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54459926"/>
              </p:ext>
            </p:extLst>
          </p:nvPr>
        </p:nvGraphicFramePr>
        <p:xfrm>
          <a:off x="6284260" y="4381536"/>
          <a:ext cx="5818092" cy="2401650"/>
        </p:xfrm>
        <a:graphic>
          <a:graphicData uri="http://schemas.openxmlformats.org/drawingml/2006/table">
            <a:tbl>
              <a:tblPr firstRow="1" firstCol="1" bandRow="1">
                <a:tableStyleId>{5C22544A-7EE6-4342-B048-85BDC9FD1C3A}</a:tableStyleId>
              </a:tblPr>
              <a:tblGrid>
                <a:gridCol w="2028467"/>
                <a:gridCol w="880579"/>
                <a:gridCol w="1454523"/>
                <a:gridCol w="1454523"/>
              </a:tblGrid>
              <a:tr h="293595">
                <a:tc>
                  <a:txBody>
                    <a:bodyPr/>
                    <a:lstStyle/>
                    <a:p>
                      <a:pPr algn="just">
                        <a:spcAft>
                          <a:spcPts val="0"/>
                        </a:spcAft>
                      </a:pPr>
                      <a:r>
                        <a:rPr lang="en-US" sz="1400" dirty="0">
                          <a:effectLst/>
                        </a:rPr>
                        <a:t>Parameter</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Initial guess</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New Value </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Unit</a:t>
                      </a:r>
                      <a:endParaRPr lang="en-IN" sz="1400">
                        <a:effectLst/>
                        <a:latin typeface="Times New Roman" panose="02020603050405020304" pitchFamily="18" charset="0"/>
                        <a:ea typeface="SimSun" panose="02010600030101010101" pitchFamily="2" charset="-122"/>
                      </a:endParaRPr>
                    </a:p>
                  </a:txBody>
                  <a:tcPr marL="68580" marR="68580" marT="0" marB="0"/>
                </a:tc>
              </a:tr>
              <a:tr h="293595">
                <a:tc>
                  <a:txBody>
                    <a:bodyPr/>
                    <a:lstStyle/>
                    <a:p>
                      <a:pPr algn="just">
                        <a:spcAft>
                          <a:spcPts val="0"/>
                        </a:spcAft>
                      </a:pPr>
                      <a:r>
                        <a:rPr lang="en-US" sz="1400" dirty="0" err="1" smtClean="0">
                          <a:effectLst/>
                        </a:rPr>
                        <a:t>Wm</a:t>
                      </a:r>
                      <a:r>
                        <a:rPr lang="en-US" sz="1050" dirty="0" smtClean="0">
                          <a:effectLst/>
                        </a:rPr>
                        <a:t>(width of magnet)</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12</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14.2</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mm</a:t>
                      </a:r>
                      <a:endParaRPr lang="en-IN" sz="1400">
                        <a:effectLst/>
                        <a:latin typeface="Times New Roman" panose="02020603050405020304" pitchFamily="18" charset="0"/>
                        <a:ea typeface="SimSun" panose="02010600030101010101" pitchFamily="2" charset="-122"/>
                      </a:endParaRPr>
                    </a:p>
                  </a:txBody>
                  <a:tcPr marL="68580" marR="68580" marT="0" marB="0"/>
                </a:tc>
              </a:tr>
              <a:tr h="293595">
                <a:tc>
                  <a:txBody>
                    <a:bodyPr/>
                    <a:lstStyle/>
                    <a:p>
                      <a:pPr algn="just">
                        <a:spcAft>
                          <a:spcPts val="0"/>
                        </a:spcAft>
                      </a:pPr>
                      <a:r>
                        <a:rPr lang="en-US" sz="1400" dirty="0" err="1" smtClean="0">
                          <a:effectLst/>
                        </a:rPr>
                        <a:t>Dm</a:t>
                      </a:r>
                      <a:r>
                        <a:rPr lang="en-US" sz="1400" dirty="0" smtClean="0">
                          <a:effectLst/>
                        </a:rPr>
                        <a:t> </a:t>
                      </a:r>
                      <a:r>
                        <a:rPr lang="en-US" sz="1050" dirty="0" smtClean="0">
                          <a:effectLst/>
                        </a:rPr>
                        <a:t>(depth of magnet)</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3</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4</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mm</a:t>
                      </a:r>
                      <a:endParaRPr lang="en-IN" sz="1400">
                        <a:effectLst/>
                        <a:latin typeface="Times New Roman" panose="02020603050405020304" pitchFamily="18" charset="0"/>
                        <a:ea typeface="SimSun" panose="02010600030101010101" pitchFamily="2" charset="-122"/>
                      </a:endParaRPr>
                    </a:p>
                  </a:txBody>
                  <a:tcPr marL="68580" marR="68580" marT="0" marB="0"/>
                </a:tc>
              </a:tr>
              <a:tr h="293595">
                <a:tc>
                  <a:txBody>
                    <a:bodyPr/>
                    <a:lstStyle/>
                    <a:p>
                      <a:pPr algn="just">
                        <a:spcAft>
                          <a:spcPts val="0"/>
                        </a:spcAft>
                      </a:pPr>
                      <a:r>
                        <a:rPr lang="en-US" sz="1400" dirty="0" smtClean="0">
                          <a:effectLst/>
                        </a:rPr>
                        <a:t>Lm </a:t>
                      </a:r>
                      <a:r>
                        <a:rPr lang="en-US" sz="1050" dirty="0" smtClean="0">
                          <a:effectLst/>
                        </a:rPr>
                        <a:t>(length of magnet)</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140</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140</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mm</a:t>
                      </a:r>
                      <a:endParaRPr lang="en-IN" sz="1400">
                        <a:effectLst/>
                        <a:latin typeface="Times New Roman" panose="02020603050405020304" pitchFamily="18" charset="0"/>
                        <a:ea typeface="SimSun" panose="02010600030101010101" pitchFamily="2" charset="-122"/>
                      </a:endParaRPr>
                    </a:p>
                  </a:txBody>
                  <a:tcPr marL="68580" marR="68580" marT="0" marB="0"/>
                </a:tc>
              </a:tr>
              <a:tr h="293595">
                <a:tc>
                  <a:txBody>
                    <a:bodyPr/>
                    <a:lstStyle/>
                    <a:p>
                      <a:pPr algn="just">
                        <a:spcAft>
                          <a:spcPts val="0"/>
                        </a:spcAft>
                      </a:pPr>
                      <a:r>
                        <a:rPr lang="en-US" sz="1400" dirty="0" smtClean="0">
                          <a:effectLst/>
                        </a:rPr>
                        <a:t>Kl </a:t>
                      </a:r>
                      <a:r>
                        <a:rPr lang="en-US" sz="1050" dirty="0" smtClean="0">
                          <a:effectLst/>
                        </a:rPr>
                        <a:t>(leakage factor)</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0.9</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0.87</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a:t>
                      </a:r>
                      <a:endParaRPr lang="en-IN" sz="1400">
                        <a:effectLst/>
                        <a:latin typeface="Times New Roman" panose="02020603050405020304" pitchFamily="18" charset="0"/>
                        <a:ea typeface="SimSun" panose="02010600030101010101" pitchFamily="2" charset="-122"/>
                      </a:endParaRPr>
                    </a:p>
                  </a:txBody>
                  <a:tcPr marL="68580" marR="68580" marT="0" marB="0"/>
                </a:tc>
              </a:tr>
              <a:tr h="293595">
                <a:tc>
                  <a:txBody>
                    <a:bodyPr/>
                    <a:lstStyle/>
                    <a:p>
                      <a:pPr algn="just">
                        <a:spcAft>
                          <a:spcPts val="0"/>
                        </a:spcAft>
                      </a:pPr>
                      <a:r>
                        <a:rPr lang="en-US" sz="1400" dirty="0" err="1" smtClean="0">
                          <a:effectLst/>
                        </a:rPr>
                        <a:t>Wrrib</a:t>
                      </a:r>
                      <a:r>
                        <a:rPr lang="en-US" sz="1400" dirty="0" smtClean="0">
                          <a:effectLst/>
                        </a:rPr>
                        <a:t> </a:t>
                      </a:r>
                      <a:r>
                        <a:rPr lang="en-US" sz="1050" dirty="0" smtClean="0">
                          <a:effectLst/>
                        </a:rPr>
                        <a:t>(width of rib)</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2</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1</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mm</a:t>
                      </a:r>
                      <a:endParaRPr lang="en-IN" sz="1400">
                        <a:effectLst/>
                        <a:latin typeface="Times New Roman" panose="02020603050405020304" pitchFamily="18" charset="0"/>
                        <a:ea typeface="SimSun" panose="02010600030101010101" pitchFamily="2" charset="-122"/>
                      </a:endParaRPr>
                    </a:p>
                  </a:txBody>
                  <a:tcPr marL="68580" marR="68580" marT="0" marB="0"/>
                </a:tc>
              </a:tr>
              <a:tr h="293595">
                <a:tc>
                  <a:txBody>
                    <a:bodyPr/>
                    <a:lstStyle/>
                    <a:p>
                      <a:pPr algn="just">
                        <a:spcAft>
                          <a:spcPts val="0"/>
                        </a:spcAft>
                      </a:pPr>
                      <a:r>
                        <a:rPr lang="en-US" sz="1400" dirty="0">
                          <a:effectLst/>
                        </a:rPr>
                        <a:t>Magnet </a:t>
                      </a:r>
                      <a:r>
                        <a:rPr lang="en-US" sz="1400" dirty="0" smtClean="0">
                          <a:effectLst/>
                        </a:rPr>
                        <a:t>bent </a:t>
                      </a:r>
                      <a:r>
                        <a:rPr lang="en-US" sz="1050" dirty="0" smtClean="0">
                          <a:effectLst/>
                        </a:rPr>
                        <a:t>(angle)</a:t>
                      </a:r>
                      <a:endParaRPr lang="en-IN" sz="105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170</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a:effectLst/>
                        </a:rPr>
                        <a:t>172</a:t>
                      </a:r>
                      <a:endParaRPr lang="en-IN" sz="14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degree</a:t>
                      </a:r>
                      <a:endParaRPr lang="en-IN" sz="1400" dirty="0">
                        <a:effectLst/>
                        <a:latin typeface="Times New Roman" panose="02020603050405020304" pitchFamily="18" charset="0"/>
                        <a:ea typeface="SimSun" panose="02010600030101010101" pitchFamily="2" charset="-122"/>
                      </a:endParaRPr>
                    </a:p>
                  </a:txBody>
                  <a:tcPr marL="68580" marR="68580" marT="0" marB="0"/>
                </a:tc>
              </a:tr>
              <a:tr h="166333">
                <a:tc>
                  <a:txBody>
                    <a:bodyPr/>
                    <a:lstStyle/>
                    <a:p>
                      <a:pPr algn="just">
                        <a:spcAft>
                          <a:spcPts val="0"/>
                        </a:spcAft>
                      </a:pPr>
                      <a:r>
                        <a:rPr lang="en-US" sz="1400" dirty="0">
                          <a:effectLst/>
                        </a:rPr>
                        <a:t>Shaft </a:t>
                      </a:r>
                      <a:r>
                        <a:rPr lang="en-US" sz="1400" dirty="0" smtClean="0">
                          <a:effectLst/>
                        </a:rPr>
                        <a:t>diameter</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50</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50</a:t>
                      </a:r>
                      <a:endParaRPr lang="en-IN"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400" dirty="0">
                          <a:effectLst/>
                        </a:rPr>
                        <a:t>mm</a:t>
                      </a:r>
                      <a:endParaRPr lang="en-IN" sz="14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sp>
        <p:nvSpPr>
          <p:cNvPr id="8" name="TextBox 7"/>
          <p:cNvSpPr txBox="1"/>
          <p:nvPr/>
        </p:nvSpPr>
        <p:spPr>
          <a:xfrm>
            <a:off x="6934199" y="4023382"/>
            <a:ext cx="4214102" cy="338554"/>
          </a:xfrm>
          <a:prstGeom prst="rect">
            <a:avLst/>
          </a:prstGeom>
          <a:noFill/>
        </p:spPr>
        <p:txBody>
          <a:bodyPr wrap="none" rtlCol="0">
            <a:spAutoFit/>
          </a:bodyPr>
          <a:lstStyle/>
          <a:p>
            <a:r>
              <a:rPr lang="en-IN" sz="1600" dirty="0" smtClean="0"/>
              <a:t>TABLE </a:t>
            </a:r>
            <a:r>
              <a:rPr lang="en-IN" sz="1600" dirty="0" smtClean="0"/>
              <a:t>5. </a:t>
            </a:r>
            <a:r>
              <a:rPr lang="en-IN" sz="1600" dirty="0" smtClean="0"/>
              <a:t>ROTOR GEOMETRY VALUE CALCULATED</a:t>
            </a:r>
            <a:endParaRPr lang="en-IN" sz="1600" dirty="0"/>
          </a:p>
        </p:txBody>
      </p:sp>
      <p:cxnSp>
        <p:nvCxnSpPr>
          <p:cNvPr id="13" name="Straight Connector 12"/>
          <p:cNvCxnSpPr/>
          <p:nvPr/>
        </p:nvCxnSpPr>
        <p:spPr>
          <a:xfrm>
            <a:off x="1421477" y="2768138"/>
            <a:ext cx="1" cy="1403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1017777" y="2715214"/>
                <a:ext cx="403700" cy="24622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IN" sz="1000" i="1" smtClean="0">
                              <a:latin typeface="Cambria Math" panose="02040503050406030204" pitchFamily="18" charset="0"/>
                            </a:rPr>
                          </m:ctrlPr>
                        </m:sSubPr>
                        <m:e>
                          <m:r>
                            <a:rPr lang="en-GB" sz="1000" b="0" i="1" smtClean="0">
                              <a:latin typeface="Cambria Math" panose="02040503050406030204" pitchFamily="18" charset="0"/>
                            </a:rPr>
                            <m:t>𝐻</m:t>
                          </m:r>
                        </m:e>
                        <m:sub>
                          <m:r>
                            <a:rPr lang="en-GB" sz="1000" b="0" i="1" smtClean="0">
                              <a:latin typeface="Cambria Math" panose="02040503050406030204" pitchFamily="18" charset="0"/>
                            </a:rPr>
                            <m:t>𝑠</m:t>
                          </m:r>
                          <m:r>
                            <a:rPr lang="en-GB" sz="1000" b="0" i="1" smtClean="0">
                              <a:latin typeface="Cambria Math" panose="02040503050406030204" pitchFamily="18" charset="0"/>
                            </a:rPr>
                            <m:t>2</m:t>
                          </m:r>
                        </m:sub>
                      </m:sSub>
                    </m:oMath>
                  </m:oMathPara>
                </a14:m>
                <a:endParaRPr lang="en-IN" sz="1000" dirty="0"/>
              </a:p>
            </p:txBody>
          </p:sp>
        </mc:Choice>
        <mc:Fallback>
          <p:sp>
            <p:nvSpPr>
              <p:cNvPr id="16" name="TextBox 15"/>
              <p:cNvSpPr txBox="1">
                <a:spLocks noRot="1" noChangeAspect="1" noMove="1" noResize="1" noEditPoints="1" noAdjustHandles="1" noChangeArrowheads="1" noChangeShapeType="1" noTextEdit="1"/>
              </p:cNvSpPr>
              <p:nvPr/>
            </p:nvSpPr>
            <p:spPr>
              <a:xfrm>
                <a:off x="1017777" y="2715214"/>
                <a:ext cx="403700" cy="246221"/>
              </a:xfrm>
              <a:prstGeom prst="rect">
                <a:avLst/>
              </a:prstGeom>
              <a:blipFill rotWithShape="0">
                <a:blip r:embed="rId4"/>
                <a:stretch>
                  <a:fillRect/>
                </a:stretch>
              </a:blipFill>
            </p:spPr>
            <p:txBody>
              <a:bodyPr/>
              <a:lstStyle/>
              <a:p>
                <a:r>
                  <a:rPr lang="en-IN">
                    <a:noFill/>
                  </a:rPr>
                  <a:t> </a:t>
                </a:r>
              </a:p>
            </p:txBody>
          </p:sp>
        </mc:Fallback>
      </mc:AlternateContent>
      <p:sp>
        <p:nvSpPr>
          <p:cNvPr id="18" name="TextBox 17"/>
          <p:cNvSpPr txBox="1"/>
          <p:nvPr/>
        </p:nvSpPr>
        <p:spPr>
          <a:xfrm>
            <a:off x="1837113" y="3399905"/>
            <a:ext cx="849913" cy="369332"/>
          </a:xfrm>
          <a:prstGeom prst="rect">
            <a:avLst/>
          </a:prstGeom>
          <a:noFill/>
        </p:spPr>
        <p:txBody>
          <a:bodyPr wrap="none" rtlCol="0">
            <a:spAutoFit/>
          </a:bodyPr>
          <a:lstStyle/>
          <a:p>
            <a:r>
              <a:rPr lang="en-GB" dirty="0" smtClean="0"/>
              <a:t>Fig . 17</a:t>
            </a:r>
            <a:endParaRPr lang="en-IN" dirty="0"/>
          </a:p>
        </p:txBody>
      </p:sp>
      <p:sp>
        <p:nvSpPr>
          <p:cNvPr id="19" name="TextBox 18"/>
          <p:cNvSpPr txBox="1"/>
          <p:nvPr/>
        </p:nvSpPr>
        <p:spPr>
          <a:xfrm>
            <a:off x="6483929" y="3423218"/>
            <a:ext cx="5547514" cy="923330"/>
          </a:xfrm>
          <a:prstGeom prst="rect">
            <a:avLst/>
          </a:prstGeom>
          <a:noFill/>
        </p:spPr>
        <p:txBody>
          <a:bodyPr wrap="square" rtlCol="0">
            <a:spAutoFit/>
          </a:bodyPr>
          <a:lstStyle/>
          <a:p>
            <a:r>
              <a:rPr lang="en-IN" sz="800" dirty="0" smtClean="0"/>
              <a:t>**</a:t>
            </a:r>
            <a:r>
              <a:rPr lang="en-IN" sz="1200" dirty="0" smtClean="0"/>
              <a:t>Reference</a:t>
            </a:r>
            <a:r>
              <a:rPr lang="en-IN" sz="800" dirty="0" smtClean="0"/>
              <a:t>-V</a:t>
            </a:r>
            <a:r>
              <a:rPr lang="en-IN" sz="800" dirty="0"/>
              <a:t>. </a:t>
            </a:r>
            <a:r>
              <a:rPr lang="en-IN" sz="800" dirty="0" err="1"/>
              <a:t>Anjuru</a:t>
            </a:r>
            <a:r>
              <a:rPr lang="en-IN" sz="800" dirty="0"/>
              <a:t>, S. C. </a:t>
            </a:r>
            <a:r>
              <a:rPr lang="en-IN" sz="800" dirty="0" err="1"/>
              <a:t>Patil</a:t>
            </a:r>
            <a:r>
              <a:rPr lang="en-IN" sz="800" dirty="0"/>
              <a:t> and R. S. W, "Design of IPMSM using FEA in Ansys Maxwell," 2023 Innovations in Power and Advanced Computing Technologies (</a:t>
            </a:r>
            <a:r>
              <a:rPr lang="en-IN" sz="800" dirty="0" err="1"/>
              <a:t>i</a:t>
            </a:r>
            <a:r>
              <a:rPr lang="en-IN" sz="800" dirty="0"/>
              <a:t>-PACT), Kuala Lumpur, Malaysia, 2023, pp. 1-6, </a:t>
            </a:r>
            <a:r>
              <a:rPr lang="en-IN" sz="800" dirty="0" err="1"/>
              <a:t>doi</a:t>
            </a:r>
            <a:r>
              <a:rPr lang="en-IN" sz="800" dirty="0"/>
              <a:t>: 10.1109/i-PACT58649.2023.10434518. keywords: {Analytical </a:t>
            </a:r>
            <a:r>
              <a:rPr lang="en-IN" sz="800" dirty="0" err="1"/>
              <a:t>models;Torque;Magnetostatics;Simulation;Magnetostatic</a:t>
            </a:r>
            <a:r>
              <a:rPr lang="en-IN" sz="800" dirty="0"/>
              <a:t> </a:t>
            </a:r>
            <a:r>
              <a:rPr lang="en-IN" sz="800" dirty="0" err="1"/>
              <a:t>waves;Software;Finite</a:t>
            </a:r>
            <a:r>
              <a:rPr lang="en-IN" sz="800" dirty="0"/>
              <a:t> element </a:t>
            </a:r>
            <a:r>
              <a:rPr lang="en-IN" sz="800" dirty="0" err="1"/>
              <a:t>analysis;nsys</a:t>
            </a:r>
            <a:r>
              <a:rPr lang="en-IN" sz="800" dirty="0"/>
              <a:t> </a:t>
            </a:r>
            <a:r>
              <a:rPr lang="en-IN" sz="800" dirty="0" err="1"/>
              <a:t>Maxwell;Electric</a:t>
            </a:r>
            <a:r>
              <a:rPr lang="en-IN" sz="800" dirty="0"/>
              <a:t> vehicle </a:t>
            </a:r>
            <a:r>
              <a:rPr lang="en-IN" sz="800" dirty="0" err="1"/>
              <a:t>FEA;IPMSM;Modelling;MATLAB</a:t>
            </a:r>
            <a:r>
              <a:rPr lang="en-IN" sz="800" dirty="0"/>
              <a:t>},</a:t>
            </a:r>
          </a:p>
          <a:p>
            <a:endParaRPr lang="en-IN" dirty="0"/>
          </a:p>
        </p:txBody>
      </p:sp>
      <p:sp>
        <p:nvSpPr>
          <p:cNvPr id="20" name="Pentagon 19"/>
          <p:cNvSpPr/>
          <p:nvPr/>
        </p:nvSpPr>
        <p:spPr>
          <a:xfrm>
            <a:off x="41031" y="33819"/>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21" name="TextBox 20"/>
          <p:cNvSpPr txBox="1"/>
          <p:nvPr/>
        </p:nvSpPr>
        <p:spPr>
          <a:xfrm>
            <a:off x="11837324" y="6450676"/>
            <a:ext cx="418704" cy="369332"/>
          </a:xfrm>
          <a:prstGeom prst="rect">
            <a:avLst/>
          </a:prstGeom>
          <a:noFill/>
        </p:spPr>
        <p:txBody>
          <a:bodyPr wrap="none" rtlCol="0">
            <a:spAutoFit/>
          </a:bodyPr>
          <a:lstStyle/>
          <a:p>
            <a:r>
              <a:rPr lang="en-IN" dirty="0" smtClean="0"/>
              <a:t>12</a:t>
            </a:r>
            <a:endParaRPr lang="en-IN" dirty="0"/>
          </a:p>
        </p:txBody>
      </p:sp>
      <p:sp>
        <p:nvSpPr>
          <p:cNvPr id="22" name="TextBox 21"/>
          <p:cNvSpPr txBox="1"/>
          <p:nvPr/>
        </p:nvSpPr>
        <p:spPr>
          <a:xfrm>
            <a:off x="11989724" y="6603076"/>
            <a:ext cx="184731" cy="369332"/>
          </a:xfrm>
          <a:prstGeom prst="rect">
            <a:avLst/>
          </a:prstGeom>
          <a:noFill/>
        </p:spPr>
        <p:txBody>
          <a:bodyPr wrap="none" rtlCol="0">
            <a:spAutoFit/>
          </a:bodyPr>
          <a:lstStyle/>
          <a:p>
            <a:endParaRPr lang="en-IN" dirty="0"/>
          </a:p>
        </p:txBody>
      </p:sp>
      <p:sp>
        <p:nvSpPr>
          <p:cNvPr id="24" name="TextBox 23"/>
          <p:cNvSpPr txBox="1"/>
          <p:nvPr/>
        </p:nvSpPr>
        <p:spPr>
          <a:xfrm>
            <a:off x="2788206" y="3399905"/>
            <a:ext cx="1760867" cy="369332"/>
          </a:xfrm>
          <a:prstGeom prst="rect">
            <a:avLst/>
          </a:prstGeom>
          <a:noFill/>
        </p:spPr>
        <p:txBody>
          <a:bodyPr wrap="none" rtlCol="0">
            <a:spAutoFit/>
          </a:bodyPr>
          <a:lstStyle/>
          <a:p>
            <a:r>
              <a:rPr lang="en-IN" dirty="0" smtClean="0"/>
              <a:t>Stator geometry </a:t>
            </a:r>
            <a:endParaRPr lang="en-IN" dirty="0"/>
          </a:p>
        </p:txBody>
      </p:sp>
    </p:spTree>
    <p:extLst>
      <p:ext uri="{BB962C8B-B14F-4D97-AF65-F5344CB8AC3E}">
        <p14:creationId xmlns:p14="http://schemas.microsoft.com/office/powerpoint/2010/main" val="2073068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503" y="1271847"/>
            <a:ext cx="11795759" cy="1015663"/>
          </a:xfrm>
          <a:prstGeom prst="rect">
            <a:avLst/>
          </a:prstGeom>
          <a:noFill/>
        </p:spPr>
        <p:txBody>
          <a:bodyPr wrap="square" rtlCol="0">
            <a:spAutoFit/>
          </a:bodyPr>
          <a:lstStyle/>
          <a:p>
            <a:r>
              <a:rPr lang="en-US" dirty="0" smtClean="0"/>
              <a:t/>
            </a:r>
            <a:br>
              <a:rPr lang="en-US" dirty="0" smtClean="0"/>
            </a:br>
            <a:r>
              <a:rPr lang="en-US" sz="2400" dirty="0" smtClean="0"/>
              <a:t>Material </a:t>
            </a:r>
            <a:r>
              <a:rPr lang="en-US" sz="2400" dirty="0" smtClean="0"/>
              <a:t>selection and there magnetic curve –</a:t>
            </a:r>
            <a:r>
              <a:rPr lang="en-US" dirty="0" smtClean="0"/>
              <a:t/>
            </a:r>
            <a:br>
              <a:rPr lang="en-US" dirty="0" smtClean="0"/>
            </a:br>
            <a:r>
              <a:rPr lang="en-US" dirty="0" smtClean="0"/>
              <a:t>                                                                        </a:t>
            </a:r>
            <a:r>
              <a:rPr lang="en-US" dirty="0" smtClean="0"/>
              <a:t>Table . 6 Material used in design </a:t>
            </a:r>
            <a:endParaRPr lang="en-IN"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910901998"/>
                  </p:ext>
                </p:extLst>
              </p:nvPr>
            </p:nvGraphicFramePr>
            <p:xfrm>
              <a:off x="299259" y="2244435"/>
              <a:ext cx="11563002" cy="1737359"/>
            </p:xfrm>
            <a:graphic>
              <a:graphicData uri="http://schemas.openxmlformats.org/drawingml/2006/table">
                <a:tbl>
                  <a:tblPr firstRow="1" firstCol="1" bandRow="1">
                    <a:tableStyleId>{5C22544A-7EE6-4342-B048-85BDC9FD1C3A}</a:tableStyleId>
                  </a:tblPr>
                  <a:tblGrid>
                    <a:gridCol w="3852746"/>
                    <a:gridCol w="3855128"/>
                    <a:gridCol w="3855128"/>
                  </a:tblGrid>
                  <a:tr h="341355">
                    <a:tc>
                      <a:txBody>
                        <a:bodyPr/>
                        <a:lstStyle/>
                        <a:p>
                          <a:pPr algn="just">
                            <a:spcAft>
                              <a:spcPts val="0"/>
                            </a:spcAft>
                          </a:pPr>
                          <a:r>
                            <a:rPr lang="en-US" sz="1200" dirty="0">
                              <a:effectLst/>
                            </a:rPr>
                            <a:t>Section</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200" dirty="0">
                              <a:effectLst/>
                            </a:rPr>
                            <a:t>Material </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200">
                              <a:effectLst/>
                            </a:rPr>
                            <a:t>Mass Density</a:t>
                          </a:r>
                          <a:endParaRPr lang="en-IN" sz="1200">
                            <a:effectLst/>
                            <a:latin typeface="Times New Roman" panose="02020603050405020304" pitchFamily="18" charset="0"/>
                            <a:ea typeface="SimSun" panose="02010600030101010101" pitchFamily="2" charset="-122"/>
                          </a:endParaRPr>
                        </a:p>
                      </a:txBody>
                      <a:tcPr marL="68580" marR="68580" marT="0" marB="0"/>
                    </a:tc>
                  </a:tr>
                  <a:tr h="349001">
                    <a:tc>
                      <a:txBody>
                        <a:bodyPr/>
                        <a:lstStyle/>
                        <a:p>
                          <a:pPr algn="just">
                            <a:spcAft>
                              <a:spcPts val="0"/>
                            </a:spcAft>
                          </a:pPr>
                          <a:r>
                            <a:rPr lang="en-US" sz="1200" dirty="0">
                              <a:effectLst/>
                            </a:rPr>
                            <a:t>Stator</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a:effectLst/>
                            </a:rPr>
                            <a:t>M22_24G</a:t>
                          </a:r>
                          <a:endParaRPr lang="en-IN" sz="120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a:effectLst/>
                            </a:rPr>
                            <a:t>7850 kg/</a:t>
                          </a:r>
                          <a14:m>
                            <m:oMath xmlns:m="http://schemas.openxmlformats.org/officeDocument/2006/math">
                              <m:sSup>
                                <m:sSupPr>
                                  <m:ctrlPr>
                                    <a:rPr lang="en-IN" sz="1200" i="1">
                                      <a:effectLst/>
                                      <a:latin typeface="Cambria Math" panose="02040503050406030204" pitchFamily="18" charset="0"/>
                                    </a:rPr>
                                  </m:ctrlPr>
                                </m:sSupPr>
                                <m:e>
                                  <m:r>
                                    <a:rPr lang="en-US" sz="1200">
                                      <a:effectLst/>
                                      <a:latin typeface="Cambria Math" panose="02040503050406030204" pitchFamily="18" charset="0"/>
                                    </a:rPr>
                                    <m:t>𝑚</m:t>
                                  </m:r>
                                </m:e>
                                <m:sup>
                                  <m:r>
                                    <a:rPr lang="en-US" sz="1200">
                                      <a:effectLst/>
                                      <a:latin typeface="Cambria Math" panose="02040503050406030204" pitchFamily="18" charset="0"/>
                                    </a:rPr>
                                    <m:t>3</m:t>
                                  </m:r>
                                </m:sup>
                              </m:sSup>
                            </m:oMath>
                          </a14:m>
                          <a:endParaRPr lang="en-IN" sz="120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r>
                  <a:tr h="349001">
                    <a:tc>
                      <a:txBody>
                        <a:bodyPr/>
                        <a:lstStyle/>
                        <a:p>
                          <a:pPr algn="just">
                            <a:spcAft>
                              <a:spcPts val="0"/>
                            </a:spcAft>
                          </a:pPr>
                          <a:r>
                            <a:rPr lang="en-US" sz="1200" dirty="0">
                              <a:effectLst/>
                            </a:rPr>
                            <a:t>Rotor</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a:effectLst/>
                            </a:rPr>
                            <a:t>M22_24G</a:t>
                          </a:r>
                          <a:endParaRPr lang="en-IN" sz="120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a:effectLst/>
                            </a:rPr>
                            <a:t>7850 kg/</a:t>
                          </a:r>
                          <a14:m>
                            <m:oMath xmlns:m="http://schemas.openxmlformats.org/officeDocument/2006/math">
                              <m:sSup>
                                <m:sSupPr>
                                  <m:ctrlPr>
                                    <a:rPr lang="en-IN" sz="1200" i="1">
                                      <a:effectLst/>
                                      <a:latin typeface="Cambria Math" panose="02040503050406030204" pitchFamily="18" charset="0"/>
                                    </a:rPr>
                                  </m:ctrlPr>
                                </m:sSupPr>
                                <m:e>
                                  <m:r>
                                    <a:rPr lang="en-US" sz="1200">
                                      <a:effectLst/>
                                      <a:latin typeface="Cambria Math" panose="02040503050406030204" pitchFamily="18" charset="0"/>
                                    </a:rPr>
                                    <m:t>𝑚</m:t>
                                  </m:r>
                                </m:e>
                                <m:sup>
                                  <m:r>
                                    <a:rPr lang="en-US" sz="1200">
                                      <a:effectLst/>
                                      <a:latin typeface="Cambria Math" panose="02040503050406030204" pitchFamily="18" charset="0"/>
                                    </a:rPr>
                                    <m:t>3</m:t>
                                  </m:r>
                                </m:sup>
                              </m:sSup>
                            </m:oMath>
                          </a14:m>
                          <a:endParaRPr lang="en-IN" sz="120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r>
                  <a:tr h="349001">
                    <a:tc>
                      <a:txBody>
                        <a:bodyPr/>
                        <a:lstStyle/>
                        <a:p>
                          <a:pPr algn="just">
                            <a:spcAft>
                              <a:spcPts val="0"/>
                            </a:spcAft>
                          </a:pPr>
                          <a:r>
                            <a:rPr lang="en-US" sz="1200" dirty="0">
                              <a:effectLst/>
                            </a:rPr>
                            <a:t>Magnet</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dirty="0">
                              <a:effectLst/>
                            </a:rPr>
                            <a:t>N42UH_150C</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dirty="0">
                              <a:effectLst/>
                            </a:rPr>
                            <a:t>7550 kg/</a:t>
                          </a:r>
                          <a14:m>
                            <m:oMath xmlns:m="http://schemas.openxmlformats.org/officeDocument/2006/math">
                              <m:sSup>
                                <m:sSupPr>
                                  <m:ctrlPr>
                                    <a:rPr lang="en-IN" sz="1200" i="1">
                                      <a:effectLst/>
                                      <a:latin typeface="Cambria Math" panose="02040503050406030204" pitchFamily="18" charset="0"/>
                                    </a:rPr>
                                  </m:ctrlPr>
                                </m:sSupPr>
                                <m:e>
                                  <m:r>
                                    <a:rPr lang="en-US" sz="1200">
                                      <a:effectLst/>
                                      <a:latin typeface="Cambria Math" panose="02040503050406030204" pitchFamily="18" charset="0"/>
                                    </a:rPr>
                                    <m:t>𝑚</m:t>
                                  </m:r>
                                </m:e>
                                <m:sup>
                                  <m:r>
                                    <a:rPr lang="en-US" sz="1200">
                                      <a:effectLst/>
                                      <a:latin typeface="Cambria Math" panose="02040503050406030204" pitchFamily="18" charset="0"/>
                                    </a:rPr>
                                    <m:t>3</m:t>
                                  </m:r>
                                </m:sup>
                              </m:sSup>
                            </m:oMath>
                          </a14:m>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r>
                  <a:tr h="349001">
                    <a:tc>
                      <a:txBody>
                        <a:bodyPr/>
                        <a:lstStyle/>
                        <a:p>
                          <a:pPr algn="just">
                            <a:spcAft>
                              <a:spcPts val="0"/>
                            </a:spcAft>
                          </a:pPr>
                          <a:r>
                            <a:rPr lang="en-US" sz="1200" dirty="0">
                              <a:effectLst/>
                            </a:rPr>
                            <a:t>Shaft</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a:effectLst/>
                            </a:rPr>
                            <a:t>Stainless steel </a:t>
                          </a:r>
                          <a:endParaRPr lang="en-IN" sz="120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dirty="0">
                              <a:effectLst/>
                            </a:rPr>
                            <a:t>7650 kg/</a:t>
                          </a:r>
                          <a14:m>
                            <m:oMath xmlns:m="http://schemas.openxmlformats.org/officeDocument/2006/math">
                              <m:sSup>
                                <m:sSupPr>
                                  <m:ctrlPr>
                                    <a:rPr lang="en-IN" sz="1200" i="1">
                                      <a:effectLst/>
                                      <a:latin typeface="Cambria Math" panose="02040503050406030204" pitchFamily="18" charset="0"/>
                                    </a:rPr>
                                  </m:ctrlPr>
                                </m:sSupPr>
                                <m:e>
                                  <m:r>
                                    <a:rPr lang="en-US" sz="1200">
                                      <a:effectLst/>
                                      <a:latin typeface="Cambria Math" panose="02040503050406030204" pitchFamily="18" charset="0"/>
                                    </a:rPr>
                                    <m:t>𝑚</m:t>
                                  </m:r>
                                </m:e>
                                <m:sup>
                                  <m:r>
                                    <a:rPr lang="en-US" sz="1200">
                                      <a:effectLst/>
                                      <a:latin typeface="Cambria Math" panose="02040503050406030204" pitchFamily="18" charset="0"/>
                                    </a:rPr>
                                    <m:t>3</m:t>
                                  </m:r>
                                </m:sup>
                              </m:sSup>
                            </m:oMath>
                          </a14:m>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910901998"/>
                  </p:ext>
                </p:extLst>
              </p:nvPr>
            </p:nvGraphicFramePr>
            <p:xfrm>
              <a:off x="299259" y="2244435"/>
              <a:ext cx="11563002" cy="1737359"/>
            </p:xfrm>
            <a:graphic>
              <a:graphicData uri="http://schemas.openxmlformats.org/drawingml/2006/table">
                <a:tbl>
                  <a:tblPr firstRow="1" firstCol="1" bandRow="1">
                    <a:tableStyleId>{5C22544A-7EE6-4342-B048-85BDC9FD1C3A}</a:tableStyleId>
                  </a:tblPr>
                  <a:tblGrid>
                    <a:gridCol w="3852746"/>
                    <a:gridCol w="3855128"/>
                    <a:gridCol w="3855128"/>
                  </a:tblGrid>
                  <a:tr h="341355">
                    <a:tc>
                      <a:txBody>
                        <a:bodyPr/>
                        <a:lstStyle/>
                        <a:p>
                          <a:pPr algn="just">
                            <a:spcAft>
                              <a:spcPts val="0"/>
                            </a:spcAft>
                          </a:pPr>
                          <a:r>
                            <a:rPr lang="en-US" sz="1200" dirty="0">
                              <a:effectLst/>
                            </a:rPr>
                            <a:t>Section</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200" dirty="0">
                              <a:effectLst/>
                            </a:rPr>
                            <a:t>Material </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200">
                              <a:effectLst/>
                            </a:rPr>
                            <a:t>Mass Density</a:t>
                          </a:r>
                          <a:endParaRPr lang="en-IN" sz="1200">
                            <a:effectLst/>
                            <a:latin typeface="Times New Roman" panose="02020603050405020304" pitchFamily="18" charset="0"/>
                            <a:ea typeface="SimSun" panose="02010600030101010101" pitchFamily="2" charset="-122"/>
                          </a:endParaRPr>
                        </a:p>
                      </a:txBody>
                      <a:tcPr marL="68580" marR="68580" marT="0" marB="0"/>
                    </a:tc>
                  </a:tr>
                  <a:tr h="349001">
                    <a:tc>
                      <a:txBody>
                        <a:bodyPr/>
                        <a:lstStyle/>
                        <a:p>
                          <a:pPr algn="just">
                            <a:spcAft>
                              <a:spcPts val="0"/>
                            </a:spcAft>
                          </a:pPr>
                          <a:r>
                            <a:rPr lang="en-US" sz="1200" dirty="0">
                              <a:effectLst/>
                            </a:rPr>
                            <a:t>Stator</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a:effectLst/>
                            </a:rPr>
                            <a:t>M22_24G</a:t>
                          </a:r>
                          <a:endParaRPr lang="en-IN" sz="120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endParaRPr lang="en-US"/>
                        </a:p>
                      </a:txBody>
                      <a:tcPr marL="68580" marR="68580" marT="0" marB="0">
                        <a:blipFill rotWithShape="0">
                          <a:blip r:embed="rId2"/>
                          <a:stretch>
                            <a:fillRect l="-200316" t="-108621" r="-791" b="-300000"/>
                          </a:stretch>
                        </a:blipFill>
                      </a:tcPr>
                    </a:tc>
                  </a:tr>
                  <a:tr h="349001">
                    <a:tc>
                      <a:txBody>
                        <a:bodyPr/>
                        <a:lstStyle/>
                        <a:p>
                          <a:pPr algn="just">
                            <a:spcAft>
                              <a:spcPts val="0"/>
                            </a:spcAft>
                          </a:pPr>
                          <a:r>
                            <a:rPr lang="en-US" sz="1200" dirty="0">
                              <a:effectLst/>
                            </a:rPr>
                            <a:t>Rotor</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a:effectLst/>
                            </a:rPr>
                            <a:t>M22_24G</a:t>
                          </a:r>
                          <a:endParaRPr lang="en-IN" sz="120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endParaRPr lang="en-US"/>
                        </a:p>
                      </a:txBody>
                      <a:tcPr marL="68580" marR="68580" marT="0" marB="0">
                        <a:blipFill rotWithShape="0">
                          <a:blip r:embed="rId2"/>
                          <a:stretch>
                            <a:fillRect l="-200316" t="-212281" r="-791" b="-205263"/>
                          </a:stretch>
                        </a:blipFill>
                      </a:tcPr>
                    </a:tc>
                  </a:tr>
                  <a:tr h="349001">
                    <a:tc>
                      <a:txBody>
                        <a:bodyPr/>
                        <a:lstStyle/>
                        <a:p>
                          <a:pPr algn="just">
                            <a:spcAft>
                              <a:spcPts val="0"/>
                            </a:spcAft>
                          </a:pPr>
                          <a:r>
                            <a:rPr lang="en-US" sz="1200" dirty="0">
                              <a:effectLst/>
                            </a:rPr>
                            <a:t>Magnet</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dirty="0">
                              <a:effectLst/>
                            </a:rPr>
                            <a:t>N42UH_150C</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endParaRPr lang="en-US"/>
                        </a:p>
                      </a:txBody>
                      <a:tcPr marL="68580" marR="68580" marT="0" marB="0">
                        <a:blipFill rotWithShape="0">
                          <a:blip r:embed="rId2"/>
                          <a:stretch>
                            <a:fillRect l="-200316" t="-306897" r="-791" b="-101724"/>
                          </a:stretch>
                        </a:blipFill>
                      </a:tcPr>
                    </a:tc>
                  </a:tr>
                  <a:tr h="349001">
                    <a:tc>
                      <a:txBody>
                        <a:bodyPr/>
                        <a:lstStyle/>
                        <a:p>
                          <a:pPr algn="just">
                            <a:spcAft>
                              <a:spcPts val="0"/>
                            </a:spcAft>
                          </a:pPr>
                          <a:r>
                            <a:rPr lang="en-US" sz="1200" dirty="0">
                              <a:effectLst/>
                            </a:rPr>
                            <a:t>Shaft</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pPr algn="just">
                            <a:spcAft>
                              <a:spcPts val="0"/>
                            </a:spcAft>
                          </a:pPr>
                          <a:r>
                            <a:rPr lang="en-US" sz="1200">
                              <a:effectLst/>
                            </a:rPr>
                            <a:t>Stainless steel </a:t>
                          </a:r>
                          <a:endParaRPr lang="en-IN" sz="1200">
                            <a:effectLst/>
                            <a:latin typeface="Times New Roman" panose="02020603050405020304" pitchFamily="18" charset="0"/>
                            <a:ea typeface="SimSun" panose="02010600030101010101" pitchFamily="2" charset="-122"/>
                          </a:endParaRPr>
                        </a:p>
                      </a:txBody>
                      <a:tcPr marL="68580" marR="68580" marT="0" marB="0">
                        <a:solidFill>
                          <a:schemeClr val="accent6">
                            <a:lumMod val="60000"/>
                            <a:lumOff val="40000"/>
                          </a:schemeClr>
                        </a:solidFill>
                      </a:tcPr>
                    </a:tc>
                    <a:tc>
                      <a:txBody>
                        <a:bodyPr/>
                        <a:lstStyle/>
                        <a:p>
                          <a:endParaRPr lang="en-US"/>
                        </a:p>
                      </a:txBody>
                      <a:tcPr marL="68580" marR="68580" marT="0" marB="0">
                        <a:blipFill rotWithShape="0">
                          <a:blip r:embed="rId2"/>
                          <a:stretch>
                            <a:fillRect l="-200316" t="-414035" r="-791" b="-3509"/>
                          </a:stretch>
                        </a:blipFill>
                      </a:tcPr>
                    </a:tc>
                  </a:tr>
                </a:tbl>
              </a:graphicData>
            </a:graphic>
          </p:graphicFrame>
        </mc:Fallback>
      </mc:AlternateContent>
      <p:sp>
        <p:nvSpPr>
          <p:cNvPr id="5" name="TextBox 4"/>
          <p:cNvSpPr txBox="1"/>
          <p:nvPr/>
        </p:nvSpPr>
        <p:spPr>
          <a:xfrm>
            <a:off x="66502" y="6148647"/>
            <a:ext cx="11922760" cy="1200329"/>
          </a:xfrm>
          <a:prstGeom prst="rect">
            <a:avLst/>
          </a:prstGeom>
          <a:noFill/>
        </p:spPr>
        <p:txBody>
          <a:bodyPr wrap="square" rtlCol="0">
            <a:spAutoFit/>
          </a:bodyPr>
          <a:lstStyle/>
          <a:p>
            <a:r>
              <a:rPr lang="en-GB" dirty="0"/>
              <a:t>Reference- </a:t>
            </a:r>
            <a:r>
              <a:rPr lang="en-GB" sz="1200" dirty="0"/>
              <a:t>V. </a:t>
            </a:r>
            <a:r>
              <a:rPr lang="en-GB" sz="1200" dirty="0" err="1"/>
              <a:t>Anjuru</a:t>
            </a:r>
            <a:r>
              <a:rPr lang="en-GB" sz="1200" dirty="0"/>
              <a:t>, S. C. </a:t>
            </a:r>
            <a:r>
              <a:rPr lang="en-GB" sz="1200" dirty="0" err="1"/>
              <a:t>Patil</a:t>
            </a:r>
            <a:r>
              <a:rPr lang="en-GB" sz="1200" dirty="0"/>
              <a:t> and R. S. W, "Design of IPMSM using FEA in Ansys Maxwell," 2023 Innovations in Power and Advanced Computing Technologies (</a:t>
            </a:r>
            <a:r>
              <a:rPr lang="en-GB" sz="1200" dirty="0" err="1"/>
              <a:t>i</a:t>
            </a:r>
            <a:r>
              <a:rPr lang="en-GB" sz="1200" dirty="0"/>
              <a:t>-PACT), Kuala Lumpur, Malaysia, 2023, pp. 1-6, </a:t>
            </a:r>
            <a:r>
              <a:rPr lang="en-GB" sz="1200" dirty="0" err="1"/>
              <a:t>doi</a:t>
            </a:r>
            <a:r>
              <a:rPr lang="en-GB" sz="1200" dirty="0"/>
              <a:t>: 10.1109/i-PACT58649.2023.10434518. keywords: {Analytical </a:t>
            </a:r>
            <a:r>
              <a:rPr lang="en-GB" sz="1200" dirty="0" err="1"/>
              <a:t>models;Torque;Magnetostatics;Simulation;Magnetostatic</a:t>
            </a:r>
            <a:r>
              <a:rPr lang="en-GB" sz="1200" dirty="0"/>
              <a:t> </a:t>
            </a:r>
            <a:r>
              <a:rPr lang="en-GB" sz="1200" dirty="0" err="1"/>
              <a:t>waves;Software;Finite</a:t>
            </a:r>
            <a:r>
              <a:rPr lang="en-GB" sz="1200" dirty="0"/>
              <a:t> element </a:t>
            </a:r>
            <a:r>
              <a:rPr lang="en-GB" sz="1200" dirty="0" err="1"/>
              <a:t>analysis;nsys</a:t>
            </a:r>
            <a:r>
              <a:rPr lang="en-GB" sz="1200" dirty="0"/>
              <a:t> </a:t>
            </a:r>
            <a:r>
              <a:rPr lang="en-GB" sz="1200" dirty="0" err="1"/>
              <a:t>Maxwell;Electric</a:t>
            </a:r>
            <a:r>
              <a:rPr lang="en-GB" sz="1200" dirty="0"/>
              <a:t> vehicle </a:t>
            </a:r>
            <a:r>
              <a:rPr lang="en-GB" sz="1200" dirty="0" err="1"/>
              <a:t>FEA;IPMSM;Modelling;MATLAB</a:t>
            </a:r>
            <a:r>
              <a:rPr lang="en-GB" sz="1200" dirty="0"/>
              <a:t>},</a:t>
            </a:r>
          </a:p>
          <a:p>
            <a:endParaRPr lang="en-GB" sz="1200" dirty="0"/>
          </a:p>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59" y="4061497"/>
            <a:ext cx="3328029" cy="20871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5778" y="4178203"/>
            <a:ext cx="3973484" cy="185373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27288" y="4061496"/>
            <a:ext cx="4372494" cy="2087151"/>
          </a:xfrm>
          <a:prstGeom prst="rect">
            <a:avLst/>
          </a:prstGeom>
        </p:spPr>
      </p:pic>
      <mc:AlternateContent xmlns:mc="http://schemas.openxmlformats.org/markup-compatibility/2006">
        <mc:Choice xmlns:a14="http://schemas.microsoft.com/office/drawing/2010/main" Requires="a14">
          <p:sp>
            <p:nvSpPr>
              <p:cNvPr id="2" name="TextBox 1"/>
              <p:cNvSpPr txBox="1"/>
              <p:nvPr/>
            </p:nvSpPr>
            <p:spPr>
              <a:xfrm>
                <a:off x="299259" y="624113"/>
                <a:ext cx="11978639" cy="1082348"/>
              </a:xfrm>
              <a:prstGeom prst="rect">
                <a:avLst/>
              </a:prstGeom>
              <a:noFill/>
            </p:spPr>
            <p:txBody>
              <a:bodyPr wrap="square" rtlCol="0">
                <a:spAutoFit/>
              </a:bodyPr>
              <a:lstStyle/>
              <a:p>
                <a:r>
                  <a:rPr lang="en-GB" sz="2400" dirty="0"/>
                  <a:t>Calculation validation –</a:t>
                </a:r>
                <a:r>
                  <a:rPr lang="en-GB" dirty="0"/>
                  <a:t/>
                </a:r>
                <a:br>
                  <a:rPr lang="en-GB" dirty="0"/>
                </a:br>
                <a:r>
                  <a:rPr lang="en-US" sz="1400" dirty="0"/>
                  <a:t>As*</a:t>
                </a:r>
                <a14:m>
                  <m:oMath xmlns:m="http://schemas.openxmlformats.org/officeDocument/2006/math">
                    <m:sSub>
                      <m:sSubPr>
                        <m:ctrlPr>
                          <a:rPr lang="en-US" sz="1400" i="1">
                            <a:latin typeface="Cambria Math" panose="02040503050406030204" pitchFamily="18" charset="0"/>
                          </a:rPr>
                        </m:ctrlPr>
                      </m:sSubPr>
                      <m:e>
                        <m:r>
                          <a:rPr lang="en-GB" sz="1400" i="1">
                            <a:latin typeface="Cambria Math" panose="02040503050406030204" pitchFamily="18" charset="0"/>
                          </a:rPr>
                          <m:t>𝐾</m:t>
                        </m:r>
                      </m:e>
                      <m:sub>
                        <m:r>
                          <a:rPr lang="en-GB" sz="1400" i="1">
                            <a:latin typeface="Cambria Math" panose="02040503050406030204" pitchFamily="18" charset="0"/>
                          </a:rPr>
                          <m:t>𝑆𝐹</m:t>
                        </m:r>
                      </m:sub>
                    </m:sSub>
                  </m:oMath>
                </a14:m>
                <a:r>
                  <a:rPr lang="en-US" sz="1400" dirty="0"/>
                  <a:t>&gt; </a:t>
                </a:r>
                <a:r>
                  <a:rPr lang="en-US" sz="1400" dirty="0"/>
                  <a:t>Ac*</a:t>
                </a:r>
                <a14:m>
                  <m:oMath xmlns:m="http://schemas.openxmlformats.org/officeDocument/2006/math">
                    <m:d>
                      <m:dPr>
                        <m:ctrlPr>
                          <a:rPr lang="en-US"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2∗</m:t>
                            </m:r>
                            <m:r>
                              <a:rPr lang="en-US" sz="1400" i="1">
                                <a:latin typeface="Cambria Math" panose="02040503050406030204" pitchFamily="18" charset="0"/>
                              </a:rPr>
                              <m:t>𝑚</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𝑁𝑝h</m:t>
                                </m:r>
                              </m:e>
                              <m:sub>
                                <m:r>
                                  <a:rPr lang="en-US" sz="1400" i="1">
                                    <a:latin typeface="Cambria Math" panose="02040503050406030204" pitchFamily="18" charset="0"/>
                                  </a:rPr>
                                  <m:t>  </m:t>
                                </m:r>
                              </m:sub>
                            </m:sSub>
                          </m:num>
                          <m:den>
                            <m:sSub>
                              <m:sSubPr>
                                <m:ctrlPr>
                                  <a:rPr lang="en-IN"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𝑠</m:t>
                                </m:r>
                              </m:sub>
                            </m:sSub>
                          </m:den>
                        </m:f>
                      </m:e>
                    </m:d>
                  </m:oMath>
                </a14:m>
                <a:r>
                  <a:rPr lang="en-GB" sz="1400" dirty="0"/>
                  <a:t> ,   here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𝐾</m:t>
                        </m:r>
                      </m:e>
                      <m:sub>
                        <m:r>
                          <a:rPr lang="en-GB" sz="1400" i="1">
                            <a:latin typeface="Cambria Math" panose="02040503050406030204" pitchFamily="18" charset="0"/>
                          </a:rPr>
                          <m:t>𝑆𝐹</m:t>
                        </m:r>
                      </m:sub>
                    </m:sSub>
                  </m:oMath>
                </a14:m>
                <a:r>
                  <a:rPr lang="en-US" sz="1400" dirty="0"/>
                  <a:t>is </a:t>
                </a:r>
                <a:r>
                  <a:rPr lang="en-US" sz="1400" dirty="0"/>
                  <a:t>the slot-fill factor, Qs is the total number of slots &amp; As is an area of the slot </a:t>
                </a:r>
                <a:r>
                  <a:rPr lang="en-US" sz="1400" dirty="0" smtClean="0"/>
                  <a:t>Dos </a:t>
                </a:r>
                <a:r>
                  <a:rPr lang="en-US" sz="1400" dirty="0"/>
                  <a:t>&gt; Dis + 2*(Hs0+Hs1+Hs2+Db</a:t>
                </a:r>
                <a:r>
                  <a:rPr lang="en-US" sz="1400" dirty="0"/>
                  <a:t>)</a:t>
                </a:r>
              </a:p>
              <a:p>
                <a:endParaRPr lang="en-IN" dirty="0"/>
              </a:p>
            </p:txBody>
          </p:sp>
        </mc:Choice>
        <mc:Fallback>
          <p:sp>
            <p:nvSpPr>
              <p:cNvPr id="2" name="TextBox 1"/>
              <p:cNvSpPr txBox="1">
                <a:spLocks noRot="1" noChangeAspect="1" noMove="1" noResize="1" noEditPoints="1" noAdjustHandles="1" noChangeArrowheads="1" noChangeShapeType="1" noTextEdit="1"/>
              </p:cNvSpPr>
              <p:nvPr/>
            </p:nvSpPr>
            <p:spPr>
              <a:xfrm>
                <a:off x="299259" y="624113"/>
                <a:ext cx="11978639" cy="1082348"/>
              </a:xfrm>
              <a:prstGeom prst="rect">
                <a:avLst/>
              </a:prstGeom>
              <a:blipFill rotWithShape="0">
                <a:blip r:embed="rId6"/>
                <a:stretch>
                  <a:fillRect l="-763" t="-4494"/>
                </a:stretch>
              </a:blipFill>
            </p:spPr>
            <p:txBody>
              <a:bodyPr/>
              <a:lstStyle/>
              <a:p>
                <a:r>
                  <a:rPr lang="en-IN">
                    <a:noFill/>
                  </a:rPr>
                  <a:t> </a:t>
                </a:r>
              </a:p>
            </p:txBody>
          </p:sp>
        </mc:Fallback>
      </mc:AlternateContent>
      <p:sp>
        <p:nvSpPr>
          <p:cNvPr id="10" name="Pentagon 9"/>
          <p:cNvSpPr/>
          <p:nvPr/>
        </p:nvSpPr>
        <p:spPr>
          <a:xfrm>
            <a:off x="35102" y="44179"/>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11" name="TextBox 10"/>
          <p:cNvSpPr txBox="1"/>
          <p:nvPr/>
        </p:nvSpPr>
        <p:spPr>
          <a:xfrm>
            <a:off x="11845636" y="6533804"/>
            <a:ext cx="418704" cy="369332"/>
          </a:xfrm>
          <a:prstGeom prst="rect">
            <a:avLst/>
          </a:prstGeom>
          <a:noFill/>
        </p:spPr>
        <p:txBody>
          <a:bodyPr wrap="none" rtlCol="0">
            <a:spAutoFit/>
          </a:bodyPr>
          <a:lstStyle/>
          <a:p>
            <a:r>
              <a:rPr lang="en-IN" dirty="0" smtClean="0"/>
              <a:t>13</a:t>
            </a:r>
            <a:endParaRPr lang="en-IN" dirty="0"/>
          </a:p>
        </p:txBody>
      </p:sp>
    </p:spTree>
    <p:extLst>
      <p:ext uri="{BB962C8B-B14F-4D97-AF65-F5344CB8AC3E}">
        <p14:creationId xmlns:p14="http://schemas.microsoft.com/office/powerpoint/2010/main" val="2022278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3178" y="573578"/>
            <a:ext cx="3316777" cy="22013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9906" y="628380"/>
            <a:ext cx="3871421" cy="22013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55" y="3740726"/>
            <a:ext cx="3455324" cy="224415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5826" y="3671376"/>
            <a:ext cx="6991003" cy="267095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930" y="573578"/>
            <a:ext cx="2776450" cy="2310938"/>
          </a:xfrm>
          <a:prstGeom prst="rect">
            <a:avLst/>
          </a:prstGeom>
        </p:spPr>
      </p:pic>
      <p:sp>
        <p:nvSpPr>
          <p:cNvPr id="6" name="TextBox 5"/>
          <p:cNvSpPr txBox="1"/>
          <p:nvPr/>
        </p:nvSpPr>
        <p:spPr>
          <a:xfrm>
            <a:off x="887289" y="2946044"/>
            <a:ext cx="2518703" cy="369332"/>
          </a:xfrm>
          <a:prstGeom prst="rect">
            <a:avLst/>
          </a:prstGeom>
          <a:noFill/>
        </p:spPr>
        <p:txBody>
          <a:bodyPr wrap="none" rtlCol="0">
            <a:spAutoFit/>
          </a:bodyPr>
          <a:lstStyle/>
          <a:p>
            <a:r>
              <a:rPr lang="en-GB" dirty="0" smtClean="0"/>
              <a:t>Fig . 18 winding diagram </a:t>
            </a:r>
            <a:endParaRPr lang="en-IN" dirty="0"/>
          </a:p>
        </p:txBody>
      </p:sp>
      <p:sp>
        <p:nvSpPr>
          <p:cNvPr id="8" name="TextBox 7"/>
          <p:cNvSpPr txBox="1"/>
          <p:nvPr/>
        </p:nvSpPr>
        <p:spPr>
          <a:xfrm>
            <a:off x="5228925" y="3041979"/>
            <a:ext cx="2934521" cy="369332"/>
          </a:xfrm>
          <a:prstGeom prst="rect">
            <a:avLst/>
          </a:prstGeom>
          <a:noFill/>
        </p:spPr>
        <p:txBody>
          <a:bodyPr wrap="none" rtlCol="0">
            <a:spAutoFit/>
          </a:bodyPr>
          <a:lstStyle/>
          <a:p>
            <a:r>
              <a:rPr lang="en-GB" dirty="0" smtClean="0"/>
              <a:t>Fig . 19 magnetic field vector </a:t>
            </a:r>
            <a:endParaRPr lang="en-IN" dirty="0"/>
          </a:p>
        </p:txBody>
      </p:sp>
      <p:sp>
        <p:nvSpPr>
          <p:cNvPr id="10" name="TextBox 9"/>
          <p:cNvSpPr txBox="1"/>
          <p:nvPr/>
        </p:nvSpPr>
        <p:spPr>
          <a:xfrm>
            <a:off x="9343505" y="2884516"/>
            <a:ext cx="2776450" cy="646331"/>
          </a:xfrm>
          <a:prstGeom prst="rect">
            <a:avLst/>
          </a:prstGeom>
          <a:noFill/>
        </p:spPr>
        <p:txBody>
          <a:bodyPr wrap="square" rtlCol="0">
            <a:spAutoFit/>
          </a:bodyPr>
          <a:lstStyle/>
          <a:p>
            <a:r>
              <a:rPr lang="en-GB" dirty="0" smtClean="0"/>
              <a:t>Fig.  20 magnetic field  line with strength  </a:t>
            </a:r>
            <a:endParaRPr lang="en-IN" dirty="0"/>
          </a:p>
        </p:txBody>
      </p:sp>
      <p:sp>
        <p:nvSpPr>
          <p:cNvPr id="11" name="TextBox 10"/>
          <p:cNvSpPr txBox="1"/>
          <p:nvPr/>
        </p:nvSpPr>
        <p:spPr>
          <a:xfrm>
            <a:off x="6121376" y="6268771"/>
            <a:ext cx="5363603" cy="369332"/>
          </a:xfrm>
          <a:prstGeom prst="rect">
            <a:avLst/>
          </a:prstGeom>
          <a:noFill/>
        </p:spPr>
        <p:txBody>
          <a:bodyPr wrap="square" rtlCol="0">
            <a:spAutoFit/>
          </a:bodyPr>
          <a:lstStyle/>
          <a:p>
            <a:r>
              <a:rPr lang="en-GB" dirty="0" smtClean="0"/>
              <a:t>Fig . 22 magnetic field strength at different time instant  </a:t>
            </a:r>
            <a:endParaRPr lang="en-IN" dirty="0"/>
          </a:p>
        </p:txBody>
      </p:sp>
      <p:sp>
        <p:nvSpPr>
          <p:cNvPr id="12" name="TextBox 11"/>
          <p:cNvSpPr txBox="1"/>
          <p:nvPr/>
        </p:nvSpPr>
        <p:spPr>
          <a:xfrm>
            <a:off x="804575" y="6342333"/>
            <a:ext cx="2685735" cy="369332"/>
          </a:xfrm>
          <a:prstGeom prst="rect">
            <a:avLst/>
          </a:prstGeom>
          <a:noFill/>
        </p:spPr>
        <p:txBody>
          <a:bodyPr wrap="none" rtlCol="0">
            <a:spAutoFit/>
          </a:bodyPr>
          <a:lstStyle/>
          <a:p>
            <a:r>
              <a:rPr lang="en-GB" dirty="0" smtClean="0"/>
              <a:t>Fig . 21 magnetic field line </a:t>
            </a:r>
            <a:endParaRPr lang="en-IN" dirty="0"/>
          </a:p>
        </p:txBody>
      </p:sp>
      <p:sp>
        <p:nvSpPr>
          <p:cNvPr id="13" name="Pentagon 12"/>
          <p:cNvSpPr/>
          <p:nvPr/>
        </p:nvSpPr>
        <p:spPr>
          <a:xfrm>
            <a:off x="66501" y="28666"/>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14" name="TextBox 13"/>
          <p:cNvSpPr txBox="1"/>
          <p:nvPr/>
        </p:nvSpPr>
        <p:spPr>
          <a:xfrm>
            <a:off x="11637818" y="6483927"/>
            <a:ext cx="418704" cy="369332"/>
          </a:xfrm>
          <a:prstGeom prst="rect">
            <a:avLst/>
          </a:prstGeom>
          <a:noFill/>
        </p:spPr>
        <p:txBody>
          <a:bodyPr wrap="none" rtlCol="0">
            <a:spAutoFit/>
          </a:bodyPr>
          <a:lstStyle/>
          <a:p>
            <a:r>
              <a:rPr lang="en-IN" dirty="0" smtClean="0"/>
              <a:t>14</a:t>
            </a:r>
            <a:endParaRPr lang="en-IN" dirty="0"/>
          </a:p>
        </p:txBody>
      </p:sp>
    </p:spTree>
    <p:extLst>
      <p:ext uri="{BB962C8B-B14F-4D97-AF65-F5344CB8AC3E}">
        <p14:creationId xmlns:p14="http://schemas.microsoft.com/office/powerpoint/2010/main" val="2114723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 y="1142924"/>
            <a:ext cx="4971011" cy="287775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622" y="781011"/>
            <a:ext cx="5401018" cy="3239669"/>
          </a:xfrm>
          <a:prstGeom prst="rect">
            <a:avLst/>
          </a:prstGeom>
        </p:spPr>
      </p:pic>
      <p:sp>
        <p:nvSpPr>
          <p:cNvPr id="5" name="TextBox 4"/>
          <p:cNvSpPr txBox="1"/>
          <p:nvPr/>
        </p:nvSpPr>
        <p:spPr>
          <a:xfrm>
            <a:off x="365760" y="542759"/>
            <a:ext cx="4951612" cy="461665"/>
          </a:xfrm>
          <a:prstGeom prst="rect">
            <a:avLst/>
          </a:prstGeom>
          <a:noFill/>
        </p:spPr>
        <p:txBody>
          <a:bodyPr wrap="none" rtlCol="0">
            <a:spAutoFit/>
          </a:bodyPr>
          <a:lstStyle/>
          <a:p>
            <a:r>
              <a:rPr lang="en-GB" sz="2400" dirty="0" smtClean="0">
                <a:solidFill>
                  <a:schemeClr val="accent2"/>
                </a:solidFill>
              </a:rPr>
              <a:t>Demagnetization study of magnet </a:t>
            </a:r>
            <a:r>
              <a:rPr lang="en-GB" sz="2400" dirty="0" smtClean="0"/>
              <a:t>-----</a:t>
            </a:r>
            <a:endParaRPr lang="en-IN" sz="2400" dirty="0"/>
          </a:p>
        </p:txBody>
      </p:sp>
      <p:sp>
        <p:nvSpPr>
          <p:cNvPr id="6" name="TextBox 5"/>
          <p:cNvSpPr txBox="1"/>
          <p:nvPr/>
        </p:nvSpPr>
        <p:spPr>
          <a:xfrm>
            <a:off x="138543" y="4497185"/>
            <a:ext cx="11723719" cy="1754326"/>
          </a:xfrm>
          <a:prstGeom prst="rect">
            <a:avLst/>
          </a:prstGeom>
          <a:noFill/>
        </p:spPr>
        <p:txBody>
          <a:bodyPr wrap="square" rtlCol="0">
            <a:spAutoFit/>
          </a:bodyPr>
          <a:lstStyle/>
          <a:p>
            <a:r>
              <a:rPr lang="en-IN" sz="2800" dirty="0" smtClean="0">
                <a:solidFill>
                  <a:srgbClr val="00B050"/>
                </a:solidFill>
              </a:rPr>
              <a:t>Observation from demagnetization study:--</a:t>
            </a:r>
            <a:r>
              <a:rPr lang="en-IN" dirty="0" smtClean="0"/>
              <a:t/>
            </a:r>
            <a:br>
              <a:rPr lang="en-IN" dirty="0" smtClean="0"/>
            </a:br>
            <a:r>
              <a:rPr lang="en-IN" sz="2000" dirty="0" smtClean="0">
                <a:solidFill>
                  <a:srgbClr val="FF0000"/>
                </a:solidFill>
                <a:latin typeface="Times New Roman" panose="02020603050405020304" pitchFamily="18" charset="0"/>
                <a:cs typeface="Times New Roman" panose="02020603050405020304" pitchFamily="18" charset="0"/>
              </a:rPr>
              <a:t>1. It observe that magnetic field strength at surface of magnet is 160 ka/m under rated condition </a:t>
            </a:r>
            <a:r>
              <a:rPr lang="en-IN" sz="2000" dirty="0" err="1" smtClean="0">
                <a:solidFill>
                  <a:srgbClr val="FF0000"/>
                </a:solidFill>
                <a:latin typeface="Times New Roman" panose="02020603050405020304" pitchFamily="18" charset="0"/>
                <a:cs typeface="Times New Roman" panose="02020603050405020304" pitchFamily="18" charset="0"/>
              </a:rPr>
              <a:t>ie</a:t>
            </a:r>
            <a:r>
              <a:rPr lang="en-IN" sz="2000" dirty="0" smtClean="0">
                <a:solidFill>
                  <a:srgbClr val="FF0000"/>
                </a:solidFill>
                <a:latin typeface="Times New Roman" panose="02020603050405020304" pitchFamily="18" charset="0"/>
                <a:cs typeface="Times New Roman" panose="02020603050405020304" pitchFamily="18" charset="0"/>
              </a:rPr>
              <a:t> at 85 amp </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2. If we take 10% more then  rated current which is worst case than then magnetic field strength at magnet surface is 200ka/m and from demagnetisation curve of magnet in next page it can observe that for worst case if temperature may raise to 180 degree Celsius then also our magnet will not get demagnetize. </a:t>
            </a:r>
            <a:endParaRPr lang="en-IN"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352501" y="4020680"/>
            <a:ext cx="902811" cy="369332"/>
          </a:xfrm>
          <a:prstGeom prst="rect">
            <a:avLst/>
          </a:prstGeom>
          <a:noFill/>
        </p:spPr>
        <p:txBody>
          <a:bodyPr wrap="none" rtlCol="0">
            <a:spAutoFit/>
          </a:bodyPr>
          <a:lstStyle/>
          <a:p>
            <a:r>
              <a:rPr lang="en-IN" dirty="0" smtClean="0"/>
              <a:t>Fig. 23  </a:t>
            </a:r>
            <a:endParaRPr lang="en-IN" dirty="0"/>
          </a:p>
        </p:txBody>
      </p:sp>
      <p:sp>
        <p:nvSpPr>
          <p:cNvPr id="8" name="TextBox 7"/>
          <p:cNvSpPr txBox="1"/>
          <p:nvPr/>
        </p:nvSpPr>
        <p:spPr>
          <a:xfrm>
            <a:off x="8157740" y="4020680"/>
            <a:ext cx="849913" cy="369332"/>
          </a:xfrm>
          <a:prstGeom prst="rect">
            <a:avLst/>
          </a:prstGeom>
          <a:noFill/>
        </p:spPr>
        <p:txBody>
          <a:bodyPr wrap="none" rtlCol="0">
            <a:spAutoFit/>
          </a:bodyPr>
          <a:lstStyle/>
          <a:p>
            <a:r>
              <a:rPr lang="en-IN" dirty="0" smtClean="0"/>
              <a:t>Fig . 24</a:t>
            </a:r>
            <a:endParaRPr lang="en-IN" dirty="0"/>
          </a:p>
        </p:txBody>
      </p:sp>
      <p:sp>
        <p:nvSpPr>
          <p:cNvPr id="9" name="Pentagon 8"/>
          <p:cNvSpPr/>
          <p:nvPr/>
        </p:nvSpPr>
        <p:spPr>
          <a:xfrm>
            <a:off x="66501" y="28666"/>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10" name="TextBox 9"/>
          <p:cNvSpPr txBox="1"/>
          <p:nvPr/>
        </p:nvSpPr>
        <p:spPr>
          <a:xfrm>
            <a:off x="11646131" y="6558742"/>
            <a:ext cx="418704" cy="369332"/>
          </a:xfrm>
          <a:prstGeom prst="rect">
            <a:avLst/>
          </a:prstGeom>
          <a:noFill/>
        </p:spPr>
        <p:txBody>
          <a:bodyPr wrap="none" rtlCol="0">
            <a:spAutoFit/>
          </a:bodyPr>
          <a:lstStyle/>
          <a:p>
            <a:r>
              <a:rPr lang="en-IN" dirty="0" smtClean="0"/>
              <a:t>15</a:t>
            </a:r>
            <a:endParaRPr lang="en-IN" dirty="0"/>
          </a:p>
        </p:txBody>
      </p:sp>
    </p:spTree>
    <p:extLst>
      <p:ext uri="{BB962C8B-B14F-4D97-AF65-F5344CB8AC3E}">
        <p14:creationId xmlns:p14="http://schemas.microsoft.com/office/powerpoint/2010/main" val="2161114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843" y="1088966"/>
            <a:ext cx="8661863" cy="4987637"/>
          </a:xfrm>
          <a:prstGeom prst="rect">
            <a:avLst/>
          </a:prstGeom>
        </p:spPr>
      </p:pic>
      <p:sp>
        <p:nvSpPr>
          <p:cNvPr id="3" name="TextBox 2"/>
          <p:cNvSpPr txBox="1"/>
          <p:nvPr/>
        </p:nvSpPr>
        <p:spPr>
          <a:xfrm>
            <a:off x="2564477" y="232753"/>
            <a:ext cx="5336771" cy="461665"/>
          </a:xfrm>
          <a:prstGeom prst="rect">
            <a:avLst/>
          </a:prstGeom>
          <a:noFill/>
        </p:spPr>
        <p:txBody>
          <a:bodyPr wrap="square" rtlCol="0">
            <a:spAutoFit/>
          </a:bodyPr>
          <a:lstStyle/>
          <a:p>
            <a:r>
              <a:rPr lang="en-GB" sz="2400" dirty="0" smtClean="0">
                <a:solidFill>
                  <a:srgbClr val="002060"/>
                </a:solidFill>
                <a:latin typeface="Times New Roman" panose="02020603050405020304" pitchFamily="18" charset="0"/>
                <a:cs typeface="Times New Roman" panose="02020603050405020304" pitchFamily="18" charset="0"/>
              </a:rPr>
              <a:t>Demagnetization curve of Magnet</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65760" y="6251171"/>
            <a:ext cx="9312742" cy="369332"/>
          </a:xfrm>
          <a:prstGeom prst="rect">
            <a:avLst/>
          </a:prstGeom>
          <a:noFill/>
        </p:spPr>
        <p:txBody>
          <a:bodyPr wrap="none" rtlCol="0">
            <a:spAutoFit/>
          </a:bodyPr>
          <a:lstStyle/>
          <a:p>
            <a:r>
              <a:rPr lang="en-GB" dirty="0" smtClean="0"/>
              <a:t>**Source </a:t>
            </a:r>
            <a:r>
              <a:rPr lang="en-GB" dirty="0"/>
              <a:t>- https://www.arnoldmagnetics.com/wp-content/uploads/2017/11/N42UH-151021.pdf</a:t>
            </a:r>
            <a:endParaRPr lang="en-IN" dirty="0"/>
          </a:p>
        </p:txBody>
      </p:sp>
      <p:sp>
        <p:nvSpPr>
          <p:cNvPr id="5" name="5-Point Star 4"/>
          <p:cNvSpPr/>
          <p:nvPr/>
        </p:nvSpPr>
        <p:spPr>
          <a:xfrm>
            <a:off x="7913716" y="5095702"/>
            <a:ext cx="133004" cy="1496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7901248" y="2419004"/>
            <a:ext cx="108065" cy="116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a:off x="7331825" y="868986"/>
            <a:ext cx="640080" cy="1562795"/>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34011" y="658255"/>
            <a:ext cx="4753189" cy="276999"/>
          </a:xfrm>
          <a:prstGeom prst="rect">
            <a:avLst/>
          </a:prstGeom>
          <a:noFill/>
        </p:spPr>
        <p:txBody>
          <a:bodyPr wrap="square" rtlCol="0">
            <a:spAutoFit/>
          </a:bodyPr>
          <a:lstStyle/>
          <a:p>
            <a:r>
              <a:rPr lang="en-IN" sz="1200" dirty="0" smtClean="0"/>
              <a:t>Worst case operating point when temperature raise to 180deg Celsius </a:t>
            </a:r>
            <a:endParaRPr lang="en-IN" sz="1200" dirty="0"/>
          </a:p>
        </p:txBody>
      </p:sp>
      <p:sp>
        <p:nvSpPr>
          <p:cNvPr id="11" name="Pentagon 10"/>
          <p:cNvSpPr/>
          <p:nvPr/>
        </p:nvSpPr>
        <p:spPr>
          <a:xfrm>
            <a:off x="0" y="0"/>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12" name="TextBox 11"/>
          <p:cNvSpPr txBox="1"/>
          <p:nvPr/>
        </p:nvSpPr>
        <p:spPr>
          <a:xfrm>
            <a:off x="11363498" y="6251171"/>
            <a:ext cx="418704" cy="369332"/>
          </a:xfrm>
          <a:prstGeom prst="rect">
            <a:avLst/>
          </a:prstGeom>
          <a:noFill/>
        </p:spPr>
        <p:txBody>
          <a:bodyPr wrap="none" rtlCol="0">
            <a:spAutoFit/>
          </a:bodyPr>
          <a:lstStyle/>
          <a:p>
            <a:r>
              <a:rPr lang="en-IN" dirty="0" smtClean="0"/>
              <a:t>16</a:t>
            </a:r>
            <a:endParaRPr lang="en-IN" dirty="0"/>
          </a:p>
        </p:txBody>
      </p:sp>
      <p:sp>
        <p:nvSpPr>
          <p:cNvPr id="13" name="TextBox 12"/>
          <p:cNvSpPr txBox="1"/>
          <p:nvPr/>
        </p:nvSpPr>
        <p:spPr>
          <a:xfrm>
            <a:off x="4314306" y="5794555"/>
            <a:ext cx="849913" cy="369332"/>
          </a:xfrm>
          <a:prstGeom prst="rect">
            <a:avLst/>
          </a:prstGeom>
          <a:noFill/>
        </p:spPr>
        <p:txBody>
          <a:bodyPr wrap="none" rtlCol="0">
            <a:spAutoFit/>
          </a:bodyPr>
          <a:lstStyle/>
          <a:p>
            <a:r>
              <a:rPr lang="en-IN" dirty="0" smtClean="0"/>
              <a:t>Fig . 25</a:t>
            </a:r>
            <a:endParaRPr lang="en-IN" dirty="0"/>
          </a:p>
        </p:txBody>
      </p:sp>
    </p:spTree>
    <p:extLst>
      <p:ext uri="{BB962C8B-B14F-4D97-AF65-F5344CB8AC3E}">
        <p14:creationId xmlns:p14="http://schemas.microsoft.com/office/powerpoint/2010/main" val="4204436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31" y="309563"/>
            <a:ext cx="3923607" cy="23671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738" y="389530"/>
            <a:ext cx="3898669" cy="23837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2480" y="389531"/>
            <a:ext cx="3616037" cy="238376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131" y="3734579"/>
            <a:ext cx="3823854" cy="225889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9738" y="3734579"/>
            <a:ext cx="3466408" cy="200951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6333" y="3602726"/>
            <a:ext cx="4112184" cy="2390751"/>
          </a:xfrm>
          <a:prstGeom prst="rect">
            <a:avLst/>
          </a:prstGeom>
        </p:spPr>
      </p:pic>
      <p:cxnSp>
        <p:nvCxnSpPr>
          <p:cNvPr id="11" name="Straight Connector 10"/>
          <p:cNvCxnSpPr/>
          <p:nvPr/>
        </p:nvCxnSpPr>
        <p:spPr>
          <a:xfrm flipH="1" flipV="1">
            <a:off x="134471" y="2676698"/>
            <a:ext cx="1075764" cy="12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34471" y="309563"/>
            <a:ext cx="0" cy="2367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858000" y="2773292"/>
            <a:ext cx="11804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0910047" y="2767525"/>
            <a:ext cx="1118470" cy="5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43200" y="5993477"/>
            <a:ext cx="12967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91746" y="574409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22713" y="2922281"/>
            <a:ext cx="3055260" cy="276999"/>
          </a:xfrm>
          <a:prstGeom prst="rect">
            <a:avLst/>
          </a:prstGeom>
          <a:noFill/>
        </p:spPr>
        <p:txBody>
          <a:bodyPr wrap="none" rtlCol="0">
            <a:spAutoFit/>
          </a:bodyPr>
          <a:lstStyle/>
          <a:p>
            <a:r>
              <a:rPr lang="en-GB" sz="1200" dirty="0" smtClean="0"/>
              <a:t>Fig. 26 air gap flux density due to magnet only</a:t>
            </a:r>
            <a:endParaRPr lang="en-IN" sz="1200" dirty="0"/>
          </a:p>
        </p:txBody>
      </p:sp>
      <p:sp>
        <p:nvSpPr>
          <p:cNvPr id="10" name="TextBox 9"/>
          <p:cNvSpPr txBox="1"/>
          <p:nvPr/>
        </p:nvSpPr>
        <p:spPr>
          <a:xfrm>
            <a:off x="4499534" y="2919283"/>
            <a:ext cx="3249608" cy="261610"/>
          </a:xfrm>
          <a:prstGeom prst="rect">
            <a:avLst/>
          </a:prstGeom>
          <a:noFill/>
        </p:spPr>
        <p:txBody>
          <a:bodyPr wrap="none" rtlCol="0">
            <a:spAutoFit/>
          </a:bodyPr>
          <a:lstStyle/>
          <a:p>
            <a:r>
              <a:rPr lang="en-GB" sz="1100" dirty="0" smtClean="0"/>
              <a:t>Fig .27 air gap flux density due armature current only </a:t>
            </a:r>
            <a:endParaRPr lang="en-IN" sz="1100" dirty="0"/>
          </a:p>
        </p:txBody>
      </p:sp>
      <p:sp>
        <p:nvSpPr>
          <p:cNvPr id="12" name="TextBox 11"/>
          <p:cNvSpPr txBox="1"/>
          <p:nvPr/>
        </p:nvSpPr>
        <p:spPr>
          <a:xfrm>
            <a:off x="9002684" y="2957250"/>
            <a:ext cx="2851265" cy="261610"/>
          </a:xfrm>
          <a:prstGeom prst="rect">
            <a:avLst/>
          </a:prstGeom>
          <a:noFill/>
        </p:spPr>
        <p:txBody>
          <a:bodyPr wrap="square" rtlCol="0">
            <a:spAutoFit/>
          </a:bodyPr>
          <a:lstStyle/>
          <a:p>
            <a:r>
              <a:rPr lang="en-GB" sz="1100" dirty="0" smtClean="0"/>
              <a:t>Fig .28  air gap flux density due to both</a:t>
            </a:r>
            <a:endParaRPr lang="en-IN" sz="1100" dirty="0"/>
          </a:p>
        </p:txBody>
      </p:sp>
      <p:sp>
        <p:nvSpPr>
          <p:cNvPr id="13" name="TextBox 12"/>
          <p:cNvSpPr txBox="1"/>
          <p:nvPr/>
        </p:nvSpPr>
        <p:spPr>
          <a:xfrm>
            <a:off x="856211" y="6283791"/>
            <a:ext cx="1459054" cy="261610"/>
          </a:xfrm>
          <a:prstGeom prst="rect">
            <a:avLst/>
          </a:prstGeom>
          <a:noFill/>
        </p:spPr>
        <p:txBody>
          <a:bodyPr wrap="none" rtlCol="0">
            <a:spAutoFit/>
          </a:bodyPr>
          <a:lstStyle/>
          <a:p>
            <a:r>
              <a:rPr lang="en-GB" sz="1100" dirty="0" smtClean="0"/>
              <a:t>Fig .29 Supply current </a:t>
            </a:r>
            <a:endParaRPr lang="en-IN" sz="1100" dirty="0"/>
          </a:p>
        </p:txBody>
      </p:sp>
      <p:sp>
        <p:nvSpPr>
          <p:cNvPr id="15" name="TextBox 14"/>
          <p:cNvSpPr txBox="1"/>
          <p:nvPr/>
        </p:nvSpPr>
        <p:spPr>
          <a:xfrm>
            <a:off x="5181887" y="6220119"/>
            <a:ext cx="1455848" cy="261610"/>
          </a:xfrm>
          <a:prstGeom prst="rect">
            <a:avLst/>
          </a:prstGeom>
          <a:noFill/>
        </p:spPr>
        <p:txBody>
          <a:bodyPr wrap="none" rtlCol="0">
            <a:spAutoFit/>
          </a:bodyPr>
          <a:lstStyle/>
          <a:p>
            <a:r>
              <a:rPr lang="en-GB" sz="1100" dirty="0" smtClean="0"/>
              <a:t>Fig . 30 Supply voltage</a:t>
            </a:r>
            <a:endParaRPr lang="en-IN" sz="1100" dirty="0"/>
          </a:p>
        </p:txBody>
      </p:sp>
      <p:sp>
        <p:nvSpPr>
          <p:cNvPr id="16" name="TextBox 15"/>
          <p:cNvSpPr txBox="1"/>
          <p:nvPr/>
        </p:nvSpPr>
        <p:spPr>
          <a:xfrm>
            <a:off x="9387970" y="6178555"/>
            <a:ext cx="1269899" cy="261610"/>
          </a:xfrm>
          <a:prstGeom prst="rect">
            <a:avLst/>
          </a:prstGeom>
          <a:noFill/>
        </p:spPr>
        <p:txBody>
          <a:bodyPr wrap="none" rtlCol="0">
            <a:spAutoFit/>
          </a:bodyPr>
          <a:lstStyle/>
          <a:p>
            <a:r>
              <a:rPr lang="en-GB" sz="1100" dirty="0" smtClean="0"/>
              <a:t>Fig. 31 flux linkage </a:t>
            </a:r>
            <a:endParaRPr lang="en-IN" sz="1100" dirty="0"/>
          </a:p>
        </p:txBody>
      </p:sp>
      <p:sp>
        <p:nvSpPr>
          <p:cNvPr id="18" name="TextBox 17"/>
          <p:cNvSpPr txBox="1"/>
          <p:nvPr/>
        </p:nvSpPr>
        <p:spPr>
          <a:xfrm>
            <a:off x="11513127" y="6440165"/>
            <a:ext cx="418704" cy="369332"/>
          </a:xfrm>
          <a:prstGeom prst="rect">
            <a:avLst/>
          </a:prstGeom>
          <a:noFill/>
        </p:spPr>
        <p:txBody>
          <a:bodyPr wrap="none" rtlCol="0">
            <a:spAutoFit/>
          </a:bodyPr>
          <a:lstStyle/>
          <a:p>
            <a:r>
              <a:rPr lang="en-IN" dirty="0" smtClean="0"/>
              <a:t>17</a:t>
            </a:r>
            <a:endParaRPr lang="en-IN" dirty="0"/>
          </a:p>
        </p:txBody>
      </p:sp>
    </p:spTree>
    <p:extLst>
      <p:ext uri="{BB962C8B-B14F-4D97-AF65-F5344CB8AC3E}">
        <p14:creationId xmlns:p14="http://schemas.microsoft.com/office/powerpoint/2010/main" val="4114626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872" y="3532909"/>
            <a:ext cx="3815543" cy="193686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53" y="3532909"/>
            <a:ext cx="3753658" cy="200336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953" y="985156"/>
            <a:ext cx="3697288" cy="165099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9147" y="809921"/>
            <a:ext cx="3938078" cy="192341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4415" y="3532909"/>
            <a:ext cx="3729644" cy="201168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8173" y="791157"/>
            <a:ext cx="3916834" cy="1901025"/>
          </a:xfrm>
          <a:prstGeom prst="rect">
            <a:avLst/>
          </a:prstGeom>
        </p:spPr>
      </p:pic>
      <p:cxnSp>
        <p:nvCxnSpPr>
          <p:cNvPr id="15" name="Straight Connector 14"/>
          <p:cNvCxnSpPr/>
          <p:nvPr/>
        </p:nvCxnSpPr>
        <p:spPr>
          <a:xfrm>
            <a:off x="2674090" y="2636155"/>
            <a:ext cx="11700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08818" y="2731991"/>
            <a:ext cx="12084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142211" y="5536277"/>
            <a:ext cx="914400" cy="8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100047" y="5469775"/>
            <a:ext cx="1204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1008659" y="5536277"/>
            <a:ext cx="1025400" cy="8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9876" y="2731991"/>
            <a:ext cx="1136850" cy="261610"/>
          </a:xfrm>
          <a:prstGeom prst="rect">
            <a:avLst/>
          </a:prstGeom>
          <a:noFill/>
        </p:spPr>
        <p:txBody>
          <a:bodyPr wrap="none" rtlCol="0">
            <a:spAutoFit/>
          </a:bodyPr>
          <a:lstStyle/>
          <a:p>
            <a:r>
              <a:rPr lang="en-GB" sz="1100" dirty="0" smtClean="0"/>
              <a:t>Fig. 32 </a:t>
            </a:r>
            <a:r>
              <a:rPr lang="en-GB" sz="1100" dirty="0" err="1" smtClean="0"/>
              <a:t>Efficency</a:t>
            </a:r>
            <a:r>
              <a:rPr lang="en-GB" sz="1100" dirty="0" smtClean="0"/>
              <a:t> </a:t>
            </a:r>
            <a:endParaRPr lang="en-IN" sz="1100" dirty="0"/>
          </a:p>
        </p:txBody>
      </p:sp>
      <p:sp>
        <p:nvSpPr>
          <p:cNvPr id="10" name="TextBox 9"/>
          <p:cNvSpPr txBox="1"/>
          <p:nvPr/>
        </p:nvSpPr>
        <p:spPr>
          <a:xfrm>
            <a:off x="5040728" y="2710102"/>
            <a:ext cx="1398140" cy="261610"/>
          </a:xfrm>
          <a:prstGeom prst="rect">
            <a:avLst/>
          </a:prstGeom>
          <a:noFill/>
        </p:spPr>
        <p:txBody>
          <a:bodyPr wrap="none" rtlCol="0">
            <a:spAutoFit/>
          </a:bodyPr>
          <a:lstStyle/>
          <a:p>
            <a:r>
              <a:rPr lang="en-GB" sz="1100" dirty="0" smtClean="0"/>
              <a:t>Fig. 33 Output power</a:t>
            </a:r>
            <a:endParaRPr lang="en-IN" sz="1100" dirty="0"/>
          </a:p>
        </p:txBody>
      </p:sp>
      <p:sp>
        <p:nvSpPr>
          <p:cNvPr id="11" name="TextBox 10"/>
          <p:cNvSpPr txBox="1"/>
          <p:nvPr/>
        </p:nvSpPr>
        <p:spPr>
          <a:xfrm>
            <a:off x="9333631" y="2710102"/>
            <a:ext cx="2187728" cy="261610"/>
          </a:xfrm>
          <a:prstGeom prst="rect">
            <a:avLst/>
          </a:prstGeom>
          <a:noFill/>
        </p:spPr>
        <p:txBody>
          <a:bodyPr wrap="square" rtlCol="0">
            <a:spAutoFit/>
          </a:bodyPr>
          <a:lstStyle/>
          <a:p>
            <a:r>
              <a:rPr lang="en-GB" sz="1100" dirty="0" smtClean="0"/>
              <a:t>Fig . 34  output torque</a:t>
            </a:r>
            <a:endParaRPr lang="en-IN" sz="1100" dirty="0"/>
          </a:p>
        </p:txBody>
      </p:sp>
      <p:sp>
        <p:nvSpPr>
          <p:cNvPr id="12" name="TextBox 11"/>
          <p:cNvSpPr txBox="1"/>
          <p:nvPr/>
        </p:nvSpPr>
        <p:spPr>
          <a:xfrm>
            <a:off x="1268601" y="5762918"/>
            <a:ext cx="1122423" cy="261610"/>
          </a:xfrm>
          <a:prstGeom prst="rect">
            <a:avLst/>
          </a:prstGeom>
          <a:noFill/>
        </p:spPr>
        <p:txBody>
          <a:bodyPr wrap="none" rtlCol="0">
            <a:spAutoFit/>
          </a:bodyPr>
          <a:lstStyle/>
          <a:p>
            <a:r>
              <a:rPr lang="en-GB" sz="1100" dirty="0" smtClean="0"/>
              <a:t>Fig . 35 core loss</a:t>
            </a:r>
            <a:endParaRPr lang="en-IN" sz="1100" dirty="0"/>
          </a:p>
        </p:txBody>
      </p:sp>
      <p:sp>
        <p:nvSpPr>
          <p:cNvPr id="14" name="TextBox 13"/>
          <p:cNvSpPr txBox="1"/>
          <p:nvPr/>
        </p:nvSpPr>
        <p:spPr>
          <a:xfrm>
            <a:off x="5846712" y="5821107"/>
            <a:ext cx="1269899" cy="261610"/>
          </a:xfrm>
          <a:prstGeom prst="rect">
            <a:avLst/>
          </a:prstGeom>
          <a:noFill/>
        </p:spPr>
        <p:txBody>
          <a:bodyPr wrap="none" rtlCol="0">
            <a:spAutoFit/>
          </a:bodyPr>
          <a:lstStyle/>
          <a:p>
            <a:r>
              <a:rPr lang="en-GB" sz="1100" dirty="0" smtClean="0"/>
              <a:t>Fig . 36 copper loss</a:t>
            </a:r>
            <a:endParaRPr lang="en-IN" sz="1100" dirty="0"/>
          </a:p>
        </p:txBody>
      </p:sp>
      <p:sp>
        <p:nvSpPr>
          <p:cNvPr id="16" name="TextBox 15"/>
          <p:cNvSpPr txBox="1"/>
          <p:nvPr/>
        </p:nvSpPr>
        <p:spPr>
          <a:xfrm>
            <a:off x="9634370" y="5754605"/>
            <a:ext cx="2136371" cy="261610"/>
          </a:xfrm>
          <a:prstGeom prst="rect">
            <a:avLst/>
          </a:prstGeom>
          <a:noFill/>
        </p:spPr>
        <p:txBody>
          <a:bodyPr wrap="square" rtlCol="0">
            <a:spAutoFit/>
          </a:bodyPr>
          <a:lstStyle/>
          <a:p>
            <a:r>
              <a:rPr lang="en-GB" sz="1100" dirty="0" smtClean="0"/>
              <a:t>Fig . 37 saliency ratio</a:t>
            </a:r>
            <a:endParaRPr lang="en-IN" sz="1100" dirty="0"/>
          </a:p>
        </p:txBody>
      </p:sp>
      <p:sp>
        <p:nvSpPr>
          <p:cNvPr id="23" name="Pentagon 22"/>
          <p:cNvSpPr/>
          <p:nvPr/>
        </p:nvSpPr>
        <p:spPr>
          <a:xfrm>
            <a:off x="56106" y="72703"/>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18" name="TextBox 17"/>
          <p:cNvSpPr txBox="1"/>
          <p:nvPr/>
        </p:nvSpPr>
        <p:spPr>
          <a:xfrm>
            <a:off x="11606346" y="6488668"/>
            <a:ext cx="418704" cy="369332"/>
          </a:xfrm>
          <a:prstGeom prst="rect">
            <a:avLst/>
          </a:prstGeom>
          <a:noFill/>
        </p:spPr>
        <p:txBody>
          <a:bodyPr wrap="none" rtlCol="0">
            <a:spAutoFit/>
          </a:bodyPr>
          <a:lstStyle/>
          <a:p>
            <a:r>
              <a:rPr lang="en-IN" dirty="0" smtClean="0"/>
              <a:t>18</a:t>
            </a:r>
            <a:endParaRPr lang="en-IN" dirty="0"/>
          </a:p>
        </p:txBody>
      </p:sp>
    </p:spTree>
    <p:extLst>
      <p:ext uri="{BB962C8B-B14F-4D97-AF65-F5344CB8AC3E}">
        <p14:creationId xmlns:p14="http://schemas.microsoft.com/office/powerpoint/2010/main" val="704966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33861735"/>
              </p:ext>
            </p:extLst>
          </p:nvPr>
        </p:nvGraphicFramePr>
        <p:xfrm>
          <a:off x="1134005" y="1331119"/>
          <a:ext cx="7264399" cy="2808288"/>
        </p:xfrm>
        <a:graphic>
          <a:graphicData uri="http://schemas.openxmlformats.org/drawingml/2006/table">
            <a:tbl>
              <a:tblPr firstRow="1" firstCol="1" bandRow="1">
                <a:tableStyleId>{5C22544A-7EE6-4342-B048-85BDC9FD1C3A}</a:tableStyleId>
              </a:tblPr>
              <a:tblGrid>
                <a:gridCol w="1536354"/>
                <a:gridCol w="1570762"/>
                <a:gridCol w="1537851"/>
                <a:gridCol w="1305977"/>
                <a:gridCol w="1313455"/>
              </a:tblGrid>
              <a:tr h="280829">
                <a:tc>
                  <a:txBody>
                    <a:bodyPr/>
                    <a:lstStyle/>
                    <a:p>
                      <a:pPr algn="just">
                        <a:spcAft>
                          <a:spcPts val="0"/>
                        </a:spcAft>
                      </a:pPr>
                      <a:r>
                        <a:rPr lang="en-US" sz="1600" dirty="0">
                          <a:effectLst/>
                        </a:rPr>
                        <a:t>Parameter</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dirty="0">
                          <a:effectLst/>
                        </a:rPr>
                        <a:t>Analytical </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Simulated</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Unit</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Error (%)</a:t>
                      </a:r>
                      <a:endParaRPr lang="en-IN" sz="1600">
                        <a:effectLst/>
                        <a:latin typeface="Times New Roman" panose="02020603050405020304" pitchFamily="18" charset="0"/>
                        <a:ea typeface="SimSun" panose="02010600030101010101" pitchFamily="2" charset="-122"/>
                      </a:endParaRPr>
                    </a:p>
                  </a:txBody>
                  <a:tcPr marL="68580" marR="68580" marT="0" marB="0"/>
                </a:tc>
              </a:tr>
              <a:tr h="280829">
                <a:tc>
                  <a:txBody>
                    <a:bodyPr/>
                    <a:lstStyle/>
                    <a:p>
                      <a:pPr algn="just">
                        <a:spcAft>
                          <a:spcPts val="0"/>
                        </a:spcAft>
                      </a:pP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0.56</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0.563</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Tesla</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1.25</a:t>
                      </a:r>
                      <a:endParaRPr lang="en-IN" sz="1600">
                        <a:effectLst/>
                        <a:latin typeface="Times New Roman" panose="02020603050405020304" pitchFamily="18" charset="0"/>
                        <a:ea typeface="SimSun" panose="02010600030101010101" pitchFamily="2" charset="-122"/>
                      </a:endParaRPr>
                    </a:p>
                  </a:txBody>
                  <a:tcPr marL="68580" marR="68580" marT="0" marB="0"/>
                </a:tc>
              </a:tr>
              <a:tr h="842485">
                <a:tc>
                  <a:txBody>
                    <a:bodyPr/>
                    <a:lstStyle/>
                    <a:p>
                      <a:pPr algn="just">
                        <a:spcAft>
                          <a:spcPts val="0"/>
                        </a:spcAft>
                      </a:pPr>
                      <a:r>
                        <a:rPr lang="en-US" sz="1600" dirty="0">
                          <a:effectLst/>
                        </a:rPr>
                        <a:t>Supply voltage (Rms)</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dirty="0">
                          <a:effectLst/>
                        </a:rPr>
                        <a:t>25.98</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25.4</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Volt</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dirty="0">
                          <a:effectLst/>
                        </a:rPr>
                        <a:t>2.23</a:t>
                      </a:r>
                      <a:endParaRPr lang="en-IN" sz="1600" dirty="0">
                        <a:effectLst/>
                        <a:latin typeface="Times New Roman" panose="02020603050405020304" pitchFamily="18" charset="0"/>
                        <a:ea typeface="SimSun" panose="02010600030101010101" pitchFamily="2" charset="-122"/>
                      </a:endParaRPr>
                    </a:p>
                  </a:txBody>
                  <a:tcPr marL="68580" marR="68580" marT="0" marB="0"/>
                </a:tc>
              </a:tr>
              <a:tr h="280829">
                <a:tc>
                  <a:txBody>
                    <a:bodyPr/>
                    <a:lstStyle/>
                    <a:p>
                      <a:pPr algn="just">
                        <a:spcAft>
                          <a:spcPts val="0"/>
                        </a:spcAft>
                      </a:pPr>
                      <a:r>
                        <a:rPr lang="en-US" sz="1600" dirty="0">
                          <a:effectLst/>
                        </a:rPr>
                        <a:t>Torque</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dirty="0">
                          <a:effectLst/>
                        </a:rPr>
                        <a:t>29.21</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dirty="0">
                          <a:effectLst/>
                        </a:rPr>
                        <a:t>29.14</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N-m</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0.239</a:t>
                      </a:r>
                      <a:endParaRPr lang="en-IN" sz="1600">
                        <a:effectLst/>
                        <a:latin typeface="Times New Roman" panose="02020603050405020304" pitchFamily="18" charset="0"/>
                        <a:ea typeface="SimSun" panose="02010600030101010101" pitchFamily="2" charset="-122"/>
                      </a:endParaRPr>
                    </a:p>
                  </a:txBody>
                  <a:tcPr marL="68580" marR="68580" marT="0" marB="0"/>
                </a:tc>
              </a:tr>
              <a:tr h="561658">
                <a:tc>
                  <a:txBody>
                    <a:bodyPr/>
                    <a:lstStyle/>
                    <a:p>
                      <a:pPr algn="just">
                        <a:spcAft>
                          <a:spcPts val="0"/>
                        </a:spcAft>
                      </a:pPr>
                      <a:r>
                        <a:rPr lang="en-US" sz="1600">
                          <a:effectLst/>
                        </a:rPr>
                        <a:t>Power Factor</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0.95</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0.97</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dirty="0">
                          <a:effectLst/>
                        </a:rPr>
                        <a:t>--</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2</a:t>
                      </a:r>
                      <a:endParaRPr lang="en-IN" sz="1600">
                        <a:effectLst/>
                        <a:latin typeface="Times New Roman" panose="02020603050405020304" pitchFamily="18" charset="0"/>
                        <a:ea typeface="SimSun" panose="02010600030101010101" pitchFamily="2" charset="-122"/>
                      </a:endParaRPr>
                    </a:p>
                  </a:txBody>
                  <a:tcPr marL="68580" marR="68580" marT="0" marB="0"/>
                </a:tc>
              </a:tr>
              <a:tr h="561658">
                <a:tc>
                  <a:txBody>
                    <a:bodyPr/>
                    <a:lstStyle/>
                    <a:p>
                      <a:pPr algn="just">
                        <a:spcAft>
                          <a:spcPts val="0"/>
                        </a:spcAft>
                      </a:pPr>
                      <a:r>
                        <a:rPr lang="en-US" sz="1600" dirty="0">
                          <a:effectLst/>
                        </a:rPr>
                        <a:t>Output Power</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dirty="0">
                          <a:effectLst/>
                        </a:rPr>
                        <a:t>6.05</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dirty="0">
                          <a:effectLst/>
                        </a:rPr>
                        <a:t>6.044</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a:effectLst/>
                        </a:rPr>
                        <a:t>Kw</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600" dirty="0">
                          <a:effectLst/>
                        </a:rPr>
                        <a:t>0.1</a:t>
                      </a:r>
                      <a:endParaRPr lang="en-IN" sz="16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sp>
        <p:nvSpPr>
          <p:cNvPr id="3" name="Rectangle 1"/>
          <p:cNvSpPr>
            <a:spLocks noChangeArrowheads="1"/>
          </p:cNvSpPr>
          <p:nvPr/>
        </p:nvSpPr>
        <p:spPr bwMode="auto">
          <a:xfrm>
            <a:off x="4554538" y="33924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p:cNvSpPr txBox="1"/>
          <p:nvPr/>
        </p:nvSpPr>
        <p:spPr>
          <a:xfrm>
            <a:off x="1549400" y="526903"/>
            <a:ext cx="5596467" cy="738664"/>
          </a:xfrm>
          <a:prstGeom prst="rect">
            <a:avLst/>
          </a:prstGeom>
          <a:noFill/>
        </p:spPr>
        <p:txBody>
          <a:bodyPr wrap="square" rtlCol="0">
            <a:spAutoFit/>
          </a:bodyPr>
          <a:lstStyle/>
          <a:p>
            <a:r>
              <a:rPr lang="en-US" sz="2400" dirty="0" smtClean="0"/>
              <a:t>    A </a:t>
            </a:r>
            <a:r>
              <a:rPr lang="en-US" sz="2400" dirty="0"/>
              <a:t>comparison of results is shown in Table</a:t>
            </a:r>
            <a:endParaRPr lang="en-IN" sz="2400" dirty="0"/>
          </a:p>
          <a:p>
            <a:endParaRPr lang="en-IN" dirty="0"/>
          </a:p>
        </p:txBody>
      </p:sp>
      <p:sp>
        <p:nvSpPr>
          <p:cNvPr id="5" name="TextBox 4"/>
          <p:cNvSpPr txBox="1"/>
          <p:nvPr/>
        </p:nvSpPr>
        <p:spPr>
          <a:xfrm>
            <a:off x="4074470" y="946744"/>
            <a:ext cx="960135" cy="369332"/>
          </a:xfrm>
          <a:prstGeom prst="rect">
            <a:avLst/>
          </a:prstGeom>
          <a:noFill/>
        </p:spPr>
        <p:txBody>
          <a:bodyPr wrap="none" rtlCol="0">
            <a:spAutoFit/>
          </a:bodyPr>
          <a:lstStyle/>
          <a:p>
            <a:r>
              <a:rPr lang="en-GB" dirty="0" smtClean="0"/>
              <a:t>Table </a:t>
            </a:r>
            <a:r>
              <a:rPr lang="en-GB" dirty="0" smtClean="0"/>
              <a:t>6. </a:t>
            </a:r>
            <a:endParaRPr lang="en-IN" dirty="0"/>
          </a:p>
        </p:txBody>
      </p:sp>
      <p:sp>
        <p:nvSpPr>
          <p:cNvPr id="6" name="TextBox 5"/>
          <p:cNvSpPr txBox="1"/>
          <p:nvPr/>
        </p:nvSpPr>
        <p:spPr>
          <a:xfrm>
            <a:off x="389468" y="4487333"/>
            <a:ext cx="11116732" cy="2215991"/>
          </a:xfrm>
          <a:prstGeom prst="rect">
            <a:avLst/>
          </a:prstGeom>
          <a:noFill/>
        </p:spPr>
        <p:txBody>
          <a:bodyPr wrap="square" rtlCol="0">
            <a:spAutoFit/>
          </a:bodyPr>
          <a:lstStyle/>
          <a:p>
            <a:r>
              <a:rPr lang="en-IN" sz="2400" dirty="0" smtClean="0"/>
              <a:t>Conclusion  of work done –</a:t>
            </a:r>
            <a:r>
              <a:rPr lang="en-IN" dirty="0" smtClean="0"/>
              <a:t/>
            </a:r>
            <a:br>
              <a:rPr lang="en-IN" dirty="0" smtClean="0"/>
            </a:br>
            <a:r>
              <a:rPr lang="en-IN" dirty="0" smtClean="0"/>
              <a:t>1.</a:t>
            </a:r>
            <a:r>
              <a:rPr lang="en-US" sz="1600" dirty="0" smtClean="0">
                <a:solidFill>
                  <a:schemeClr val="accent2"/>
                </a:solidFill>
              </a:rPr>
              <a:t>Comprehensive </a:t>
            </a:r>
            <a:r>
              <a:rPr lang="en-US" sz="1600" dirty="0">
                <a:solidFill>
                  <a:schemeClr val="accent2"/>
                </a:solidFill>
              </a:rPr>
              <a:t>methodology for designing an Interior Permanent Magnet Synchronous Motor (IPMSM) using Finite Element Analysis (FEA) and an </a:t>
            </a:r>
            <a:r>
              <a:rPr lang="en-US" sz="1600" dirty="0" smtClean="0">
                <a:solidFill>
                  <a:schemeClr val="accent2"/>
                </a:solidFill>
              </a:rPr>
              <a:t>analytical method </a:t>
            </a:r>
            <a:r>
              <a:rPr lang="en-US" sz="1600" dirty="0" smtClean="0"/>
              <a:t>. </a:t>
            </a:r>
            <a:br>
              <a:rPr lang="en-US" sz="1600" dirty="0" smtClean="0"/>
            </a:br>
            <a:r>
              <a:rPr lang="en-US" sz="1600" dirty="0" smtClean="0"/>
              <a:t>2.</a:t>
            </a:r>
            <a:r>
              <a:rPr lang="en-US" sz="1600" dirty="0" smtClean="0">
                <a:solidFill>
                  <a:schemeClr val="accent4">
                    <a:lumMod val="75000"/>
                  </a:schemeClr>
                </a:solidFill>
              </a:rPr>
              <a:t>The </a:t>
            </a:r>
            <a:r>
              <a:rPr lang="en-US" sz="1600" dirty="0">
                <a:solidFill>
                  <a:schemeClr val="accent4">
                    <a:lumMod val="75000"/>
                  </a:schemeClr>
                </a:solidFill>
              </a:rPr>
              <a:t>detailed design considerations and methodologies discussed in this study have focused on various geometrical parameters essential for optimizing the motor's performance</a:t>
            </a:r>
            <a:r>
              <a:rPr lang="en-US" sz="1600" dirty="0" smtClean="0"/>
              <a:t>.</a:t>
            </a:r>
            <a:br>
              <a:rPr lang="en-US" sz="1600" dirty="0" smtClean="0"/>
            </a:br>
            <a:r>
              <a:rPr lang="en-US" sz="1600" dirty="0" smtClean="0"/>
              <a:t> 3.</a:t>
            </a:r>
            <a:r>
              <a:rPr lang="en-US" sz="1600" dirty="0" smtClean="0">
                <a:solidFill>
                  <a:schemeClr val="accent5">
                    <a:lumMod val="50000"/>
                  </a:schemeClr>
                </a:solidFill>
              </a:rPr>
              <a:t>A </a:t>
            </a:r>
            <a:r>
              <a:rPr lang="en-US" sz="1600" dirty="0">
                <a:solidFill>
                  <a:schemeClr val="accent5">
                    <a:lumMod val="50000"/>
                  </a:schemeClr>
                </a:solidFill>
              </a:rPr>
              <a:t>5kW IPMSM was designed and analyzed using FEA to validate the effectiveness of the proposed design methodology. The results from the FEA were compared with the assumed design constants derived from the analytical model. This comparison confirmed the accuracy and reliability of the analytical </a:t>
            </a:r>
            <a:r>
              <a:rPr lang="en-US" sz="1600" dirty="0" smtClean="0">
                <a:solidFill>
                  <a:schemeClr val="accent5">
                    <a:lumMod val="50000"/>
                  </a:schemeClr>
                </a:solidFill>
              </a:rPr>
              <a:t>model.</a:t>
            </a:r>
            <a:endParaRPr lang="en-IN" sz="1600" dirty="0">
              <a:solidFill>
                <a:schemeClr val="accent5">
                  <a:lumMod val="50000"/>
                </a:schemeClr>
              </a:solidFill>
            </a:endParaRPr>
          </a:p>
        </p:txBody>
      </p:sp>
      <p:sp>
        <p:nvSpPr>
          <p:cNvPr id="7" name="Pentagon 6"/>
          <p:cNvSpPr/>
          <p:nvPr/>
        </p:nvSpPr>
        <p:spPr>
          <a:xfrm>
            <a:off x="0" y="43519"/>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8" name="TextBox 7"/>
          <p:cNvSpPr txBox="1"/>
          <p:nvPr/>
        </p:nvSpPr>
        <p:spPr>
          <a:xfrm>
            <a:off x="11506200" y="6487881"/>
            <a:ext cx="418704" cy="369332"/>
          </a:xfrm>
          <a:prstGeom prst="rect">
            <a:avLst/>
          </a:prstGeom>
          <a:noFill/>
        </p:spPr>
        <p:txBody>
          <a:bodyPr wrap="none" rtlCol="0">
            <a:spAutoFit/>
          </a:bodyPr>
          <a:lstStyle/>
          <a:p>
            <a:r>
              <a:rPr lang="en-IN" dirty="0" smtClean="0"/>
              <a:t>19</a:t>
            </a:r>
            <a:endParaRPr lang="en-IN" dirty="0"/>
          </a:p>
        </p:txBody>
      </p:sp>
    </p:spTree>
    <p:extLst>
      <p:ext uri="{BB962C8B-B14F-4D97-AF65-F5344CB8AC3E}">
        <p14:creationId xmlns:p14="http://schemas.microsoft.com/office/powerpoint/2010/main" val="4115371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130" y="686722"/>
            <a:ext cx="6306430" cy="5401429"/>
          </a:xfrm>
          <a:prstGeom prst="rect">
            <a:avLst/>
          </a:prstGeom>
        </p:spPr>
      </p:pic>
      <p:sp>
        <p:nvSpPr>
          <p:cNvPr id="5" name="Arrow: Pentagon 4">
            <a:extLst>
              <a:ext uri="{FF2B5EF4-FFF2-40B4-BE49-F238E27FC236}">
                <a16:creationId xmlns:a16="http://schemas.microsoft.com/office/drawing/2014/main" xmlns="" xmlns:lc="http://schemas.openxmlformats.org/drawingml/2006/lockedCanvas" id="{9BC291FB-F31B-E9EA-287A-DF6C900488B7}"/>
              </a:ext>
            </a:extLst>
          </p:cNvPr>
          <p:cNvSpPr/>
          <p:nvPr/>
        </p:nvSpPr>
        <p:spPr>
          <a:xfrm>
            <a:off x="91440" y="0"/>
            <a:ext cx="4827181" cy="850606"/>
          </a:xfrm>
          <a:prstGeom prst="homePlate">
            <a:avLst/>
          </a:prstGeom>
          <a:solidFill>
            <a:schemeClr val="bg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accent5">
                    <a:lumMod val="75000"/>
                  </a:schemeClr>
                </a:solidFill>
              </a:rPr>
              <a:t>Outline</a:t>
            </a:r>
            <a:endParaRPr lang="en-IN" sz="3600" b="1" dirty="0">
              <a:solidFill>
                <a:schemeClr val="accent5">
                  <a:lumMod val="75000"/>
                </a:schemeClr>
              </a:solidFill>
            </a:endParaRPr>
          </a:p>
        </p:txBody>
      </p:sp>
      <p:sp>
        <p:nvSpPr>
          <p:cNvPr id="6" name="TextBox 5">
            <a:extLst>
              <a:ext uri="{FF2B5EF4-FFF2-40B4-BE49-F238E27FC236}">
                <a16:creationId xmlns:a16="http://schemas.microsoft.com/office/drawing/2014/main" xmlns="" xmlns:lc="http://schemas.openxmlformats.org/drawingml/2006/lockedCanvas" id="{01019773-9E5D-05A9-9FB0-07ACDC8F09C2}"/>
              </a:ext>
            </a:extLst>
          </p:cNvPr>
          <p:cNvSpPr txBox="1"/>
          <p:nvPr/>
        </p:nvSpPr>
        <p:spPr>
          <a:xfrm>
            <a:off x="207110" y="1104394"/>
            <a:ext cx="9067832" cy="31085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Ø"/>
            </a:pPr>
            <a:r>
              <a:rPr lang="en-US" sz="2800" b="1" dirty="0" smtClean="0"/>
              <a:t>Introduction</a:t>
            </a:r>
            <a:endParaRPr lang="en-IN" sz="2800" b="1" dirty="0"/>
          </a:p>
          <a:p>
            <a:pPr marL="457200" indent="-457200">
              <a:buFont typeface="Wingdings" panose="05000000000000000000" pitchFamily="2" charset="2"/>
              <a:buChar char="Ø"/>
            </a:pPr>
            <a:endParaRPr lang="en-IN" sz="2800" b="1" dirty="0"/>
          </a:p>
          <a:p>
            <a:pPr marL="457200" indent="-457200">
              <a:buFont typeface="Wingdings" panose="05000000000000000000" pitchFamily="2" charset="2"/>
              <a:buChar char="Ø"/>
            </a:pPr>
            <a:r>
              <a:rPr lang="en-IN" sz="2800" b="1" dirty="0" smtClean="0"/>
              <a:t>Literature </a:t>
            </a:r>
            <a:r>
              <a:rPr lang="en-IN" sz="2800" b="1" dirty="0"/>
              <a:t>Survey</a:t>
            </a:r>
          </a:p>
          <a:p>
            <a:pPr marL="285750" indent="-285750">
              <a:buFont typeface="Wingdings" panose="05000000000000000000" pitchFamily="2" charset="2"/>
              <a:buChar char="q"/>
            </a:pPr>
            <a:endParaRPr lang="en-IN" sz="2800" b="1" dirty="0"/>
          </a:p>
          <a:p>
            <a:pPr marL="457200" indent="-457200">
              <a:buFont typeface="Wingdings" panose="05000000000000000000" pitchFamily="2" charset="2"/>
              <a:buChar char="Ø"/>
            </a:pPr>
            <a:r>
              <a:rPr lang="en-IN" sz="2800" b="1" dirty="0" smtClean="0"/>
              <a:t>Work </a:t>
            </a:r>
            <a:r>
              <a:rPr lang="en-IN" sz="2800" b="1" dirty="0"/>
              <a:t>in progress</a:t>
            </a:r>
          </a:p>
          <a:p>
            <a:pPr marL="285750" indent="-285750">
              <a:buFont typeface="Wingdings" panose="05000000000000000000" pitchFamily="2" charset="2"/>
              <a:buChar char="q"/>
            </a:pPr>
            <a:endParaRPr lang="en-IN" sz="2800" b="1" dirty="0"/>
          </a:p>
          <a:p>
            <a:pPr marL="457200" indent="-457200">
              <a:buFont typeface="Wingdings" panose="05000000000000000000" pitchFamily="2" charset="2"/>
              <a:buChar char="Ø"/>
            </a:pPr>
            <a:r>
              <a:rPr lang="en-IN" sz="2800" b="1" dirty="0" smtClean="0"/>
              <a:t>Future  work </a:t>
            </a:r>
            <a:endParaRPr lang="en-IN" sz="2800" b="1" dirty="0"/>
          </a:p>
        </p:txBody>
      </p:sp>
      <p:sp>
        <p:nvSpPr>
          <p:cNvPr id="7" name="TextBox 6"/>
          <p:cNvSpPr txBox="1"/>
          <p:nvPr/>
        </p:nvSpPr>
        <p:spPr>
          <a:xfrm>
            <a:off x="11205556" y="6420660"/>
            <a:ext cx="301686" cy="369332"/>
          </a:xfrm>
          <a:prstGeom prst="rect">
            <a:avLst/>
          </a:prstGeom>
          <a:noFill/>
        </p:spPr>
        <p:txBody>
          <a:bodyPr wrap="none" rtlCol="0">
            <a:spAutoFit/>
          </a:bodyPr>
          <a:lstStyle/>
          <a:p>
            <a:r>
              <a:rPr lang="en-IN" dirty="0" smtClean="0"/>
              <a:t>2</a:t>
            </a:r>
            <a:endParaRPr lang="en-IN" dirty="0"/>
          </a:p>
        </p:txBody>
      </p:sp>
    </p:spTree>
    <p:extLst>
      <p:ext uri="{BB962C8B-B14F-4D97-AF65-F5344CB8AC3E}">
        <p14:creationId xmlns:p14="http://schemas.microsoft.com/office/powerpoint/2010/main" val="3155632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132" y="290945"/>
            <a:ext cx="11837324" cy="4708981"/>
          </a:xfrm>
          <a:prstGeom prst="rect">
            <a:avLst/>
          </a:prstGeom>
          <a:noFill/>
        </p:spPr>
        <p:txBody>
          <a:bodyPr wrap="square" rtlCol="0">
            <a:spAutoFit/>
          </a:bodyPr>
          <a:lstStyle/>
          <a:p>
            <a:r>
              <a:rPr lang="en-GB" sz="4000" dirty="0" smtClean="0"/>
              <a:t>Future </a:t>
            </a:r>
            <a:r>
              <a:rPr lang="en-GB" sz="4000" dirty="0" smtClean="0"/>
              <a:t>presentation </a:t>
            </a:r>
            <a:r>
              <a:rPr lang="en-GB" sz="4000" dirty="0" smtClean="0"/>
              <a:t>---</a:t>
            </a:r>
            <a:br>
              <a:rPr lang="en-GB" sz="4000" dirty="0" smtClean="0"/>
            </a:br>
            <a:r>
              <a:rPr lang="en-GB" sz="2800" dirty="0" smtClean="0">
                <a:solidFill>
                  <a:schemeClr val="accent6"/>
                </a:solidFill>
                <a:latin typeface="Times New Roman" panose="02020603050405020304" pitchFamily="18" charset="0"/>
                <a:cs typeface="Times New Roman" panose="02020603050405020304" pitchFamily="18" charset="0"/>
              </a:rPr>
              <a:t>1. </a:t>
            </a:r>
            <a:r>
              <a:rPr lang="en-GB" sz="2800" dirty="0">
                <a:solidFill>
                  <a:schemeClr val="accent6"/>
                </a:solidFill>
                <a:latin typeface="Times New Roman" panose="02020603050405020304" pitchFamily="18" charset="0"/>
                <a:cs typeface="Times New Roman" panose="02020603050405020304" pitchFamily="18" charset="0"/>
              </a:rPr>
              <a:t>D</a:t>
            </a:r>
            <a:r>
              <a:rPr lang="en-GB" sz="2800" dirty="0" smtClean="0">
                <a:solidFill>
                  <a:schemeClr val="accent6"/>
                </a:solidFill>
                <a:latin typeface="Times New Roman" panose="02020603050405020304" pitchFamily="18" charset="0"/>
                <a:cs typeface="Times New Roman" panose="02020603050405020304" pitchFamily="18" charset="0"/>
              </a:rPr>
              <a:t>ifferent </a:t>
            </a:r>
            <a:r>
              <a:rPr lang="en-GB" sz="2800" dirty="0" smtClean="0">
                <a:solidFill>
                  <a:schemeClr val="accent6"/>
                </a:solidFill>
                <a:latin typeface="Times New Roman" panose="02020603050405020304" pitchFamily="18" charset="0"/>
                <a:cs typeface="Times New Roman" panose="02020603050405020304" pitchFamily="18" charset="0"/>
              </a:rPr>
              <a:t>characteristics of motor like torque </a:t>
            </a:r>
            <a:r>
              <a:rPr lang="en-GB" sz="2800" dirty="0" smtClean="0">
                <a:solidFill>
                  <a:schemeClr val="accent6"/>
                </a:solidFill>
                <a:latin typeface="Times New Roman" panose="02020603050405020304" pitchFamily="18" charset="0"/>
                <a:cs typeface="Times New Roman" panose="02020603050405020304" pitchFamily="18" charset="0"/>
              </a:rPr>
              <a:t>vs. </a:t>
            </a:r>
            <a:r>
              <a:rPr lang="en-GB" sz="2800" dirty="0" smtClean="0">
                <a:solidFill>
                  <a:schemeClr val="accent6"/>
                </a:solidFill>
                <a:latin typeface="Times New Roman" panose="02020603050405020304" pitchFamily="18" charset="0"/>
                <a:cs typeface="Times New Roman" panose="02020603050405020304" pitchFamily="18" charset="0"/>
              </a:rPr>
              <a:t>speed  , power vs. speed  , efficiency </a:t>
            </a:r>
            <a:r>
              <a:rPr lang="en-GB" sz="2800" dirty="0" smtClean="0">
                <a:solidFill>
                  <a:schemeClr val="accent6"/>
                </a:solidFill>
                <a:latin typeface="Times New Roman" panose="02020603050405020304" pitchFamily="18" charset="0"/>
                <a:cs typeface="Times New Roman" panose="02020603050405020304" pitchFamily="18" charset="0"/>
              </a:rPr>
              <a:t>vs.   speed , </a:t>
            </a:r>
            <a:r>
              <a:rPr lang="en-GB" sz="2800" dirty="0" smtClean="0">
                <a:solidFill>
                  <a:schemeClr val="accent6"/>
                </a:solidFill>
                <a:latin typeface="Times New Roman" panose="02020603050405020304" pitchFamily="18" charset="0"/>
                <a:cs typeface="Times New Roman" panose="02020603050405020304" pitchFamily="18" charset="0"/>
              </a:rPr>
              <a:t>power factor </a:t>
            </a:r>
            <a:r>
              <a:rPr lang="en-GB" sz="2800" dirty="0" smtClean="0">
                <a:solidFill>
                  <a:schemeClr val="accent6"/>
                </a:solidFill>
                <a:latin typeface="Times New Roman" panose="02020603050405020304" pitchFamily="18" charset="0"/>
                <a:cs typeface="Times New Roman" panose="02020603050405020304" pitchFamily="18" charset="0"/>
              </a:rPr>
              <a:t>vs. </a:t>
            </a:r>
            <a:r>
              <a:rPr lang="en-GB" sz="2800" dirty="0" smtClean="0">
                <a:solidFill>
                  <a:schemeClr val="accent6"/>
                </a:solidFill>
                <a:latin typeface="Times New Roman" panose="02020603050405020304" pitchFamily="18" charset="0"/>
                <a:cs typeface="Times New Roman" panose="02020603050405020304" pitchFamily="18" charset="0"/>
              </a:rPr>
              <a:t>speed </a:t>
            </a:r>
            <a:r>
              <a:rPr lang="en-GB" sz="2800" dirty="0" smtClean="0">
                <a:solidFill>
                  <a:schemeClr val="accent6"/>
                </a:solidFill>
                <a:latin typeface="Times New Roman" panose="02020603050405020304" pitchFamily="18" charset="0"/>
                <a:cs typeface="Times New Roman" panose="02020603050405020304" pitchFamily="18" charset="0"/>
              </a:rPr>
              <a:t>, saliency ratio etc. to be calculated.</a:t>
            </a:r>
            <a:r>
              <a:rPr lang="en-GB" sz="2800" dirty="0" smtClean="0">
                <a:solidFill>
                  <a:schemeClr val="accent6"/>
                </a:solidFill>
                <a:latin typeface="Times New Roman" panose="02020603050405020304" pitchFamily="18" charset="0"/>
                <a:cs typeface="Times New Roman" panose="02020603050405020304" pitchFamily="18" charset="0"/>
              </a:rPr>
              <a:t/>
            </a:r>
            <a:br>
              <a:rPr lang="en-GB" sz="2800" dirty="0" smtClean="0">
                <a:solidFill>
                  <a:schemeClr val="accent6"/>
                </a:solidFill>
                <a:latin typeface="Times New Roman" panose="02020603050405020304" pitchFamily="18" charset="0"/>
                <a:cs typeface="Times New Roman" panose="02020603050405020304" pitchFamily="18" charset="0"/>
              </a:rPr>
            </a:br>
            <a:r>
              <a:rPr lang="en-GB" sz="2400" dirty="0" smtClean="0">
                <a:latin typeface="Times New Roman" panose="02020603050405020304" pitchFamily="18" charset="0"/>
                <a:cs typeface="Times New Roman" panose="02020603050405020304" pitchFamily="18" charset="0"/>
              </a:rPr>
              <a:t> </a:t>
            </a:r>
            <a:r>
              <a:rPr lang="en-GB" sz="2800" dirty="0" smtClean="0">
                <a:solidFill>
                  <a:schemeClr val="accent5"/>
                </a:solidFill>
                <a:latin typeface="Times New Roman" panose="02020603050405020304" pitchFamily="18" charset="0"/>
                <a:cs typeface="Times New Roman" panose="02020603050405020304" pitchFamily="18" charset="0"/>
              </a:rPr>
              <a:t>2. </a:t>
            </a:r>
            <a:r>
              <a:rPr lang="en-GB" sz="2800" dirty="0" smtClean="0">
                <a:solidFill>
                  <a:schemeClr val="accent5"/>
                </a:solidFill>
                <a:latin typeface="Times New Roman" panose="02020603050405020304" pitchFamily="18" charset="0"/>
                <a:cs typeface="Times New Roman" panose="02020603050405020304" pitchFamily="18" charset="0"/>
              </a:rPr>
              <a:t>Next </a:t>
            </a:r>
            <a:r>
              <a:rPr lang="en-GB" sz="2800" dirty="0" smtClean="0">
                <a:solidFill>
                  <a:schemeClr val="accent5"/>
                </a:solidFill>
                <a:latin typeface="Times New Roman" panose="02020603050405020304" pitchFamily="18" charset="0"/>
                <a:cs typeface="Times New Roman" panose="02020603050405020304" pitchFamily="18" charset="0"/>
              </a:rPr>
              <a:t>main </a:t>
            </a:r>
            <a:r>
              <a:rPr lang="en-GB" sz="2800" dirty="0" smtClean="0">
                <a:solidFill>
                  <a:schemeClr val="accent5"/>
                </a:solidFill>
                <a:latin typeface="Times New Roman" panose="02020603050405020304" pitchFamily="18" charset="0"/>
                <a:cs typeface="Times New Roman" panose="02020603050405020304" pitchFamily="18" charset="0"/>
              </a:rPr>
              <a:t>objective  is to find such rotor configuration which give maximum saliency for </a:t>
            </a:r>
            <a:r>
              <a:rPr lang="en-GB" sz="2800" dirty="0" smtClean="0">
                <a:solidFill>
                  <a:schemeClr val="accent5"/>
                </a:solidFill>
                <a:latin typeface="Times New Roman" panose="02020603050405020304" pitchFamily="18" charset="0"/>
                <a:cs typeface="Times New Roman" panose="02020603050405020304" pitchFamily="18" charset="0"/>
              </a:rPr>
              <a:t>this </a:t>
            </a:r>
            <a:r>
              <a:rPr lang="en-GB" sz="2800" dirty="0" smtClean="0">
                <a:solidFill>
                  <a:schemeClr val="accent5"/>
                </a:solidFill>
                <a:latin typeface="Times New Roman" panose="02020603050405020304" pitchFamily="18" charset="0"/>
                <a:cs typeface="Times New Roman" panose="02020603050405020304" pitchFamily="18" charset="0"/>
              </a:rPr>
              <a:t> </a:t>
            </a:r>
            <a:r>
              <a:rPr lang="en-GB" sz="2800" dirty="0" smtClean="0">
                <a:solidFill>
                  <a:schemeClr val="accent5"/>
                </a:solidFill>
                <a:latin typeface="Times New Roman" panose="02020603050405020304" pitchFamily="18" charset="0"/>
                <a:cs typeface="Times New Roman" panose="02020603050405020304" pitchFamily="18" charset="0"/>
              </a:rPr>
              <a:t>we are going to design </a:t>
            </a:r>
            <a:r>
              <a:rPr lang="en-GB" sz="2800" dirty="0" smtClean="0">
                <a:solidFill>
                  <a:schemeClr val="accent5"/>
                </a:solidFill>
                <a:latin typeface="Times New Roman" panose="02020603050405020304" pitchFamily="18" charset="0"/>
                <a:cs typeface="Times New Roman" panose="02020603050405020304" pitchFamily="18" charset="0"/>
              </a:rPr>
              <a:t> </a:t>
            </a:r>
            <a:r>
              <a:rPr lang="en-GB" sz="2800" dirty="0" smtClean="0">
                <a:solidFill>
                  <a:schemeClr val="accent5"/>
                </a:solidFill>
                <a:latin typeface="Times New Roman" panose="02020603050405020304" pitchFamily="18" charset="0"/>
                <a:cs typeface="Times New Roman" panose="02020603050405020304" pitchFamily="18" charset="0"/>
              </a:rPr>
              <a:t>different </a:t>
            </a:r>
            <a:r>
              <a:rPr lang="en-GB" sz="2800" dirty="0" smtClean="0">
                <a:solidFill>
                  <a:schemeClr val="accent5"/>
                </a:solidFill>
                <a:latin typeface="Times New Roman" panose="02020603050405020304" pitchFamily="18" charset="0"/>
                <a:cs typeface="Times New Roman" panose="02020603050405020304" pitchFamily="18" charset="0"/>
              </a:rPr>
              <a:t>IPMSM</a:t>
            </a:r>
            <a:r>
              <a:rPr lang="en-GB" sz="2800" dirty="0" smtClean="0">
                <a:solidFill>
                  <a:schemeClr val="accent5"/>
                </a:solidFill>
                <a:latin typeface="Times New Roman" panose="02020603050405020304" pitchFamily="18" charset="0"/>
                <a:cs typeface="Times New Roman" panose="02020603050405020304" pitchFamily="18" charset="0"/>
              </a:rPr>
              <a:t> </a:t>
            </a:r>
            <a:r>
              <a:rPr lang="en-GB" sz="2800" dirty="0" smtClean="0">
                <a:solidFill>
                  <a:schemeClr val="accent5"/>
                </a:solidFill>
                <a:latin typeface="Times New Roman" panose="02020603050405020304" pitchFamily="18" charset="0"/>
                <a:cs typeface="Times New Roman" panose="02020603050405020304" pitchFamily="18" charset="0"/>
              </a:rPr>
              <a:t>of v </a:t>
            </a:r>
            <a:r>
              <a:rPr lang="en-GB" sz="2800" dirty="0" smtClean="0">
                <a:solidFill>
                  <a:schemeClr val="accent5"/>
                </a:solidFill>
                <a:latin typeface="Times New Roman" panose="02020603050405020304" pitchFamily="18" charset="0"/>
                <a:cs typeface="Times New Roman" panose="02020603050405020304" pitchFamily="18" charset="0"/>
              </a:rPr>
              <a:t>shaped rotor and compare there saliency .  </a:t>
            </a:r>
            <a:r>
              <a:rPr lang="en-GB" sz="2400" dirty="0" smtClean="0">
                <a:latin typeface="Times New Roman" panose="02020603050405020304" pitchFamily="18" charset="0"/>
                <a:cs typeface="Times New Roman" panose="02020603050405020304" pitchFamily="18" charset="0"/>
              </a:rPr>
              <a:t/>
            </a:r>
            <a:br>
              <a:rPr lang="en-GB" sz="2400" dirty="0" smtClean="0">
                <a:latin typeface="Times New Roman" panose="02020603050405020304" pitchFamily="18" charset="0"/>
                <a:cs typeface="Times New Roman" panose="02020603050405020304" pitchFamily="18" charset="0"/>
              </a:rPr>
            </a:br>
            <a:r>
              <a:rPr lang="en-GB" sz="2800" dirty="0" smtClean="0">
                <a:solidFill>
                  <a:schemeClr val="accent4">
                    <a:lumMod val="75000"/>
                  </a:schemeClr>
                </a:solidFill>
                <a:latin typeface="Times New Roman" panose="02020603050405020304" pitchFamily="18" charset="0"/>
                <a:cs typeface="Times New Roman" panose="02020603050405020304" pitchFamily="18" charset="0"/>
              </a:rPr>
              <a:t>3. </a:t>
            </a:r>
            <a:r>
              <a:rPr lang="en-GB" sz="2800" dirty="0" smtClean="0">
                <a:solidFill>
                  <a:schemeClr val="accent4">
                    <a:lumMod val="75000"/>
                  </a:schemeClr>
                </a:solidFill>
                <a:latin typeface="Times New Roman" panose="02020603050405020304" pitchFamily="18" charset="0"/>
                <a:cs typeface="Times New Roman" panose="02020603050405020304" pitchFamily="18" charset="0"/>
              </a:rPr>
              <a:t>Next Optimization </a:t>
            </a:r>
            <a:r>
              <a:rPr lang="en-GB" sz="2800" dirty="0" smtClean="0">
                <a:solidFill>
                  <a:schemeClr val="accent4">
                    <a:lumMod val="75000"/>
                  </a:schemeClr>
                </a:solidFill>
                <a:latin typeface="Times New Roman" panose="02020603050405020304" pitchFamily="18" charset="0"/>
                <a:cs typeface="Times New Roman" panose="02020603050405020304" pitchFamily="18" charset="0"/>
              </a:rPr>
              <a:t>study </a:t>
            </a:r>
            <a:r>
              <a:rPr lang="en-GB" sz="2800" dirty="0" smtClean="0">
                <a:solidFill>
                  <a:schemeClr val="accent4">
                    <a:lumMod val="75000"/>
                  </a:schemeClr>
                </a:solidFill>
                <a:latin typeface="Times New Roman" panose="02020603050405020304" pitchFamily="18" charset="0"/>
                <a:cs typeface="Times New Roman" panose="02020603050405020304" pitchFamily="18" charset="0"/>
              </a:rPr>
              <a:t>is done on new modified </a:t>
            </a:r>
            <a:r>
              <a:rPr lang="en-GB" sz="2800" dirty="0" smtClean="0">
                <a:solidFill>
                  <a:schemeClr val="accent4">
                    <a:lumMod val="75000"/>
                  </a:schemeClr>
                </a:solidFill>
                <a:latin typeface="Times New Roman" panose="02020603050405020304" pitchFamily="18" charset="0"/>
                <a:cs typeface="Times New Roman" panose="02020603050405020304" pitchFamily="18" charset="0"/>
              </a:rPr>
              <a:t>motor with considering different objectives. </a:t>
            </a:r>
            <a:r>
              <a:rPr lang="en-GB" sz="2400" dirty="0" smtClean="0">
                <a:latin typeface="Times New Roman" panose="02020603050405020304" pitchFamily="18" charset="0"/>
                <a:cs typeface="Times New Roman" panose="02020603050405020304" pitchFamily="18" charset="0"/>
              </a:rPr>
              <a:t/>
            </a:r>
            <a:br>
              <a:rPr lang="en-GB" sz="2400" dirty="0" smtClean="0">
                <a:latin typeface="Times New Roman" panose="02020603050405020304" pitchFamily="18" charset="0"/>
                <a:cs typeface="Times New Roman" panose="02020603050405020304" pitchFamily="18" charset="0"/>
              </a:rPr>
            </a:br>
            <a:r>
              <a:rPr lang="en-GB" sz="3200" dirty="0" smtClean="0">
                <a:solidFill>
                  <a:srgbClr val="FF0000"/>
                </a:solidFill>
                <a:latin typeface="Times New Roman" panose="02020603050405020304" pitchFamily="18" charset="0"/>
                <a:cs typeface="Times New Roman" panose="02020603050405020304" pitchFamily="18" charset="0"/>
              </a:rPr>
              <a:t>4. </a:t>
            </a:r>
            <a:r>
              <a:rPr lang="en-GB" sz="3200" dirty="0" smtClean="0">
                <a:solidFill>
                  <a:srgbClr val="FF0000"/>
                </a:solidFill>
                <a:latin typeface="Times New Roman" panose="02020603050405020304" pitchFamily="18" charset="0"/>
                <a:cs typeface="Times New Roman" panose="02020603050405020304" pitchFamily="18" charset="0"/>
              </a:rPr>
              <a:t>Thermal </a:t>
            </a:r>
            <a:r>
              <a:rPr lang="en-GB" sz="3200" dirty="0" smtClean="0">
                <a:solidFill>
                  <a:srgbClr val="FF0000"/>
                </a:solidFill>
                <a:latin typeface="Times New Roman" panose="02020603050405020304" pitchFamily="18" charset="0"/>
                <a:cs typeface="Times New Roman" panose="02020603050405020304" pitchFamily="18" charset="0"/>
              </a:rPr>
              <a:t>analysis of </a:t>
            </a:r>
            <a:r>
              <a:rPr lang="en-GB" sz="3200" dirty="0" smtClean="0">
                <a:solidFill>
                  <a:srgbClr val="FF0000"/>
                </a:solidFill>
                <a:latin typeface="Times New Roman" panose="02020603050405020304" pitchFamily="18" charset="0"/>
                <a:cs typeface="Times New Roman" panose="02020603050405020304" pitchFamily="18" charset="0"/>
              </a:rPr>
              <a:t>IPMSM.</a:t>
            </a:r>
            <a:r>
              <a:rPr lang="en-GB" sz="2400" dirty="0" smtClean="0">
                <a:latin typeface="Times New Roman" panose="02020603050405020304" pitchFamily="18" charset="0"/>
                <a:cs typeface="Times New Roman" panose="02020603050405020304" pitchFamily="18" charset="0"/>
              </a:rPr>
              <a:t/>
            </a:r>
            <a:br>
              <a:rPr lang="en-GB" sz="2400" dirty="0" smtClean="0">
                <a:latin typeface="Times New Roman" panose="02020603050405020304" pitchFamily="18" charset="0"/>
                <a:cs typeface="Times New Roman" panose="02020603050405020304" pitchFamily="18" charset="0"/>
              </a:rPr>
            </a:br>
            <a:r>
              <a:rPr lang="en-GB" sz="3200" dirty="0" smtClean="0">
                <a:solidFill>
                  <a:srgbClr val="002060"/>
                </a:solidFill>
                <a:latin typeface="Times New Roman" panose="02020603050405020304" pitchFamily="18" charset="0"/>
                <a:cs typeface="Times New Roman" panose="02020603050405020304" pitchFamily="18" charset="0"/>
              </a:rPr>
              <a:t>5. </a:t>
            </a:r>
            <a:r>
              <a:rPr lang="en-GB" sz="3200" dirty="0">
                <a:solidFill>
                  <a:srgbClr val="002060"/>
                </a:solidFill>
                <a:latin typeface="Times New Roman" panose="02020603050405020304" pitchFamily="18" charset="0"/>
                <a:cs typeface="Times New Roman" panose="02020603050405020304" pitchFamily="18" charset="0"/>
              </a:rPr>
              <a:t>S</a:t>
            </a:r>
            <a:r>
              <a:rPr lang="en-GB" sz="3200" dirty="0" smtClean="0">
                <a:solidFill>
                  <a:srgbClr val="002060"/>
                </a:solidFill>
                <a:latin typeface="Times New Roman" panose="02020603050405020304" pitchFamily="18" charset="0"/>
                <a:cs typeface="Times New Roman" panose="02020603050405020304" pitchFamily="18" charset="0"/>
              </a:rPr>
              <a:t>tructural </a:t>
            </a:r>
            <a:r>
              <a:rPr lang="en-GB" sz="3200" dirty="0" smtClean="0">
                <a:solidFill>
                  <a:srgbClr val="002060"/>
                </a:solidFill>
                <a:latin typeface="Times New Roman" panose="02020603050405020304" pitchFamily="18" charset="0"/>
                <a:cs typeface="Times New Roman" panose="02020603050405020304" pitchFamily="18" charset="0"/>
              </a:rPr>
              <a:t>analysis </a:t>
            </a:r>
            <a:r>
              <a:rPr lang="en-GB" sz="3200" dirty="0" smtClean="0">
                <a:solidFill>
                  <a:srgbClr val="002060"/>
                </a:solidFill>
                <a:latin typeface="Times New Roman" panose="02020603050405020304" pitchFamily="18" charset="0"/>
                <a:cs typeface="Times New Roman" panose="02020603050405020304" pitchFamily="18" charset="0"/>
              </a:rPr>
              <a:t>of </a:t>
            </a:r>
            <a:r>
              <a:rPr lang="en-GB" sz="3200" dirty="0" smtClean="0">
                <a:solidFill>
                  <a:srgbClr val="002060"/>
                </a:solidFill>
                <a:latin typeface="Times New Roman" panose="02020603050405020304" pitchFamily="18" charset="0"/>
                <a:cs typeface="Times New Roman" panose="02020603050405020304" pitchFamily="18" charset="0"/>
              </a:rPr>
              <a:t>IPMSM.</a:t>
            </a:r>
            <a:r>
              <a:rPr lang="en-GB" sz="3200" dirty="0" smtClean="0">
                <a:solidFill>
                  <a:srgbClr val="002060"/>
                </a:solidFill>
                <a:latin typeface="Times New Roman" panose="02020603050405020304" pitchFamily="18" charset="0"/>
                <a:cs typeface="Times New Roman" panose="02020603050405020304" pitchFamily="18" charset="0"/>
              </a:rPr>
              <a:t> </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679381" y="6488668"/>
            <a:ext cx="418704" cy="369332"/>
          </a:xfrm>
          <a:prstGeom prst="rect">
            <a:avLst/>
          </a:prstGeom>
          <a:noFill/>
        </p:spPr>
        <p:txBody>
          <a:bodyPr wrap="none" rtlCol="0">
            <a:spAutoFit/>
          </a:bodyPr>
          <a:lstStyle/>
          <a:p>
            <a:r>
              <a:rPr lang="en-IN" dirty="0" smtClean="0"/>
              <a:t>20</a:t>
            </a:r>
            <a:endParaRPr lang="en-IN" dirty="0"/>
          </a:p>
        </p:txBody>
      </p:sp>
    </p:spTree>
    <p:extLst>
      <p:ext uri="{BB962C8B-B14F-4D97-AF65-F5344CB8AC3E}">
        <p14:creationId xmlns:p14="http://schemas.microsoft.com/office/powerpoint/2010/main" val="842136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367058" y="6492875"/>
            <a:ext cx="2743200" cy="365125"/>
          </a:xfrm>
        </p:spPr>
        <p:txBody>
          <a:bodyPr/>
          <a:lstStyle/>
          <a:p>
            <a:fld id="{30B1F089-9195-48F1-9A0D-5ACE51763115}" type="slidenum">
              <a:rPr lang="en-IN" sz="1800" b="1" smtClean="0">
                <a:solidFill>
                  <a:schemeClr val="tx1"/>
                </a:solidFill>
              </a:rPr>
              <a:t>21</a:t>
            </a:fld>
            <a:endParaRPr lang="en-IN" sz="1800" b="1" dirty="0">
              <a:solidFill>
                <a:schemeClr val="tx1"/>
              </a:solidFill>
            </a:endParaRPr>
          </a:p>
        </p:txBody>
      </p:sp>
      <p:sp>
        <p:nvSpPr>
          <p:cNvPr id="5" name="Title 1"/>
          <p:cNvSpPr txBox="1">
            <a:spLocks/>
          </p:cNvSpPr>
          <p:nvPr/>
        </p:nvSpPr>
        <p:spPr>
          <a:xfrm>
            <a:off x="1217658" y="2633339"/>
            <a:ext cx="8615008" cy="895349"/>
          </a:xfrm>
          <a:prstGeom prst="rect">
            <a:avLst/>
          </a:prstGeom>
          <a:noFill/>
          <a:ln>
            <a:noFill/>
          </a:ln>
        </p:spPr>
        <p:txBody>
          <a:bodyPr spcFirstLastPara="1" vert="horz" wrap="square" lIns="0" tIns="0" rIns="18275" bIns="0" rtlCol="0" anchor="b" anchorCtr="0">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ln/>
                <a:solidFill>
                  <a:schemeClr val="accent1"/>
                </a:solidFill>
                <a:latin typeface="Century Schoolbook" panose="02040604050505020304" pitchFamily="18" charset="0"/>
              </a:rPr>
              <a:t/>
            </a:r>
            <a:br>
              <a:rPr lang="en-IN" sz="4800" b="1" dirty="0">
                <a:ln/>
                <a:solidFill>
                  <a:schemeClr val="accent1"/>
                </a:solidFill>
                <a:latin typeface="Century Schoolbook" panose="02040604050505020304" pitchFamily="18" charset="0"/>
              </a:rPr>
            </a:br>
            <a:r>
              <a:rPr lang="en-IN" sz="4800" b="1" dirty="0">
                <a:ln/>
                <a:solidFill>
                  <a:schemeClr val="accent1"/>
                </a:solidFill>
                <a:latin typeface="Century Schoolbook" panose="02040604050505020304" pitchFamily="18" charset="0"/>
              </a:rPr>
              <a:t>Thank You!</a:t>
            </a:r>
          </a:p>
        </p:txBody>
      </p:sp>
    </p:spTree>
    <p:extLst>
      <p:ext uri="{BB962C8B-B14F-4D97-AF65-F5344CB8AC3E}">
        <p14:creationId xmlns:p14="http://schemas.microsoft.com/office/powerpoint/2010/main" val="3585589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 xmlns:a16="http://schemas.microsoft.com/office/drawing/2014/main" id="{2BDDD499-0ABD-C615-4DC8-E748258B44BF}"/>
                  </a:ext>
                </a:extLst>
              </p:cNvPr>
              <p:cNvSpPr txBox="1"/>
              <p:nvPr/>
            </p:nvSpPr>
            <p:spPr>
              <a:xfrm>
                <a:off x="133003" y="850606"/>
                <a:ext cx="11604567" cy="7879849"/>
              </a:xfrm>
              <a:prstGeom prst="rect">
                <a:avLst/>
              </a:prstGeom>
              <a:noFill/>
            </p:spPr>
            <p:txBody>
              <a:bodyPr wrap="square" rtlCol="0">
                <a:spAutoFit/>
              </a:bodyPr>
              <a:lstStyle/>
              <a:p>
                <a:pPr algn="just"/>
                <a:r>
                  <a:rPr lang="en-IN" sz="3200" dirty="0">
                    <a:solidFill>
                      <a:schemeClr val="accent2">
                        <a:lumMod val="75000"/>
                      </a:schemeClr>
                    </a:solidFill>
                    <a:latin typeface="Times New Roman" panose="02020603050405020304" pitchFamily="18" charset="0"/>
                    <a:cs typeface="Times New Roman" panose="02020603050405020304" pitchFamily="18" charset="0"/>
                  </a:rPr>
                  <a:t>1.Why IPMSM, not another motor--- </a:t>
                </a:r>
              </a:p>
              <a:p>
                <a:pPr algn="just"/>
                <a:r>
                  <a:rPr lang="en-IN" dirty="0"/>
                  <a:t> </a:t>
                </a:r>
              </a:p>
              <a:p>
                <a:pPr algn="just"/>
                <a:r>
                  <a:rPr lang="en-IN" sz="2400" dirty="0">
                    <a:latin typeface="Times New Roman" panose="02020603050405020304" pitchFamily="18" charset="0"/>
                    <a:cs typeface="Times New Roman" panose="02020603050405020304" pitchFamily="18" charset="0"/>
                  </a:rPr>
                  <a:t>The main reason behind choosing IPMSM is </a:t>
                </a:r>
                <a:r>
                  <a:rPr lang="en-IN" sz="2400" dirty="0" smtClean="0">
                    <a:latin typeface="Times New Roman" panose="02020603050405020304" pitchFamily="18" charset="0"/>
                    <a:cs typeface="Times New Roman" panose="02020603050405020304" pitchFamily="18" charset="0"/>
                  </a:rPr>
                  <a:t>that we </a:t>
                </a:r>
                <a:r>
                  <a:rPr lang="en-IN" sz="2400" dirty="0">
                    <a:latin typeface="Times New Roman" panose="02020603050405020304" pitchFamily="18" charset="0"/>
                    <a:cs typeface="Times New Roman" panose="02020603050405020304" pitchFamily="18" charset="0"/>
                  </a:rPr>
                  <a:t>want such a motor that has the following characteristics   </a:t>
                </a:r>
                <a:r>
                  <a:rPr lang="en-IN" sz="2400" dirty="0" smtClean="0"/>
                  <a:t>—</a:t>
                </a:r>
                <a:r>
                  <a:rPr lang="en-IN" sz="2400" dirty="0" smtClean="0">
                    <a:solidFill>
                      <a:srgbClr val="0070C0"/>
                    </a:solidFill>
                    <a:latin typeface="Times New Roman" panose="02020603050405020304" pitchFamily="18" charset="0"/>
                    <a:cs typeface="Times New Roman" panose="02020603050405020304" pitchFamily="18" charset="0"/>
                  </a:rPr>
                  <a:t> </a:t>
                </a:r>
                <a:endParaRPr lang="en-IN" sz="2400" dirty="0">
                  <a:solidFill>
                    <a:srgbClr val="0070C0"/>
                  </a:solidFill>
                  <a:latin typeface="Times New Roman" panose="02020603050405020304" pitchFamily="18" charset="0"/>
                  <a:cs typeface="Times New Roman" panose="02020603050405020304" pitchFamily="18" charset="0"/>
                </a:endParaRPr>
              </a:p>
              <a:p>
                <a:pPr algn="just"/>
                <a:r>
                  <a:rPr lang="en-IN" sz="2400" dirty="0">
                    <a:solidFill>
                      <a:srgbClr val="002060"/>
                    </a:solidFill>
                    <a:latin typeface="Times New Roman" panose="02020603050405020304" pitchFamily="18" charset="0"/>
                    <a:cs typeface="Times New Roman" panose="02020603050405020304" pitchFamily="18" charset="0"/>
                  </a:rPr>
                  <a:t> </a:t>
                </a:r>
                <a:r>
                  <a:rPr lang="en-IN" sz="2400" dirty="0" smtClean="0">
                    <a:solidFill>
                      <a:srgbClr val="002060"/>
                    </a:solidFill>
                    <a:latin typeface="Times New Roman" panose="02020603050405020304" pitchFamily="18" charset="0"/>
                    <a:cs typeface="Times New Roman" panose="02020603050405020304" pitchFamily="18" charset="0"/>
                  </a:rPr>
                  <a:t>1. </a:t>
                </a:r>
                <a:r>
                  <a:rPr lang="en-IN" sz="2400" dirty="0">
                    <a:solidFill>
                      <a:srgbClr val="002060"/>
                    </a:solidFill>
                    <a:latin typeface="Times New Roman" panose="02020603050405020304" pitchFamily="18" charset="0"/>
                    <a:cs typeface="Times New Roman" panose="02020603050405020304" pitchFamily="18" charset="0"/>
                  </a:rPr>
                  <a:t>Higher efficiency </a:t>
                </a:r>
              </a:p>
              <a:p>
                <a:r>
                  <a:rPr lang="en-IN" sz="2400" dirty="0">
                    <a:solidFill>
                      <a:schemeClr val="accent6">
                        <a:lumMod val="50000"/>
                      </a:schemeClr>
                    </a:solidFill>
                    <a:latin typeface="Times New Roman" panose="02020603050405020304" pitchFamily="18" charset="0"/>
                    <a:cs typeface="Times New Roman" panose="02020603050405020304" pitchFamily="18" charset="0"/>
                  </a:rPr>
                  <a:t> </a:t>
                </a:r>
                <a:r>
                  <a:rPr lang="en-IN" sz="2400" dirty="0" smtClean="0">
                    <a:solidFill>
                      <a:schemeClr val="accent6">
                        <a:lumMod val="50000"/>
                      </a:schemeClr>
                    </a:solidFill>
                    <a:latin typeface="Times New Roman" panose="02020603050405020304" pitchFamily="18" charset="0"/>
                    <a:cs typeface="Times New Roman" panose="02020603050405020304" pitchFamily="18" charset="0"/>
                  </a:rPr>
                  <a:t>2. </a:t>
                </a:r>
                <a:r>
                  <a:rPr lang="en-IN" sz="2400" dirty="0">
                    <a:solidFill>
                      <a:schemeClr val="accent6">
                        <a:lumMod val="50000"/>
                      </a:schemeClr>
                    </a:solidFill>
                    <a:latin typeface="Times New Roman" panose="02020603050405020304" pitchFamily="18" charset="0"/>
                    <a:cs typeface="Times New Roman" panose="02020603050405020304" pitchFamily="18" charset="0"/>
                  </a:rPr>
                  <a:t>Higher power factor </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3. </a:t>
                </a:r>
                <a:r>
                  <a:rPr lang="en-IN" sz="2400" dirty="0">
                    <a:latin typeface="Times New Roman" panose="02020603050405020304" pitchFamily="18" charset="0"/>
                    <a:cs typeface="Times New Roman" panose="02020603050405020304" pitchFamily="18" charset="0"/>
                  </a:rPr>
                  <a:t>Higher torque density</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solidFill>
                      <a:srgbClr val="00B0F0"/>
                    </a:solidFill>
                    <a:latin typeface="Times New Roman" panose="02020603050405020304" pitchFamily="18" charset="0"/>
                    <a:cs typeface="Times New Roman" panose="02020603050405020304" pitchFamily="18" charset="0"/>
                  </a:rPr>
                  <a:t>4</a:t>
                </a:r>
                <a:r>
                  <a:rPr lang="en-IN" sz="2400" dirty="0" smtClean="0">
                    <a:solidFill>
                      <a:srgbClr val="00B0F0"/>
                    </a:solidFill>
                    <a:latin typeface="Times New Roman" panose="02020603050405020304" pitchFamily="18" charset="0"/>
                    <a:cs typeface="Times New Roman" panose="02020603050405020304" pitchFamily="18" charset="0"/>
                  </a:rPr>
                  <a:t>. </a:t>
                </a:r>
                <a:r>
                  <a:rPr lang="en-IN" sz="2400" dirty="0">
                    <a:solidFill>
                      <a:srgbClr val="00B0F0"/>
                    </a:solidFill>
                    <a:latin typeface="Times New Roman" panose="02020603050405020304" pitchFamily="18" charset="0"/>
                    <a:cs typeface="Times New Roman" panose="02020603050405020304" pitchFamily="18" charset="0"/>
                  </a:rPr>
                  <a:t>Higher power </a:t>
                </a:r>
                <a:r>
                  <a:rPr lang="en-IN" sz="2400" dirty="0" smtClean="0">
                    <a:solidFill>
                      <a:srgbClr val="00B0F0"/>
                    </a:solidFill>
                    <a:latin typeface="Times New Roman" panose="02020603050405020304" pitchFamily="18" charset="0"/>
                    <a:cs typeface="Times New Roman" panose="02020603050405020304" pitchFamily="18" charset="0"/>
                  </a:rPr>
                  <a:t>density</a:t>
                </a:r>
                <a:br>
                  <a:rPr lang="en-IN" sz="2400" dirty="0" smtClean="0">
                    <a:solidFill>
                      <a:srgbClr val="00B0F0"/>
                    </a:solidFill>
                    <a:latin typeface="Times New Roman" panose="02020603050405020304" pitchFamily="18" charset="0"/>
                    <a:cs typeface="Times New Roman" panose="02020603050405020304" pitchFamily="18" charset="0"/>
                  </a:rPr>
                </a:br>
                <a:r>
                  <a:rPr lang="en-IN" sz="2400" dirty="0" smtClean="0">
                    <a:solidFill>
                      <a:srgbClr val="00B0F0"/>
                    </a:solidFill>
                    <a:latin typeface="Times New Roman" panose="02020603050405020304" pitchFamily="18" charset="0"/>
                    <a:cs typeface="Times New Roman" panose="02020603050405020304" pitchFamily="18" charset="0"/>
                  </a:rPr>
                  <a:t> 5. </a:t>
                </a:r>
                <a:r>
                  <a:rPr lang="en-IN" sz="2400" dirty="0" smtClean="0">
                    <a:solidFill>
                      <a:schemeClr val="accent6">
                        <a:lumMod val="50000"/>
                      </a:schemeClr>
                    </a:solidFill>
                    <a:latin typeface="Times New Roman" panose="02020603050405020304" pitchFamily="18" charset="0"/>
                    <a:cs typeface="Times New Roman" panose="02020603050405020304" pitchFamily="18" charset="0"/>
                  </a:rPr>
                  <a:t>Compact size as compare other motor of same rating </a:t>
                </a: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rPr>
                          <m:t>𝑇</m:t>
                        </m:r>
                      </m:e>
                      <m:sub>
                        <m:r>
                          <m:rPr>
                            <m:sty m:val="p"/>
                          </m:rPr>
                          <a:rPr lang="en-IN" sz="2800">
                            <a:latin typeface="Cambria Math" panose="02040503050406030204" pitchFamily="18" charset="0"/>
                          </a:rPr>
                          <m:t>e</m:t>
                        </m:r>
                      </m:sub>
                    </m:sSub>
                    <m:r>
                      <a:rPr lang="en-IN" sz="2800">
                        <a:latin typeface="Cambria Math" panose="02040503050406030204" pitchFamily="18" charset="0"/>
                      </a:rPr>
                      <m:t>=</m:t>
                    </m:r>
                    <m:f>
                      <m:fPr>
                        <m:ctrlPr>
                          <a:rPr lang="en-IN" sz="2800" i="1">
                            <a:latin typeface="Cambria Math" panose="02040503050406030204" pitchFamily="18" charset="0"/>
                          </a:rPr>
                        </m:ctrlPr>
                      </m:fPr>
                      <m:num>
                        <m:r>
                          <a:rPr lang="en-IN" sz="2800">
                            <a:latin typeface="Cambria Math" panose="02040503050406030204" pitchFamily="18" charset="0"/>
                          </a:rPr>
                          <m:t>3</m:t>
                        </m:r>
                      </m:num>
                      <m:den>
                        <m:r>
                          <a:rPr lang="en-IN" sz="2800">
                            <a:latin typeface="Cambria Math" panose="02040503050406030204" pitchFamily="18" charset="0"/>
                          </a:rPr>
                          <m:t>2</m:t>
                        </m:r>
                      </m:den>
                    </m:f>
                    <m:r>
                      <a:rPr lang="en-IN" sz="2800" i="1">
                        <a:latin typeface="Cambria Math" panose="02040503050406030204" pitchFamily="18" charset="0"/>
                      </a:rPr>
                      <m:t>𝑝</m:t>
                    </m:r>
                    <m:sSub>
                      <m:sSubPr>
                        <m:ctrlPr>
                          <a:rPr lang="en-IN" sz="2800" i="1">
                            <a:latin typeface="Cambria Math" panose="02040503050406030204" pitchFamily="18" charset="0"/>
                          </a:rPr>
                        </m:ctrlPr>
                      </m:sSubPr>
                      <m:e>
                        <m:r>
                          <a:rPr lang="en-IN" sz="2800" i="1">
                            <a:latin typeface="Cambria Math" panose="02040503050406030204" pitchFamily="18" charset="0"/>
                          </a:rPr>
                          <m:t>𝐼</m:t>
                        </m:r>
                      </m:e>
                      <m:sub>
                        <m:r>
                          <m:rPr>
                            <m:sty m:val="p"/>
                          </m:rPr>
                          <a:rPr lang="en-IN" sz="2800">
                            <a:latin typeface="Cambria Math" panose="02040503050406030204" pitchFamily="18" charset="0"/>
                          </a:rPr>
                          <m:t>s</m:t>
                        </m:r>
                      </m:sub>
                    </m:sSub>
                    <m:d>
                      <m:dPr>
                        <m:begChr m:val="["/>
                        <m:endChr m:val="]"/>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𝜓</m:t>
                            </m:r>
                          </m:e>
                          <m:sub>
                            <m:r>
                              <m:rPr>
                                <m:sty m:val="p"/>
                              </m:rPr>
                              <a:rPr lang="en-IN" sz="2800">
                                <a:latin typeface="Cambria Math" panose="02040503050406030204" pitchFamily="18" charset="0"/>
                              </a:rPr>
                              <m:t>f</m:t>
                            </m:r>
                          </m:sub>
                        </m:sSub>
                        <m:r>
                          <m:rPr>
                            <m:sty m:val="p"/>
                          </m:rPr>
                          <a:rPr lang="en-IN" sz="2800">
                            <a:latin typeface="Cambria Math" panose="02040503050406030204" pitchFamily="18" charset="0"/>
                          </a:rPr>
                          <m:t>sin</m:t>
                        </m:r>
                        <m:r>
                          <a:rPr lang="en-IN" sz="2800" i="1">
                            <a:latin typeface="Cambria Math" panose="02040503050406030204" pitchFamily="18" charset="0"/>
                          </a:rPr>
                          <m:t>𝛽</m:t>
                        </m:r>
                        <m:r>
                          <a:rPr lang="en-IN" sz="2800" i="1">
                            <a:latin typeface="Cambria Math" panose="02040503050406030204" pitchFamily="18" charset="0"/>
                          </a:rPr>
                          <m:t>+</m:t>
                        </m:r>
                        <m:r>
                          <a:rPr lang="en-IN" sz="2800">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𝐿</m:t>
                            </m:r>
                          </m:e>
                          <m:sub>
                            <m:r>
                              <m:rPr>
                                <m:sty m:val="p"/>
                              </m:rPr>
                              <a:rPr lang="en-IN" sz="2800">
                                <a:latin typeface="Cambria Math" panose="02040503050406030204" pitchFamily="18" charset="0"/>
                              </a:rPr>
                              <m:t>d</m:t>
                            </m:r>
                          </m:sub>
                        </m:sSub>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𝐿</m:t>
                            </m:r>
                          </m:e>
                          <m:sub>
                            <m:r>
                              <m:rPr>
                                <m:sty m:val="p"/>
                              </m:rPr>
                              <a:rPr lang="en-IN" sz="2800">
                                <a:latin typeface="Cambria Math" panose="02040503050406030204" pitchFamily="18" charset="0"/>
                              </a:rPr>
                              <m:t>q</m:t>
                            </m:r>
                          </m:sub>
                        </m:sSub>
                        <m:r>
                          <a:rPr lang="en-IN" sz="2800">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𝐼</m:t>
                            </m:r>
                          </m:e>
                          <m:sub>
                            <m:r>
                              <m:rPr>
                                <m:sty m:val="p"/>
                              </m:rPr>
                              <a:rPr lang="en-IN" sz="2800">
                                <a:latin typeface="Cambria Math" panose="02040503050406030204" pitchFamily="18" charset="0"/>
                              </a:rPr>
                              <m:t>s</m:t>
                            </m:r>
                          </m:sub>
                        </m:sSub>
                        <m:r>
                          <m:rPr>
                            <m:sty m:val="p"/>
                          </m:rPr>
                          <a:rPr lang="en-IN" sz="2800">
                            <a:latin typeface="Cambria Math" panose="02040503050406030204" pitchFamily="18" charset="0"/>
                          </a:rPr>
                          <m:t>sin</m:t>
                        </m:r>
                        <m:r>
                          <a:rPr lang="en-IN" sz="2800" i="1">
                            <a:latin typeface="Cambria Math" panose="02040503050406030204" pitchFamily="18" charset="0"/>
                          </a:rPr>
                          <m:t>𝛽</m:t>
                        </m:r>
                        <m:r>
                          <m:rPr>
                            <m:sty m:val="p"/>
                          </m:rPr>
                          <a:rPr lang="en-IN" sz="2800">
                            <a:latin typeface="Cambria Math" panose="02040503050406030204" pitchFamily="18" charset="0"/>
                          </a:rPr>
                          <m:t>cos</m:t>
                        </m:r>
                        <m:r>
                          <a:rPr lang="en-IN" sz="2800" i="1">
                            <a:latin typeface="Cambria Math" panose="02040503050406030204" pitchFamily="18" charset="0"/>
                          </a:rPr>
                          <m:t>𝛽</m:t>
                        </m:r>
                      </m:e>
                    </m:d>
                  </m:oMath>
                </a14:m>
                <a:r>
                  <a:rPr lang="en-IN" sz="2800" i="1" dirty="0" smtClean="0">
                    <a:latin typeface="Cambria Math" panose="02040503050406030204" pitchFamily="18" charset="0"/>
                  </a:rPr>
                  <a:t/>
                </a:r>
                <a:br>
                  <a:rPr lang="en-IN" sz="2800" i="1" dirty="0" smtClean="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begChr m:val="{"/>
                          <m:endChr m:val=""/>
                          <m:ctrlPr>
                            <a:rPr lang="en-IN" sz="2800" i="1">
                              <a:latin typeface="Cambria Math" panose="02040503050406030204" pitchFamily="18" charset="0"/>
                            </a:rPr>
                          </m:ctrlPr>
                        </m:dPr>
                        <m:e>
                          <m:m>
                            <m:mPr>
                              <m:plcHide m:val="on"/>
                              <m:mcs>
                                <m:mc>
                                  <m:mcPr>
                                    <m:count m:val="1"/>
                                    <m:mcJc m:val="center"/>
                                  </m:mcPr>
                                </m:mc>
                              </m:mcs>
                              <m:ctrlPr>
                                <a:rPr lang="en-IN" sz="2800" i="1">
                                  <a:latin typeface="Cambria Math" panose="02040503050406030204" pitchFamily="18" charset="0"/>
                                </a:rPr>
                              </m:ctrlPr>
                            </m:mPr>
                            <m:mr>
                              <m:e>
                                <m:sSub>
                                  <m:sSubPr>
                                    <m:ctrlPr>
                                      <a:rPr lang="en-IN" sz="2800" i="1">
                                        <a:latin typeface="Cambria Math" panose="02040503050406030204" pitchFamily="18" charset="0"/>
                                      </a:rPr>
                                    </m:ctrlPr>
                                  </m:sSubPr>
                                  <m:e>
                                    <m:r>
                                      <a:rPr lang="en-IN" sz="2800" i="1">
                                        <a:latin typeface="Cambria Math" panose="02040503050406030204" pitchFamily="18" charset="0"/>
                                      </a:rPr>
                                      <m:t>𝑖</m:t>
                                    </m:r>
                                  </m:e>
                                  <m:sub>
                                    <m:r>
                                      <m:rPr>
                                        <m:sty m:val="p"/>
                                      </m:rPr>
                                      <a:rPr lang="en-IN" sz="2800">
                                        <a:latin typeface="Cambria Math" panose="02040503050406030204" pitchFamily="18" charset="0"/>
                                      </a:rPr>
                                      <m:t>d</m:t>
                                    </m:r>
                                  </m:sub>
                                </m:sSub>
                                <m:r>
                                  <a:rPr lang="en-IN" sz="2800">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𝐼</m:t>
                                    </m:r>
                                  </m:e>
                                  <m:sub>
                                    <m:r>
                                      <m:rPr>
                                        <m:sty m:val="p"/>
                                      </m:rPr>
                                      <a:rPr lang="en-IN" sz="2800">
                                        <a:latin typeface="Cambria Math" panose="02040503050406030204" pitchFamily="18" charset="0"/>
                                      </a:rPr>
                                      <m:t>s</m:t>
                                    </m:r>
                                  </m:sub>
                                </m:sSub>
                                <m:r>
                                  <m:rPr>
                                    <m:sty m:val="p"/>
                                  </m:rPr>
                                  <a:rPr lang="en-IN" sz="2800">
                                    <a:latin typeface="Cambria Math" panose="02040503050406030204" pitchFamily="18" charset="0"/>
                                  </a:rPr>
                                  <m:t>cos</m:t>
                                </m:r>
                                <m:r>
                                  <a:rPr lang="en-IN" sz="2800" i="1">
                                    <a:latin typeface="Cambria Math" panose="02040503050406030204" pitchFamily="18" charset="0"/>
                                  </a:rPr>
                                  <m:t>𝛽</m:t>
                                </m:r>
                              </m:e>
                            </m:mr>
                            <m:mr>
                              <m:e>
                                <m:sSub>
                                  <m:sSubPr>
                                    <m:ctrlPr>
                                      <a:rPr lang="en-IN" sz="2800" i="1">
                                        <a:latin typeface="Cambria Math" panose="02040503050406030204" pitchFamily="18" charset="0"/>
                                      </a:rPr>
                                    </m:ctrlPr>
                                  </m:sSubPr>
                                  <m:e>
                                    <m:r>
                                      <a:rPr lang="en-IN" sz="2800" i="1">
                                        <a:latin typeface="Cambria Math" panose="02040503050406030204" pitchFamily="18" charset="0"/>
                                      </a:rPr>
                                      <m:t>𝑖</m:t>
                                    </m:r>
                                  </m:e>
                                  <m:sub>
                                    <m:r>
                                      <m:rPr>
                                        <m:sty m:val="p"/>
                                      </m:rPr>
                                      <a:rPr lang="en-IN" sz="2800">
                                        <a:latin typeface="Cambria Math" panose="02040503050406030204" pitchFamily="18" charset="0"/>
                                      </a:rPr>
                                      <m:t>q</m:t>
                                    </m:r>
                                  </m:sub>
                                </m:sSub>
                                <m:r>
                                  <a:rPr lang="en-IN" sz="2800">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𝐼</m:t>
                                    </m:r>
                                  </m:e>
                                  <m:sub>
                                    <m:r>
                                      <m:rPr>
                                        <m:sty m:val="p"/>
                                      </m:rPr>
                                      <a:rPr lang="en-IN" sz="2800">
                                        <a:latin typeface="Cambria Math" panose="02040503050406030204" pitchFamily="18" charset="0"/>
                                      </a:rPr>
                                      <m:t>s</m:t>
                                    </m:r>
                                  </m:sub>
                                </m:sSub>
                                <m:r>
                                  <m:rPr>
                                    <m:sty m:val="p"/>
                                  </m:rPr>
                                  <a:rPr lang="en-IN" sz="2800">
                                    <a:latin typeface="Cambria Math" panose="02040503050406030204" pitchFamily="18" charset="0"/>
                                  </a:rPr>
                                  <m:t>sin</m:t>
                                </m:r>
                                <m:r>
                                  <a:rPr lang="en-IN" sz="2800" i="1">
                                    <a:latin typeface="Cambria Math" panose="02040503050406030204" pitchFamily="18" charset="0"/>
                                  </a:rPr>
                                  <m:t>𝛽</m:t>
                                </m:r>
                              </m:e>
                            </m:mr>
                          </m:m>
                        </m:e>
                      </m:d>
                    </m:oMath>
                  </m:oMathPara>
                </a14:m>
                <a:endParaRPr lang="en-IN" sz="2800" dirty="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endParaRPr lang="en-IN" sz="2800" dirty="0" smtClean="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algn="just"/>
                <a:endParaRPr lang="en-IN" sz="2800" dirty="0"/>
              </a:p>
              <a:p>
                <a:pPr algn="just"/>
                <a:endParaRPr lang="en-IN" dirty="0"/>
              </a:p>
            </p:txBody>
          </p:sp>
        </mc:Choice>
        <mc:Fallback>
          <p:sp>
            <p:nvSpPr>
              <p:cNvPr id="3" name="TextBox 2">
                <a:extLst>
                  <a:ext uri="{FF2B5EF4-FFF2-40B4-BE49-F238E27FC236}">
                    <a16:creationId xmlns="" xmlns:a16="http://schemas.microsoft.com/office/drawing/2014/main" id="{2BDDD499-0ABD-C615-4DC8-E748258B44BF}"/>
                  </a:ext>
                </a:extLst>
              </p:cNvPr>
              <p:cNvSpPr txBox="1">
                <a:spLocks noRot="1" noChangeAspect="1" noMove="1" noResize="1" noEditPoints="1" noAdjustHandles="1" noChangeArrowheads="1" noChangeShapeType="1" noTextEdit="1"/>
              </p:cNvSpPr>
              <p:nvPr/>
            </p:nvSpPr>
            <p:spPr>
              <a:xfrm>
                <a:off x="133003" y="850606"/>
                <a:ext cx="11604567" cy="7879849"/>
              </a:xfrm>
              <a:prstGeom prst="rect">
                <a:avLst/>
              </a:prstGeom>
              <a:blipFill rotWithShape="0">
                <a:blip r:embed="rId4"/>
                <a:stretch>
                  <a:fillRect l="-1366" t="-1084" r="-788"/>
                </a:stretch>
              </a:blipFill>
            </p:spPr>
            <p:txBody>
              <a:bodyPr/>
              <a:lstStyle/>
              <a:p>
                <a:r>
                  <a:rPr lang="en-IN">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3107089099"/>
              </p:ext>
            </p:extLst>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2069" name="Equation" r:id="rId5" imgW="114120" imgH="215640" progId="Equation.3">
                  <p:embed/>
                </p:oleObj>
              </mc:Choice>
              <mc:Fallback>
                <p:oleObj name="Equation" r:id="rId5" imgW="114120" imgH="215640" progId="Equation.3">
                  <p:embed/>
                  <p:pic>
                    <p:nvPicPr>
                      <p:cNvPr id="0" name=""/>
                      <p:cNvPicPr/>
                      <p:nvPr/>
                    </p:nvPicPr>
                    <p:blipFill>
                      <a:blip r:embed="rId6"/>
                      <a:stretch>
                        <a:fillRect/>
                      </a:stretch>
                    </p:blipFill>
                    <p:spPr>
                      <a:xfrm>
                        <a:off x="6038850" y="3319463"/>
                        <a:ext cx="114300" cy="215900"/>
                      </a:xfrm>
                      <a:prstGeom prst="rect">
                        <a:avLst/>
                      </a:prstGeom>
                    </p:spPr>
                  </p:pic>
                </p:oleObj>
              </mc:Fallback>
            </mc:AlternateContent>
          </a:graphicData>
        </a:graphic>
      </p:graphicFrame>
      <p:sp>
        <p:nvSpPr>
          <p:cNvPr id="4" name="TextBox 3"/>
          <p:cNvSpPr txBox="1"/>
          <p:nvPr/>
        </p:nvSpPr>
        <p:spPr>
          <a:xfrm>
            <a:off x="9884698" y="4919710"/>
            <a:ext cx="726481" cy="369332"/>
          </a:xfrm>
          <a:prstGeom prst="rect">
            <a:avLst/>
          </a:prstGeom>
          <a:noFill/>
        </p:spPr>
        <p:txBody>
          <a:bodyPr wrap="none" rtlCol="0">
            <a:spAutoFit/>
          </a:bodyPr>
          <a:lstStyle/>
          <a:p>
            <a:r>
              <a:rPr lang="en-GB" dirty="0" smtClean="0"/>
              <a:t>Fig .a </a:t>
            </a:r>
            <a:endParaRPr lang="en-IN"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4490" y="2133985"/>
            <a:ext cx="4720415" cy="3491345"/>
          </a:xfrm>
          <a:prstGeom prst="rect">
            <a:avLst/>
          </a:prstGeom>
        </p:spPr>
      </p:pic>
      <p:sp>
        <p:nvSpPr>
          <p:cNvPr id="8" name="Arrow: Pentagon 4">
            <a:extLst>
              <a:ext uri="{FF2B5EF4-FFF2-40B4-BE49-F238E27FC236}">
                <a16:creationId xmlns:a16="http://schemas.microsoft.com/office/drawing/2014/main" xmlns="" xmlns:lc="http://schemas.openxmlformats.org/drawingml/2006/lockedCanvas" id="{9BC291FB-F31B-E9EA-287A-DF6C900488B7}"/>
              </a:ext>
            </a:extLst>
          </p:cNvPr>
          <p:cNvSpPr/>
          <p:nvPr/>
        </p:nvSpPr>
        <p:spPr>
          <a:xfrm>
            <a:off x="91440" y="0"/>
            <a:ext cx="4827181" cy="850606"/>
          </a:xfrm>
          <a:prstGeom prst="homePlate">
            <a:avLst/>
          </a:prstGeom>
          <a:solidFill>
            <a:schemeClr val="bg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accent5">
                    <a:lumMod val="75000"/>
                  </a:schemeClr>
                </a:solidFill>
              </a:rPr>
              <a:t>Introduction</a:t>
            </a:r>
            <a:endParaRPr lang="en-IN" sz="3600" b="1" dirty="0">
              <a:solidFill>
                <a:schemeClr val="accent5">
                  <a:lumMod val="75000"/>
                </a:schemeClr>
              </a:solidFill>
            </a:endParaRPr>
          </a:p>
        </p:txBody>
      </p:sp>
      <p:sp>
        <p:nvSpPr>
          <p:cNvPr id="9" name="TextBox 8"/>
          <p:cNvSpPr txBox="1"/>
          <p:nvPr/>
        </p:nvSpPr>
        <p:spPr>
          <a:xfrm>
            <a:off x="11586727" y="6384174"/>
            <a:ext cx="301686" cy="369332"/>
          </a:xfrm>
          <a:prstGeom prst="rect">
            <a:avLst/>
          </a:prstGeom>
          <a:noFill/>
        </p:spPr>
        <p:txBody>
          <a:bodyPr wrap="none" rtlCol="0">
            <a:spAutoFit/>
          </a:bodyPr>
          <a:lstStyle/>
          <a:p>
            <a:r>
              <a:rPr lang="en-IN" dirty="0" smtClean="0"/>
              <a:t>3</a:t>
            </a:r>
            <a:endParaRPr lang="en-IN" dirty="0"/>
          </a:p>
        </p:txBody>
      </p:sp>
      <p:sp>
        <p:nvSpPr>
          <p:cNvPr id="10" name="TextBox 9"/>
          <p:cNvSpPr txBox="1"/>
          <p:nvPr/>
        </p:nvSpPr>
        <p:spPr>
          <a:xfrm>
            <a:off x="9983585" y="5727469"/>
            <a:ext cx="732893" cy="369332"/>
          </a:xfrm>
          <a:prstGeom prst="rect">
            <a:avLst/>
          </a:prstGeom>
          <a:noFill/>
        </p:spPr>
        <p:txBody>
          <a:bodyPr wrap="none" rtlCol="0">
            <a:spAutoFit/>
          </a:bodyPr>
          <a:lstStyle/>
          <a:p>
            <a:r>
              <a:rPr lang="en-IN" dirty="0" smtClean="0"/>
              <a:t>Fig .1 </a:t>
            </a:r>
            <a:endParaRPr lang="en-IN" dirty="0"/>
          </a:p>
        </p:txBody>
      </p:sp>
    </p:spTree>
    <p:extLst>
      <p:ext uri="{BB962C8B-B14F-4D97-AF65-F5344CB8AC3E}">
        <p14:creationId xmlns:p14="http://schemas.microsoft.com/office/powerpoint/2010/main" val="433115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453" y="139825"/>
            <a:ext cx="11874269" cy="2462213"/>
          </a:xfrm>
          <a:prstGeom prst="rect">
            <a:avLst/>
          </a:prstGeom>
          <a:noFill/>
        </p:spPr>
        <p:txBody>
          <a:bodyPr wrap="square" rtlCol="0">
            <a:spAutoFit/>
          </a:bodyPr>
          <a:lstStyle/>
          <a:p>
            <a:r>
              <a:rPr lang="en-IN" sz="2800" dirty="0" smtClean="0"/>
              <a:t> </a:t>
            </a:r>
          </a:p>
          <a:p>
            <a:r>
              <a:rPr lang="en-IN" sz="2800" dirty="0" smtClean="0"/>
              <a:t>                                                   </a:t>
            </a:r>
          </a:p>
          <a:p>
            <a:r>
              <a:rPr lang="en-IN" sz="2000" dirty="0" smtClean="0"/>
              <a:t>Paper number 1 </a:t>
            </a:r>
            <a:r>
              <a:rPr lang="en-IN" dirty="0" smtClean="0"/>
              <a:t>:-</a:t>
            </a:r>
            <a:r>
              <a:rPr lang="en-GB" dirty="0" smtClean="0">
                <a:solidFill>
                  <a:schemeClr val="accent5"/>
                </a:solidFill>
              </a:rPr>
              <a:t>Performance </a:t>
            </a:r>
            <a:r>
              <a:rPr lang="en-GB" dirty="0">
                <a:solidFill>
                  <a:schemeClr val="accent5"/>
                </a:solidFill>
              </a:rPr>
              <a:t>comparison between different rotor configurations of PMSM for EV </a:t>
            </a:r>
            <a:r>
              <a:rPr lang="en-GB" dirty="0" smtClean="0">
                <a:solidFill>
                  <a:schemeClr val="accent5"/>
                </a:solidFill>
              </a:rPr>
              <a:t>application</a:t>
            </a:r>
            <a:br>
              <a:rPr lang="en-GB" dirty="0" smtClean="0">
                <a:solidFill>
                  <a:schemeClr val="accent5"/>
                </a:solidFill>
              </a:rPr>
            </a:br>
            <a:r>
              <a:rPr lang="en-GB" dirty="0" smtClean="0"/>
              <a:t/>
            </a:r>
            <a:br>
              <a:rPr lang="en-GB" dirty="0" smtClean="0"/>
            </a:br>
            <a:r>
              <a:rPr lang="en-GB" sz="1400" dirty="0" smtClean="0">
                <a:latin typeface="Times New Roman" panose="02020603050405020304" pitchFamily="18" charset="0"/>
                <a:cs typeface="Times New Roman" panose="02020603050405020304" pitchFamily="18" charset="0"/>
              </a:rPr>
              <a:t>Here in this paper different type of IPMSM configuration is compare and comparison is done on the basis of common output power deliver by each motor-</a:t>
            </a:r>
            <a:r>
              <a:rPr lang="en-GB" sz="1400" dirty="0" smtClean="0"/>
              <a:t/>
            </a:r>
            <a:br>
              <a:rPr lang="en-GB" sz="1400" dirty="0" smtClean="0"/>
            </a:br>
            <a:r>
              <a:rPr lang="en-GB" sz="1400" dirty="0" smtClean="0"/>
              <a:t/>
            </a:r>
            <a:br>
              <a:rPr lang="en-GB" sz="1400" dirty="0" smtClean="0"/>
            </a:br>
            <a:endParaRPr lang="en-GB" sz="1400" dirty="0"/>
          </a:p>
          <a:p>
            <a:endParaRPr lang="en-IN" dirty="0"/>
          </a:p>
        </p:txBody>
      </p:sp>
      <p:pic>
        <p:nvPicPr>
          <p:cNvPr id="3" name="Picture 2" descr="A diagram of different types of components&#10;&#10;Description automatically generated">
            <a:extLst>
              <a:ext uri="{FF2B5EF4-FFF2-40B4-BE49-F238E27FC236}">
                <a16:creationId xmlns="" xmlns:a16="http://schemas.microsoft.com/office/drawing/2014/main" id="{12CA8075-93D5-E995-BF9A-F3754C95A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022" y="2170641"/>
            <a:ext cx="8886880" cy="3357323"/>
          </a:xfrm>
          <a:prstGeom prst="rect">
            <a:avLst/>
          </a:prstGeom>
        </p:spPr>
      </p:pic>
      <p:sp>
        <p:nvSpPr>
          <p:cNvPr id="4" name="Arrow: Pentagon 4">
            <a:extLst>
              <a:ext uri="{FF2B5EF4-FFF2-40B4-BE49-F238E27FC236}">
                <a16:creationId xmlns:a16="http://schemas.microsoft.com/office/drawing/2014/main" xmlns="" xmlns:lc="http://schemas.openxmlformats.org/drawingml/2006/lockedCanvas" id="{9BC291FB-F31B-E9EA-287A-DF6C900488B7}"/>
              </a:ext>
            </a:extLst>
          </p:cNvPr>
          <p:cNvSpPr/>
          <p:nvPr/>
        </p:nvSpPr>
        <p:spPr>
          <a:xfrm>
            <a:off x="140126" y="80769"/>
            <a:ext cx="4827181" cy="850606"/>
          </a:xfrm>
          <a:prstGeom prst="homePlate">
            <a:avLst/>
          </a:prstGeom>
          <a:solidFill>
            <a:schemeClr val="bg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accent5">
                    <a:lumMod val="75000"/>
                  </a:schemeClr>
                </a:solidFill>
              </a:rPr>
              <a:t>Literature survey</a:t>
            </a:r>
            <a:endParaRPr lang="en-IN" sz="3600" b="1" dirty="0">
              <a:solidFill>
                <a:schemeClr val="accent5">
                  <a:lumMod val="75000"/>
                </a:schemeClr>
              </a:solidFill>
            </a:endParaRPr>
          </a:p>
        </p:txBody>
      </p:sp>
      <p:sp>
        <p:nvSpPr>
          <p:cNvPr id="6" name="TextBox 5"/>
          <p:cNvSpPr txBox="1"/>
          <p:nvPr/>
        </p:nvSpPr>
        <p:spPr>
          <a:xfrm>
            <a:off x="11813036" y="6494301"/>
            <a:ext cx="301686" cy="369332"/>
          </a:xfrm>
          <a:prstGeom prst="rect">
            <a:avLst/>
          </a:prstGeom>
          <a:noFill/>
        </p:spPr>
        <p:txBody>
          <a:bodyPr wrap="none" rtlCol="0">
            <a:spAutoFit/>
          </a:bodyPr>
          <a:lstStyle/>
          <a:p>
            <a:r>
              <a:rPr lang="en-IN" dirty="0" smtClean="0"/>
              <a:t>4</a:t>
            </a:r>
            <a:endParaRPr lang="en-IN" dirty="0"/>
          </a:p>
        </p:txBody>
      </p:sp>
      <p:sp>
        <p:nvSpPr>
          <p:cNvPr id="7" name="TextBox 6"/>
          <p:cNvSpPr txBox="1"/>
          <p:nvPr/>
        </p:nvSpPr>
        <p:spPr>
          <a:xfrm>
            <a:off x="5544590" y="5579626"/>
            <a:ext cx="732893" cy="369332"/>
          </a:xfrm>
          <a:prstGeom prst="rect">
            <a:avLst/>
          </a:prstGeom>
          <a:noFill/>
        </p:spPr>
        <p:txBody>
          <a:bodyPr wrap="none" rtlCol="0">
            <a:spAutoFit/>
          </a:bodyPr>
          <a:lstStyle/>
          <a:p>
            <a:r>
              <a:rPr lang="en-IN" dirty="0" smtClean="0"/>
              <a:t>Fig . 2</a:t>
            </a:r>
            <a:endParaRPr lang="en-IN" dirty="0"/>
          </a:p>
        </p:txBody>
      </p:sp>
      <p:sp>
        <p:nvSpPr>
          <p:cNvPr id="8" name="Rectangle 7"/>
          <p:cNvSpPr/>
          <p:nvPr/>
        </p:nvSpPr>
        <p:spPr>
          <a:xfrm>
            <a:off x="140126" y="6000620"/>
            <a:ext cx="11974596" cy="461665"/>
          </a:xfrm>
          <a:prstGeom prst="rect">
            <a:avLst/>
          </a:prstGeom>
        </p:spPr>
        <p:txBody>
          <a:bodyPr wrap="square">
            <a:spAutoFit/>
          </a:bodyPr>
          <a:lstStyle/>
          <a:p>
            <a:r>
              <a:rPr lang="en-IN" sz="800" dirty="0"/>
              <a:t>Reference paper - N. </a:t>
            </a:r>
            <a:r>
              <a:rPr lang="en-IN" sz="800" dirty="0" err="1"/>
              <a:t>Murali</a:t>
            </a:r>
            <a:r>
              <a:rPr lang="en-IN" sz="800" dirty="0"/>
              <a:t>, S. </a:t>
            </a:r>
            <a:r>
              <a:rPr lang="en-IN" sz="800" dirty="0" err="1"/>
              <a:t>Ushakumari</a:t>
            </a:r>
            <a:r>
              <a:rPr lang="en-IN" sz="800" dirty="0"/>
              <a:t> and M. V. P, "Performance comparison between different rotor configurations of PMSM for EV application," 2020 IEEE REGION 10 CONFERENCE (TENCON), Osaka, Japan, 2020, pp. 1334-1339, </a:t>
            </a:r>
            <a:r>
              <a:rPr lang="en-IN" sz="800" dirty="0" err="1"/>
              <a:t>doi</a:t>
            </a:r>
            <a:r>
              <a:rPr lang="en-IN" sz="800" dirty="0"/>
              <a:t>: 10.1109/TENCON50793.2020.9293844. keywords: {</a:t>
            </a:r>
            <a:r>
              <a:rPr lang="en-IN" sz="800" dirty="0" err="1"/>
              <a:t>Rotors;Torque;Air</a:t>
            </a:r>
            <a:r>
              <a:rPr lang="en-IN" sz="800" dirty="0"/>
              <a:t> </a:t>
            </a:r>
            <a:r>
              <a:rPr lang="en-IN" sz="800" dirty="0" err="1"/>
              <a:t>gaps;Stator</a:t>
            </a:r>
            <a:r>
              <a:rPr lang="en-IN" sz="800" dirty="0"/>
              <a:t> </a:t>
            </a:r>
            <a:r>
              <a:rPr lang="en-IN" sz="800" dirty="0" err="1"/>
              <a:t>windings;Magnetic</a:t>
            </a:r>
            <a:r>
              <a:rPr lang="en-IN" sz="800" dirty="0"/>
              <a:t> </a:t>
            </a:r>
            <a:r>
              <a:rPr lang="en-IN" sz="800" dirty="0" err="1"/>
              <a:t>cores;Forging;Topology;E-rickshaw;PMSM;rotor</a:t>
            </a:r>
            <a:r>
              <a:rPr lang="en-IN" sz="800" dirty="0"/>
              <a:t> </a:t>
            </a:r>
            <a:r>
              <a:rPr lang="en-IN" sz="800" dirty="0" err="1"/>
              <a:t>topology;cogging</a:t>
            </a:r>
            <a:r>
              <a:rPr lang="en-IN" sz="800" dirty="0"/>
              <a:t> </a:t>
            </a:r>
            <a:r>
              <a:rPr lang="en-IN" sz="800" dirty="0" err="1"/>
              <a:t>torque;power;efficiency;air</a:t>
            </a:r>
            <a:r>
              <a:rPr lang="en-IN" sz="800" dirty="0"/>
              <a:t> gap flux </a:t>
            </a:r>
            <a:r>
              <a:rPr lang="en-IN" sz="800" dirty="0" err="1"/>
              <a:t>density;magnetic</a:t>
            </a:r>
            <a:r>
              <a:rPr lang="en-IN" sz="800" dirty="0"/>
              <a:t> flux </a:t>
            </a:r>
            <a:r>
              <a:rPr lang="en-IN" sz="800" dirty="0" err="1"/>
              <a:t>density;Maxwell</a:t>
            </a:r>
            <a:r>
              <a:rPr lang="en-IN" sz="800" dirty="0"/>
              <a:t>},</a:t>
            </a:r>
          </a:p>
          <a:p>
            <a:endParaRPr lang="en-IN" sz="800" dirty="0"/>
          </a:p>
        </p:txBody>
      </p:sp>
    </p:spTree>
    <p:extLst>
      <p:ext uri="{BB962C8B-B14F-4D97-AF65-F5344CB8AC3E}">
        <p14:creationId xmlns:p14="http://schemas.microsoft.com/office/powerpoint/2010/main" val="3971065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800" y="560799"/>
            <a:ext cx="5444952" cy="923330"/>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These are the following result observe from the paper:--</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3" name="Picture 2" descr="A diagram of a graph&#10;&#10;Description automatically generated with medium confidence">
            <a:extLst>
              <a:ext uri="{FF2B5EF4-FFF2-40B4-BE49-F238E27FC236}">
                <a16:creationId xmlns="" xmlns:a16="http://schemas.microsoft.com/office/drawing/2014/main" id="{AC92CAC4-F498-EA5D-E8CC-F0CE833A5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02" y="1188441"/>
            <a:ext cx="5238750" cy="2322282"/>
          </a:xfrm>
          <a:prstGeom prst="rect">
            <a:avLst/>
          </a:prstGeom>
        </p:spPr>
      </p:pic>
      <p:pic>
        <p:nvPicPr>
          <p:cNvPr id="4" name="Picture 3" descr="A graph of a graph showing different types of data&#10;&#10;Description automatically generated with medium confidence">
            <a:extLst>
              <a:ext uri="{FF2B5EF4-FFF2-40B4-BE49-F238E27FC236}">
                <a16:creationId xmlns="" xmlns:a16="http://schemas.microsoft.com/office/drawing/2014/main" id="{62B95F52-CD37-E92C-03A5-935316B33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706" y="1022464"/>
            <a:ext cx="5408579" cy="2488259"/>
          </a:xfrm>
          <a:prstGeom prst="rect">
            <a:avLst/>
          </a:prstGeom>
        </p:spPr>
      </p:pic>
      <p:pic>
        <p:nvPicPr>
          <p:cNvPr id="5" name="Picture 4" descr="A graph of numbers and a number of different type of data&#10;&#10;Description automatically generated with medium confidence">
            <a:extLst>
              <a:ext uri="{FF2B5EF4-FFF2-40B4-BE49-F238E27FC236}">
                <a16:creationId xmlns="" xmlns:a16="http://schemas.microsoft.com/office/drawing/2014/main" id="{08E59DCC-23BE-9177-D508-3C458611A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002" y="3569906"/>
            <a:ext cx="5238750" cy="2211186"/>
          </a:xfrm>
          <a:prstGeom prst="rect">
            <a:avLst/>
          </a:prstGeom>
        </p:spPr>
      </p:pic>
      <p:pic>
        <p:nvPicPr>
          <p:cNvPr id="6" name="Picture 5" descr="A graph of different colored lines&#10;&#10;Description automatically generated">
            <a:extLst>
              <a:ext uri="{FF2B5EF4-FFF2-40B4-BE49-F238E27FC236}">
                <a16:creationId xmlns="" xmlns:a16="http://schemas.microsoft.com/office/drawing/2014/main" id="{0AA11868-0CFF-21BF-9200-CD343383EF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20" y="3894102"/>
            <a:ext cx="5238750" cy="2390841"/>
          </a:xfrm>
          <a:prstGeom prst="rect">
            <a:avLst/>
          </a:prstGeom>
        </p:spPr>
      </p:pic>
      <p:sp>
        <p:nvSpPr>
          <p:cNvPr id="10" name="Pentagon 9"/>
          <p:cNvSpPr/>
          <p:nvPr/>
        </p:nvSpPr>
        <p:spPr>
          <a:xfrm>
            <a:off x="0" y="48184"/>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11" name="TextBox 10"/>
          <p:cNvSpPr txBox="1"/>
          <p:nvPr/>
        </p:nvSpPr>
        <p:spPr>
          <a:xfrm>
            <a:off x="11642202" y="6417426"/>
            <a:ext cx="301686" cy="369332"/>
          </a:xfrm>
          <a:prstGeom prst="rect">
            <a:avLst/>
          </a:prstGeom>
          <a:noFill/>
        </p:spPr>
        <p:txBody>
          <a:bodyPr wrap="none" rtlCol="0">
            <a:spAutoFit/>
          </a:bodyPr>
          <a:lstStyle/>
          <a:p>
            <a:r>
              <a:rPr lang="en-IN" dirty="0" smtClean="0"/>
              <a:t>5</a:t>
            </a:r>
            <a:endParaRPr lang="en-IN" dirty="0"/>
          </a:p>
        </p:txBody>
      </p:sp>
      <p:sp>
        <p:nvSpPr>
          <p:cNvPr id="12" name="TextBox 11"/>
          <p:cNvSpPr txBox="1"/>
          <p:nvPr/>
        </p:nvSpPr>
        <p:spPr>
          <a:xfrm>
            <a:off x="5288796" y="5979805"/>
            <a:ext cx="732893" cy="369332"/>
          </a:xfrm>
          <a:prstGeom prst="rect">
            <a:avLst/>
          </a:prstGeom>
          <a:noFill/>
        </p:spPr>
        <p:txBody>
          <a:bodyPr wrap="none" rtlCol="0">
            <a:spAutoFit/>
          </a:bodyPr>
          <a:lstStyle/>
          <a:p>
            <a:r>
              <a:rPr lang="en-IN" dirty="0" smtClean="0"/>
              <a:t>Fig . 3</a:t>
            </a:r>
            <a:endParaRPr lang="en-IN" dirty="0"/>
          </a:p>
        </p:txBody>
      </p:sp>
      <p:sp>
        <p:nvSpPr>
          <p:cNvPr id="13" name="Rectangle 12"/>
          <p:cNvSpPr/>
          <p:nvPr/>
        </p:nvSpPr>
        <p:spPr>
          <a:xfrm>
            <a:off x="906816" y="6375934"/>
            <a:ext cx="10043779" cy="584775"/>
          </a:xfrm>
          <a:prstGeom prst="rect">
            <a:avLst/>
          </a:prstGeom>
        </p:spPr>
        <p:txBody>
          <a:bodyPr wrap="square">
            <a:spAutoFit/>
          </a:bodyPr>
          <a:lstStyle/>
          <a:p>
            <a:r>
              <a:rPr lang="en-IN" sz="800" dirty="0"/>
              <a:t>Reference paper - N. </a:t>
            </a:r>
            <a:r>
              <a:rPr lang="en-IN" sz="800" dirty="0" err="1"/>
              <a:t>Murali</a:t>
            </a:r>
            <a:r>
              <a:rPr lang="en-IN" sz="800" dirty="0"/>
              <a:t>, S. </a:t>
            </a:r>
            <a:r>
              <a:rPr lang="en-IN" sz="800" dirty="0" err="1"/>
              <a:t>Ushakumari</a:t>
            </a:r>
            <a:r>
              <a:rPr lang="en-IN" sz="800" dirty="0"/>
              <a:t> and M. V. P, "Performance comparison between different rotor configurations of PMSM for EV application," 2020 IEEE REGION 10 CONFERENCE (TENCON), Osaka, Japan, 2020, pp. 1334-1339, </a:t>
            </a:r>
            <a:r>
              <a:rPr lang="en-IN" sz="800" dirty="0" err="1"/>
              <a:t>doi</a:t>
            </a:r>
            <a:r>
              <a:rPr lang="en-IN" sz="800" dirty="0"/>
              <a:t>: 10.1109/TENCON50793.2020.9293844. keywords: {</a:t>
            </a:r>
            <a:r>
              <a:rPr lang="en-IN" sz="800" dirty="0" err="1"/>
              <a:t>Rotors;Torque;Air</a:t>
            </a:r>
            <a:r>
              <a:rPr lang="en-IN" sz="800" dirty="0"/>
              <a:t> </a:t>
            </a:r>
            <a:r>
              <a:rPr lang="en-IN" sz="800" dirty="0" err="1"/>
              <a:t>gaps;Stator</a:t>
            </a:r>
            <a:r>
              <a:rPr lang="en-IN" sz="800" dirty="0"/>
              <a:t> </a:t>
            </a:r>
            <a:r>
              <a:rPr lang="en-IN" sz="800" dirty="0" err="1"/>
              <a:t>windings;Magnetic</a:t>
            </a:r>
            <a:r>
              <a:rPr lang="en-IN" sz="800" dirty="0"/>
              <a:t> </a:t>
            </a:r>
            <a:r>
              <a:rPr lang="en-IN" sz="800" dirty="0" err="1"/>
              <a:t>cores;Forging;Topology;E-rickshaw;PMSM;rotor</a:t>
            </a:r>
            <a:r>
              <a:rPr lang="en-IN" sz="800" dirty="0"/>
              <a:t> </a:t>
            </a:r>
            <a:r>
              <a:rPr lang="en-IN" sz="800" dirty="0" err="1"/>
              <a:t>topology;cogging</a:t>
            </a:r>
            <a:r>
              <a:rPr lang="en-IN" sz="800" dirty="0"/>
              <a:t> </a:t>
            </a:r>
            <a:r>
              <a:rPr lang="en-IN" sz="800" dirty="0" err="1"/>
              <a:t>torque;power;efficiency;air</a:t>
            </a:r>
            <a:r>
              <a:rPr lang="en-IN" sz="800" dirty="0"/>
              <a:t> gap flux </a:t>
            </a:r>
            <a:r>
              <a:rPr lang="en-IN" sz="800" dirty="0" err="1"/>
              <a:t>density;magnetic</a:t>
            </a:r>
            <a:r>
              <a:rPr lang="en-IN" sz="800" dirty="0"/>
              <a:t> flux </a:t>
            </a:r>
            <a:r>
              <a:rPr lang="en-IN" sz="800" dirty="0" err="1"/>
              <a:t>density;Maxwell</a:t>
            </a:r>
            <a:r>
              <a:rPr lang="en-IN" sz="800" dirty="0"/>
              <a:t>},</a:t>
            </a:r>
          </a:p>
          <a:p>
            <a:endParaRPr lang="en-IN" sz="800" dirty="0"/>
          </a:p>
        </p:txBody>
      </p:sp>
    </p:spTree>
    <p:extLst>
      <p:ext uri="{BB962C8B-B14F-4D97-AF65-F5344CB8AC3E}">
        <p14:creationId xmlns:p14="http://schemas.microsoft.com/office/powerpoint/2010/main" val="683600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ircular object&#10;&#10;Description automatically generated with medium confidence">
            <a:extLst>
              <a:ext uri="{FF2B5EF4-FFF2-40B4-BE49-F238E27FC236}">
                <a16:creationId xmlns="" xmlns:a16="http://schemas.microsoft.com/office/drawing/2014/main" id="{DA0C26FC-54C8-6E29-C962-05454A0A6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33" y="856211"/>
            <a:ext cx="5074596" cy="2468880"/>
          </a:xfrm>
          <a:prstGeom prst="rect">
            <a:avLst/>
          </a:prstGeom>
        </p:spPr>
      </p:pic>
      <p:pic>
        <p:nvPicPr>
          <p:cNvPr id="3" name="Picture 2" descr="A table with numbers and letters&#10;&#10;Description automatically generated">
            <a:extLst>
              <a:ext uri="{FF2B5EF4-FFF2-40B4-BE49-F238E27FC236}">
                <a16:creationId xmlns="" xmlns:a16="http://schemas.microsoft.com/office/drawing/2014/main" id="{6EB97503-F497-1F94-4683-AE10D8FF4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720" y="773083"/>
            <a:ext cx="6095999" cy="2552007"/>
          </a:xfrm>
          <a:prstGeom prst="rect">
            <a:avLst/>
          </a:prstGeom>
        </p:spPr>
      </p:pic>
      <p:sp>
        <p:nvSpPr>
          <p:cNvPr id="4" name="Rectangle 3"/>
          <p:cNvSpPr/>
          <p:nvPr/>
        </p:nvSpPr>
        <p:spPr>
          <a:xfrm>
            <a:off x="6823602" y="340820"/>
            <a:ext cx="4413581"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Table 1. Comparison Table of  different rotors</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45533" y="3757353"/>
            <a:ext cx="11558186" cy="3170099"/>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From this paper following observation are made :-</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sz="1400" dirty="0" smtClean="0">
                <a:solidFill>
                  <a:srgbClr val="00B050"/>
                </a:solidFill>
                <a:latin typeface="Times New Roman" panose="02020603050405020304" pitchFamily="18" charset="0"/>
                <a:cs typeface="Times New Roman" panose="02020603050405020304" pitchFamily="18" charset="0"/>
              </a:rPr>
              <a:t>a. Here virtual </a:t>
            </a:r>
            <a:r>
              <a:rPr lang="en-IN" sz="1400" dirty="0">
                <a:solidFill>
                  <a:srgbClr val="00B050"/>
                </a:solidFill>
                <a:latin typeface="Times New Roman" panose="02020603050405020304" pitchFamily="18" charset="0"/>
                <a:cs typeface="Times New Roman" panose="02020603050405020304" pitchFamily="18" charset="0"/>
              </a:rPr>
              <a:t>development of PMSM on ANSYS MAXWELL platform, considering seven different rotor topologies like surface- mounted, de-centred PM, spoke type, interior PM, U-shaped, V-shaped, modified V-shaped. A detailed comparative study based on performance characteristics like weight, cogging torque, power, efficiency, air gap flux density, magnetic flux density, etc. obtained from the Maxwell platform was done</a:t>
            </a:r>
            <a:r>
              <a:rPr lang="en-IN" sz="1400" dirty="0" smtClean="0">
                <a:latin typeface="Times New Roman" panose="02020603050405020304" pitchFamily="18" charset="0"/>
                <a:cs typeface="Times New Roman" panose="02020603050405020304" pitchFamily="18" charset="0"/>
              </a:rPr>
              <a:t/>
            </a:r>
            <a:br>
              <a:rPr lang="en-IN" sz="1400" dirty="0" smtClean="0">
                <a:latin typeface="Times New Roman" panose="02020603050405020304" pitchFamily="18" charset="0"/>
                <a:cs typeface="Times New Roman" panose="02020603050405020304" pitchFamily="18" charset="0"/>
              </a:rPr>
            </a:br>
            <a:r>
              <a:rPr lang="en-IN" sz="1400" dirty="0" smtClean="0">
                <a:solidFill>
                  <a:srgbClr val="0070C0"/>
                </a:solidFill>
                <a:latin typeface="Times New Roman" panose="02020603050405020304" pitchFamily="18" charset="0"/>
                <a:cs typeface="Times New Roman" panose="02020603050405020304" pitchFamily="18" charset="0"/>
              </a:rPr>
              <a:t>b. Among all PMSM the modified v and v shape IPMSM has batter performances in all aspect like efficiency , torque ripple , cogging torque and its power density are higher </a:t>
            </a:r>
            <a:r>
              <a:rPr lang="en-IN" sz="1400" dirty="0" smtClean="0">
                <a:latin typeface="Times New Roman" panose="02020603050405020304" pitchFamily="18" charset="0"/>
                <a:cs typeface="Times New Roman" panose="02020603050405020304" pitchFamily="18" charset="0"/>
              </a:rPr>
              <a:t/>
            </a:r>
            <a:br>
              <a:rPr lang="en-IN" sz="1400" dirty="0" smtClean="0">
                <a:latin typeface="Times New Roman" panose="02020603050405020304" pitchFamily="18" charset="0"/>
                <a:cs typeface="Times New Roman" panose="02020603050405020304" pitchFamily="18" charset="0"/>
              </a:rPr>
            </a:br>
            <a:r>
              <a:rPr lang="en-IN" sz="1400" dirty="0" smtClean="0">
                <a:solidFill>
                  <a:schemeClr val="accent2">
                    <a:lumMod val="50000"/>
                  </a:schemeClr>
                </a:solidFill>
                <a:latin typeface="Times New Roman" panose="02020603050405020304" pitchFamily="18" charset="0"/>
                <a:cs typeface="Times New Roman" panose="02020603050405020304" pitchFamily="18" charset="0"/>
              </a:rPr>
              <a:t>c. </a:t>
            </a:r>
            <a:r>
              <a:rPr lang="en-IN" sz="1400" dirty="0">
                <a:solidFill>
                  <a:schemeClr val="accent2">
                    <a:lumMod val="50000"/>
                  </a:schemeClr>
                </a:solidFill>
                <a:latin typeface="Times New Roman" panose="02020603050405020304" pitchFamily="18" charset="0"/>
                <a:cs typeface="Times New Roman" panose="02020603050405020304" pitchFamily="18" charset="0"/>
              </a:rPr>
              <a:t>S</a:t>
            </a:r>
            <a:r>
              <a:rPr lang="en-IN" sz="1400" dirty="0" smtClean="0">
                <a:solidFill>
                  <a:schemeClr val="accent2">
                    <a:lumMod val="50000"/>
                  </a:schemeClr>
                </a:solidFill>
                <a:latin typeface="Times New Roman" panose="02020603050405020304" pitchFamily="18" charset="0"/>
                <a:cs typeface="Times New Roman" panose="02020603050405020304" pitchFamily="18" charset="0"/>
              </a:rPr>
              <a:t>o we are going to consider v shape IPMSM for my motor designing process</a:t>
            </a:r>
            <a:r>
              <a:rPr lang="en-IN" sz="1400" dirty="0" smtClean="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r>
              <a:rPr lang="en-IN" sz="1400" dirty="0">
                <a:solidFill>
                  <a:srgbClr val="FF0000"/>
                </a:solidFill>
                <a:latin typeface="Times New Roman" panose="02020603050405020304" pitchFamily="18" charset="0"/>
                <a:cs typeface="Times New Roman" panose="02020603050405020304" pitchFamily="18" charset="0"/>
              </a:rPr>
              <a:t>d</a:t>
            </a:r>
            <a:r>
              <a:rPr lang="en-IN" sz="1400" dirty="0" smtClean="0">
                <a:solidFill>
                  <a:srgbClr val="FF0000"/>
                </a:solidFill>
                <a:latin typeface="Times New Roman" panose="02020603050405020304" pitchFamily="18" charset="0"/>
                <a:cs typeface="Times New Roman" panose="02020603050405020304" pitchFamily="18" charset="0"/>
              </a:rPr>
              <a:t>. Here in this paper it is not discuss how to improve saliency and how to improve torque.</a:t>
            </a:r>
          </a:p>
          <a:p>
            <a:r>
              <a:rPr lang="en-IN" sz="1400" dirty="0">
                <a:latin typeface="Times New Roman" panose="02020603050405020304" pitchFamily="18" charset="0"/>
                <a:cs typeface="Times New Roman" panose="02020603050405020304" pitchFamily="18" charset="0"/>
              </a:rPr>
              <a:t>e</a:t>
            </a:r>
            <a:r>
              <a:rPr lang="en-IN" sz="1400" dirty="0" smtClean="0">
                <a:latin typeface="Times New Roman" panose="02020603050405020304" pitchFamily="18" charset="0"/>
                <a:cs typeface="Times New Roman" panose="02020603050405020304" pitchFamily="18" charset="0"/>
              </a:rPr>
              <a:t>. And also motor performance like torque speed , power speed and power factor speed these are </a:t>
            </a:r>
            <a:r>
              <a:rPr lang="en-IN" sz="1400" dirty="0" err="1" smtClean="0">
                <a:latin typeface="Times New Roman" panose="02020603050405020304" pitchFamily="18" charset="0"/>
                <a:cs typeface="Times New Roman" panose="02020603050405020304" pitchFamily="18" charset="0"/>
              </a:rPr>
              <a:t>curical</a:t>
            </a:r>
            <a:r>
              <a:rPr lang="en-IN" sz="1400" dirty="0" smtClean="0">
                <a:latin typeface="Times New Roman" panose="02020603050405020304" pitchFamily="18" charset="0"/>
                <a:cs typeface="Times New Roman" panose="02020603050405020304" pitchFamily="18" charset="0"/>
              </a:rPr>
              <a:t> parameter for motor design these are not discuss in paper. </a:t>
            </a:r>
          </a:p>
          <a:p>
            <a:endParaRPr lang="en-IN" dirty="0" smtClean="0"/>
          </a:p>
          <a:p>
            <a:r>
              <a:rPr lang="en-IN" sz="900" dirty="0" smtClean="0"/>
              <a:t> </a:t>
            </a:r>
            <a:r>
              <a:rPr lang="en-IN" sz="900" dirty="0"/>
              <a:t>Reference paper - N. </a:t>
            </a:r>
            <a:r>
              <a:rPr lang="en-IN" sz="900" dirty="0" err="1"/>
              <a:t>Murali</a:t>
            </a:r>
            <a:r>
              <a:rPr lang="en-IN" sz="900" dirty="0"/>
              <a:t>, S. </a:t>
            </a:r>
            <a:r>
              <a:rPr lang="en-IN" sz="900" dirty="0" err="1"/>
              <a:t>Ushakumari</a:t>
            </a:r>
            <a:r>
              <a:rPr lang="en-IN" sz="900" dirty="0"/>
              <a:t> and M. V. P, "Performance comparison between different rotor configurations of PMSM for EV application," 2020 IEEE REGION 10 CONFERENCE (TENCON), Osaka, Japan, 2020, pp. 1334-1339, </a:t>
            </a:r>
            <a:r>
              <a:rPr lang="en-IN" sz="900" dirty="0" err="1"/>
              <a:t>doi</a:t>
            </a:r>
            <a:r>
              <a:rPr lang="en-IN" sz="900" dirty="0"/>
              <a:t>: 10.1109/TENCON50793.2020.9293844. keywords: {</a:t>
            </a:r>
            <a:r>
              <a:rPr lang="en-IN" sz="900" dirty="0" err="1"/>
              <a:t>Rotors;Torque;Air</a:t>
            </a:r>
            <a:r>
              <a:rPr lang="en-IN" sz="900" dirty="0"/>
              <a:t> </a:t>
            </a:r>
            <a:r>
              <a:rPr lang="en-IN" sz="900" dirty="0" err="1"/>
              <a:t>gaps;Stator</a:t>
            </a:r>
            <a:r>
              <a:rPr lang="en-IN" sz="900" dirty="0"/>
              <a:t> </a:t>
            </a:r>
            <a:r>
              <a:rPr lang="en-IN" sz="900" dirty="0" err="1"/>
              <a:t>windings;Magnetic</a:t>
            </a:r>
            <a:r>
              <a:rPr lang="en-IN" sz="900" dirty="0"/>
              <a:t> </a:t>
            </a:r>
            <a:r>
              <a:rPr lang="en-IN" sz="900" dirty="0" err="1"/>
              <a:t>cores;Forging;Topology;E-rickshaw;PMSM;rotor</a:t>
            </a:r>
            <a:r>
              <a:rPr lang="en-IN" sz="900" dirty="0"/>
              <a:t> </a:t>
            </a:r>
            <a:r>
              <a:rPr lang="en-IN" sz="900" dirty="0" err="1"/>
              <a:t>topology;cogging</a:t>
            </a:r>
            <a:r>
              <a:rPr lang="en-IN" sz="900" dirty="0"/>
              <a:t> </a:t>
            </a:r>
            <a:r>
              <a:rPr lang="en-IN" sz="900" dirty="0" err="1"/>
              <a:t>torque;power;efficiency;air</a:t>
            </a:r>
            <a:r>
              <a:rPr lang="en-IN" sz="900" dirty="0"/>
              <a:t> gap flux </a:t>
            </a:r>
            <a:r>
              <a:rPr lang="en-IN" sz="900" dirty="0" err="1"/>
              <a:t>density;magnetic</a:t>
            </a:r>
            <a:r>
              <a:rPr lang="en-IN" sz="900" dirty="0"/>
              <a:t> flux </a:t>
            </a:r>
            <a:r>
              <a:rPr lang="en-IN" sz="900" dirty="0" err="1"/>
              <a:t>density;Maxwell</a:t>
            </a:r>
            <a:r>
              <a:rPr lang="en-IN" sz="900" dirty="0"/>
              <a:t>},</a:t>
            </a:r>
          </a:p>
          <a:p>
            <a:endParaRPr lang="en-IN" dirty="0"/>
          </a:p>
        </p:txBody>
      </p:sp>
      <p:sp>
        <p:nvSpPr>
          <p:cNvPr id="8" name="Pentagon 7"/>
          <p:cNvSpPr/>
          <p:nvPr/>
        </p:nvSpPr>
        <p:spPr>
          <a:xfrm>
            <a:off x="0" y="42102"/>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9" name="TextBox 8"/>
          <p:cNvSpPr txBox="1"/>
          <p:nvPr/>
        </p:nvSpPr>
        <p:spPr>
          <a:xfrm>
            <a:off x="11652876" y="6488668"/>
            <a:ext cx="301686" cy="369332"/>
          </a:xfrm>
          <a:prstGeom prst="rect">
            <a:avLst/>
          </a:prstGeom>
          <a:noFill/>
        </p:spPr>
        <p:txBody>
          <a:bodyPr wrap="none" rtlCol="0">
            <a:spAutoFit/>
          </a:bodyPr>
          <a:lstStyle/>
          <a:p>
            <a:r>
              <a:rPr lang="en-IN" dirty="0" smtClean="0"/>
              <a:t>6</a:t>
            </a:r>
            <a:endParaRPr lang="en-IN" dirty="0"/>
          </a:p>
        </p:txBody>
      </p:sp>
      <p:sp>
        <p:nvSpPr>
          <p:cNvPr id="10" name="TextBox 9"/>
          <p:cNvSpPr txBox="1"/>
          <p:nvPr/>
        </p:nvSpPr>
        <p:spPr>
          <a:xfrm>
            <a:off x="2011681" y="3388021"/>
            <a:ext cx="679994" cy="369332"/>
          </a:xfrm>
          <a:prstGeom prst="rect">
            <a:avLst/>
          </a:prstGeom>
          <a:noFill/>
        </p:spPr>
        <p:txBody>
          <a:bodyPr wrap="none" rtlCol="0">
            <a:spAutoFit/>
          </a:bodyPr>
          <a:lstStyle/>
          <a:p>
            <a:r>
              <a:rPr lang="en-IN" dirty="0" smtClean="0"/>
              <a:t>Fig .4</a:t>
            </a:r>
            <a:endParaRPr lang="en-IN" dirty="0"/>
          </a:p>
        </p:txBody>
      </p:sp>
    </p:spTree>
    <p:extLst>
      <p:ext uri="{BB962C8B-B14F-4D97-AF65-F5344CB8AC3E}">
        <p14:creationId xmlns:p14="http://schemas.microsoft.com/office/powerpoint/2010/main" val="2104790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422" y="491117"/>
            <a:ext cx="12014979" cy="1477328"/>
          </a:xfrm>
          <a:prstGeom prst="rect">
            <a:avLst/>
          </a:prstGeom>
          <a:noFill/>
        </p:spPr>
        <p:txBody>
          <a:bodyPr wrap="square" rtlCol="0">
            <a:spAutoFit/>
          </a:bodyPr>
          <a:lstStyle/>
          <a:p>
            <a:r>
              <a:rPr lang="en-IN" dirty="0" smtClean="0"/>
              <a:t>Paper number 2:-</a:t>
            </a:r>
            <a:r>
              <a:rPr lang="en-GB" dirty="0"/>
              <a:t>Design of IPMSM using FEA in Ansys </a:t>
            </a:r>
            <a:r>
              <a:rPr lang="en-GB" dirty="0" smtClean="0"/>
              <a:t>Maxwell</a:t>
            </a:r>
            <a:br>
              <a:rPr lang="en-GB" dirty="0" smtClean="0"/>
            </a:br>
            <a:r>
              <a:rPr lang="en-GB" sz="1600" dirty="0" smtClean="0"/>
              <a:t>Here in this paper 4.84 kw IPMSM is design and also different formulas for calculation of stator and rotor geometry is discussed</a:t>
            </a:r>
            <a:br>
              <a:rPr lang="en-GB" sz="1600" dirty="0" smtClean="0"/>
            </a:br>
            <a:r>
              <a:rPr lang="en-GB" dirty="0" smtClean="0"/>
              <a:t>  </a:t>
            </a:r>
            <a:endParaRPr lang="en-GB" dirty="0"/>
          </a:p>
          <a:p>
            <a:r>
              <a:rPr lang="en-IN" dirty="0" smtClean="0"/>
              <a:t/>
            </a:r>
            <a:br>
              <a:rPr lang="en-IN" dirty="0" smtClean="0"/>
            </a:br>
            <a:r>
              <a:rPr lang="en-IN" dirty="0" smtClean="0"/>
              <a:t>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447" y="1095075"/>
            <a:ext cx="3923516" cy="156045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14" y="1331772"/>
            <a:ext cx="5238750" cy="1303307"/>
          </a:xfrm>
          <a:prstGeom prst="rect">
            <a:avLst/>
          </a:prstGeom>
        </p:spPr>
      </p:pic>
      <p:sp>
        <p:nvSpPr>
          <p:cNvPr id="5" name="TextBox 4"/>
          <p:cNvSpPr txBox="1"/>
          <p:nvPr/>
        </p:nvSpPr>
        <p:spPr>
          <a:xfrm>
            <a:off x="216422" y="4507582"/>
            <a:ext cx="11547302" cy="2723823"/>
          </a:xfrm>
          <a:prstGeom prst="rect">
            <a:avLst/>
          </a:prstGeom>
          <a:noFill/>
        </p:spPr>
        <p:txBody>
          <a:bodyPr wrap="square" rtlCol="0">
            <a:spAutoFit/>
          </a:bodyPr>
          <a:lstStyle/>
          <a:p>
            <a:r>
              <a:rPr lang="en-IN" sz="1600" dirty="0" smtClean="0">
                <a:solidFill>
                  <a:schemeClr val="accent1"/>
                </a:solidFill>
                <a:latin typeface="Times New Roman" panose="02020603050405020304" pitchFamily="18" charset="0"/>
                <a:cs typeface="Times New Roman" panose="02020603050405020304" pitchFamily="18" charset="0"/>
              </a:rPr>
              <a:t>Observation from this paper –</a:t>
            </a:r>
            <a:r>
              <a:rPr lang="en-IN" sz="1600" dirty="0" smtClean="0">
                <a:latin typeface="Times New Roman" panose="02020603050405020304" pitchFamily="18" charset="0"/>
                <a:cs typeface="Times New Roman" panose="02020603050405020304" pitchFamily="18" charset="0"/>
              </a:rPr>
              <a:t/>
            </a:r>
            <a:br>
              <a:rPr lang="en-IN" sz="1600" dirty="0" smtClean="0">
                <a:latin typeface="Times New Roman" panose="02020603050405020304" pitchFamily="18" charset="0"/>
                <a:cs typeface="Times New Roman" panose="02020603050405020304" pitchFamily="18" charset="0"/>
              </a:rPr>
            </a:br>
            <a:r>
              <a:rPr lang="en-IN" sz="1400" dirty="0" smtClean="0">
                <a:solidFill>
                  <a:schemeClr val="accent2">
                    <a:lumMod val="75000"/>
                  </a:schemeClr>
                </a:solidFill>
                <a:latin typeface="Times New Roman" panose="02020603050405020304" pitchFamily="18" charset="0"/>
                <a:cs typeface="Times New Roman" panose="02020603050405020304" pitchFamily="18" charset="0"/>
              </a:rPr>
              <a:t>a.</a:t>
            </a:r>
            <a:r>
              <a:rPr lang="en-GB" sz="1400" dirty="0">
                <a:solidFill>
                  <a:schemeClr val="accent2">
                    <a:lumMod val="75000"/>
                  </a:schemeClr>
                </a:solidFill>
                <a:latin typeface="Times New Roman" panose="02020603050405020304" pitchFamily="18" charset="0"/>
                <a:cs typeface="Times New Roman" panose="02020603050405020304" pitchFamily="18" charset="0"/>
              </a:rPr>
              <a:t> This paper presents the design and analysis of 4Kw V-type IPMSM by Finite Element Analysis using Ansys Maxwell 2D software. Analytical design is carried out to determine the various parameters of motor used in modelling and analysis. A 36 slots and 6 poles slot-pole combination is selected with rated speed of 1800rpm. Various simulation results such as magnetic loading curves, back </a:t>
            </a:r>
            <a:r>
              <a:rPr lang="en-GB" sz="1400" dirty="0" err="1">
                <a:solidFill>
                  <a:schemeClr val="accent2">
                    <a:lumMod val="75000"/>
                  </a:schemeClr>
                </a:solidFill>
                <a:latin typeface="Times New Roman" panose="02020603050405020304" pitchFamily="18" charset="0"/>
                <a:cs typeface="Times New Roman" panose="02020603050405020304" pitchFamily="18" charset="0"/>
              </a:rPr>
              <a:t>emf</a:t>
            </a:r>
            <a:r>
              <a:rPr lang="en-GB" sz="1400" dirty="0">
                <a:solidFill>
                  <a:schemeClr val="accent2">
                    <a:lumMod val="75000"/>
                  </a:schemeClr>
                </a:solidFill>
                <a:latin typeface="Times New Roman" panose="02020603050405020304" pitchFamily="18" charset="0"/>
                <a:cs typeface="Times New Roman" panose="02020603050405020304" pitchFamily="18" charset="0"/>
              </a:rPr>
              <a:t> wave forms, torque-speed characteristics, etc. have been analyzed in detail</a:t>
            </a:r>
            <a:r>
              <a:rPr lang="en-IN" sz="1400" dirty="0" smtClean="0">
                <a:latin typeface="Times New Roman" panose="02020603050405020304" pitchFamily="18" charset="0"/>
                <a:cs typeface="Times New Roman" panose="02020603050405020304" pitchFamily="18" charset="0"/>
              </a:rPr>
              <a:t/>
            </a:r>
            <a:br>
              <a:rPr lang="en-IN" sz="1400" dirty="0" smtClean="0">
                <a:latin typeface="Times New Roman" panose="02020603050405020304" pitchFamily="18" charset="0"/>
                <a:cs typeface="Times New Roman" panose="02020603050405020304" pitchFamily="18" charset="0"/>
              </a:rPr>
            </a:br>
            <a:r>
              <a:rPr lang="en-IN" sz="1400" dirty="0" smtClean="0">
                <a:solidFill>
                  <a:schemeClr val="accent6">
                    <a:lumMod val="75000"/>
                  </a:schemeClr>
                </a:solidFill>
                <a:latin typeface="Times New Roman" panose="02020603050405020304" pitchFamily="18" charset="0"/>
                <a:cs typeface="Times New Roman" panose="02020603050405020304" pitchFamily="18" charset="0"/>
              </a:rPr>
              <a:t>b. In this it is discuss that how to select slot , poles, motor dimension , stator and rotor dimension and magnet dimension calculation process.</a:t>
            </a:r>
            <a:r>
              <a:rPr lang="en-IN" sz="1400" dirty="0" smtClean="0">
                <a:latin typeface="Times New Roman" panose="02020603050405020304" pitchFamily="18" charset="0"/>
                <a:cs typeface="Times New Roman" panose="02020603050405020304" pitchFamily="18" charset="0"/>
              </a:rPr>
              <a:t/>
            </a:r>
            <a:br>
              <a:rPr lang="en-IN" sz="1400" dirty="0" smtClean="0">
                <a:latin typeface="Times New Roman" panose="02020603050405020304" pitchFamily="18" charset="0"/>
                <a:cs typeface="Times New Roman" panose="02020603050405020304" pitchFamily="18" charset="0"/>
              </a:rPr>
            </a:br>
            <a:r>
              <a:rPr lang="en-IN" sz="1400" dirty="0" smtClean="0">
                <a:solidFill>
                  <a:srgbClr val="FF0000"/>
                </a:solidFill>
                <a:latin typeface="Times New Roman" panose="02020603050405020304" pitchFamily="18" charset="0"/>
                <a:cs typeface="Times New Roman" panose="02020603050405020304" pitchFamily="18" charset="0"/>
              </a:rPr>
              <a:t>c. Also show different motor parameter like torque </a:t>
            </a:r>
            <a:r>
              <a:rPr lang="en-IN" sz="1400" dirty="0" err="1" smtClean="0">
                <a:solidFill>
                  <a:srgbClr val="FF0000"/>
                </a:solidFill>
                <a:latin typeface="Times New Roman" panose="02020603050405020304" pitchFamily="18" charset="0"/>
                <a:cs typeface="Times New Roman" panose="02020603050405020304" pitchFamily="18" charset="0"/>
              </a:rPr>
              <a:t>vs</a:t>
            </a:r>
            <a:r>
              <a:rPr lang="en-IN" sz="1400" dirty="0" smtClean="0">
                <a:solidFill>
                  <a:srgbClr val="FF0000"/>
                </a:solidFill>
                <a:latin typeface="Times New Roman" panose="02020603050405020304" pitchFamily="18" charset="0"/>
                <a:cs typeface="Times New Roman" panose="02020603050405020304" pitchFamily="18" charset="0"/>
              </a:rPr>
              <a:t> speed , power </a:t>
            </a:r>
            <a:r>
              <a:rPr lang="en-IN" sz="1400" dirty="0" err="1" smtClean="0">
                <a:solidFill>
                  <a:srgbClr val="FF0000"/>
                </a:solidFill>
                <a:latin typeface="Times New Roman" panose="02020603050405020304" pitchFamily="18" charset="0"/>
                <a:cs typeface="Times New Roman" panose="02020603050405020304" pitchFamily="18" charset="0"/>
              </a:rPr>
              <a:t>vs</a:t>
            </a:r>
            <a:r>
              <a:rPr lang="en-IN" sz="1400" dirty="0" smtClean="0">
                <a:solidFill>
                  <a:srgbClr val="FF0000"/>
                </a:solidFill>
                <a:latin typeface="Times New Roman" panose="02020603050405020304" pitchFamily="18" charset="0"/>
                <a:cs typeface="Times New Roman" panose="02020603050405020304" pitchFamily="18" charset="0"/>
              </a:rPr>
              <a:t> speed </a:t>
            </a:r>
            <a:r>
              <a:rPr lang="en-IN" sz="1400" dirty="0" smtClean="0">
                <a:latin typeface="Times New Roman" panose="02020603050405020304" pitchFamily="18" charset="0"/>
                <a:cs typeface="Times New Roman" panose="02020603050405020304" pitchFamily="18" charset="0"/>
              </a:rPr>
              <a:t/>
            </a:r>
            <a:br>
              <a:rPr lang="en-IN" sz="1400" dirty="0" smtClean="0">
                <a:latin typeface="Times New Roman" panose="02020603050405020304" pitchFamily="18" charset="0"/>
                <a:cs typeface="Times New Roman" panose="02020603050405020304" pitchFamily="18" charset="0"/>
              </a:rPr>
            </a:br>
            <a:r>
              <a:rPr lang="en-IN" sz="1400" dirty="0" smtClean="0">
                <a:latin typeface="Times New Roman" panose="02020603050405020304" pitchFamily="18" charset="0"/>
                <a:cs typeface="Times New Roman" panose="02020603050405020304" pitchFamily="18" charset="0"/>
              </a:rPr>
              <a:t>d. here it is not clear that why we take only v shape rotor and what is effect of bent angle of v shape magnet .</a:t>
            </a:r>
            <a:br>
              <a:rPr lang="en-IN" sz="1400" dirty="0" smtClean="0">
                <a:latin typeface="Times New Roman" panose="02020603050405020304" pitchFamily="18" charset="0"/>
                <a:cs typeface="Times New Roman" panose="02020603050405020304" pitchFamily="18" charset="0"/>
              </a:rPr>
            </a:br>
            <a:r>
              <a:rPr lang="en-IN" sz="1400" dirty="0" smtClean="0">
                <a:solidFill>
                  <a:srgbClr val="7030A0"/>
                </a:solidFill>
                <a:latin typeface="Times New Roman" panose="02020603050405020304" pitchFamily="18" charset="0"/>
                <a:cs typeface="Times New Roman" panose="02020603050405020304" pitchFamily="18" charset="0"/>
              </a:rPr>
              <a:t>E. </a:t>
            </a:r>
            <a:r>
              <a:rPr lang="en-IN" sz="1400" dirty="0">
                <a:solidFill>
                  <a:srgbClr val="7030A0"/>
                </a:solidFill>
                <a:latin typeface="Times New Roman" panose="02020603050405020304" pitchFamily="18" charset="0"/>
                <a:cs typeface="Times New Roman" panose="02020603050405020304" pitchFamily="18" charset="0"/>
              </a:rPr>
              <a:t>H</a:t>
            </a:r>
            <a:r>
              <a:rPr lang="en-IN" sz="1400" dirty="0" smtClean="0">
                <a:solidFill>
                  <a:srgbClr val="7030A0"/>
                </a:solidFill>
                <a:latin typeface="Times New Roman" panose="02020603050405020304" pitchFamily="18" charset="0"/>
                <a:cs typeface="Times New Roman" panose="02020603050405020304" pitchFamily="18" charset="0"/>
              </a:rPr>
              <a:t>ere demagnetization of magnet is not done</a:t>
            </a:r>
            <a:r>
              <a:rPr lang="en-IN" sz="1200" dirty="0" smtClean="0">
                <a:solidFill>
                  <a:srgbClr val="7030A0"/>
                </a:solidFill>
                <a:latin typeface="Times New Roman" panose="02020603050405020304" pitchFamily="18" charset="0"/>
                <a:cs typeface="Times New Roman" panose="02020603050405020304" pitchFamily="18" charset="0"/>
              </a:rPr>
              <a:t>. </a:t>
            </a:r>
          </a:p>
          <a:p>
            <a:r>
              <a:rPr lang="en-IN" sz="1200" dirty="0" smtClean="0"/>
              <a:t> Reference- </a:t>
            </a:r>
            <a:r>
              <a:rPr lang="en-IN" sz="700" dirty="0"/>
              <a:t>V. </a:t>
            </a:r>
            <a:r>
              <a:rPr lang="en-IN" sz="700" dirty="0" err="1"/>
              <a:t>Anjuru</a:t>
            </a:r>
            <a:r>
              <a:rPr lang="en-IN" sz="700" dirty="0"/>
              <a:t>, S. C. </a:t>
            </a:r>
            <a:r>
              <a:rPr lang="en-IN" sz="700" dirty="0" err="1"/>
              <a:t>Patil</a:t>
            </a:r>
            <a:r>
              <a:rPr lang="en-IN" sz="700" dirty="0"/>
              <a:t> and R. S. W, "Design of IPMSM using FEA in Ansys Maxwell," 2023 Innovations in Power and Advanced Computing Technologies (</a:t>
            </a:r>
            <a:r>
              <a:rPr lang="en-IN" sz="700" dirty="0" err="1"/>
              <a:t>i</a:t>
            </a:r>
            <a:r>
              <a:rPr lang="en-IN" sz="700" dirty="0"/>
              <a:t>-PACT), Kuala Lumpur, Malaysia, 2023, pp. 1-6, </a:t>
            </a:r>
            <a:r>
              <a:rPr lang="en-IN" sz="700" dirty="0" err="1"/>
              <a:t>doi</a:t>
            </a:r>
            <a:r>
              <a:rPr lang="en-IN" sz="700" dirty="0"/>
              <a:t>: 10.1109/i-PACT58649.2023.10434518. keywords: {Analytical </a:t>
            </a:r>
            <a:r>
              <a:rPr lang="en-IN" sz="700" dirty="0" err="1"/>
              <a:t>models;Torque;Magnetostatics;Simulation;Magnetostatic</a:t>
            </a:r>
            <a:r>
              <a:rPr lang="en-IN" sz="700" dirty="0"/>
              <a:t> </a:t>
            </a:r>
            <a:r>
              <a:rPr lang="en-IN" sz="700" dirty="0" err="1"/>
              <a:t>waves;Software;Finite</a:t>
            </a:r>
            <a:r>
              <a:rPr lang="en-IN" sz="700" dirty="0"/>
              <a:t> element </a:t>
            </a:r>
            <a:r>
              <a:rPr lang="en-IN" sz="700" dirty="0" err="1"/>
              <a:t>analysis;nsys</a:t>
            </a:r>
            <a:r>
              <a:rPr lang="en-IN" sz="700" dirty="0"/>
              <a:t> </a:t>
            </a:r>
            <a:r>
              <a:rPr lang="en-IN" sz="700" dirty="0" err="1"/>
              <a:t>Maxwell;Electric</a:t>
            </a:r>
            <a:r>
              <a:rPr lang="en-IN" sz="700" dirty="0"/>
              <a:t> vehicle </a:t>
            </a:r>
            <a:r>
              <a:rPr lang="en-IN" sz="700" dirty="0" err="1"/>
              <a:t>FEA;IPMSM;Modelling;MATLAB</a:t>
            </a:r>
            <a:r>
              <a:rPr lang="en-IN" sz="700" dirty="0"/>
              <a:t>},</a:t>
            </a:r>
          </a:p>
          <a:p>
            <a:endParaRPr lang="en-IN" sz="1200" dirty="0"/>
          </a:p>
          <a:p>
            <a:endParaRPr lang="en-IN" sz="12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35" y="2737070"/>
            <a:ext cx="4658928" cy="18758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766" y="2737070"/>
            <a:ext cx="4895417" cy="1668521"/>
          </a:xfrm>
          <a:prstGeom prst="rect">
            <a:avLst/>
          </a:prstGeom>
        </p:spPr>
      </p:pic>
      <p:sp>
        <p:nvSpPr>
          <p:cNvPr id="10" name="Pentagon 9"/>
          <p:cNvSpPr/>
          <p:nvPr/>
        </p:nvSpPr>
        <p:spPr>
          <a:xfrm>
            <a:off x="18476" y="21355"/>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11" name="TextBox 10"/>
          <p:cNvSpPr txBox="1"/>
          <p:nvPr/>
        </p:nvSpPr>
        <p:spPr>
          <a:xfrm>
            <a:off x="11837324" y="6450676"/>
            <a:ext cx="301686" cy="369332"/>
          </a:xfrm>
          <a:prstGeom prst="rect">
            <a:avLst/>
          </a:prstGeom>
          <a:noFill/>
        </p:spPr>
        <p:txBody>
          <a:bodyPr wrap="none" rtlCol="0">
            <a:spAutoFit/>
          </a:bodyPr>
          <a:lstStyle/>
          <a:p>
            <a:r>
              <a:rPr lang="en-IN" dirty="0" smtClean="0"/>
              <a:t>7</a:t>
            </a:r>
            <a:endParaRPr lang="en-IN" dirty="0"/>
          </a:p>
        </p:txBody>
      </p:sp>
      <p:sp>
        <p:nvSpPr>
          <p:cNvPr id="13" name="TextBox 12"/>
          <p:cNvSpPr txBox="1"/>
          <p:nvPr/>
        </p:nvSpPr>
        <p:spPr>
          <a:xfrm>
            <a:off x="8128475" y="2428491"/>
            <a:ext cx="732893" cy="369332"/>
          </a:xfrm>
          <a:prstGeom prst="rect">
            <a:avLst/>
          </a:prstGeom>
          <a:noFill/>
        </p:spPr>
        <p:txBody>
          <a:bodyPr wrap="none" rtlCol="0">
            <a:spAutoFit/>
          </a:bodyPr>
          <a:lstStyle/>
          <a:p>
            <a:r>
              <a:rPr lang="en-IN" dirty="0" smtClean="0"/>
              <a:t>Fig . 7</a:t>
            </a:r>
            <a:endParaRPr lang="en-IN" dirty="0"/>
          </a:p>
        </p:txBody>
      </p:sp>
      <p:sp>
        <p:nvSpPr>
          <p:cNvPr id="14" name="TextBox 13"/>
          <p:cNvSpPr txBox="1"/>
          <p:nvPr/>
        </p:nvSpPr>
        <p:spPr>
          <a:xfrm>
            <a:off x="2981782" y="4344838"/>
            <a:ext cx="732893" cy="369332"/>
          </a:xfrm>
          <a:prstGeom prst="rect">
            <a:avLst/>
          </a:prstGeom>
          <a:noFill/>
        </p:spPr>
        <p:txBody>
          <a:bodyPr wrap="none" rtlCol="0">
            <a:spAutoFit/>
          </a:bodyPr>
          <a:lstStyle/>
          <a:p>
            <a:r>
              <a:rPr lang="en-IN" dirty="0" smtClean="0"/>
              <a:t>Fig . 8</a:t>
            </a:r>
            <a:endParaRPr lang="en-IN" dirty="0"/>
          </a:p>
        </p:txBody>
      </p:sp>
      <p:sp>
        <p:nvSpPr>
          <p:cNvPr id="15" name="TextBox 14"/>
          <p:cNvSpPr txBox="1"/>
          <p:nvPr/>
        </p:nvSpPr>
        <p:spPr>
          <a:xfrm>
            <a:off x="8736677" y="4507582"/>
            <a:ext cx="732893" cy="369332"/>
          </a:xfrm>
          <a:prstGeom prst="rect">
            <a:avLst/>
          </a:prstGeom>
          <a:noFill/>
        </p:spPr>
        <p:txBody>
          <a:bodyPr wrap="none" rtlCol="0">
            <a:spAutoFit/>
          </a:bodyPr>
          <a:lstStyle/>
          <a:p>
            <a:r>
              <a:rPr lang="en-IN" dirty="0" smtClean="0"/>
              <a:t>Fig . 9</a:t>
            </a:r>
            <a:endParaRPr lang="en-IN" dirty="0"/>
          </a:p>
        </p:txBody>
      </p:sp>
      <p:sp>
        <p:nvSpPr>
          <p:cNvPr id="16" name="TextBox 15"/>
          <p:cNvSpPr txBox="1"/>
          <p:nvPr/>
        </p:nvSpPr>
        <p:spPr>
          <a:xfrm>
            <a:off x="2388093" y="1045115"/>
            <a:ext cx="960135" cy="369332"/>
          </a:xfrm>
          <a:prstGeom prst="rect">
            <a:avLst/>
          </a:prstGeom>
          <a:noFill/>
        </p:spPr>
        <p:txBody>
          <a:bodyPr wrap="none" rtlCol="0">
            <a:spAutoFit/>
          </a:bodyPr>
          <a:lstStyle/>
          <a:p>
            <a:r>
              <a:rPr lang="en-IN" dirty="0" smtClean="0"/>
              <a:t>Table . 2</a:t>
            </a:r>
            <a:endParaRPr lang="en-IN" dirty="0"/>
          </a:p>
        </p:txBody>
      </p:sp>
    </p:spTree>
    <p:extLst>
      <p:ext uri="{BB962C8B-B14F-4D97-AF65-F5344CB8AC3E}">
        <p14:creationId xmlns:p14="http://schemas.microsoft.com/office/powerpoint/2010/main" val="311889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333" y="400855"/>
            <a:ext cx="10661188" cy="738664"/>
          </a:xfrm>
          <a:prstGeom prst="rect">
            <a:avLst/>
          </a:prstGeom>
          <a:noFill/>
        </p:spPr>
        <p:txBody>
          <a:bodyPr wrap="none" rtlCol="0">
            <a:spAutoFit/>
          </a:bodyPr>
          <a:lstStyle/>
          <a:p>
            <a:r>
              <a:rPr lang="en-IN" sz="2400" dirty="0" smtClean="0"/>
              <a:t>Paper 3. </a:t>
            </a:r>
            <a:r>
              <a:rPr lang="en-GB" dirty="0"/>
              <a:t>Design and Optimization of Interior Permanent Magnet (IPM) Motor for Electric Vehicle Applications</a:t>
            </a:r>
          </a:p>
          <a:p>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333" y="1029759"/>
            <a:ext cx="1540933" cy="177270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0574" y="1029759"/>
            <a:ext cx="2734733" cy="17727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3349" y="966344"/>
            <a:ext cx="3055407" cy="194524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876" y="966344"/>
            <a:ext cx="3583517" cy="1945243"/>
          </a:xfrm>
          <a:prstGeom prst="rect">
            <a:avLst/>
          </a:prstGeom>
        </p:spPr>
      </p:pic>
      <p:sp>
        <p:nvSpPr>
          <p:cNvPr id="9" name="TextBox 8"/>
          <p:cNvSpPr txBox="1"/>
          <p:nvPr/>
        </p:nvSpPr>
        <p:spPr>
          <a:xfrm>
            <a:off x="169333" y="5173227"/>
            <a:ext cx="11962052" cy="2031325"/>
          </a:xfrm>
          <a:prstGeom prst="rect">
            <a:avLst/>
          </a:prstGeom>
          <a:noFill/>
        </p:spPr>
        <p:txBody>
          <a:bodyPr wrap="square" rtlCol="0">
            <a:spAutoFit/>
          </a:bodyPr>
          <a:lstStyle/>
          <a:p>
            <a:r>
              <a:rPr lang="en-IN" dirty="0" smtClean="0"/>
              <a:t>Observation from this paper- </a:t>
            </a:r>
            <a:br>
              <a:rPr lang="en-IN" dirty="0" smtClean="0"/>
            </a:br>
            <a:r>
              <a:rPr lang="en-IN" sz="1400" dirty="0" smtClean="0"/>
              <a:t>a. </a:t>
            </a:r>
            <a:r>
              <a:rPr lang="en-GB" sz="1400" dirty="0"/>
              <a:t>Various geometry parameters such as magnet dimension, machine </a:t>
            </a:r>
            <a:r>
              <a:rPr lang="en-GB" sz="1400" dirty="0" smtClean="0"/>
              <a:t>diameter and </a:t>
            </a:r>
            <a:r>
              <a:rPr lang="en-GB" sz="1400" dirty="0"/>
              <a:t>stator teeth </a:t>
            </a:r>
            <a:r>
              <a:rPr lang="en-GB" sz="1400" dirty="0" smtClean="0"/>
              <a:t>height </a:t>
            </a:r>
            <a:r>
              <a:rPr lang="en-GB" sz="1400" dirty="0"/>
              <a:t>are analyzed to compare overall torque, power, and torque ripples in order to select the best design parameters and their </a:t>
            </a:r>
            <a:r>
              <a:rPr lang="en-GB" sz="1400" dirty="0" smtClean="0"/>
              <a:t>ranges</a:t>
            </a:r>
            <a:br>
              <a:rPr lang="en-GB" sz="1400" dirty="0" smtClean="0"/>
            </a:br>
            <a:r>
              <a:rPr lang="en-GB" sz="1400" dirty="0" smtClean="0"/>
              <a:t>b. </a:t>
            </a:r>
            <a:r>
              <a:rPr lang="en-GB" sz="1400" dirty="0"/>
              <a:t>T</a:t>
            </a:r>
            <a:r>
              <a:rPr lang="en-GB" sz="1400" dirty="0" smtClean="0"/>
              <a:t>wo </a:t>
            </a:r>
            <a:r>
              <a:rPr lang="en-GB" sz="1400" dirty="0"/>
              <a:t>designs A and B were obtained for two objective functions and the corresponding torque ripples values of the design A and B were later reduced by 32% and 77</a:t>
            </a:r>
            <a:r>
              <a:rPr lang="en-GB" sz="1400" dirty="0" smtClean="0"/>
              <a:t>%</a:t>
            </a:r>
            <a:r>
              <a:rPr lang="en-GB" sz="1400" dirty="0"/>
              <a:t/>
            </a:r>
            <a:br>
              <a:rPr lang="en-GB" sz="1400" dirty="0"/>
            </a:br>
            <a:r>
              <a:rPr lang="en-GB" sz="1400" dirty="0" smtClean="0"/>
              <a:t>Reference </a:t>
            </a:r>
            <a:r>
              <a:rPr lang="en-GB" sz="800" dirty="0" smtClean="0"/>
              <a:t>-</a:t>
            </a:r>
            <a:r>
              <a:rPr lang="en-GB" sz="800" dirty="0"/>
              <a:t>L. </a:t>
            </a:r>
            <a:r>
              <a:rPr lang="en-GB" sz="800" dirty="0" err="1"/>
              <a:t>Balasubramanian</a:t>
            </a:r>
            <a:r>
              <a:rPr lang="en-GB" sz="800" dirty="0"/>
              <a:t>, N. A. </a:t>
            </a:r>
            <a:r>
              <a:rPr lang="en-GB" sz="800" dirty="0" err="1"/>
              <a:t>Bhuiyan</a:t>
            </a:r>
            <a:r>
              <a:rPr lang="en-GB" sz="800" dirty="0"/>
              <a:t>, A. </a:t>
            </a:r>
            <a:r>
              <a:rPr lang="en-GB" sz="800" dirty="0" err="1"/>
              <a:t>Javied</a:t>
            </a:r>
            <a:r>
              <a:rPr lang="en-GB" sz="800" dirty="0"/>
              <a:t>, A. A. </a:t>
            </a:r>
            <a:r>
              <a:rPr lang="en-GB" sz="800" dirty="0" err="1"/>
              <a:t>Fahmy</a:t>
            </a:r>
            <a:r>
              <a:rPr lang="en-GB" sz="800" dirty="0"/>
              <a:t>, F. </a:t>
            </a:r>
            <a:r>
              <a:rPr lang="en-GB" sz="800" dirty="0" err="1"/>
              <a:t>Belblidia</a:t>
            </a:r>
            <a:r>
              <a:rPr lang="en-GB" sz="800" dirty="0"/>
              <a:t> and J. </a:t>
            </a:r>
            <a:r>
              <a:rPr lang="en-GB" sz="800" dirty="0" err="1"/>
              <a:t>Sienz</a:t>
            </a:r>
            <a:r>
              <a:rPr lang="en-GB" sz="800" dirty="0"/>
              <a:t>, "Design and Optimization of Interior Permanent Magnet (IPM) Motor for Electric Vehicle Applications," in CES Transactions on Electrical Machines and Systems, vol. 7, no. 2, pp. 202-209, June 2023, </a:t>
            </a:r>
            <a:r>
              <a:rPr lang="en-GB" sz="800" dirty="0" err="1"/>
              <a:t>doi</a:t>
            </a:r>
            <a:r>
              <a:rPr lang="en-GB" sz="800" dirty="0"/>
              <a:t>: 10.30941/CESTEMS.2023.00021.</a:t>
            </a:r>
          </a:p>
          <a:p>
            <a:r>
              <a:rPr lang="en-GB" sz="800" dirty="0"/>
              <a:t>keywords: {</a:t>
            </a:r>
            <a:r>
              <a:rPr lang="en-GB" sz="800" dirty="0" err="1"/>
              <a:t>Torque;Permanent</a:t>
            </a:r>
            <a:r>
              <a:rPr lang="en-GB" sz="800" dirty="0"/>
              <a:t> magnet </a:t>
            </a:r>
            <a:r>
              <a:rPr lang="en-GB" sz="800" dirty="0" err="1"/>
              <a:t>motors;Synchronous</a:t>
            </a:r>
            <a:r>
              <a:rPr lang="en-GB" sz="800" dirty="0"/>
              <a:t> </a:t>
            </a:r>
            <a:r>
              <a:rPr lang="en-GB" sz="800" dirty="0" err="1"/>
              <a:t>motors;Optimization;Magnetic</a:t>
            </a:r>
            <a:r>
              <a:rPr lang="en-GB" sz="800" dirty="0"/>
              <a:t> </a:t>
            </a:r>
            <a:r>
              <a:rPr lang="en-GB" sz="800" dirty="0" err="1"/>
              <a:t>flux;Mathematical</a:t>
            </a:r>
            <a:r>
              <a:rPr lang="en-GB" sz="800" dirty="0"/>
              <a:t> </a:t>
            </a:r>
            <a:r>
              <a:rPr lang="en-GB" sz="800" dirty="0" err="1"/>
              <a:t>models;Magnetic</a:t>
            </a:r>
            <a:r>
              <a:rPr lang="en-GB" sz="800" dirty="0"/>
              <a:t> </a:t>
            </a:r>
            <a:r>
              <a:rPr lang="en-GB" sz="800" dirty="0" err="1"/>
              <a:t>analysis;Electric</a:t>
            </a:r>
            <a:r>
              <a:rPr lang="en-GB" sz="800" dirty="0"/>
              <a:t> </a:t>
            </a:r>
            <a:r>
              <a:rPr lang="en-GB" sz="800" dirty="0" err="1"/>
              <a:t>vehicles;IPM</a:t>
            </a:r>
            <a:r>
              <a:rPr lang="en-GB" sz="800" dirty="0"/>
              <a:t> </a:t>
            </a:r>
            <a:r>
              <a:rPr lang="en-GB" sz="800" dirty="0" err="1"/>
              <a:t>motor;Magnet</a:t>
            </a:r>
            <a:r>
              <a:rPr lang="en-GB" sz="800" dirty="0"/>
              <a:t> </a:t>
            </a:r>
            <a:r>
              <a:rPr lang="en-GB" sz="800" dirty="0" err="1"/>
              <a:t>grade;Optimization;Permanent</a:t>
            </a:r>
            <a:r>
              <a:rPr lang="en-GB" sz="800" dirty="0"/>
              <a:t> magnet </a:t>
            </a:r>
            <a:r>
              <a:rPr lang="en-GB" sz="800" dirty="0" err="1"/>
              <a:t>motor;Torque</a:t>
            </a:r>
            <a:r>
              <a:rPr lang="en-GB" sz="800" dirty="0"/>
              <a:t> ripple},</a:t>
            </a:r>
          </a:p>
          <a:p>
            <a:endParaRPr lang="en-GB" sz="800" dirty="0"/>
          </a:p>
          <a:p>
            <a:endParaRPr lang="en-IN" sz="1400"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333" y="3267046"/>
            <a:ext cx="3383280" cy="1695652"/>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4771" y="3321400"/>
            <a:ext cx="4320713" cy="1913197"/>
          </a:xfrm>
          <a:prstGeom prst="rect">
            <a:avLst/>
          </a:prstGeom>
        </p:spPr>
      </p:pic>
      <p:sp>
        <p:nvSpPr>
          <p:cNvPr id="15" name="Pentagon 14"/>
          <p:cNvSpPr/>
          <p:nvPr/>
        </p:nvSpPr>
        <p:spPr>
          <a:xfrm>
            <a:off x="0" y="6985"/>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16" name="TextBox 15"/>
          <p:cNvSpPr txBox="1"/>
          <p:nvPr/>
        </p:nvSpPr>
        <p:spPr>
          <a:xfrm>
            <a:off x="11837324" y="6450676"/>
            <a:ext cx="301686" cy="369332"/>
          </a:xfrm>
          <a:prstGeom prst="rect">
            <a:avLst/>
          </a:prstGeom>
          <a:noFill/>
        </p:spPr>
        <p:txBody>
          <a:bodyPr wrap="none" rtlCol="0">
            <a:spAutoFit/>
          </a:bodyPr>
          <a:lstStyle/>
          <a:p>
            <a:r>
              <a:rPr lang="en-IN" dirty="0" smtClean="0"/>
              <a:t>8</a:t>
            </a:r>
            <a:endParaRPr lang="en-IN" dirty="0"/>
          </a:p>
        </p:txBody>
      </p:sp>
      <p:sp>
        <p:nvSpPr>
          <p:cNvPr id="17" name="TextBox 16"/>
          <p:cNvSpPr txBox="1"/>
          <p:nvPr/>
        </p:nvSpPr>
        <p:spPr>
          <a:xfrm>
            <a:off x="514842" y="2805006"/>
            <a:ext cx="849913" cy="369332"/>
          </a:xfrm>
          <a:prstGeom prst="rect">
            <a:avLst/>
          </a:prstGeom>
          <a:noFill/>
        </p:spPr>
        <p:txBody>
          <a:bodyPr wrap="none" rtlCol="0">
            <a:spAutoFit/>
          </a:bodyPr>
          <a:lstStyle/>
          <a:p>
            <a:r>
              <a:rPr lang="en-IN" dirty="0" smtClean="0"/>
              <a:t>Fig . 10</a:t>
            </a:r>
            <a:endParaRPr lang="en-IN" dirty="0"/>
          </a:p>
        </p:txBody>
      </p:sp>
      <p:sp>
        <p:nvSpPr>
          <p:cNvPr id="18" name="TextBox 17"/>
          <p:cNvSpPr txBox="1"/>
          <p:nvPr/>
        </p:nvSpPr>
        <p:spPr>
          <a:xfrm>
            <a:off x="3050609" y="2805006"/>
            <a:ext cx="849913" cy="369332"/>
          </a:xfrm>
          <a:prstGeom prst="rect">
            <a:avLst/>
          </a:prstGeom>
          <a:noFill/>
        </p:spPr>
        <p:txBody>
          <a:bodyPr wrap="none" rtlCol="0">
            <a:spAutoFit/>
          </a:bodyPr>
          <a:lstStyle/>
          <a:p>
            <a:r>
              <a:rPr lang="en-IN" dirty="0" smtClean="0"/>
              <a:t>Fig . 11</a:t>
            </a:r>
            <a:endParaRPr lang="en-IN" dirty="0"/>
          </a:p>
        </p:txBody>
      </p:sp>
      <p:sp>
        <p:nvSpPr>
          <p:cNvPr id="19" name="TextBox 18"/>
          <p:cNvSpPr txBox="1"/>
          <p:nvPr/>
        </p:nvSpPr>
        <p:spPr>
          <a:xfrm>
            <a:off x="6241799" y="2865596"/>
            <a:ext cx="849913" cy="369332"/>
          </a:xfrm>
          <a:prstGeom prst="rect">
            <a:avLst/>
          </a:prstGeom>
          <a:noFill/>
        </p:spPr>
        <p:txBody>
          <a:bodyPr wrap="none" rtlCol="0">
            <a:spAutoFit/>
          </a:bodyPr>
          <a:lstStyle/>
          <a:p>
            <a:r>
              <a:rPr lang="en-IN" dirty="0" smtClean="0"/>
              <a:t>Fig . 12</a:t>
            </a:r>
            <a:endParaRPr lang="en-IN" dirty="0"/>
          </a:p>
        </p:txBody>
      </p:sp>
      <p:sp>
        <p:nvSpPr>
          <p:cNvPr id="20" name="TextBox 19"/>
          <p:cNvSpPr txBox="1"/>
          <p:nvPr/>
        </p:nvSpPr>
        <p:spPr>
          <a:xfrm>
            <a:off x="9933709" y="3092335"/>
            <a:ext cx="849913" cy="369332"/>
          </a:xfrm>
          <a:prstGeom prst="rect">
            <a:avLst/>
          </a:prstGeom>
          <a:noFill/>
        </p:spPr>
        <p:txBody>
          <a:bodyPr wrap="none" rtlCol="0">
            <a:spAutoFit/>
          </a:bodyPr>
          <a:lstStyle/>
          <a:p>
            <a:r>
              <a:rPr lang="en-IN" dirty="0" smtClean="0"/>
              <a:t>Fig . 13</a:t>
            </a:r>
            <a:endParaRPr lang="en-IN" dirty="0"/>
          </a:p>
        </p:txBody>
      </p:sp>
      <p:sp>
        <p:nvSpPr>
          <p:cNvPr id="21" name="TextBox 20"/>
          <p:cNvSpPr txBox="1"/>
          <p:nvPr/>
        </p:nvSpPr>
        <p:spPr>
          <a:xfrm>
            <a:off x="913253" y="4916078"/>
            <a:ext cx="797013" cy="369332"/>
          </a:xfrm>
          <a:prstGeom prst="rect">
            <a:avLst/>
          </a:prstGeom>
          <a:noFill/>
        </p:spPr>
        <p:txBody>
          <a:bodyPr wrap="none" rtlCol="0">
            <a:spAutoFit/>
          </a:bodyPr>
          <a:lstStyle/>
          <a:p>
            <a:r>
              <a:rPr lang="en-IN" dirty="0" smtClean="0"/>
              <a:t>Fig .14</a:t>
            </a:r>
            <a:endParaRPr lang="en-IN" dirty="0"/>
          </a:p>
        </p:txBody>
      </p:sp>
      <p:sp>
        <p:nvSpPr>
          <p:cNvPr id="22" name="TextBox 21"/>
          <p:cNvSpPr txBox="1"/>
          <p:nvPr/>
        </p:nvSpPr>
        <p:spPr>
          <a:xfrm>
            <a:off x="5843292" y="5173227"/>
            <a:ext cx="797013" cy="369332"/>
          </a:xfrm>
          <a:prstGeom prst="rect">
            <a:avLst/>
          </a:prstGeom>
          <a:noFill/>
        </p:spPr>
        <p:txBody>
          <a:bodyPr wrap="none" rtlCol="0">
            <a:spAutoFit/>
          </a:bodyPr>
          <a:lstStyle/>
          <a:p>
            <a:r>
              <a:rPr lang="en-IN" dirty="0" smtClean="0"/>
              <a:t>Fig .15</a:t>
            </a:r>
            <a:endParaRPr lang="en-IN" dirty="0"/>
          </a:p>
        </p:txBody>
      </p:sp>
    </p:spTree>
    <p:extLst>
      <p:ext uri="{BB962C8B-B14F-4D97-AF65-F5344CB8AC3E}">
        <p14:creationId xmlns:p14="http://schemas.microsoft.com/office/powerpoint/2010/main" val="4165789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8022" y="1305100"/>
            <a:ext cx="9860125" cy="3170099"/>
          </a:xfrm>
          <a:prstGeom prst="rect">
            <a:avLst/>
          </a:prstGeom>
          <a:noFill/>
          <a:ln>
            <a:solidFill>
              <a:schemeClr val="bg1"/>
            </a:solidFill>
          </a:ln>
        </p:spPr>
        <p:txBody>
          <a:bodyPr wrap="square" rtlCol="0">
            <a:spAutoFit/>
          </a:bodyPr>
          <a:lstStyle/>
          <a:p>
            <a:r>
              <a:rPr lang="en-IN" sz="3600" dirty="0" smtClean="0"/>
              <a:t>Inference from the above papers- </a:t>
            </a:r>
            <a:r>
              <a:rPr lang="en-IN" dirty="0" smtClean="0"/>
              <a:t/>
            </a:r>
            <a:br>
              <a:rPr lang="en-IN" dirty="0" smtClean="0"/>
            </a:br>
            <a:r>
              <a:rPr lang="en-IN" sz="2400" dirty="0" smtClean="0">
                <a:solidFill>
                  <a:schemeClr val="accent6">
                    <a:lumMod val="50000"/>
                  </a:schemeClr>
                </a:solidFill>
                <a:latin typeface="Times New Roman" panose="02020603050405020304" pitchFamily="18" charset="0"/>
                <a:cs typeface="Times New Roman" panose="02020603050405020304" pitchFamily="18" charset="0"/>
              </a:rPr>
              <a:t>1. For low power EV application output power is nearly 5 kw in most of case. </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solidFill>
                  <a:srgbClr val="C00000"/>
                </a:solidFill>
                <a:latin typeface="Times New Roman" panose="02020603050405020304" pitchFamily="18" charset="0"/>
                <a:cs typeface="Times New Roman" panose="02020603050405020304" pitchFamily="18" charset="0"/>
              </a:rPr>
              <a:t>2. Dc link  voltage generally use 72 or 48  volt in EV applications.</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3. Output frequency is generally depend on number of pole and speed.</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solidFill>
                  <a:schemeClr val="accent5">
                    <a:lumMod val="75000"/>
                  </a:schemeClr>
                </a:solidFill>
                <a:latin typeface="Times New Roman" panose="02020603050405020304" pitchFamily="18" charset="0"/>
                <a:cs typeface="Times New Roman" panose="02020603050405020304" pitchFamily="18" charset="0"/>
              </a:rPr>
              <a:t>4.Genrally we consider v shape and modified v shape IPMSM.</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5. Design is iterative process so initially using formula we calculate geometry and then we do iterative tuning of parameter to achieve our goal using FEA </a:t>
            </a:r>
            <a:r>
              <a:rPr lang="en-IN" sz="2000" dirty="0" smtClean="0"/>
              <a:t/>
            </a:r>
            <a:br>
              <a:rPr lang="en-IN" sz="2000" dirty="0" smtClean="0"/>
            </a:br>
            <a:endParaRPr lang="en-IN" sz="2000" dirty="0"/>
          </a:p>
        </p:txBody>
      </p:sp>
      <p:sp>
        <p:nvSpPr>
          <p:cNvPr id="5" name="Pentagon 4"/>
          <p:cNvSpPr/>
          <p:nvPr/>
        </p:nvSpPr>
        <p:spPr>
          <a:xfrm>
            <a:off x="0" y="0"/>
            <a:ext cx="1953491" cy="4833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5"/>
                </a:solidFill>
              </a:rPr>
              <a:t>Contd..</a:t>
            </a:r>
            <a:endParaRPr lang="en-IN" sz="3200" b="1" dirty="0">
              <a:solidFill>
                <a:schemeClr val="accent5"/>
              </a:solidFill>
            </a:endParaRPr>
          </a:p>
        </p:txBody>
      </p:sp>
      <p:sp>
        <p:nvSpPr>
          <p:cNvPr id="6" name="TextBox 5"/>
          <p:cNvSpPr txBox="1"/>
          <p:nvPr/>
        </p:nvSpPr>
        <p:spPr>
          <a:xfrm>
            <a:off x="11890314" y="6342611"/>
            <a:ext cx="301686" cy="369332"/>
          </a:xfrm>
          <a:prstGeom prst="rect">
            <a:avLst/>
          </a:prstGeom>
          <a:noFill/>
        </p:spPr>
        <p:txBody>
          <a:bodyPr wrap="none" rtlCol="0">
            <a:spAutoFit/>
          </a:bodyPr>
          <a:lstStyle/>
          <a:p>
            <a:r>
              <a:rPr lang="en-IN" dirty="0" smtClean="0"/>
              <a:t>9</a:t>
            </a:r>
            <a:endParaRPr lang="en-IN" dirty="0"/>
          </a:p>
        </p:txBody>
      </p:sp>
    </p:spTree>
    <p:extLst>
      <p:ext uri="{BB962C8B-B14F-4D97-AF65-F5344CB8AC3E}">
        <p14:creationId xmlns:p14="http://schemas.microsoft.com/office/powerpoint/2010/main" val="1707010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14878</TotalTime>
  <Words>1347</Words>
  <Application>Microsoft Office PowerPoint</Application>
  <PresentationFormat>Widescreen</PresentationFormat>
  <Paragraphs>336</Paragraphs>
  <Slides>21</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SimSun</vt:lpstr>
      <vt:lpstr>Arial</vt:lpstr>
      <vt:lpstr>Calibri</vt:lpstr>
      <vt:lpstr>Calibri Light</vt:lpstr>
      <vt:lpstr>Cambria Math</vt:lpstr>
      <vt:lpstr>Century Schoolbook</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Drive_Lab_2</dc:creator>
  <cp:lastModifiedBy>Drive_Lab_2</cp:lastModifiedBy>
  <cp:revision>135</cp:revision>
  <dcterms:created xsi:type="dcterms:W3CDTF">2024-07-08T12:04:58Z</dcterms:created>
  <dcterms:modified xsi:type="dcterms:W3CDTF">2024-09-23T13:58:32Z</dcterms:modified>
</cp:coreProperties>
</file>