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71" r:id="rId4"/>
    <p:sldId id="280" r:id="rId5"/>
    <p:sldId id="276" r:id="rId6"/>
    <p:sldId id="279" r:id="rId7"/>
    <p:sldId id="273" r:id="rId8"/>
    <p:sldId id="261" r:id="rId9"/>
    <p:sldId id="262" r:id="rId10"/>
    <p:sldId id="265" r:id="rId11"/>
    <p:sldId id="274" r:id="rId12"/>
    <p:sldId id="266" r:id="rId13"/>
    <p:sldId id="268" r:id="rId14"/>
    <p:sldId id="269" r:id="rId15"/>
    <p:sldId id="28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niz Candaş" initials="" lastIdx="3" clrIdx="0"/>
  <p:cmAuthor id="1" name="Christina Karle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0588A-7E01-4E88-9627-669A7E1BC0D6}" v="170" dt="2020-12-21T18:07:16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18T21:04:05.859" idx="2">
    <p:pos x="6000" y="0"/>
    <p:text>Wo ist die Flamme?</p:text>
  </p:cm>
  <p:cm authorId="1" dt="2020-12-18T21:04:05.859" idx="3">
    <p:pos x="6000" y="0"/>
    <p:text>ich hoffe, das ist ein Scherz? XD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12578f7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12578f7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3c7bbc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3c7bbc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3f8530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3f8530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70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3f8530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3f8530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45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125791b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125791b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3c7bbc7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13c7bbc7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3c7bbc7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3c7bbc7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3c7bbc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3c7bbc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125791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125791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254A-FAB8-498A-8C64-EE96D2C86FE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2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EE-7DAB-47B4-A371-519358E0948B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1A1-4DB8-425D-A8BA-31E47C2E7C47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Database Web Applications - TUM - Find your NGO - Christina Karle, Deniz </a:t>
            </a:r>
            <a:r>
              <a:rPr lang="en-US" dirty="0" err="1"/>
              <a:t>Candas</a:t>
            </a:r>
            <a:r>
              <a:rPr lang="en-US" dirty="0"/>
              <a:t>, Julia Brenner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7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B81D58-A6E0-4E55-966D-B7E8D0DA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66072" y="4801032"/>
            <a:ext cx="2065310" cy="242976"/>
          </a:xfrm>
        </p:spPr>
        <p:txBody>
          <a:bodyPr/>
          <a:lstStyle/>
          <a:p>
            <a:fld id="{2F675464-8A09-46A2-A3DC-904539CD165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CA866E-8D23-4ECB-B5E4-795BC2F5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0150" y="4799076"/>
            <a:ext cx="4926330" cy="260604"/>
          </a:xfrm>
        </p:spPr>
        <p:txBody>
          <a:bodyPr/>
          <a:lstStyle/>
          <a:p>
            <a:r>
              <a:rPr lang="en-US" dirty="0"/>
              <a:t>Programming Database Web Applications - TUM - Find your NGO - Christina Karle, Deniz </a:t>
            </a:r>
            <a:r>
              <a:rPr lang="en-US" dirty="0" err="1"/>
              <a:t>Candas</a:t>
            </a:r>
            <a:r>
              <a:rPr lang="en-US" dirty="0"/>
              <a:t>, Julia Brenner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BBDBF-5503-44C0-B8FF-F86BEE0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2" y="4785360"/>
            <a:ext cx="27432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CC78-3DC2-4856-B782-7EA667734F5D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1449-1FEB-49D2-8E62-998F191D961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90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AAF-99A5-4390-9DF7-6818F51B114E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5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659A-7FAC-46BB-9D7B-4069DCAEFDE7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5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603-25EB-4250-80A1-51308CB54CC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84B-720D-4EDE-B882-48DE441C4DC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3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96849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0886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603504"/>
            <a:ext cx="424434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03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E8E-F1A5-4DB4-9A60-91689110102B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8864" y="4783404"/>
            <a:ext cx="3216656" cy="260604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Programming Database Web Applications - TUM - Find your NGO - Christina Karle, Deniz </a:t>
            </a:r>
            <a:r>
              <a:rPr lang="en-US" dirty="0" err="1"/>
              <a:t>Candas</a:t>
            </a:r>
            <a:r>
              <a:rPr lang="en-US" dirty="0"/>
              <a:t>, Julia Brenner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6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96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3207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7202" y="0"/>
            <a:ext cx="5181372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35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88E8B4-D8D0-4ADE-A4D0-2185E2DFC82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32072" y="4783404"/>
            <a:ext cx="3371249" cy="260604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Programming Database Web Applications - TUM - Find your NGO - Christina Karle, Deniz </a:t>
            </a:r>
            <a:r>
              <a:rPr lang="en-US" dirty="0" err="1"/>
              <a:t>Candas</a:t>
            </a:r>
            <a:r>
              <a:rPr lang="en-US" dirty="0"/>
              <a:t>, Julia Brenner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80103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7216C5-E1AA-4D77-82B1-A911CF98C67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799076"/>
            <a:ext cx="4865370" cy="26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78536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2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1"/>
            <a:ext cx="9144000" cy="1961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00150" y="2564168"/>
            <a:ext cx="6743700" cy="123444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de"/>
              <a:t>   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21395" y="2847727"/>
            <a:ext cx="5101209" cy="55273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>
                <a:solidFill>
                  <a:srgbClr val="FFBD47"/>
                </a:solidFill>
              </a:rPr>
              <a:t>How to </a:t>
            </a:r>
            <a:r>
              <a:rPr lang="en-GB" sz="1800" i="1" dirty="0">
                <a:solidFill>
                  <a:srgbClr val="FFBD47"/>
                </a:solidFill>
              </a:rPr>
              <a:t>Find your NGO </a:t>
            </a:r>
            <a:r>
              <a:rPr lang="en-GB" sz="1800" dirty="0">
                <a:solidFill>
                  <a:srgbClr val="FFBD47"/>
                </a:solidFill>
              </a:rPr>
              <a:t>that is trustworthy, and suits your interests and values!</a:t>
            </a:r>
          </a:p>
        </p:txBody>
      </p:sp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94168CC-F6E6-4156-AAC5-6768324C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57" y="556476"/>
            <a:ext cx="3614286" cy="16894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Database focus</a:t>
            </a:r>
            <a:endParaRPr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357F942-5733-4061-A4F3-EEF2194B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820D27-A3CA-404D-97BF-35BD9553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9CA1F-DC29-429D-9B46-F40764D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16F9-D052-4412-AD5B-054DE755FC5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8CC6E-0E8B-439A-99EF-B74B1F34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F85B2E3-D8EE-4BA0-9AE3-DCE1E543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75" y="3020082"/>
            <a:ext cx="1273299" cy="52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126" y="3226370"/>
            <a:ext cx="1273299" cy="13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610" y="731139"/>
            <a:ext cx="5140960" cy="3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81042-6B75-4101-AD0E-63C15804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B2085-0386-4A9B-AF78-A8549DE7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F8EEC-9AFC-4C9E-9FA6-F82CA432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1A5D19-CF85-4581-8331-6D05728A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43F-F5B3-43E6-93A4-20EA1B4192F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718F4DB-B1ED-44AB-BECF-954AFAC7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9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6476AA-5674-44B4-8BD3-C215FAAE1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7577" y="1828800"/>
            <a:ext cx="3202686" cy="2587980"/>
          </a:xfrm>
        </p:spPr>
        <p:txBody>
          <a:bodyPr anchor="ctr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Defining tasks and who should work on them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Definition of Done unclear</a:t>
            </a:r>
            <a:br>
              <a:rPr lang="en-GB" sz="1600" dirty="0"/>
            </a:br>
            <a:r>
              <a:rPr lang="en-GB" sz="1600" dirty="0">
                <a:sym typeface="Wingdings" panose="05000000000000000000" pitchFamily="2" charset="2"/>
              </a:rPr>
              <a:t></a:t>
            </a:r>
            <a:r>
              <a:rPr lang="en-GB" sz="1600" dirty="0"/>
              <a:t> Duplicate Implementations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315E67-7376-41BF-84FE-812B5EDD5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3737" y="1828800"/>
            <a:ext cx="3190113" cy="2587980"/>
          </a:xfrm>
        </p:spPr>
        <p:txBody>
          <a:bodyPr anchor="ctr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Weekly Stand Ups: Status Reports and Issue Board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600" dirty="0"/>
          </a:p>
          <a:p>
            <a:pPr marL="457200" indent="-342900">
              <a:spcBef>
                <a:spcPts val="0"/>
              </a:spcBef>
              <a:buSzPts val="1800"/>
              <a:buChar char="●"/>
            </a:pPr>
            <a:r>
              <a:rPr lang="en-GB" sz="1600" dirty="0"/>
              <a:t>Pull Requests with Reviews </a:t>
            </a:r>
          </a:p>
          <a:p>
            <a:pPr marL="457200" indent="-342900">
              <a:spcBef>
                <a:spcPts val="0"/>
              </a:spcBef>
              <a:buSzPts val="1800"/>
              <a:buChar char="●"/>
            </a:pPr>
            <a:endParaRPr lang="en-GB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AC66F-97AC-45D1-A425-D53AA67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019-8905-43AF-919E-CE12E6204F3E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21814-4033-443F-9964-E71900A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9CCA75-5D88-4481-823E-66B0B5BD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200150" y="1221028"/>
            <a:ext cx="3202686" cy="790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Problems</a:t>
            </a:r>
            <a:endParaRPr dirty="0"/>
          </a:p>
        </p:txBody>
      </p:sp>
      <p:sp>
        <p:nvSpPr>
          <p:cNvPr id="11" name="Google Shape;136;p23">
            <a:extLst>
              <a:ext uri="{FF2B5EF4-FFF2-40B4-BE49-F238E27FC236}">
                <a16:creationId xmlns:a16="http://schemas.microsoft.com/office/drawing/2014/main" id="{12EA18BD-191A-48A4-8BC0-7C6960C1B556}"/>
              </a:ext>
            </a:extLst>
          </p:cNvPr>
          <p:cNvSpPr txBox="1">
            <a:spLocks/>
          </p:cNvSpPr>
          <p:nvPr/>
        </p:nvSpPr>
        <p:spPr bwMode="black">
          <a:xfrm>
            <a:off x="4766309" y="1221028"/>
            <a:ext cx="3202686" cy="7903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/>
              <a:t>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Learned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de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600" dirty="0"/>
              <a:t>Information based products are more suited to be websites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600" dirty="0"/>
              <a:t>Type checking improves code quality, but linters may lead to unnecessary overformatting, especially if the dev environments aren’t exactly the same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" sz="1600" dirty="0"/>
          </a:p>
          <a:p>
            <a:pPr marL="114300" indent="0">
              <a:buNone/>
            </a:pPr>
            <a:endParaRPr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C10B87-FB94-4755-B6B7-7F46E127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2437-D821-41DF-91DC-C299544AD5F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5DD10-CC81-44B8-B64A-B43FC901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D0058D-A703-4937-839B-D9DB33A8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7277E1F-B9C4-4CCA-ABB5-FBF8DB20D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0704"/>
              </p:ext>
            </p:extLst>
          </p:nvPr>
        </p:nvGraphicFramePr>
        <p:xfrm>
          <a:off x="311700" y="1320800"/>
          <a:ext cx="8520600" cy="3291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86620">
                  <a:extLst>
                    <a:ext uri="{9D8B030D-6E8A-4147-A177-3AD203B41FA5}">
                      <a16:colId xmlns:a16="http://schemas.microsoft.com/office/drawing/2014/main" val="112569906"/>
                    </a:ext>
                  </a:extLst>
                </a:gridCol>
                <a:gridCol w="2344660">
                  <a:extLst>
                    <a:ext uri="{9D8B030D-6E8A-4147-A177-3AD203B41FA5}">
                      <a16:colId xmlns:a16="http://schemas.microsoft.com/office/drawing/2014/main" val="2589962865"/>
                    </a:ext>
                  </a:extLst>
                </a:gridCol>
                <a:gridCol w="2344660">
                  <a:extLst>
                    <a:ext uri="{9D8B030D-6E8A-4147-A177-3AD203B41FA5}">
                      <a16:colId xmlns:a16="http://schemas.microsoft.com/office/drawing/2014/main" val="4110745071"/>
                    </a:ext>
                  </a:extLst>
                </a:gridCol>
                <a:gridCol w="2344660">
                  <a:extLst>
                    <a:ext uri="{9D8B030D-6E8A-4147-A177-3AD203B41FA5}">
                      <a16:colId xmlns:a16="http://schemas.microsoft.com/office/drawing/2014/main" val="360626759"/>
                    </a:ext>
                  </a:extLst>
                </a:gridCol>
              </a:tblGrid>
              <a:tr h="140550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63809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de" sz="1400" b="1" dirty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96938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de" sz="1400" b="1" dirty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7176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de" sz="1400" b="1" dirty="0">
                          <a:solidFill>
                            <a:schemeClr val="tx1"/>
                          </a:solidFill>
                        </a:rPr>
                        <a:t>Infrastructure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66483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de" sz="1400" b="1" dirty="0">
                          <a:solidFill>
                            <a:schemeClr val="tx1"/>
                          </a:solidFill>
                        </a:rPr>
                        <a:t>Web Scraping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30000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de" sz="1400" b="1" dirty="0">
                          <a:solidFill>
                            <a:schemeClr val="tx1"/>
                          </a:solidFill>
                        </a:rPr>
                        <a:t>Visual Design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44492"/>
                  </a:ext>
                </a:extLst>
              </a:tr>
            </a:tbl>
          </a:graphicData>
        </a:graphic>
      </p:graphicFrame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Work Distribution</a:t>
            </a:r>
            <a:endParaRPr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14574-46EB-4669-A737-490E5D25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D1A3-22A3-440A-A9DD-58CB09D35A6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5F5F5-581A-49A4-A28C-9C693901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709F58-1F26-4F68-9FB9-E6AB6B08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072" y="1573030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54" y="158319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6;p26">
            <a:extLst>
              <a:ext uri="{FF2B5EF4-FFF2-40B4-BE49-F238E27FC236}">
                <a16:creationId xmlns:a16="http://schemas.microsoft.com/office/drawing/2014/main" id="{B67B6812-3793-4419-99B0-3491F44660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8390" y="157303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81042-6B75-4101-AD0E-63C15804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B2085-0386-4A9B-AF78-A8549DE7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F8EEC-9AFC-4C9E-9FA6-F82CA432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1A5D19-CF85-4581-8331-6D05728A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43F-F5B3-43E6-93A4-20EA1B4192F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718F4DB-B1ED-44AB-BECF-954AFAC7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8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Idea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dirty="0"/>
              <a:t>Find your NGO by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sz="1600" dirty="0"/>
              <a:t>using relevant </a:t>
            </a:r>
            <a:r>
              <a:rPr lang="de" sz="1600" b="1" dirty="0"/>
              <a:t>search criteria</a:t>
            </a:r>
            <a:br>
              <a:rPr lang="de" sz="1600" b="1" dirty="0"/>
            </a:br>
            <a:endParaRPr sz="16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600" dirty="0"/>
              <a:t>using </a:t>
            </a:r>
            <a:r>
              <a:rPr lang="de" sz="1600" b="1" dirty="0"/>
              <a:t>sorting </a:t>
            </a:r>
            <a:r>
              <a:rPr lang="de" sz="1600" dirty="0"/>
              <a:t>and </a:t>
            </a:r>
            <a:r>
              <a:rPr lang="de" sz="1600" b="1" dirty="0"/>
              <a:t>filtering functions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600" dirty="0"/>
              <a:t>examining </a:t>
            </a:r>
            <a:r>
              <a:rPr lang="de" sz="1600" b="1" dirty="0"/>
              <a:t>detailed information</a:t>
            </a:r>
            <a:r>
              <a:rPr lang="de" sz="1600" dirty="0"/>
              <a:t> and </a:t>
            </a:r>
            <a:r>
              <a:rPr lang="de" sz="1600" b="1" dirty="0"/>
              <a:t>ratings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600" dirty="0"/>
              <a:t>using its </a:t>
            </a:r>
            <a:r>
              <a:rPr lang="de" sz="1600" b="1" dirty="0"/>
              <a:t>location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600" dirty="0"/>
              <a:t>taking into account its trustworthiness.</a:t>
            </a:r>
            <a:endParaRPr sz="1600" dirty="0"/>
          </a:p>
        </p:txBody>
      </p:sp>
      <p:sp>
        <p:nvSpPr>
          <p:cNvPr id="32" name="Datumsplatzhalter 31">
            <a:extLst>
              <a:ext uri="{FF2B5EF4-FFF2-40B4-BE49-F238E27FC236}">
                <a16:creationId xmlns:a16="http://schemas.microsoft.com/office/drawing/2014/main" id="{953FB711-F4F6-4D53-B0DA-5C0CE047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6B4-61A8-4EDC-A3EE-5718DFF9CB2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3" name="Fußzeilenplatzhalter 32">
            <a:extLst>
              <a:ext uri="{FF2B5EF4-FFF2-40B4-BE49-F238E27FC236}">
                <a16:creationId xmlns:a16="http://schemas.microsoft.com/office/drawing/2014/main" id="{1F407FE7-D0A7-4E76-A207-09300D4F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FEE0EBFA-21AF-4F92-A286-7F1D19EF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81042-6B75-4101-AD0E-63C15804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development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B2085-0386-4A9B-AF78-A8549DE7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BBE49-9688-4788-8087-8F4A37AA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Database Web Applications - TUM - Find your NGO - Christina Karle, Deniz </a:t>
            </a:r>
            <a:r>
              <a:rPr lang="en-US" dirty="0" err="1"/>
              <a:t>Candas</a:t>
            </a:r>
            <a:r>
              <a:rPr lang="en-US" dirty="0"/>
              <a:t>, Julia Brenner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A4918-3AD0-4A74-A7D8-3B815740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77-8FCE-498F-872B-ACBA406DB1C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20155E2-00B8-4C0E-A684-021B149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MVP features (planned)</a:t>
            </a:r>
            <a:endParaRPr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614A665-FCB8-45F7-B02E-60CDCB6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8F0E-03DD-4BF8-B96F-9946E62CF2A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94E4541-56E3-4459-B8A4-329E312E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9903C5-A533-4606-BE83-304AEDC9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54268E8-4904-4A5D-A9B5-334AF5B799F3}"/>
              </a:ext>
            </a:extLst>
          </p:cNvPr>
          <p:cNvGrpSpPr/>
          <p:nvPr/>
        </p:nvGrpSpPr>
        <p:grpSpPr>
          <a:xfrm>
            <a:off x="635260" y="1647848"/>
            <a:ext cx="2689194" cy="818868"/>
            <a:chOff x="635260" y="1657763"/>
            <a:chExt cx="2689194" cy="818868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B84D14-C870-4D8E-BE3D-2170F606575B}"/>
                </a:ext>
              </a:extLst>
            </p:cNvPr>
            <p:cNvSpPr txBox="1"/>
            <p:nvPr/>
          </p:nvSpPr>
          <p:spPr>
            <a:xfrm>
              <a:off x="635260" y="1756631"/>
              <a:ext cx="1713171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NGO overview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776D91-AB36-447C-9C62-784DECBE508A}"/>
                </a:ext>
              </a:extLst>
            </p:cNvPr>
            <p:cNvSpPr txBox="1"/>
            <p:nvPr/>
          </p:nvSpPr>
          <p:spPr>
            <a:xfrm>
              <a:off x="1912298" y="1657763"/>
              <a:ext cx="1412156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unfiltered, unsorted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242BF90-E70A-49DB-8F33-B0F1822445C7}"/>
              </a:ext>
            </a:extLst>
          </p:cNvPr>
          <p:cNvGrpSpPr/>
          <p:nvPr/>
        </p:nvGrpSpPr>
        <p:grpSpPr>
          <a:xfrm>
            <a:off x="4471948" y="1647382"/>
            <a:ext cx="2806280" cy="815035"/>
            <a:chOff x="4877650" y="2194309"/>
            <a:chExt cx="2806280" cy="815035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7A2699-FA61-4901-BF44-ADABC25BC184}"/>
                </a:ext>
              </a:extLst>
            </p:cNvPr>
            <p:cNvSpPr txBox="1"/>
            <p:nvPr/>
          </p:nvSpPr>
          <p:spPr>
            <a:xfrm>
              <a:off x="4877650" y="2289344"/>
              <a:ext cx="1713171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search mask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F25CE2D-65B8-4933-82CB-377C41AAB84B}"/>
                </a:ext>
              </a:extLst>
            </p:cNvPr>
            <p:cNvSpPr txBox="1"/>
            <p:nvPr/>
          </p:nvSpPr>
          <p:spPr>
            <a:xfrm>
              <a:off x="6271774" y="2194309"/>
              <a:ext cx="1412156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single search criterion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21DDB38-CBC4-442C-B3DD-2C62D5038246}"/>
              </a:ext>
            </a:extLst>
          </p:cNvPr>
          <p:cNvGrpSpPr/>
          <p:nvPr/>
        </p:nvGrpSpPr>
        <p:grpSpPr>
          <a:xfrm>
            <a:off x="635260" y="2735767"/>
            <a:ext cx="1935948" cy="847695"/>
            <a:chOff x="4877650" y="2334362"/>
            <a:chExt cx="1935948" cy="847695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2372FA-E35C-41F2-A484-57662F61F6A3}"/>
                </a:ext>
              </a:extLst>
            </p:cNvPr>
            <p:cNvSpPr txBox="1"/>
            <p:nvPr/>
          </p:nvSpPr>
          <p:spPr>
            <a:xfrm>
              <a:off x="4877650" y="2462057"/>
              <a:ext cx="1713171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data sources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D0A8996-3C8A-4CEC-A654-7EFC88969E19}"/>
                </a:ext>
              </a:extLst>
            </p:cNvPr>
            <p:cNvSpPr txBox="1"/>
            <p:nvPr/>
          </p:nvSpPr>
          <p:spPr>
            <a:xfrm>
              <a:off x="6368043" y="2334362"/>
              <a:ext cx="445555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32E3BE4-A301-4E3F-B56A-1936F7635A25}"/>
              </a:ext>
            </a:extLst>
          </p:cNvPr>
          <p:cNvGrpSpPr/>
          <p:nvPr/>
        </p:nvGrpSpPr>
        <p:grpSpPr>
          <a:xfrm>
            <a:off x="4471948" y="2735767"/>
            <a:ext cx="2356677" cy="847695"/>
            <a:chOff x="4877650" y="2507075"/>
            <a:chExt cx="2356677" cy="847695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6462855-F0EB-4D5F-B214-C76FA261E2DC}"/>
                </a:ext>
              </a:extLst>
            </p:cNvPr>
            <p:cNvSpPr txBox="1"/>
            <p:nvPr/>
          </p:nvSpPr>
          <p:spPr>
            <a:xfrm>
              <a:off x="4877650" y="2634770"/>
              <a:ext cx="1821323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trustworthiness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F00BF27-693D-4E37-8497-F09C3AC81609}"/>
                </a:ext>
              </a:extLst>
            </p:cNvPr>
            <p:cNvSpPr txBox="1"/>
            <p:nvPr/>
          </p:nvSpPr>
          <p:spPr>
            <a:xfrm>
              <a:off x="6350434" y="2507075"/>
              <a:ext cx="883893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one factor</a:t>
              </a: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B7BB3375-9FD9-4D6F-8816-AA33E03290F3}"/>
              </a:ext>
            </a:extLst>
          </p:cNvPr>
          <p:cNvSpPr txBox="1"/>
          <p:nvPr/>
        </p:nvSpPr>
        <p:spPr>
          <a:xfrm>
            <a:off x="7598734" y="902860"/>
            <a:ext cx="1233565" cy="289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050" b="1" dirty="0">
                <a:solidFill>
                  <a:schemeClr val="accent3"/>
                </a:solidFill>
              </a:rPr>
              <a:t>MVP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C379B98-EB73-47B4-B0F3-F0A8D8A6B8A1}"/>
                  </a:ext>
                </a:extLst>
              </p:cNvPr>
              <p:cNvSpPr/>
              <p:nvPr/>
            </p:nvSpPr>
            <p:spPr>
              <a:xfrm>
                <a:off x="3230380" y="4008691"/>
                <a:ext cx="5516679" cy="52329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𝑠𝑐𝑜𝑟𝑒𝑅𝑎𝑤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𝑁𝐺𝑂</m:t>
                          </m:r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𝑑𝑎𝑡𝑎𝑆𝑜𝑢𝑟𝑐𝑒𝑠𝐿𝑖𝑠𝑡𝑖𝑛𝑔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𝑁𝐺𝑂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𝑐𝑟𝑒𝑑𝑖𝑏𝑙𝑒𝑆𝑜𝑢𝑟𝑐𝑒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𝑁𝐺𝑂</m:t>
                          </m:r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𝐸𝐶𝑂𝑆𝑂𝐶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𝑁𝐺𝑂</m:t>
                          </m:r>
                        </m:e>
                      </m:d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C379B98-EB73-47B4-B0F3-F0A8D8A6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80" y="4008691"/>
                <a:ext cx="5516679" cy="523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2A39-0819-4F13-BE85-D820F1D85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F29AB8-FC77-482B-A00C-A075A2FBA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0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</a:t>
            </a:r>
            <a:r>
              <a:rPr lang="en-GB" dirty="0" err="1"/>
              <a:t>i</a:t>
            </a:r>
            <a:r>
              <a:rPr lang="de" dirty="0"/>
              <a:t>nal Product features (planned)</a:t>
            </a:r>
            <a:endParaRPr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614A665-FCB8-45F7-B02E-60CDCB6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8F0E-03DD-4BF8-B96F-9946E62CF2A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94E4541-56E3-4459-B8A4-329E312E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9903C5-A533-4606-BE83-304AEDC9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54268E8-4904-4A5D-A9B5-334AF5B799F3}"/>
              </a:ext>
            </a:extLst>
          </p:cNvPr>
          <p:cNvGrpSpPr/>
          <p:nvPr/>
        </p:nvGrpSpPr>
        <p:grpSpPr>
          <a:xfrm>
            <a:off x="635260" y="1496584"/>
            <a:ext cx="2751131" cy="970132"/>
            <a:chOff x="635260" y="1506499"/>
            <a:chExt cx="2751131" cy="970132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B84D14-C870-4D8E-BE3D-2170F606575B}"/>
                </a:ext>
              </a:extLst>
            </p:cNvPr>
            <p:cNvSpPr txBox="1"/>
            <p:nvPr/>
          </p:nvSpPr>
          <p:spPr>
            <a:xfrm>
              <a:off x="635260" y="1756631"/>
              <a:ext cx="1713171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NGO overview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776D91-AB36-447C-9C62-784DECBE508A}"/>
                </a:ext>
              </a:extLst>
            </p:cNvPr>
            <p:cNvSpPr txBox="1"/>
            <p:nvPr/>
          </p:nvSpPr>
          <p:spPr>
            <a:xfrm>
              <a:off x="1974235" y="1506499"/>
              <a:ext cx="1412156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unfiltered, unsorted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242BF90-E70A-49DB-8F33-B0F1822445C7}"/>
              </a:ext>
            </a:extLst>
          </p:cNvPr>
          <p:cNvGrpSpPr/>
          <p:nvPr/>
        </p:nvGrpSpPr>
        <p:grpSpPr>
          <a:xfrm>
            <a:off x="4471948" y="1496109"/>
            <a:ext cx="2792467" cy="966308"/>
            <a:chOff x="4877650" y="2043036"/>
            <a:chExt cx="2792467" cy="966308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7A2699-FA61-4901-BF44-ADABC25BC184}"/>
                </a:ext>
              </a:extLst>
            </p:cNvPr>
            <p:cNvSpPr txBox="1"/>
            <p:nvPr/>
          </p:nvSpPr>
          <p:spPr>
            <a:xfrm>
              <a:off x="4877650" y="2289344"/>
              <a:ext cx="1713171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search mask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F25CE2D-65B8-4933-82CB-377C41AAB84B}"/>
                </a:ext>
              </a:extLst>
            </p:cNvPr>
            <p:cNvSpPr txBox="1"/>
            <p:nvPr/>
          </p:nvSpPr>
          <p:spPr>
            <a:xfrm>
              <a:off x="6257961" y="2043036"/>
              <a:ext cx="1412156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single search criterion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21DDB38-CBC4-442C-B3DD-2C62D5038246}"/>
              </a:ext>
            </a:extLst>
          </p:cNvPr>
          <p:cNvGrpSpPr/>
          <p:nvPr/>
        </p:nvGrpSpPr>
        <p:grpSpPr>
          <a:xfrm>
            <a:off x="635260" y="2675955"/>
            <a:ext cx="1935948" cy="907507"/>
            <a:chOff x="4877650" y="2274550"/>
            <a:chExt cx="1935948" cy="907507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2372FA-E35C-41F2-A484-57662F61F6A3}"/>
                </a:ext>
              </a:extLst>
            </p:cNvPr>
            <p:cNvSpPr txBox="1"/>
            <p:nvPr/>
          </p:nvSpPr>
          <p:spPr>
            <a:xfrm>
              <a:off x="4877650" y="2462057"/>
              <a:ext cx="1713171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data sources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D0A8996-3C8A-4CEC-A654-7EFC88969E19}"/>
                </a:ext>
              </a:extLst>
            </p:cNvPr>
            <p:cNvSpPr txBox="1"/>
            <p:nvPr/>
          </p:nvSpPr>
          <p:spPr>
            <a:xfrm>
              <a:off x="6368043" y="2274550"/>
              <a:ext cx="445555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32E3BE4-A301-4E3F-B56A-1936F7635A25}"/>
              </a:ext>
            </a:extLst>
          </p:cNvPr>
          <p:cNvGrpSpPr/>
          <p:nvPr/>
        </p:nvGrpSpPr>
        <p:grpSpPr>
          <a:xfrm>
            <a:off x="4471948" y="2651232"/>
            <a:ext cx="2394153" cy="932230"/>
            <a:chOff x="4877650" y="2422540"/>
            <a:chExt cx="2394153" cy="932230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6462855-F0EB-4D5F-B214-C76FA261E2DC}"/>
                </a:ext>
              </a:extLst>
            </p:cNvPr>
            <p:cNvSpPr txBox="1"/>
            <p:nvPr/>
          </p:nvSpPr>
          <p:spPr>
            <a:xfrm>
              <a:off x="4877650" y="2634770"/>
              <a:ext cx="1821323" cy="720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b="1" dirty="0"/>
                <a:t>trustworthiness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F00BF27-693D-4E37-8497-F09C3AC81609}"/>
                </a:ext>
              </a:extLst>
            </p:cNvPr>
            <p:cNvSpPr txBox="1"/>
            <p:nvPr/>
          </p:nvSpPr>
          <p:spPr>
            <a:xfrm>
              <a:off x="6387910" y="2422540"/>
              <a:ext cx="883893" cy="2553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accent3"/>
                  </a:solidFill>
                </a:rPr>
                <a:t>one factor</a:t>
              </a: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B7BB3375-9FD9-4D6F-8816-AA33E03290F3}"/>
              </a:ext>
            </a:extLst>
          </p:cNvPr>
          <p:cNvSpPr txBox="1"/>
          <p:nvPr/>
        </p:nvSpPr>
        <p:spPr>
          <a:xfrm>
            <a:off x="7598734" y="902860"/>
            <a:ext cx="1233565" cy="289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050" b="1" dirty="0">
                <a:solidFill>
                  <a:schemeClr val="accent3"/>
                </a:solidFill>
              </a:rPr>
              <a:t>MVP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A20520-2DE5-4A97-91A5-554C917E28BB}"/>
              </a:ext>
            </a:extLst>
          </p:cNvPr>
          <p:cNvSpPr txBox="1"/>
          <p:nvPr/>
        </p:nvSpPr>
        <p:spPr>
          <a:xfrm>
            <a:off x="1974235" y="1776222"/>
            <a:ext cx="1973988" cy="25538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filtering and sorting options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D286534-DDF0-4061-BC7A-BC017040AC0D}"/>
              </a:ext>
            </a:extLst>
          </p:cNvPr>
          <p:cNvSpPr txBox="1"/>
          <p:nvPr/>
        </p:nvSpPr>
        <p:spPr>
          <a:xfrm>
            <a:off x="2121074" y="2954430"/>
            <a:ext cx="450134" cy="25538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&gt;= 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DC20CBD-5192-4921-9270-5199D026C7D3}"/>
              </a:ext>
            </a:extLst>
          </p:cNvPr>
          <p:cNvSpPr txBox="1"/>
          <p:nvPr/>
        </p:nvSpPr>
        <p:spPr>
          <a:xfrm>
            <a:off x="5852259" y="1776221"/>
            <a:ext cx="1713170" cy="25538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multiple search criteria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C827DAF-B3B4-4217-940E-207D75953983}"/>
              </a:ext>
            </a:extLst>
          </p:cNvPr>
          <p:cNvSpPr txBox="1"/>
          <p:nvPr/>
        </p:nvSpPr>
        <p:spPr>
          <a:xfrm>
            <a:off x="7598734" y="1228514"/>
            <a:ext cx="1233565" cy="2894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050" b="1" dirty="0">
                <a:solidFill>
                  <a:schemeClr val="accent2"/>
                </a:solidFill>
              </a:rPr>
              <a:t>Final Product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64D0C97-4F9B-4FF1-8C73-8D1D9770A886}"/>
              </a:ext>
            </a:extLst>
          </p:cNvPr>
          <p:cNvSpPr txBox="1"/>
          <p:nvPr/>
        </p:nvSpPr>
        <p:spPr>
          <a:xfrm>
            <a:off x="5973967" y="2931344"/>
            <a:ext cx="1290448" cy="25538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multiple factors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CAAF7A-D964-4514-94EC-699C462AF95F}"/>
              </a:ext>
            </a:extLst>
          </p:cNvPr>
          <p:cNvSpPr txBox="1"/>
          <p:nvPr/>
        </p:nvSpPr>
        <p:spPr>
          <a:xfrm>
            <a:off x="2285448" y="4221558"/>
            <a:ext cx="1713171" cy="37457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detail view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5295A1-C05D-48F3-B2B3-7242466A3A2D}"/>
              </a:ext>
            </a:extLst>
          </p:cNvPr>
          <p:cNvSpPr txBox="1"/>
          <p:nvPr/>
        </p:nvSpPr>
        <p:spPr>
          <a:xfrm>
            <a:off x="4338085" y="4221558"/>
            <a:ext cx="4596858" cy="37457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comment function  &amp; trustworthiness rating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0A1C35-871C-4576-9280-387C41615E40}"/>
              </a:ext>
            </a:extLst>
          </p:cNvPr>
          <p:cNvGrpSpPr/>
          <p:nvPr/>
        </p:nvGrpSpPr>
        <p:grpSpPr>
          <a:xfrm>
            <a:off x="5321291" y="718715"/>
            <a:ext cx="3696947" cy="1400109"/>
            <a:chOff x="5220441" y="1092123"/>
            <a:chExt cx="3696947" cy="140010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AA10636F-C95D-48CF-816D-88E7FAA88ED1}"/>
                </a:ext>
              </a:extLst>
            </p:cNvPr>
            <p:cNvGrpSpPr/>
            <p:nvPr/>
          </p:nvGrpSpPr>
          <p:grpSpPr>
            <a:xfrm>
              <a:off x="5220441" y="1092123"/>
              <a:ext cx="3696947" cy="1400109"/>
              <a:chOff x="6176735" y="-6040"/>
              <a:chExt cx="3696947" cy="140010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BB3DFA57-4C22-4E1B-8365-32FAB311C006}"/>
                  </a:ext>
                </a:extLst>
              </p:cNvPr>
              <p:cNvGrpSpPr/>
              <p:nvPr/>
            </p:nvGrpSpPr>
            <p:grpSpPr>
              <a:xfrm>
                <a:off x="6176735" y="1"/>
                <a:ext cx="3696947" cy="1394068"/>
                <a:chOff x="6176735" y="1"/>
                <a:chExt cx="3696947" cy="1394068"/>
              </a:xfrm>
            </p:grpSpPr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A83DCB4F-713A-4B16-ADB2-BDC4729BF944}"/>
                    </a:ext>
                  </a:extLst>
                </p:cNvPr>
                <p:cNvSpPr/>
                <p:nvPr/>
              </p:nvSpPr>
              <p:spPr>
                <a:xfrm>
                  <a:off x="6176735" y="1"/>
                  <a:ext cx="3696947" cy="1394068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90C5001-A87D-44E0-A628-9BFBF7CA3949}"/>
                    </a:ext>
                  </a:extLst>
                </p:cNvPr>
                <p:cNvSpPr txBox="1"/>
                <p:nvPr/>
              </p:nvSpPr>
              <p:spPr>
                <a:xfrm>
                  <a:off x="6287613" y="379445"/>
                  <a:ext cx="35832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dirty="0"/>
                    <a:t>registration options for NGOs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686D6D12-EFAF-4736-8307-BC095A64A493}"/>
                    </a:ext>
                  </a:extLst>
                </p:cNvPr>
                <p:cNvSpPr txBox="1"/>
                <p:nvPr/>
              </p:nvSpPr>
              <p:spPr>
                <a:xfrm>
                  <a:off x="6287613" y="640451"/>
                  <a:ext cx="3580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dirty="0"/>
                    <a:t>payment options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F6F5551-B65C-4C87-B3EE-ED31345720B3}"/>
                    </a:ext>
                  </a:extLst>
                </p:cNvPr>
                <p:cNvSpPr txBox="1"/>
                <p:nvPr/>
              </p:nvSpPr>
              <p:spPr>
                <a:xfrm>
                  <a:off x="6287613" y="892556"/>
                  <a:ext cx="3580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dirty="0"/>
                    <a:t>rating: </a:t>
                  </a:r>
                  <a:r>
                    <a:rPr lang="en-GB" sz="1400" dirty="0"/>
                    <a:t>effectiveness rating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3B6842-9BFA-45D3-9611-7988D62F06D0}"/>
                  </a:ext>
                </a:extLst>
              </p:cNvPr>
              <p:cNvSpPr txBox="1"/>
              <p:nvPr/>
            </p:nvSpPr>
            <p:spPr>
              <a:xfrm>
                <a:off x="8723068" y="-6040"/>
                <a:ext cx="1150614" cy="338554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accent3"/>
                    </a:solidFill>
                  </a:rPr>
                  <a:t>optional</a:t>
                </a:r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9C7F555-304B-424D-8B0A-59B626EBB78A}"/>
                </a:ext>
              </a:extLst>
            </p:cNvPr>
            <p:cNvSpPr txBox="1"/>
            <p:nvPr/>
          </p:nvSpPr>
          <p:spPr>
            <a:xfrm>
              <a:off x="5334173" y="1224449"/>
              <a:ext cx="3580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map view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03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81042-6B75-4101-AD0E-63C15804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B2085-0386-4A9B-AF78-A8549DE7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D63A0-99AF-474B-8B52-11E06DD9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B860D1-DDB7-4E07-A843-19AF58AF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7B-B83E-465E-8A74-0F6E1B9517F7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2AEFF38-D2F8-4C75-9707-711D547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012450" y="1840075"/>
            <a:ext cx="4266000" cy="279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11700" y="1115250"/>
            <a:ext cx="8166380" cy="357628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Tech Stack then</a:t>
            </a:r>
            <a:endParaRPr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1E6BF-DA56-4768-8D8B-B99C960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A5ED-2D98-47D3-88B3-D3D868A43E6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4A9DC-8C01-4D40-9522-736BD543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899AB7-6192-40DC-B448-D98120E6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75" y="2188377"/>
            <a:ext cx="2328525" cy="10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700" y="1611300"/>
            <a:ext cx="1151675" cy="1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200" y="3247850"/>
            <a:ext cx="1273299" cy="13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4012450" y="1840075"/>
            <a:ext cx="4266000" cy="279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Tech Stack now</a:t>
            </a:r>
            <a:endParaRPr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A265-C9FF-4DE3-BDAB-4E6FE0E3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5726-29D3-454C-A2EE-1FBEB7334DB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E0255-67B2-44A3-B248-5C9E23E8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Database Web Applications - TUM - Find your NGO - Christina Karle, Deniz Candas, Julia Brenner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506CE8-D4DA-4210-8F38-D2F8082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75" y="2188377"/>
            <a:ext cx="2328525" cy="10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700" y="1611300"/>
            <a:ext cx="1151675" cy="1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200" y="3247850"/>
            <a:ext cx="1273299" cy="13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6;p20">
            <a:extLst>
              <a:ext uri="{FF2B5EF4-FFF2-40B4-BE49-F238E27FC236}">
                <a16:creationId xmlns:a16="http://schemas.microsoft.com/office/drawing/2014/main" id="{228CD39C-141A-4E18-93C9-075DFB65E53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088" y="1307939"/>
            <a:ext cx="1825600" cy="1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22;p21">
            <a:extLst>
              <a:ext uri="{FF2B5EF4-FFF2-40B4-BE49-F238E27FC236}">
                <a16:creationId xmlns:a16="http://schemas.microsoft.com/office/drawing/2014/main" id="{0E2FFE56-0F2C-4304-B928-0FCF49DFF359}"/>
              </a:ext>
            </a:extLst>
          </p:cNvPr>
          <p:cNvSpPr txBox="1"/>
          <p:nvPr/>
        </p:nvSpPr>
        <p:spPr>
          <a:xfrm>
            <a:off x="468513" y="3364950"/>
            <a:ext cx="3387125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/>
              <a:t>Why the change?</a:t>
            </a:r>
            <a:endParaRPr sz="16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600" dirty="0"/>
              <a:t>feedback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600" dirty="0"/>
              <a:t>features don’t need a mobile app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600" dirty="0"/>
              <a:t>way more data than expected</a:t>
            </a:r>
            <a:endParaRPr sz="1600" dirty="0"/>
          </a:p>
        </p:txBody>
      </p:sp>
      <p:sp>
        <p:nvSpPr>
          <p:cNvPr id="17" name="Google Shape;85;p18">
            <a:extLst>
              <a:ext uri="{FF2B5EF4-FFF2-40B4-BE49-F238E27FC236}">
                <a16:creationId xmlns:a16="http://schemas.microsoft.com/office/drawing/2014/main" id="{D8BA9FD0-1897-4F66-AFF6-DA8BAFC5AB67}"/>
              </a:ext>
            </a:extLst>
          </p:cNvPr>
          <p:cNvSpPr/>
          <p:nvPr/>
        </p:nvSpPr>
        <p:spPr>
          <a:xfrm>
            <a:off x="311700" y="1115250"/>
            <a:ext cx="8166380" cy="358322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765" y="645760"/>
            <a:ext cx="1328576" cy="9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Paket">
  <a:themeElements>
    <a:clrScheme name="Benutzerdefiniert 1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22600"/>
      </a:accent3>
      <a:accent4>
        <a:srgbClr val="FFBD4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539</Words>
  <Application>Microsoft Office PowerPoint</Application>
  <PresentationFormat>Bildschirmpräsentation (16:9)</PresentationFormat>
  <Paragraphs>131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Paket</vt:lpstr>
      <vt:lpstr>   </vt:lpstr>
      <vt:lpstr>Idea</vt:lpstr>
      <vt:lpstr>Current State of development</vt:lpstr>
      <vt:lpstr>MVP features (planned)</vt:lpstr>
      <vt:lpstr>DEMO</vt:lpstr>
      <vt:lpstr>Final Product features (planned)</vt:lpstr>
      <vt:lpstr>Technology Stack Analysis</vt:lpstr>
      <vt:lpstr>Tech Stack then</vt:lpstr>
      <vt:lpstr>Tech Stack now</vt:lpstr>
      <vt:lpstr>Database focus</vt:lpstr>
      <vt:lpstr>Lessons Learned</vt:lpstr>
      <vt:lpstr>Problems</vt:lpstr>
      <vt:lpstr>Lessons Learned</vt:lpstr>
      <vt:lpstr>Work Distribution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NGO</dc:title>
  <dc:creator>Julia Brenner</dc:creator>
  <cp:lastModifiedBy>Chris</cp:lastModifiedBy>
  <cp:revision>117</cp:revision>
  <dcterms:modified xsi:type="dcterms:W3CDTF">2020-12-22T10:37:07Z</dcterms:modified>
</cp:coreProperties>
</file>