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70" d="100"/>
          <a:sy n="170" d="100"/>
        </p:scale>
        <p:origin x="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D584-BEA9-16C3-F784-34CCAFEB1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2FD2F-9EA7-AF76-21EF-6D4CB78C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3A60-D5E8-60D5-BEE1-D64129F2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3A43-3A17-F1CF-961F-B12DA96B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15D0-5E3D-AE92-2DEB-238325FE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234A-3C6E-070D-ADAB-E1D35586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9DC7-163F-F934-DC95-7E6AE0FC6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3DA6-EEC7-6AC3-195B-E171DC67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BEE4-5BBE-4161-362D-DDA247D2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50BA-47F7-1F34-251B-B07F0D49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3D36A-903F-D0B9-8EEE-66BF8905B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08712-CAC7-2CBA-CE36-3E2A29F5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0053-356A-669E-C9C0-28CA8878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A785-8968-0768-A575-C883E27E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10E3-3C60-0FE8-41AB-B95CCC87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0F67-8734-C41B-3E9F-201E79C9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3E0A-06CA-5616-B46B-0496EF36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8AA6-703A-B90A-EB34-800EEFAF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193F-220E-A282-E3D1-37064729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11EA-88C6-5FC4-A532-1B4068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EE2-9688-69B8-22E5-B0AA75AF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38D5-378F-BA90-8F25-31A5FF69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8301-0082-10BE-632D-2BED864D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9BBF-3411-A94B-6D6E-66941292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4526-870D-A380-66FD-557C12F9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1B71-E323-63F5-3E1F-8756C821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8CC6-4732-129C-03E7-02EC13A4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60453-417D-0558-FAAC-FFEC51C3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73D2-2D1E-B544-2201-8F75826E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3AFC-1B99-A6B6-C5D4-CA649EF1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A2A3-DB38-EBCF-5A4A-7AF6394C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4860-CAF7-5C09-736F-1351F8C6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AC40-68A8-5524-FD3B-69A72856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46F56-4AB6-C1D6-3C85-97AC7F98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13C15-692C-5E2F-9744-2E6A0731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60CF1-2D89-11D9-DF93-55B292039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9D6EF-59E5-CC24-2AE0-4CB30604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7003B-E20A-3862-A78C-5ABB141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A1227-3341-3B80-89CC-D8873B1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7B2D-368B-929A-0902-56F69842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F3B4F-863C-A653-EC7D-C1715B4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E1DD-3409-9F75-EE76-8FB80795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7541-4B84-1142-73C2-419F02C0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7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D430F-0FEF-F423-5E5B-81BD7231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5CBEC-F22E-68F7-CD20-E9C13BED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B9D50-F17A-9ECB-5B80-279E84C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7389-FEE5-C0FF-58C3-E05FE40A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1AD-1558-3276-2872-12C05946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7214A-A243-470F-592A-198C8EA1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1839-1B46-6DA2-44D9-E5560D20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EAAFA-3EE4-5FC5-1B3C-E4F8926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A0BC8-D91F-22F5-7C40-09929E9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1DF-33F5-9CF7-F260-FD9A3AE6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2B620-607A-4B08-5336-281D6A339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C7BF1-AC22-5F97-27A5-25B02AEB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28A-4980-38F0-41EF-24176134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78DB-D00D-C842-1781-BD3EAE67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4DC3-ADF8-4844-604D-BE15EE4C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15C52-AB6C-573E-9F07-07A7958D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78D2C-55B6-14F7-7425-A47D5C14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5F89-6AD7-927F-E7C7-E4F2E09C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B5E58-55BA-1E41-8676-D73EB213C57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F77D-0A5A-8057-E3CE-FDC0A641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2CA3-116C-E93B-C9C3-77FA5B246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BF99E-AA2B-2F40-B300-92BE23C3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9C94F-48A1-7837-18E1-D48A35665905}"/>
              </a:ext>
            </a:extLst>
          </p:cNvPr>
          <p:cNvSpPr txBox="1"/>
          <p:nvPr/>
        </p:nvSpPr>
        <p:spPr>
          <a:xfrm>
            <a:off x="1297749" y="14253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1. Random Boolean Function 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20C62-14A1-475F-BF82-4D0B5FE21614}"/>
              </a:ext>
            </a:extLst>
          </p:cNvPr>
          <p:cNvSpPr txBox="1"/>
          <p:nvPr/>
        </p:nvSpPr>
        <p:spPr>
          <a:xfrm>
            <a:off x="3946213" y="14253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3. Boolean Function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84991-C304-A49F-A9B3-41ED667161C8}"/>
              </a:ext>
            </a:extLst>
          </p:cNvPr>
          <p:cNvSpPr txBox="1"/>
          <p:nvPr/>
        </p:nvSpPr>
        <p:spPr>
          <a:xfrm>
            <a:off x="3946213" y="2619728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4. Boolean Network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7EBEC-8C59-D88D-2E7C-D9B29945C997}"/>
              </a:ext>
            </a:extLst>
          </p:cNvPr>
          <p:cNvSpPr txBox="1"/>
          <p:nvPr/>
        </p:nvSpPr>
        <p:spPr>
          <a:xfrm>
            <a:off x="1297749" y="2619728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2. Random Boolean Network Generators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E6FE0-DFB2-7E3E-086B-B8C0024FB240}"/>
              </a:ext>
            </a:extLst>
          </p:cNvPr>
          <p:cNvSpPr txBox="1"/>
          <p:nvPr/>
        </p:nvSpPr>
        <p:spPr>
          <a:xfrm>
            <a:off x="2562446" y="3891516"/>
            <a:ext cx="2726341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5. Ensemble experiments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62441C-C762-0112-833A-D4A7C6A1A7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33175" y="1782882"/>
            <a:ext cx="31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4DC22-CCC4-A052-60A6-A86D136E0A2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633175" y="2977273"/>
            <a:ext cx="31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E4A8AF-2C83-52B3-2227-09CD4D1796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465462" y="3334817"/>
            <a:ext cx="1460155" cy="55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C5B7D-5EA8-8085-A20D-46518127F75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925617" y="3334817"/>
            <a:ext cx="1188309" cy="55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B6B4F9-A26A-5FDD-4E96-805C7E77DE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465462" y="2140426"/>
            <a:ext cx="0" cy="479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5CEFDA-EB73-5680-C1D9-C812DD36BB3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113926" y="2140426"/>
            <a:ext cx="0" cy="479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0D541-142B-AA34-1FDA-FA28B9D7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E6D02E-5BF7-D7D3-3560-CD51B4C068C0}"/>
              </a:ext>
            </a:extLst>
          </p:cNvPr>
          <p:cNvSpPr txBox="1"/>
          <p:nvPr/>
        </p:nvSpPr>
        <p:spPr>
          <a:xfrm>
            <a:off x="1297749" y="14253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1. Random Boolean Function 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292AA-8472-FB4E-C2B3-A9BF16F0B552}"/>
              </a:ext>
            </a:extLst>
          </p:cNvPr>
          <p:cNvSpPr txBox="1"/>
          <p:nvPr/>
        </p:nvSpPr>
        <p:spPr>
          <a:xfrm>
            <a:off x="1297749" y="36610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3. Boolean Function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93BA7-7596-83E5-CA11-38CF8568E57D}"/>
              </a:ext>
            </a:extLst>
          </p:cNvPr>
          <p:cNvSpPr txBox="1"/>
          <p:nvPr/>
        </p:nvSpPr>
        <p:spPr>
          <a:xfrm>
            <a:off x="4647005" y="3661037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4. Boolean Network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64FA9-9059-4799-8976-2F47E5E56B5E}"/>
              </a:ext>
            </a:extLst>
          </p:cNvPr>
          <p:cNvSpPr txBox="1"/>
          <p:nvPr/>
        </p:nvSpPr>
        <p:spPr>
          <a:xfrm>
            <a:off x="4647005" y="1425336"/>
            <a:ext cx="2335426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2. Random Boolean Network Generators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9CCCA-A88B-22C2-CD5E-586E4C8213C3}"/>
              </a:ext>
            </a:extLst>
          </p:cNvPr>
          <p:cNvSpPr txBox="1"/>
          <p:nvPr/>
        </p:nvSpPr>
        <p:spPr>
          <a:xfrm>
            <a:off x="7581013" y="2696419"/>
            <a:ext cx="2726341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5. Ensemble experiments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D35FC-ED56-20E0-3AC5-A12684003BF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65462" y="2140426"/>
            <a:ext cx="0" cy="1520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24888C-DAD6-BDF5-F36A-BC996F82841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814718" y="2140425"/>
            <a:ext cx="0" cy="15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D0FAE7-8BDE-D752-0774-A884DB15B6D0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982431" y="1782881"/>
            <a:ext cx="1961753" cy="913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706CA-877C-4280-AB2E-1050CD9A1E8D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982431" y="3105042"/>
            <a:ext cx="1961753" cy="913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3B09FB-3AE3-7534-E274-853EF2840CC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633175" y="1782881"/>
            <a:ext cx="10138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458771-1FB9-A8AE-87EF-3B3237105DE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33175" y="4018582"/>
            <a:ext cx="1013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7264B-90DF-5331-402A-003549D1A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A1A23E-BF7F-E812-FA28-AC0BB7F64A93}"/>
              </a:ext>
            </a:extLst>
          </p:cNvPr>
          <p:cNvSpPr txBox="1"/>
          <p:nvPr/>
        </p:nvSpPr>
        <p:spPr>
          <a:xfrm>
            <a:off x="1020733" y="1425337"/>
            <a:ext cx="2335426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 Random Boolean Function Generators</a:t>
            </a:r>
          </a:p>
          <a:p>
            <a:r>
              <a:rPr lang="en-US" sz="800" dirty="0" err="1"/>
              <a:t>random_non_degenerated_function</a:t>
            </a:r>
            <a:r>
              <a:rPr lang="en-US" sz="800" dirty="0"/>
              <a:t>(n)</a:t>
            </a:r>
          </a:p>
          <a:p>
            <a:r>
              <a:rPr lang="en-US" sz="800" dirty="0" err="1"/>
              <a:t>random_k_canalizing_function</a:t>
            </a:r>
            <a:r>
              <a:rPr lang="en-US" sz="800" dirty="0"/>
              <a:t>(n, k)</a:t>
            </a:r>
          </a:p>
          <a:p>
            <a:r>
              <a:rPr lang="en-US" sz="800" dirty="0" err="1"/>
              <a:t>random_NCF</a:t>
            </a:r>
            <a:r>
              <a:rPr lang="en-US" sz="800" dirty="0"/>
              <a:t>(n, </a:t>
            </a:r>
            <a:r>
              <a:rPr lang="en-US" sz="800" dirty="0" err="1"/>
              <a:t>layer_structure</a:t>
            </a:r>
            <a:r>
              <a:rPr lang="en-US" sz="800" dirty="0"/>
              <a:t>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390C4-202C-D85E-085D-CCB9A4639B91}"/>
              </a:ext>
            </a:extLst>
          </p:cNvPr>
          <p:cNvSpPr txBox="1"/>
          <p:nvPr/>
        </p:nvSpPr>
        <p:spPr>
          <a:xfrm>
            <a:off x="1020732" y="2974417"/>
            <a:ext cx="2335426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 Boolean Function Analysis</a:t>
            </a:r>
          </a:p>
          <a:p>
            <a:r>
              <a:rPr lang="en-US" sz="800" dirty="0" err="1"/>
              <a:t>is_monotonic</a:t>
            </a:r>
            <a:r>
              <a:rPr lang="en-US" sz="800" dirty="0"/>
              <a:t>()	</a:t>
            </a:r>
            <a:r>
              <a:rPr lang="en-US" sz="800" dirty="0" err="1"/>
              <a:t>get_symmetry_groups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is_degenerated</a:t>
            </a:r>
            <a:r>
              <a:rPr lang="en-US" sz="800" dirty="0"/>
              <a:t>()	</a:t>
            </a:r>
            <a:r>
              <a:rPr lang="en-US" sz="800" dirty="0" err="1"/>
              <a:t>get_sensitivity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Is_k_canalizing</a:t>
            </a:r>
            <a:r>
              <a:rPr lang="en-US" sz="800" dirty="0"/>
              <a:t>()	</a:t>
            </a:r>
            <a:r>
              <a:rPr lang="en-US" sz="800" dirty="0" err="1"/>
              <a:t>get_layer_structure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Is_kset_canalizing</a:t>
            </a:r>
            <a:r>
              <a:rPr lang="en-US" sz="800" dirty="0"/>
              <a:t>()	</a:t>
            </a:r>
            <a:r>
              <a:rPr lang="en-US" sz="800" dirty="0" err="1"/>
              <a:t>get_canalizing_strength</a:t>
            </a:r>
            <a:r>
              <a:rPr lang="en-US" sz="800" dirty="0"/>
              <a:t>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96A90-AE14-D59A-6D04-D6AC520F9F50}"/>
              </a:ext>
            </a:extLst>
          </p:cNvPr>
          <p:cNvSpPr txBox="1"/>
          <p:nvPr/>
        </p:nvSpPr>
        <p:spPr>
          <a:xfrm>
            <a:off x="3913359" y="2974417"/>
            <a:ext cx="2335426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4. Boolean Network Analysis</a:t>
            </a:r>
          </a:p>
          <a:p>
            <a:r>
              <a:rPr lang="en-US" sz="800" dirty="0" err="1"/>
              <a:t>get_attractors_synchronous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get_steady_states_asynchronous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get_attractors_and_robustness_measures</a:t>
            </a:r>
            <a:r>
              <a:rPr lang="en-US" sz="800" dirty="0"/>
              <a:t>_</a:t>
            </a:r>
          </a:p>
          <a:p>
            <a:r>
              <a:rPr lang="en-US" sz="800" dirty="0"/>
              <a:t>synchronous()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B4003-853E-D655-B512-17302323FD4D}"/>
              </a:ext>
            </a:extLst>
          </p:cNvPr>
          <p:cNvSpPr txBox="1"/>
          <p:nvPr/>
        </p:nvSpPr>
        <p:spPr>
          <a:xfrm>
            <a:off x="3913359" y="1425337"/>
            <a:ext cx="2335426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2. Random Boolean Network Generators</a:t>
            </a:r>
          </a:p>
          <a:p>
            <a:r>
              <a:rPr lang="en-US" sz="800" dirty="0"/>
              <a:t>Generates a random Boolean network of defined size, degree distribution, canalizing depth or layer structure, bias, …</a:t>
            </a:r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A2827-B06C-269A-5A83-32BE7FE042E2}"/>
              </a:ext>
            </a:extLst>
          </p:cNvPr>
          <p:cNvSpPr txBox="1"/>
          <p:nvPr/>
        </p:nvSpPr>
        <p:spPr>
          <a:xfrm>
            <a:off x="7581013" y="2696419"/>
            <a:ext cx="2726341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5. Ensemble experiments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6057F-A143-FE2E-657D-B5F4032DB7F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88445" y="2480945"/>
            <a:ext cx="1" cy="49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068F75-8298-702F-B29E-56557375B18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81072" y="2480945"/>
            <a:ext cx="0" cy="49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227993-E2C9-F174-6114-5CED8656F6A5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248785" y="1953141"/>
            <a:ext cx="2695399" cy="74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8FA36-0950-E24D-EC72-3BF1B77506E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248785" y="3105042"/>
            <a:ext cx="2695399" cy="363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E882D-395C-037A-41E7-9745B3950B0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56159" y="1953141"/>
            <a:ext cx="5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B01527-AF36-AC39-2D67-A3F00BD4BF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56158" y="3468169"/>
            <a:ext cx="557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37A3-34E2-43B1-9D68-D771416A4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0FF43-72FE-28C1-358F-28114D19422D}"/>
              </a:ext>
            </a:extLst>
          </p:cNvPr>
          <p:cNvSpPr txBox="1"/>
          <p:nvPr/>
        </p:nvSpPr>
        <p:spPr>
          <a:xfrm>
            <a:off x="715477" y="1425337"/>
            <a:ext cx="2335426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 Random Boolean Function Generators</a:t>
            </a:r>
          </a:p>
          <a:p>
            <a:r>
              <a:rPr lang="en-US" sz="800" dirty="0" err="1"/>
              <a:t>random_non_degenerated_function</a:t>
            </a:r>
            <a:r>
              <a:rPr lang="en-US" sz="800" dirty="0"/>
              <a:t>(n)</a:t>
            </a:r>
          </a:p>
          <a:p>
            <a:r>
              <a:rPr lang="en-US" sz="800" dirty="0" err="1"/>
              <a:t>random_k_canalizing_function</a:t>
            </a:r>
            <a:r>
              <a:rPr lang="en-US" sz="800" dirty="0"/>
              <a:t>(n, k)</a:t>
            </a:r>
          </a:p>
          <a:p>
            <a:r>
              <a:rPr lang="en-US" sz="800" dirty="0" err="1"/>
              <a:t>random_NCF</a:t>
            </a:r>
            <a:r>
              <a:rPr lang="en-US" sz="800" dirty="0"/>
              <a:t>(n, </a:t>
            </a:r>
            <a:r>
              <a:rPr lang="en-US" sz="800" dirty="0" err="1"/>
              <a:t>layer_structure</a:t>
            </a:r>
            <a:r>
              <a:rPr lang="en-US" sz="800" dirty="0"/>
              <a:t>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5F3F5-C06E-ED90-17CA-872855B3CEC7}"/>
              </a:ext>
            </a:extLst>
          </p:cNvPr>
          <p:cNvSpPr txBox="1"/>
          <p:nvPr/>
        </p:nvSpPr>
        <p:spPr>
          <a:xfrm>
            <a:off x="715477" y="3633311"/>
            <a:ext cx="2335426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 Boolean Function Analysis</a:t>
            </a:r>
          </a:p>
          <a:p>
            <a:r>
              <a:rPr lang="en-US" sz="800" dirty="0" err="1"/>
              <a:t>is_monotonic</a:t>
            </a:r>
            <a:r>
              <a:rPr lang="en-US" sz="800" dirty="0"/>
              <a:t>()	</a:t>
            </a:r>
            <a:r>
              <a:rPr lang="en-US" sz="800" dirty="0" err="1"/>
              <a:t>get_symmetry_groups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is_degenerated</a:t>
            </a:r>
            <a:r>
              <a:rPr lang="en-US" sz="800" dirty="0"/>
              <a:t>()	</a:t>
            </a:r>
            <a:r>
              <a:rPr lang="en-US" sz="800" dirty="0" err="1"/>
              <a:t>get_sensitivity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Is_k_canalizing</a:t>
            </a:r>
            <a:r>
              <a:rPr lang="en-US" sz="800" dirty="0"/>
              <a:t>()	</a:t>
            </a:r>
            <a:r>
              <a:rPr lang="en-US" sz="800" dirty="0" err="1"/>
              <a:t>get_layer_structure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Is_kset_canalizing</a:t>
            </a:r>
            <a:r>
              <a:rPr lang="en-US" sz="800" dirty="0"/>
              <a:t>()	</a:t>
            </a:r>
            <a:r>
              <a:rPr lang="en-US" sz="800" dirty="0" err="1"/>
              <a:t>get_canalizing_strength</a:t>
            </a:r>
            <a:r>
              <a:rPr lang="en-US" sz="800" dirty="0"/>
              <a:t>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6872E-3AF2-4CAC-DC44-0891850B84CD}"/>
              </a:ext>
            </a:extLst>
          </p:cNvPr>
          <p:cNvSpPr txBox="1"/>
          <p:nvPr/>
        </p:nvSpPr>
        <p:spPr>
          <a:xfrm>
            <a:off x="3913359" y="3633311"/>
            <a:ext cx="2335426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4. Boolean Network Analysis</a:t>
            </a:r>
          </a:p>
          <a:p>
            <a:r>
              <a:rPr lang="en-US" sz="800" dirty="0" err="1"/>
              <a:t>get_steady_states_asynchronous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get_Derrida_values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get_attractors_and_robustness_measures</a:t>
            </a:r>
            <a:r>
              <a:rPr lang="en-US" sz="800" dirty="0"/>
              <a:t>_</a:t>
            </a:r>
          </a:p>
          <a:p>
            <a:r>
              <a:rPr lang="en-US" sz="800" dirty="0"/>
              <a:t>synchronous()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74C9D-442F-A561-BCA2-D603A4036B17}"/>
              </a:ext>
            </a:extLst>
          </p:cNvPr>
          <p:cNvSpPr txBox="1"/>
          <p:nvPr/>
        </p:nvSpPr>
        <p:spPr>
          <a:xfrm>
            <a:off x="3913359" y="1425337"/>
            <a:ext cx="2335426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2. Random Boolean Network Generators</a:t>
            </a:r>
          </a:p>
          <a:p>
            <a:r>
              <a:rPr lang="en-US" sz="800" dirty="0"/>
              <a:t>Generate random Boolean networks of defined size, degree distribution, canalizing depth or layer structure, bias, …</a:t>
            </a:r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17099-C86C-BC57-9FA6-D7ABE3B28120}"/>
              </a:ext>
            </a:extLst>
          </p:cNvPr>
          <p:cNvSpPr txBox="1"/>
          <p:nvPr/>
        </p:nvSpPr>
        <p:spPr>
          <a:xfrm>
            <a:off x="2212899" y="2699583"/>
            <a:ext cx="2538465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5. Ensemble experiments</a:t>
            </a:r>
          </a:p>
          <a:p>
            <a:r>
              <a:rPr lang="en-US" sz="800" dirty="0"/>
              <a:t>Build reproducible pipelines for systematic studies</a:t>
            </a:r>
          </a:p>
          <a:p>
            <a:r>
              <a:rPr lang="en-US" sz="800" dirty="0"/>
              <a:t>Systematically vary parameters and study network properties across ensembles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BDCD35-6B7E-127C-055B-7D5992528DD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83190" y="2480945"/>
            <a:ext cx="0" cy="115236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9D6680-0CF5-B87D-6F9E-95C2C3019A5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81072" y="2480945"/>
            <a:ext cx="0" cy="115236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AAFB58-CBF5-F4EC-6E1D-40FD5D6AB19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50903" y="1953141"/>
            <a:ext cx="8624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5827E-B68F-BB95-10B5-4681985629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0903" y="4127063"/>
            <a:ext cx="8624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18FD-B643-9A76-951A-F9ED6B7CF34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83190" y="2480945"/>
            <a:ext cx="355028" cy="26213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3F5C5D-7F44-FD93-8CDF-1127C07507D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883190" y="3380204"/>
            <a:ext cx="355028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41659-3284-CFEA-035A-A76C7FA4D85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51364" y="3380204"/>
            <a:ext cx="329708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4CBBBA-2AA1-F473-5560-BC1DCE72EF3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51363" y="2480945"/>
            <a:ext cx="329709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6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48351-0DF7-98DA-19AF-16F1D64C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950E5-4062-BF9A-1E00-CF0AFEC38A9B}"/>
              </a:ext>
            </a:extLst>
          </p:cNvPr>
          <p:cNvSpPr txBox="1"/>
          <p:nvPr/>
        </p:nvSpPr>
        <p:spPr>
          <a:xfrm>
            <a:off x="715477" y="1425337"/>
            <a:ext cx="2335426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 Random Boolean Function Generators</a:t>
            </a:r>
          </a:p>
          <a:p>
            <a:r>
              <a:rPr lang="en-US" sz="800" dirty="0" err="1"/>
              <a:t>random_non_degenerated_function</a:t>
            </a:r>
            <a:r>
              <a:rPr lang="en-US" sz="800" dirty="0"/>
              <a:t>(n)</a:t>
            </a:r>
          </a:p>
          <a:p>
            <a:r>
              <a:rPr lang="en-US" sz="800" dirty="0" err="1"/>
              <a:t>random_k_canalizing_function</a:t>
            </a:r>
            <a:r>
              <a:rPr lang="en-US" sz="800" dirty="0"/>
              <a:t>(n, k)</a:t>
            </a:r>
          </a:p>
          <a:p>
            <a:r>
              <a:rPr lang="en-US" sz="800" dirty="0" err="1"/>
              <a:t>random_NCF</a:t>
            </a:r>
            <a:r>
              <a:rPr lang="en-US" sz="800" dirty="0"/>
              <a:t>(n, </a:t>
            </a:r>
            <a:r>
              <a:rPr lang="en-US" sz="800" dirty="0" err="1"/>
              <a:t>layer_structure</a:t>
            </a:r>
            <a:r>
              <a:rPr lang="en-US" sz="800" dirty="0"/>
              <a:t>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405A-703B-81BD-DA2A-4A84AED98E9B}"/>
              </a:ext>
            </a:extLst>
          </p:cNvPr>
          <p:cNvSpPr txBox="1"/>
          <p:nvPr/>
        </p:nvSpPr>
        <p:spPr>
          <a:xfrm>
            <a:off x="715477" y="3633311"/>
            <a:ext cx="2335426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 Boolean Function Analysis</a:t>
            </a:r>
          </a:p>
          <a:p>
            <a:r>
              <a:rPr lang="en-US" sz="800" dirty="0" err="1"/>
              <a:t>is_monotonic</a:t>
            </a:r>
            <a:r>
              <a:rPr lang="en-US" sz="800" dirty="0"/>
              <a:t>()	</a:t>
            </a:r>
            <a:r>
              <a:rPr lang="en-US" sz="800" dirty="0" err="1"/>
              <a:t>get_symmetry_groups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is_degenerated</a:t>
            </a:r>
            <a:r>
              <a:rPr lang="en-US" sz="800" dirty="0"/>
              <a:t>()	</a:t>
            </a:r>
            <a:r>
              <a:rPr lang="en-US" sz="800" dirty="0" err="1"/>
              <a:t>get_sensitivity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Is_k_canalizing</a:t>
            </a:r>
            <a:r>
              <a:rPr lang="en-US" sz="800" dirty="0"/>
              <a:t>()	</a:t>
            </a:r>
            <a:r>
              <a:rPr lang="en-US" sz="800" dirty="0" err="1"/>
              <a:t>get_layer_structure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Is_kset_canalizing</a:t>
            </a:r>
            <a:r>
              <a:rPr lang="en-US" sz="800" dirty="0"/>
              <a:t>()	</a:t>
            </a:r>
            <a:r>
              <a:rPr lang="en-US" sz="800" dirty="0" err="1"/>
              <a:t>get_canalizing_strength</a:t>
            </a:r>
            <a:r>
              <a:rPr lang="en-US" sz="800" dirty="0"/>
              <a:t>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972F6-8C12-E375-58CF-524228A5B119}"/>
              </a:ext>
            </a:extLst>
          </p:cNvPr>
          <p:cNvSpPr txBox="1"/>
          <p:nvPr/>
        </p:nvSpPr>
        <p:spPr>
          <a:xfrm>
            <a:off x="3913359" y="3633311"/>
            <a:ext cx="2335426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4. Boolean Network Analysis</a:t>
            </a:r>
          </a:p>
          <a:p>
            <a:r>
              <a:rPr lang="en-US" sz="800" dirty="0" err="1"/>
              <a:t>get_steady_states_asynchronous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get_Derrida_values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get_attractors_and_robustness_measures</a:t>
            </a:r>
            <a:r>
              <a:rPr lang="en-US" sz="800" dirty="0"/>
              <a:t>_</a:t>
            </a:r>
          </a:p>
          <a:p>
            <a:r>
              <a:rPr lang="en-US" sz="800" dirty="0"/>
              <a:t>synchronous()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6BAB6-5CB9-4604-8CD8-E496DEC7206E}"/>
              </a:ext>
            </a:extLst>
          </p:cNvPr>
          <p:cNvSpPr txBox="1"/>
          <p:nvPr/>
        </p:nvSpPr>
        <p:spPr>
          <a:xfrm>
            <a:off x="3913359" y="1425337"/>
            <a:ext cx="2335426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2. Random Boolean Network Generators</a:t>
            </a:r>
          </a:p>
          <a:p>
            <a:r>
              <a:rPr lang="en-US" sz="800" dirty="0"/>
              <a:t>Generate random Boolean networks of defined size, degree distribution, canalizing depth or layer structure, bias, …</a:t>
            </a:r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E3303-F139-DA18-E558-754BD02C67F6}"/>
              </a:ext>
            </a:extLst>
          </p:cNvPr>
          <p:cNvSpPr txBox="1"/>
          <p:nvPr/>
        </p:nvSpPr>
        <p:spPr>
          <a:xfrm>
            <a:off x="2212899" y="2699583"/>
            <a:ext cx="2538465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5. Ensemble experiments</a:t>
            </a:r>
          </a:p>
          <a:p>
            <a:r>
              <a:rPr lang="en-US" sz="800" dirty="0"/>
              <a:t>Build reproducible pipelines for systematic studies:</a:t>
            </a:r>
          </a:p>
          <a:p>
            <a:r>
              <a:rPr lang="en-US" sz="800" dirty="0"/>
              <a:t>vary parameters and study network properties across ensembles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21F01-1A0F-F0EB-0A7F-73C66D7421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83190" y="2480945"/>
            <a:ext cx="0" cy="115236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F1CC3F-B47E-AD2F-E70A-8E70AFA55EE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81072" y="2480945"/>
            <a:ext cx="0" cy="115236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92C94E-597B-A22B-F357-D1D2054FF6A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50903" y="1953141"/>
            <a:ext cx="8624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3CCA0C-FF24-CB22-58D2-FEC9E9674EA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0903" y="4127063"/>
            <a:ext cx="8624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C87C70-90B7-665C-0D00-B6C018883FD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83190" y="2480945"/>
            <a:ext cx="355028" cy="26213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2172A1-DFBE-5820-D4CA-A9465C1D679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883190" y="3380204"/>
            <a:ext cx="355028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A9EFFE-49F3-CA2A-0059-BE377248399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51364" y="3380204"/>
            <a:ext cx="329708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7A4252-8BAC-ADC8-E265-B1AFB881A51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51363" y="2480945"/>
            <a:ext cx="329709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8FFC44-D612-A1FB-DD19-19CCD2EDA170}"/>
              </a:ext>
            </a:extLst>
          </p:cNvPr>
          <p:cNvSpPr txBox="1"/>
          <p:nvPr/>
        </p:nvSpPr>
        <p:spPr>
          <a:xfrm>
            <a:off x="5410780" y="2507803"/>
            <a:ext cx="1612396" cy="1031915"/>
          </a:xfrm>
          <a:prstGeom prst="hexagon">
            <a:avLst>
              <a:gd name="adj" fmla="val 6992"/>
              <a:gd name="vf" fmla="val 1154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BooleanNetwork</a:t>
            </a:r>
            <a:endParaRPr lang="en-US" sz="1200" dirty="0"/>
          </a:p>
          <a:p>
            <a:r>
              <a:rPr lang="en-US" sz="800" dirty="0"/>
              <a:t>Interoperable with </a:t>
            </a:r>
            <a:r>
              <a:rPr lang="en-US" sz="800" dirty="0" err="1"/>
              <a:t>PyBoolNet</a:t>
            </a:r>
            <a:r>
              <a:rPr lang="en-US" sz="800" dirty="0"/>
              <a:t>, CANA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60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0BAD-0DE0-C471-51F0-F6B73098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E8E869-8CD1-325D-B8AD-CE1DFCDFE559}"/>
              </a:ext>
            </a:extLst>
          </p:cNvPr>
          <p:cNvSpPr/>
          <p:nvPr/>
        </p:nvSpPr>
        <p:spPr>
          <a:xfrm>
            <a:off x="3703101" y="944880"/>
            <a:ext cx="2982179" cy="3992880"/>
          </a:xfrm>
          <a:prstGeom prst="roundRect">
            <a:avLst>
              <a:gd name="adj" fmla="val 20354"/>
            </a:avLst>
          </a:prstGeom>
          <a:solidFill>
            <a:schemeClr val="accent2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7C609A5-672E-3A7E-2435-4831FA0C9A53}"/>
              </a:ext>
            </a:extLst>
          </p:cNvPr>
          <p:cNvSpPr/>
          <p:nvPr/>
        </p:nvSpPr>
        <p:spPr>
          <a:xfrm>
            <a:off x="525739" y="944880"/>
            <a:ext cx="2755941" cy="3992880"/>
          </a:xfrm>
          <a:prstGeom prst="roundRect">
            <a:avLst>
              <a:gd name="adj" fmla="val 20354"/>
            </a:avLst>
          </a:prstGeom>
          <a:solidFill>
            <a:schemeClr val="accent2">
              <a:lumMod val="20000"/>
              <a:lumOff val="8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C0AD-E2BB-DCBD-8C86-A5C6F2BCA3EF}"/>
              </a:ext>
            </a:extLst>
          </p:cNvPr>
          <p:cNvSpPr txBox="1"/>
          <p:nvPr/>
        </p:nvSpPr>
        <p:spPr>
          <a:xfrm>
            <a:off x="715477" y="1425337"/>
            <a:ext cx="2335426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 Random Boolean Function Generators</a:t>
            </a:r>
          </a:p>
          <a:p>
            <a:r>
              <a:rPr lang="en-US" sz="800" dirty="0" err="1"/>
              <a:t>random_non_degenerated_function</a:t>
            </a:r>
            <a:r>
              <a:rPr lang="en-US" sz="800" dirty="0"/>
              <a:t>(n, bias)</a:t>
            </a:r>
          </a:p>
          <a:p>
            <a:r>
              <a:rPr lang="en-US" sz="800" dirty="0" err="1"/>
              <a:t>random_k_canalizing_function</a:t>
            </a:r>
            <a:r>
              <a:rPr lang="en-US" sz="800" dirty="0"/>
              <a:t>(n, k)</a:t>
            </a:r>
          </a:p>
          <a:p>
            <a:r>
              <a:rPr lang="en-US" sz="800" dirty="0" err="1"/>
              <a:t>random_NCF</a:t>
            </a:r>
            <a:r>
              <a:rPr lang="en-US" sz="800" dirty="0"/>
              <a:t>(n, </a:t>
            </a:r>
            <a:r>
              <a:rPr lang="en-US" sz="800" dirty="0" err="1"/>
              <a:t>layer_structure</a:t>
            </a:r>
            <a:r>
              <a:rPr lang="en-US" sz="800" dirty="0"/>
              <a:t>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5A8E1-BCC5-C492-2CD7-8C1540562120}"/>
              </a:ext>
            </a:extLst>
          </p:cNvPr>
          <p:cNvSpPr txBox="1"/>
          <p:nvPr/>
        </p:nvSpPr>
        <p:spPr>
          <a:xfrm>
            <a:off x="715477" y="3633311"/>
            <a:ext cx="2335426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 Boolean Function Analysis</a:t>
            </a:r>
          </a:p>
          <a:p>
            <a:r>
              <a:rPr lang="en-US" sz="800" dirty="0" err="1"/>
              <a:t>is_monotonic</a:t>
            </a:r>
            <a:r>
              <a:rPr lang="en-US" sz="800" dirty="0"/>
              <a:t>()	</a:t>
            </a:r>
            <a:r>
              <a:rPr lang="en-US" sz="800" dirty="0" err="1"/>
              <a:t>get_symmetry_groups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is_degenerated</a:t>
            </a:r>
            <a:r>
              <a:rPr lang="en-US" sz="800" dirty="0"/>
              <a:t>()	</a:t>
            </a:r>
            <a:r>
              <a:rPr lang="en-US" sz="800" dirty="0" err="1"/>
              <a:t>get_sensitivity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Is_k_canalizing</a:t>
            </a:r>
            <a:r>
              <a:rPr lang="en-US" sz="800" dirty="0"/>
              <a:t>()	</a:t>
            </a:r>
            <a:r>
              <a:rPr lang="en-US" sz="800" dirty="0" err="1"/>
              <a:t>get_layer_structure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Is_kset_canalizing</a:t>
            </a:r>
            <a:r>
              <a:rPr lang="en-US" sz="800" dirty="0"/>
              <a:t>()	</a:t>
            </a:r>
            <a:r>
              <a:rPr lang="en-US" sz="800" dirty="0" err="1"/>
              <a:t>get_canalizing_strength</a:t>
            </a:r>
            <a:r>
              <a:rPr lang="en-US" sz="800" dirty="0"/>
              <a:t>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93D43-9F6D-C312-57FA-EFF5AAFBDD1E}"/>
              </a:ext>
            </a:extLst>
          </p:cNvPr>
          <p:cNvSpPr txBox="1"/>
          <p:nvPr/>
        </p:nvSpPr>
        <p:spPr>
          <a:xfrm>
            <a:off x="3913359" y="3633311"/>
            <a:ext cx="2690640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4. Boolean Network Analysis</a:t>
            </a:r>
          </a:p>
          <a:p>
            <a:r>
              <a:rPr lang="en-US" sz="800" dirty="0" err="1"/>
              <a:t>get_steady_states_asynchronous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get_Derrida_values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get_attractors_and_robustness_measures</a:t>
            </a:r>
            <a:r>
              <a:rPr lang="en-US" sz="800" dirty="0"/>
              <a:t>_</a:t>
            </a:r>
          </a:p>
          <a:p>
            <a:r>
              <a:rPr lang="en-US" sz="800" dirty="0"/>
              <a:t>synchronous()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6DDB8-E72E-6A34-BFFB-F00834FF9274}"/>
              </a:ext>
            </a:extLst>
          </p:cNvPr>
          <p:cNvSpPr txBox="1"/>
          <p:nvPr/>
        </p:nvSpPr>
        <p:spPr>
          <a:xfrm>
            <a:off x="3913359" y="1425337"/>
            <a:ext cx="2690640" cy="1055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2. Random Boolean Network Generators</a:t>
            </a:r>
          </a:p>
          <a:p>
            <a:r>
              <a:rPr lang="en-US" sz="800" dirty="0"/>
              <a:t>Generate random Boolean networks of defined size, degree distribution, canalizing depth or layer structure, bias, …</a:t>
            </a:r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1176-6492-53E4-830D-2FDA82078130}"/>
              </a:ext>
            </a:extLst>
          </p:cNvPr>
          <p:cNvSpPr txBox="1"/>
          <p:nvPr/>
        </p:nvSpPr>
        <p:spPr>
          <a:xfrm>
            <a:off x="2212899" y="2699583"/>
            <a:ext cx="2538465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5. Ensemble experiments</a:t>
            </a:r>
          </a:p>
          <a:p>
            <a:r>
              <a:rPr lang="en-US" sz="800" dirty="0"/>
              <a:t>Build reproducible pipelines for systematic studies:</a:t>
            </a:r>
          </a:p>
          <a:p>
            <a:r>
              <a:rPr lang="en-US" sz="800" dirty="0"/>
              <a:t>vary parameters and study function and network properties across ensembles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403B9B-A14C-B3EB-CDB0-124300457DB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83190" y="2480945"/>
            <a:ext cx="0" cy="115236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DC3916-02BD-2CD6-14BA-30313AB1033E}"/>
              </a:ext>
            </a:extLst>
          </p:cNvPr>
          <p:cNvCxnSpPr>
            <a:cxnSpLocks/>
          </p:cNvCxnSpPr>
          <p:nvPr/>
        </p:nvCxnSpPr>
        <p:spPr>
          <a:xfrm>
            <a:off x="5069840" y="2480945"/>
            <a:ext cx="11232" cy="115236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2C4D76-47CE-5E07-763C-C74A4F3A6D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50903" y="1953141"/>
            <a:ext cx="8624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959E0-D9BB-67A9-4ACF-14BF2229DF2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0903" y="4127063"/>
            <a:ext cx="8624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C43C74-F79F-9BD9-4B0D-C86AD3D8FF0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83190" y="2480945"/>
            <a:ext cx="355028" cy="26213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CD7593-046B-3A4C-0B6F-B7EACAC98FE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883190" y="3380204"/>
            <a:ext cx="355028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9B5C6A-FE9E-E2AF-DB34-3817E4ACE0B9}"/>
              </a:ext>
            </a:extLst>
          </p:cNvPr>
          <p:cNvCxnSpPr>
            <a:cxnSpLocks/>
          </p:cNvCxnSpPr>
          <p:nvPr/>
        </p:nvCxnSpPr>
        <p:spPr>
          <a:xfrm flipH="1" flipV="1">
            <a:off x="4751364" y="3380204"/>
            <a:ext cx="318476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108598-656A-FF35-DE1F-BC0E925D3133}"/>
              </a:ext>
            </a:extLst>
          </p:cNvPr>
          <p:cNvCxnSpPr>
            <a:cxnSpLocks/>
          </p:cNvCxnSpPr>
          <p:nvPr/>
        </p:nvCxnSpPr>
        <p:spPr>
          <a:xfrm flipH="1">
            <a:off x="4751363" y="2480945"/>
            <a:ext cx="318476" cy="2531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E474E2-B899-5D6A-9107-9532F2ABFAA9}"/>
              </a:ext>
            </a:extLst>
          </p:cNvPr>
          <p:cNvSpPr txBox="1"/>
          <p:nvPr/>
        </p:nvSpPr>
        <p:spPr>
          <a:xfrm>
            <a:off x="3869202" y="1029990"/>
            <a:ext cx="168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BooleanNetwork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BCD24-2AB5-DC48-3C85-7CAA41A6D546}"/>
              </a:ext>
            </a:extLst>
          </p:cNvPr>
          <p:cNvSpPr txBox="1"/>
          <p:nvPr/>
        </p:nvSpPr>
        <p:spPr>
          <a:xfrm>
            <a:off x="715477" y="1046609"/>
            <a:ext cx="17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BooleanFunction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94C1F-2208-F6C3-1A03-DC0692915494}"/>
              </a:ext>
            </a:extLst>
          </p:cNvPr>
          <p:cNvSpPr txBox="1"/>
          <p:nvPr/>
        </p:nvSpPr>
        <p:spPr>
          <a:xfrm>
            <a:off x="5172785" y="2767687"/>
            <a:ext cx="1431214" cy="578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6. Interoperability</a:t>
            </a:r>
          </a:p>
          <a:p>
            <a:r>
              <a:rPr lang="en-US" sz="800" dirty="0"/>
              <a:t>Export/Import </a:t>
            </a:r>
            <a:r>
              <a:rPr lang="en-US" sz="800" dirty="0">
                <a:sym typeface="Wingdings" pitchFamily="2" charset="2"/>
              </a:rPr>
              <a:t></a:t>
            </a:r>
            <a:br>
              <a:rPr lang="en-US" sz="800" dirty="0">
                <a:sym typeface="Wingdings" pitchFamily="2" charset="2"/>
              </a:rPr>
            </a:br>
            <a:r>
              <a:rPr lang="en-US" sz="800" dirty="0">
                <a:sym typeface="Wingdings" pitchFamily="2" charset="2"/>
              </a:rPr>
              <a:t>CANA, </a:t>
            </a:r>
            <a:r>
              <a:rPr lang="en-US" sz="800" dirty="0" err="1">
                <a:sym typeface="Wingdings" pitchFamily="2" charset="2"/>
              </a:rPr>
              <a:t>PyBoolNet</a:t>
            </a:r>
            <a:r>
              <a:rPr lang="en-US" sz="800" dirty="0">
                <a:sym typeface="Wingdings" pitchFamily="2" charset="2"/>
              </a:rPr>
              <a:t>, …</a:t>
            </a:r>
            <a:endParaRPr lang="en-US" sz="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FA7003-1E13-5AD6-BA51-7E9E3239DF7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88392" y="2480945"/>
            <a:ext cx="0" cy="2867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2489BA-5D53-F025-080D-AC348AA85041}"/>
              </a:ext>
            </a:extLst>
          </p:cNvPr>
          <p:cNvCxnSpPr>
            <a:cxnSpLocks/>
          </p:cNvCxnSpPr>
          <p:nvPr/>
        </p:nvCxnSpPr>
        <p:spPr>
          <a:xfrm>
            <a:off x="5888392" y="3346569"/>
            <a:ext cx="0" cy="2867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0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BCC99-BFF3-2515-0634-2BBADF2F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7F4E4D2-E099-F81C-A05E-4DDB135E817C}"/>
              </a:ext>
            </a:extLst>
          </p:cNvPr>
          <p:cNvSpPr/>
          <p:nvPr/>
        </p:nvSpPr>
        <p:spPr>
          <a:xfrm>
            <a:off x="3716309" y="1061643"/>
            <a:ext cx="2755941" cy="3705304"/>
          </a:xfrm>
          <a:prstGeom prst="roundRect">
            <a:avLst>
              <a:gd name="adj" fmla="val 20354"/>
            </a:avLst>
          </a:prstGeom>
          <a:solidFill>
            <a:schemeClr val="tx2">
              <a:lumMod val="10000"/>
              <a:lumOff val="9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191552-C878-C93F-605F-DF57B0B30E03}"/>
              </a:ext>
            </a:extLst>
          </p:cNvPr>
          <p:cNvSpPr/>
          <p:nvPr/>
        </p:nvSpPr>
        <p:spPr>
          <a:xfrm>
            <a:off x="525739" y="1090217"/>
            <a:ext cx="2755941" cy="3705304"/>
          </a:xfrm>
          <a:prstGeom prst="roundRect">
            <a:avLst>
              <a:gd name="adj" fmla="val 20354"/>
            </a:avLst>
          </a:prstGeom>
          <a:solidFill>
            <a:schemeClr val="tx2">
              <a:lumMod val="10000"/>
              <a:lumOff val="9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9EE6-11C5-A0A4-93B4-2D2087196CC4}"/>
              </a:ext>
            </a:extLst>
          </p:cNvPr>
          <p:cNvSpPr txBox="1"/>
          <p:nvPr/>
        </p:nvSpPr>
        <p:spPr>
          <a:xfrm>
            <a:off x="640505" y="1428274"/>
            <a:ext cx="2538465" cy="8172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1. Random Boolean Function Generators</a:t>
            </a:r>
          </a:p>
          <a:p>
            <a:r>
              <a:rPr lang="en-US" sz="800" dirty="0" err="1"/>
              <a:t>random_non_degenerated_function</a:t>
            </a:r>
            <a:r>
              <a:rPr lang="en-US" sz="800" dirty="0"/>
              <a:t>(n, bias)</a:t>
            </a:r>
          </a:p>
          <a:p>
            <a:r>
              <a:rPr lang="en-US" sz="800" dirty="0" err="1"/>
              <a:t>random_k_canalizing_function</a:t>
            </a:r>
            <a:r>
              <a:rPr lang="en-US" sz="800" dirty="0"/>
              <a:t>(n, k)</a:t>
            </a:r>
          </a:p>
          <a:p>
            <a:r>
              <a:rPr lang="en-US" sz="800" dirty="0" err="1"/>
              <a:t>random_NCF</a:t>
            </a:r>
            <a:r>
              <a:rPr lang="en-US" sz="800" dirty="0"/>
              <a:t>(n, </a:t>
            </a:r>
            <a:r>
              <a:rPr lang="en-US" sz="800" dirty="0" err="1"/>
              <a:t>layer_structure</a:t>
            </a:r>
            <a:r>
              <a:rPr lang="en-US" sz="800" dirty="0"/>
              <a:t>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A4C3D-B737-AE2F-71F6-77FDC7733A53}"/>
              </a:ext>
            </a:extLst>
          </p:cNvPr>
          <p:cNvSpPr txBox="1"/>
          <p:nvPr/>
        </p:nvSpPr>
        <p:spPr>
          <a:xfrm>
            <a:off x="640505" y="3558222"/>
            <a:ext cx="2538464" cy="987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3. Boolean Function Analysis</a:t>
            </a:r>
          </a:p>
          <a:p>
            <a:r>
              <a:rPr lang="en-US" sz="800" dirty="0" err="1"/>
              <a:t>is_monotonic</a:t>
            </a:r>
            <a:r>
              <a:rPr lang="en-US" sz="800" dirty="0"/>
              <a:t>()	</a:t>
            </a:r>
            <a:r>
              <a:rPr lang="en-US" sz="800" dirty="0" err="1"/>
              <a:t>get_symmetry_groups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is_degenerated</a:t>
            </a:r>
            <a:r>
              <a:rPr lang="en-US" sz="800" dirty="0"/>
              <a:t>()	</a:t>
            </a:r>
            <a:r>
              <a:rPr lang="en-US" sz="800" dirty="0" err="1"/>
              <a:t>get_sensitivity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Is_k_canalizing</a:t>
            </a:r>
            <a:r>
              <a:rPr lang="en-US" sz="800" dirty="0"/>
              <a:t>()	</a:t>
            </a:r>
            <a:r>
              <a:rPr lang="en-US" sz="800" dirty="0" err="1"/>
              <a:t>get_layer_structure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Is_kset_canalizing</a:t>
            </a:r>
            <a:r>
              <a:rPr lang="en-US" sz="800" dirty="0"/>
              <a:t>()	</a:t>
            </a:r>
            <a:r>
              <a:rPr lang="en-US" sz="800" dirty="0" err="1"/>
              <a:t>get_canalizing_strength</a:t>
            </a:r>
            <a:r>
              <a:rPr lang="en-US" sz="800" dirty="0"/>
              <a:t>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2174E-88D6-19D5-3E11-09A4E62118FD}"/>
              </a:ext>
            </a:extLst>
          </p:cNvPr>
          <p:cNvSpPr txBox="1"/>
          <p:nvPr/>
        </p:nvSpPr>
        <p:spPr>
          <a:xfrm>
            <a:off x="3825048" y="3574573"/>
            <a:ext cx="2538463" cy="9534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4. Boolean Network Analysis</a:t>
            </a:r>
          </a:p>
          <a:p>
            <a:r>
              <a:rPr lang="en-US" sz="800" dirty="0" err="1"/>
              <a:t>get_steady_states_asynchronous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get_attractors_and_robustness_synchronous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get_modular_structure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get_edge_controlled_network</a:t>
            </a:r>
            <a:r>
              <a:rPr lang="en-US" sz="800" dirty="0"/>
              <a:t>()</a:t>
            </a:r>
          </a:p>
          <a:p>
            <a:r>
              <a:rPr lang="en-US" sz="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2BCFE-5A74-DD22-B5A0-DF806E4478F3}"/>
              </a:ext>
            </a:extLst>
          </p:cNvPr>
          <p:cNvSpPr txBox="1"/>
          <p:nvPr/>
        </p:nvSpPr>
        <p:spPr>
          <a:xfrm>
            <a:off x="3825048" y="1428274"/>
            <a:ext cx="2538465" cy="8172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2. Random Boolean Network Generators</a:t>
            </a:r>
          </a:p>
          <a:p>
            <a:r>
              <a:rPr lang="en-US" sz="800" dirty="0"/>
              <a:t>Generate random Boolean networks of defined size, degree distribution, canalizing depth or layer structure, bias, …</a:t>
            </a:r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1E615-0133-8E7A-494F-891A03D4F713}"/>
              </a:ext>
            </a:extLst>
          </p:cNvPr>
          <p:cNvSpPr txBox="1"/>
          <p:nvPr/>
        </p:nvSpPr>
        <p:spPr>
          <a:xfrm>
            <a:off x="2196399" y="2575672"/>
            <a:ext cx="2538465" cy="6810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5. Ensemble experiments</a:t>
            </a:r>
          </a:p>
          <a:p>
            <a:r>
              <a:rPr lang="en-US" sz="800" dirty="0"/>
              <a:t>Build reproducible pipelines for systematic studies:</a:t>
            </a:r>
          </a:p>
          <a:p>
            <a:r>
              <a:rPr lang="en-US" sz="800" dirty="0"/>
              <a:t>vary parameters and study function and network properties across ensembles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148DE3-88FE-2E45-57BC-6D81D347928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909737" y="2245519"/>
            <a:ext cx="1" cy="131270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EC6788-9327-107F-F0BF-636E61972058}"/>
              </a:ext>
            </a:extLst>
          </p:cNvPr>
          <p:cNvCxnSpPr>
            <a:cxnSpLocks/>
          </p:cNvCxnSpPr>
          <p:nvPr/>
        </p:nvCxnSpPr>
        <p:spPr>
          <a:xfrm>
            <a:off x="5018225" y="2246476"/>
            <a:ext cx="0" cy="13107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43056B-8E7C-22AC-384B-F6BFEC18C1F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178970" y="1836897"/>
            <a:ext cx="6460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00CD7F-F1D7-D141-A669-1C1E7121E60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78969" y="4051300"/>
            <a:ext cx="646079" cy="67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1BE3EE-4B2B-B9E9-807C-1432898E854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09738" y="2245519"/>
            <a:ext cx="308329" cy="3335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D7F1A8-D56F-696A-F251-AB5438B8334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09737" y="3265436"/>
            <a:ext cx="308330" cy="2927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2518D-6DA3-2B2A-CB61-817B8558B963}"/>
              </a:ext>
            </a:extLst>
          </p:cNvPr>
          <p:cNvCxnSpPr>
            <a:cxnSpLocks/>
          </p:cNvCxnSpPr>
          <p:nvPr/>
        </p:nvCxnSpPr>
        <p:spPr>
          <a:xfrm flipH="1" flipV="1">
            <a:off x="4725699" y="3241020"/>
            <a:ext cx="299965" cy="33872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19AB48-8110-2536-48CE-AB5D6500F3EC}"/>
              </a:ext>
            </a:extLst>
          </p:cNvPr>
          <p:cNvCxnSpPr>
            <a:cxnSpLocks/>
          </p:cNvCxnSpPr>
          <p:nvPr/>
        </p:nvCxnSpPr>
        <p:spPr>
          <a:xfrm flipH="1">
            <a:off x="4692254" y="2245519"/>
            <a:ext cx="329366" cy="3335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2D3A4E-CD9B-2F16-65A6-5F750E1EC401}"/>
              </a:ext>
            </a:extLst>
          </p:cNvPr>
          <p:cNvSpPr txBox="1"/>
          <p:nvPr/>
        </p:nvSpPr>
        <p:spPr>
          <a:xfrm>
            <a:off x="3912362" y="1153099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class </a:t>
            </a:r>
            <a:r>
              <a:rPr lang="en-US" sz="1000" dirty="0" err="1">
                <a:solidFill>
                  <a:schemeClr val="accent1"/>
                </a:solidFill>
              </a:rPr>
              <a:t>BooleanNetwork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460BE-3EB7-DDD9-1615-745592F348E6}"/>
              </a:ext>
            </a:extLst>
          </p:cNvPr>
          <p:cNvSpPr txBox="1"/>
          <p:nvPr/>
        </p:nvSpPr>
        <p:spPr>
          <a:xfrm>
            <a:off x="715476" y="1153100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class </a:t>
            </a:r>
            <a:r>
              <a:rPr lang="en-US" sz="1000" dirty="0" err="1">
                <a:solidFill>
                  <a:schemeClr val="accent1"/>
                </a:solidFill>
              </a:rPr>
              <a:t>BooleanFunction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15B86-B7FF-611D-0EC6-4ACE7C5D2932}"/>
              </a:ext>
            </a:extLst>
          </p:cNvPr>
          <p:cNvSpPr txBox="1"/>
          <p:nvPr/>
        </p:nvSpPr>
        <p:spPr>
          <a:xfrm>
            <a:off x="5084467" y="2641880"/>
            <a:ext cx="1279037" cy="544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6. Interoperability</a:t>
            </a:r>
          </a:p>
          <a:p>
            <a:r>
              <a:rPr lang="en-US" sz="800" dirty="0"/>
              <a:t>Export/Import </a:t>
            </a:r>
            <a:r>
              <a:rPr lang="en-US" sz="800" dirty="0">
                <a:sym typeface="Wingdings" pitchFamily="2" charset="2"/>
              </a:rPr>
              <a:t></a:t>
            </a:r>
            <a:br>
              <a:rPr lang="en-US" sz="800" dirty="0">
                <a:sym typeface="Wingdings" pitchFamily="2" charset="2"/>
              </a:rPr>
            </a:br>
            <a:r>
              <a:rPr lang="en-US" sz="800" dirty="0">
                <a:sym typeface="Wingdings" pitchFamily="2" charset="2"/>
              </a:rPr>
              <a:t>CANA, </a:t>
            </a:r>
            <a:r>
              <a:rPr lang="en-US" sz="800" dirty="0" err="1">
                <a:sym typeface="Wingdings" pitchFamily="2" charset="2"/>
              </a:rPr>
              <a:t>PyBoolNet</a:t>
            </a:r>
            <a:r>
              <a:rPr lang="en-US" sz="800" dirty="0">
                <a:sym typeface="Wingdings" pitchFamily="2" charset="2"/>
              </a:rPr>
              <a:t>, …</a:t>
            </a:r>
            <a:endParaRPr lang="en-US" sz="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164AEA-7EA9-8E24-5FA2-BB0FEB00F40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723986" y="2245519"/>
            <a:ext cx="0" cy="39636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19C661-BC02-A57D-0B10-50C9B361B8D5}"/>
              </a:ext>
            </a:extLst>
          </p:cNvPr>
          <p:cNvCxnSpPr>
            <a:cxnSpLocks/>
          </p:cNvCxnSpPr>
          <p:nvPr/>
        </p:nvCxnSpPr>
        <p:spPr>
          <a:xfrm>
            <a:off x="5743399" y="3186710"/>
            <a:ext cx="0" cy="39636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0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933</Words>
  <Application>Microsoft Macintosh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Kadelka, Claus [MATH]</dc:creator>
  <cp:lastModifiedBy>Kadelka, Claus [MATH]</cp:lastModifiedBy>
  <cp:revision>11</cp:revision>
  <cp:lastPrinted>2025-08-21T06:35:41Z</cp:lastPrinted>
  <dcterms:created xsi:type="dcterms:W3CDTF">2025-08-21T05:48:11Z</dcterms:created>
  <dcterms:modified xsi:type="dcterms:W3CDTF">2025-08-21T06:46:34Z</dcterms:modified>
</cp:coreProperties>
</file>