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sldIdLst>
    <p:sldId id="258" r:id="rId5"/>
    <p:sldId id="259" r:id="rId6"/>
    <p:sldId id="260" r:id="rId7"/>
    <p:sldId id="263" r:id="rId8"/>
    <p:sldId id="264" r:id="rId9"/>
    <p:sldId id="265" r:id="rId10"/>
    <p:sldId id="261" r:id="rId11"/>
    <p:sldId id="256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231938-8605-4BF4-AEA1-E4C9ABAB1446}" v="54" dt="2021-05-22T15:10:27.567"/>
    <p1510:client id="{58978A72-6357-41F0-9D58-209114507F32}" v="54" dt="2021-05-22T14:52:02.230"/>
    <p1510:client id="{A02F6D67-C3E5-41C6-8B9A-823FACE78774}" v="7" dt="2021-05-21T07:33:09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19"/>
  </p:normalViewPr>
  <p:slideViewPr>
    <p:cSldViewPr snapToGrid="0">
      <p:cViewPr varScale="1">
        <p:scale>
          <a:sx n="152" d="100"/>
          <a:sy n="15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kalib Nelson" userId="S::ckalib.nelson@student.ie.edu::97417bfc-1b6b-4ff8-b5f5-5089467c27c0" providerId="AD" clId="Web-{46231938-8605-4BF4-AEA1-E4C9ABAB1446}"/>
    <pc:docChg chg="modSld">
      <pc:chgData name="Ckalib Nelson" userId="S::ckalib.nelson@student.ie.edu::97417bfc-1b6b-4ff8-b5f5-5089467c27c0" providerId="AD" clId="Web-{46231938-8605-4BF4-AEA1-E4C9ABAB1446}" dt="2021-05-22T15:10:27.567" v="26" actId="20577"/>
      <pc:docMkLst>
        <pc:docMk/>
      </pc:docMkLst>
      <pc:sldChg chg="modSp">
        <pc:chgData name="Ckalib Nelson" userId="S::ckalib.nelson@student.ie.edu::97417bfc-1b6b-4ff8-b5f5-5089467c27c0" providerId="AD" clId="Web-{46231938-8605-4BF4-AEA1-E4C9ABAB1446}" dt="2021-05-22T15:10:27.567" v="26" actId="20577"/>
        <pc:sldMkLst>
          <pc:docMk/>
          <pc:sldMk cId="4038973991" sldId="260"/>
        </pc:sldMkLst>
        <pc:spChg chg="mod">
          <ac:chgData name="Ckalib Nelson" userId="S::ckalib.nelson@student.ie.edu::97417bfc-1b6b-4ff8-b5f5-5089467c27c0" providerId="AD" clId="Web-{46231938-8605-4BF4-AEA1-E4C9ABAB1446}" dt="2021-05-22T15:10:27.567" v="26" actId="20577"/>
          <ac:spMkLst>
            <pc:docMk/>
            <pc:sldMk cId="4038973991" sldId="260"/>
            <ac:spMk id="5" creationId="{BC1E4F82-9279-074C-8F75-BC2591329F38}"/>
          </ac:spMkLst>
        </pc:spChg>
      </pc:sldChg>
    </pc:docChg>
  </pc:docChgLst>
  <pc:docChgLst>
    <pc:chgData name="Gauchet Van Antwerpen" userId="S::gauchet@student.ie.edu::385118ec-1da8-4729-a55d-65c539479c5e" providerId="AD" clId="Web-{58978A72-6357-41F0-9D58-209114507F32}"/>
    <pc:docChg chg="modSld">
      <pc:chgData name="Gauchet Van Antwerpen" userId="S::gauchet@student.ie.edu::385118ec-1da8-4729-a55d-65c539479c5e" providerId="AD" clId="Web-{58978A72-6357-41F0-9D58-209114507F32}" dt="2021-05-22T14:52:02.230" v="53" actId="20577"/>
      <pc:docMkLst>
        <pc:docMk/>
      </pc:docMkLst>
      <pc:sldChg chg="modSp">
        <pc:chgData name="Gauchet Van Antwerpen" userId="S::gauchet@student.ie.edu::385118ec-1da8-4729-a55d-65c539479c5e" providerId="AD" clId="Web-{58978A72-6357-41F0-9D58-209114507F32}" dt="2021-05-22T14:52:02.230" v="53" actId="20577"/>
        <pc:sldMkLst>
          <pc:docMk/>
          <pc:sldMk cId="890805988" sldId="263"/>
        </pc:sldMkLst>
        <pc:graphicFrameChg chg="modGraphic">
          <ac:chgData name="Gauchet Van Antwerpen" userId="S::gauchet@student.ie.edu::385118ec-1da8-4729-a55d-65c539479c5e" providerId="AD" clId="Web-{58978A72-6357-41F0-9D58-209114507F32}" dt="2021-05-22T14:52:02.230" v="53" actId="20577"/>
          <ac:graphicFrameMkLst>
            <pc:docMk/>
            <pc:sldMk cId="890805988" sldId="263"/>
            <ac:graphicFrameMk id="4" creationId="{AFD29B5E-0433-1E48-998B-A6DE95496025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Quarterly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7CE-EA48-9CBE-F5C5769782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Costs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7CE-EA48-9CBE-F5C5769782D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Profit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7CE-EA48-9CBE-F5C5769782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5752671"/>
        <c:axId val="1475754319"/>
      </c:lineChart>
      <c:catAx>
        <c:axId val="1475752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5754319"/>
        <c:crosses val="autoZero"/>
        <c:auto val="1"/>
        <c:lblAlgn val="ctr"/>
        <c:lblOffset val="100"/>
        <c:noMultiLvlLbl val="0"/>
      </c:catAx>
      <c:valAx>
        <c:axId val="1475754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5752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Marketing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Leads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8000"/>
                    <a:satMod val="130000"/>
                    <a:lumMod val="92000"/>
                  </a:schemeClr>
                </a:gs>
                <a:gs pos="100000">
                  <a:schemeClr val="accent1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15-6F4B-9A05-430DD401DA3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satMod val="110000"/>
                    <a:lumMod val="104000"/>
                  </a:schemeClr>
                </a:gs>
                <a:gs pos="69000">
                  <a:schemeClr val="accent2">
                    <a:shade val="88000"/>
                    <a:satMod val="130000"/>
                    <a:lumMod val="92000"/>
                  </a:schemeClr>
                </a:gs>
                <a:gs pos="100000">
                  <a:schemeClr val="accent2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15-6F4B-9A05-430DD401DA3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Opportunities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satMod val="110000"/>
                    <a:lumMod val="104000"/>
                  </a:schemeClr>
                </a:gs>
                <a:gs pos="69000">
                  <a:schemeClr val="accent3">
                    <a:shade val="88000"/>
                    <a:satMod val="130000"/>
                    <a:lumMod val="92000"/>
                  </a:schemeClr>
                </a:gs>
                <a:gs pos="100000">
                  <a:schemeClr val="accent3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15-6F4B-9A05-430DD401DA3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502926863"/>
        <c:axId val="1502928511"/>
      </c:barChart>
      <c:catAx>
        <c:axId val="15029268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2928511"/>
        <c:crosses val="autoZero"/>
        <c:auto val="1"/>
        <c:lblAlgn val="ctr"/>
        <c:lblOffset val="100"/>
        <c:noMultiLvlLbl val="0"/>
      </c:catAx>
      <c:valAx>
        <c:axId val="1502928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2926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Leaf 1</cx:pt>
          <cx:pt idx="1">Leaf 2</cx:pt>
          <cx:pt idx="2">Leaf 3</cx:pt>
          <cx:pt idx="3">Leaf 4</cx:pt>
          <cx:pt idx="4">Leaf 5</cx:pt>
          <cx:pt idx="5">Leaf 6</cx:pt>
          <cx:pt idx="6">Leaf 7</cx:pt>
          <cx:pt idx="7">Leaf 8</cx:pt>
          <cx:pt idx="8">Leaf 9</cx:pt>
          <cx:pt idx="9">Leaf 10</cx:pt>
          <cx:pt idx="10">Leaf 11</cx:pt>
          <cx:pt idx="11">Leaf 12</cx:pt>
          <cx:pt idx="12">Leaf 13</cx:pt>
          <cx:pt idx="13">Leaf 14</cx:pt>
          <cx:pt idx="14">Leaf 15</cx:pt>
          <cx:pt idx="15">Leaf 16</cx:pt>
        </cx:lvl>
        <cx:lvl ptCount="16">
          <cx:pt idx="0">Stem 1</cx:pt>
          <cx:pt idx="1">Stem 1</cx:pt>
          <cx:pt idx="2">Stem 1</cx:pt>
          <cx:pt idx="3">Stem 2</cx:pt>
          <cx:pt idx="4">Stem 2</cx:pt>
          <cx:pt idx="5">Stem 2</cx:pt>
          <cx:pt idx="6">Stem 2</cx:pt>
          <cx:pt idx="7">Stem 3</cx:pt>
          <cx:pt idx="8">Stem 3</cx:pt>
          <cx:pt idx="9">Stem 4</cx:pt>
          <cx:pt idx="10">Stem 4</cx:pt>
          <cx:pt idx="11">Stem 5</cx:pt>
          <cx:pt idx="12">Stem 5</cx:pt>
          <cx:pt idx="13">Stem 6</cx:pt>
          <cx:pt idx="14">Stem 6</cx:pt>
          <cx:pt idx="15">Stem 6</cx:pt>
        </cx:lvl>
        <cx:lvl ptCount="16">
          <cx:pt idx="0">Branch 1</cx:pt>
          <cx:pt idx="1">Branch 1</cx:pt>
          <cx:pt idx="2">Branch 1</cx:pt>
          <cx:pt idx="3">Branch 1</cx:pt>
          <cx:pt idx="4">Branch 1</cx:pt>
          <cx:pt idx="5">Branch 1</cx:pt>
          <cx:pt idx="6">Branch 1</cx:pt>
          <cx:pt idx="7">Branch 2</cx:pt>
          <cx:pt idx="8">Branch 2</cx:pt>
          <cx:pt idx="9">Branch 2</cx:pt>
          <cx:pt idx="10">Branch 2</cx:pt>
          <cx:pt idx="11">Branch 3</cx:pt>
          <cx:pt idx="12">Branch 3</cx:pt>
          <cx:pt idx="13">Branch 3</cx:pt>
          <cx:pt idx="14">Branch 3</cx:pt>
          <cx:pt idx="15">Branch 3</cx:pt>
        </cx:lvl>
      </cx:strDim>
      <cx:numDim type="size">
        <cx:f>Sheet1!$D$2:$D$17</cx:f>
        <cx:lvl ptCount="16" formatCode="General">
          <cx:pt idx="0">22</cx:pt>
          <cx:pt idx="1">12</cx:pt>
          <cx:pt idx="2">18</cx:pt>
          <cx:pt idx="3">87</cx:pt>
          <cx:pt idx="4">88</cx:pt>
          <cx:pt idx="5">17</cx:pt>
          <cx:pt idx="6">9</cx:pt>
          <cx:pt idx="7">25</cx:pt>
          <cx:pt idx="8">23</cx:pt>
          <cx:pt idx="9">24</cx:pt>
          <cx:pt idx="10">89</cx:pt>
          <cx:pt idx="11">16</cx:pt>
          <cx:pt idx="12">19</cx:pt>
          <cx:pt idx="13">86</cx:pt>
          <cx:pt idx="14">10</cx:pt>
          <cx:pt idx="15">11</cx:pt>
        </cx:lvl>
      </cx:numDim>
    </cx:data>
  </cx:chartData>
  <cx:chart>
    <cx:title pos="t" align="ctr" overlay="0">
      <cx:tx>
        <cx:txData>
          <cx:v>Segmentation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2128" b="1" i="0" u="none" strike="noStrike" kern="1200" spc="100" baseline="0">
              <a:solidFill>
                <a:prstClr val="white">
                  <a:lumMod val="95000"/>
                </a:prst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rPr>
            <a:t>Segmentation</a:t>
          </a:r>
        </a:p>
      </cx:txPr>
    </cx:title>
    <cx:plotArea>
      <cx:plotAreaRegion>
        <cx:series layoutId="treemap" uniqueId="{D8C7E749-1F50-BC4E-8A06-2D3869884596}">
          <cx:tx>
            <cx:txData>
              <cx:f>Sheet1!$D$1</cx:f>
              <cx:v>Series1</cx:v>
            </cx:txData>
          </cx:tx>
          <cx:dataLabels pos="inEnd"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  <cx:legend pos="b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15">
  <cs:axisTitle>
    <cs:lnRef idx="0"/>
    <cs:fillRef idx="0"/>
    <cs:effectRef idx="0"/>
    <cs:fontRef idx="minor">
      <a:schemeClr val="lt1">
        <a:lumMod val="95000"/>
      </a:schemeClr>
    </cs:fontRef>
    <cs:spPr>
      <a:solidFill>
        <a:schemeClr val="bg1">
          <a:lumMod val="65000"/>
        </a:schemeClr>
      </a:solidFill>
      <a:ln>
        <a:solidFill>
          <a:schemeClr val="tx1"/>
        </a:solidFill>
      </a:ln>
    </cs:spPr>
    <cs:defRPr sz="1197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/>
  </cs:chartArea>
  <cs:dataLabel>
    <cs:lnRef idx="0"/>
    <cs:fillRef idx="0"/>
    <cs:effectRef idx="0"/>
    <cs:fontRef idx="minor">
      <a:schemeClr val="lt1">
        <a:lumMod val="9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1197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1197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0CCFA4-680B-AD45-8B8D-1D48BE772141}" type="doc">
      <dgm:prSet loTypeId="urn:microsoft.com/office/officeart/2005/8/layout/default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36F798-2283-2A4D-BC0B-2C5ADB081D23}">
      <dgm:prSet/>
      <dgm:spPr/>
      <dgm:t>
        <a:bodyPr/>
        <a:lstStyle/>
        <a:p>
          <a:r>
            <a:rPr lang="en-GB"/>
            <a:t>Treasury management to get a holistic perspective of all business finances.</a:t>
          </a:r>
          <a:endParaRPr lang="en-AE"/>
        </a:p>
      </dgm:t>
    </dgm:pt>
    <dgm:pt modelId="{53A9573D-FE76-4247-ABE6-F72E40015F98}" type="parTrans" cxnId="{FEF1ACEE-E4F4-BD43-881D-638DC19A3018}">
      <dgm:prSet/>
      <dgm:spPr/>
      <dgm:t>
        <a:bodyPr/>
        <a:lstStyle/>
        <a:p>
          <a:endParaRPr lang="en-US"/>
        </a:p>
      </dgm:t>
    </dgm:pt>
    <dgm:pt modelId="{55B40B51-6711-A049-83E0-1BDDBEAA38E0}" type="sibTrans" cxnId="{FEF1ACEE-E4F4-BD43-881D-638DC19A3018}">
      <dgm:prSet/>
      <dgm:spPr/>
      <dgm:t>
        <a:bodyPr/>
        <a:lstStyle/>
        <a:p>
          <a:endParaRPr lang="en-US"/>
        </a:p>
      </dgm:t>
    </dgm:pt>
    <dgm:pt modelId="{5A2BF66D-9F72-2A4E-881D-E437523787D8}">
      <dgm:prSet/>
      <dgm:spPr/>
      <dgm:t>
        <a:bodyPr/>
        <a:lstStyle/>
        <a:p>
          <a:r>
            <a:rPr lang="en-GB"/>
            <a:t>Business credit cards with competitive rates.</a:t>
          </a:r>
          <a:endParaRPr lang="en-AE"/>
        </a:p>
      </dgm:t>
    </dgm:pt>
    <dgm:pt modelId="{5FB64742-ED66-A548-BC77-BC2E66BCA89C}" type="parTrans" cxnId="{B7C62536-B67C-C24E-BCAD-716A3FE611C1}">
      <dgm:prSet/>
      <dgm:spPr/>
      <dgm:t>
        <a:bodyPr/>
        <a:lstStyle/>
        <a:p>
          <a:endParaRPr lang="en-US"/>
        </a:p>
      </dgm:t>
    </dgm:pt>
    <dgm:pt modelId="{ACEC7CE0-FE3A-6D49-A6D8-36EBE8F1B3B9}" type="sibTrans" cxnId="{B7C62536-B67C-C24E-BCAD-716A3FE611C1}">
      <dgm:prSet/>
      <dgm:spPr/>
      <dgm:t>
        <a:bodyPr/>
        <a:lstStyle/>
        <a:p>
          <a:endParaRPr lang="en-US"/>
        </a:p>
      </dgm:t>
    </dgm:pt>
    <dgm:pt modelId="{D98B63F3-E183-9643-8CB4-BCA5020691E8}">
      <dgm:prSet/>
      <dgm:spPr/>
      <dgm:t>
        <a:bodyPr/>
        <a:lstStyle/>
        <a:p>
          <a:r>
            <a:rPr lang="en-GB"/>
            <a:t>Money market account to access their money at any time.</a:t>
          </a:r>
          <a:endParaRPr lang="en-AE"/>
        </a:p>
      </dgm:t>
    </dgm:pt>
    <dgm:pt modelId="{451E3CCE-F24E-1648-AEE6-219F3895FC5D}" type="parTrans" cxnId="{AE59233B-953F-6A48-B5CC-14F1C6F14CB2}">
      <dgm:prSet/>
      <dgm:spPr/>
      <dgm:t>
        <a:bodyPr/>
        <a:lstStyle/>
        <a:p>
          <a:endParaRPr lang="en-US"/>
        </a:p>
      </dgm:t>
    </dgm:pt>
    <dgm:pt modelId="{1B0C903C-7861-D842-B07B-C66CD04BB732}" type="sibTrans" cxnId="{AE59233B-953F-6A48-B5CC-14F1C6F14CB2}">
      <dgm:prSet/>
      <dgm:spPr/>
      <dgm:t>
        <a:bodyPr/>
        <a:lstStyle/>
        <a:p>
          <a:endParaRPr lang="en-US"/>
        </a:p>
      </dgm:t>
    </dgm:pt>
    <dgm:pt modelId="{A9B2F495-6F28-A641-AE4F-6643B8C04E2A}">
      <dgm:prSet/>
      <dgm:spPr/>
      <dgm:t>
        <a:bodyPr/>
        <a:lstStyle/>
        <a:p>
          <a:r>
            <a:rPr lang="en-GB"/>
            <a:t>No minimum balance requirements.</a:t>
          </a:r>
        </a:p>
      </dgm:t>
    </dgm:pt>
    <dgm:pt modelId="{E19BA98F-8D10-7F40-82CA-1D1916F82A64}" type="parTrans" cxnId="{E66DAFED-D246-B04A-9C10-E392DCA26017}">
      <dgm:prSet/>
      <dgm:spPr/>
      <dgm:t>
        <a:bodyPr/>
        <a:lstStyle/>
        <a:p>
          <a:endParaRPr lang="en-US"/>
        </a:p>
      </dgm:t>
    </dgm:pt>
    <dgm:pt modelId="{7FC0412F-D850-884A-A120-69711646CE46}" type="sibTrans" cxnId="{E66DAFED-D246-B04A-9C10-E392DCA26017}">
      <dgm:prSet/>
      <dgm:spPr/>
      <dgm:t>
        <a:bodyPr/>
        <a:lstStyle/>
        <a:p>
          <a:endParaRPr lang="en-US"/>
        </a:p>
      </dgm:t>
    </dgm:pt>
    <dgm:pt modelId="{11B2E057-C186-4757-9E00-F917ECFE85D6}">
      <dgm:prSet phldr="0"/>
      <dgm:spPr/>
      <dgm:t>
        <a:bodyPr/>
        <a:lstStyle/>
        <a:p>
          <a:pPr rtl="0"/>
          <a:r>
            <a:rPr lang="en-GB">
              <a:latin typeface="Gill Sans MT" panose="020B0502020104020203"/>
            </a:rPr>
            <a:t> Give an holistic analysis of the segment</a:t>
          </a:r>
        </a:p>
      </dgm:t>
    </dgm:pt>
    <dgm:pt modelId="{7362FE51-D21F-4181-B448-F50AFD9D20ED}" type="parTrans" cxnId="{EAAF4F7A-4956-487D-8555-0DA2FB939B57}">
      <dgm:prSet/>
      <dgm:spPr/>
    </dgm:pt>
    <dgm:pt modelId="{FBB7479A-4C74-45C9-9223-E14D268002C5}" type="sibTrans" cxnId="{EAAF4F7A-4956-487D-8555-0DA2FB939B57}">
      <dgm:prSet/>
      <dgm:spPr/>
    </dgm:pt>
    <dgm:pt modelId="{4A117689-8003-ED49-93AC-6E670672F47F}" type="pres">
      <dgm:prSet presAssocID="{BA0CCFA4-680B-AD45-8B8D-1D48BE772141}" presName="diagram" presStyleCnt="0">
        <dgm:presLayoutVars>
          <dgm:dir/>
          <dgm:resizeHandles val="exact"/>
        </dgm:presLayoutVars>
      </dgm:prSet>
      <dgm:spPr/>
    </dgm:pt>
    <dgm:pt modelId="{279B9E00-A2FB-E642-9107-CDAE174076BD}" type="pres">
      <dgm:prSet presAssocID="{1B36F798-2283-2A4D-BC0B-2C5ADB081D23}" presName="node" presStyleLbl="node1" presStyleIdx="0" presStyleCnt="5">
        <dgm:presLayoutVars>
          <dgm:bulletEnabled val="1"/>
        </dgm:presLayoutVars>
      </dgm:prSet>
      <dgm:spPr/>
    </dgm:pt>
    <dgm:pt modelId="{D024521C-183C-894E-9EB5-285F228F4304}" type="pres">
      <dgm:prSet presAssocID="{55B40B51-6711-A049-83E0-1BDDBEAA38E0}" presName="sibTrans" presStyleCnt="0"/>
      <dgm:spPr/>
    </dgm:pt>
    <dgm:pt modelId="{173BEE0D-F583-2F41-941C-0BA4C6973BA0}" type="pres">
      <dgm:prSet presAssocID="{5A2BF66D-9F72-2A4E-881D-E437523787D8}" presName="node" presStyleLbl="node1" presStyleIdx="1" presStyleCnt="5">
        <dgm:presLayoutVars>
          <dgm:bulletEnabled val="1"/>
        </dgm:presLayoutVars>
      </dgm:prSet>
      <dgm:spPr/>
    </dgm:pt>
    <dgm:pt modelId="{F1DB6D48-E2AE-6E43-A555-32918D128582}" type="pres">
      <dgm:prSet presAssocID="{ACEC7CE0-FE3A-6D49-A6D8-36EBE8F1B3B9}" presName="sibTrans" presStyleCnt="0"/>
      <dgm:spPr/>
    </dgm:pt>
    <dgm:pt modelId="{33D61F16-04B0-2E43-AA4E-E5CD28CA3AF5}" type="pres">
      <dgm:prSet presAssocID="{D98B63F3-E183-9643-8CB4-BCA5020691E8}" presName="node" presStyleLbl="node1" presStyleIdx="2" presStyleCnt="5">
        <dgm:presLayoutVars>
          <dgm:bulletEnabled val="1"/>
        </dgm:presLayoutVars>
      </dgm:prSet>
      <dgm:spPr/>
    </dgm:pt>
    <dgm:pt modelId="{690453F8-A4F3-B749-B0DF-5F8D36C812A5}" type="pres">
      <dgm:prSet presAssocID="{1B0C903C-7861-D842-B07B-C66CD04BB732}" presName="sibTrans" presStyleCnt="0"/>
      <dgm:spPr/>
    </dgm:pt>
    <dgm:pt modelId="{C52482F8-9B7C-4745-8855-EF7FBE1B4E4B}" type="pres">
      <dgm:prSet presAssocID="{A9B2F495-6F28-A641-AE4F-6643B8C04E2A}" presName="node" presStyleLbl="node1" presStyleIdx="3" presStyleCnt="5">
        <dgm:presLayoutVars>
          <dgm:bulletEnabled val="1"/>
        </dgm:presLayoutVars>
      </dgm:prSet>
      <dgm:spPr/>
    </dgm:pt>
    <dgm:pt modelId="{17BC103D-7574-4C34-83BF-F88CD556C162}" type="pres">
      <dgm:prSet presAssocID="{7FC0412F-D850-884A-A120-69711646CE46}" presName="sibTrans" presStyleCnt="0"/>
      <dgm:spPr/>
    </dgm:pt>
    <dgm:pt modelId="{0408A968-9E6D-40DA-8CC3-A0DBF259A414}" type="pres">
      <dgm:prSet presAssocID="{11B2E057-C186-4757-9E00-F917ECFE85D6}" presName="node" presStyleLbl="node1" presStyleIdx="4" presStyleCnt="5">
        <dgm:presLayoutVars>
          <dgm:bulletEnabled val="1"/>
        </dgm:presLayoutVars>
      </dgm:prSet>
      <dgm:spPr/>
    </dgm:pt>
  </dgm:ptLst>
  <dgm:cxnLst>
    <dgm:cxn modelId="{6295B713-DF8C-428E-AEBE-95941E9BC47E}" type="presOf" srcId="{A9B2F495-6F28-A641-AE4F-6643B8C04E2A}" destId="{C52482F8-9B7C-4745-8855-EF7FBE1B4E4B}" srcOrd="0" destOrd="0" presId="urn:microsoft.com/office/officeart/2005/8/layout/default"/>
    <dgm:cxn modelId="{60F7D429-CE7D-46A6-A856-F3D2E19A770B}" type="presOf" srcId="{1B36F798-2283-2A4D-BC0B-2C5ADB081D23}" destId="{279B9E00-A2FB-E642-9107-CDAE174076BD}" srcOrd="0" destOrd="0" presId="urn:microsoft.com/office/officeart/2005/8/layout/default"/>
    <dgm:cxn modelId="{B7C62536-B67C-C24E-BCAD-716A3FE611C1}" srcId="{BA0CCFA4-680B-AD45-8B8D-1D48BE772141}" destId="{5A2BF66D-9F72-2A4E-881D-E437523787D8}" srcOrd="1" destOrd="0" parTransId="{5FB64742-ED66-A548-BC77-BC2E66BCA89C}" sibTransId="{ACEC7CE0-FE3A-6D49-A6D8-36EBE8F1B3B9}"/>
    <dgm:cxn modelId="{AE59233B-953F-6A48-B5CC-14F1C6F14CB2}" srcId="{BA0CCFA4-680B-AD45-8B8D-1D48BE772141}" destId="{D98B63F3-E183-9643-8CB4-BCA5020691E8}" srcOrd="2" destOrd="0" parTransId="{451E3CCE-F24E-1648-AEE6-219F3895FC5D}" sibTransId="{1B0C903C-7861-D842-B07B-C66CD04BB732}"/>
    <dgm:cxn modelId="{634CBB3F-B12F-4E21-AAC3-A3DD5BE0226F}" type="presOf" srcId="{11B2E057-C186-4757-9E00-F917ECFE85D6}" destId="{0408A968-9E6D-40DA-8CC3-A0DBF259A414}" srcOrd="0" destOrd="0" presId="urn:microsoft.com/office/officeart/2005/8/layout/default"/>
    <dgm:cxn modelId="{EAAF4F7A-4956-487D-8555-0DA2FB939B57}" srcId="{BA0CCFA4-680B-AD45-8B8D-1D48BE772141}" destId="{11B2E057-C186-4757-9E00-F917ECFE85D6}" srcOrd="4" destOrd="0" parTransId="{7362FE51-D21F-4181-B448-F50AFD9D20ED}" sibTransId="{FBB7479A-4C74-45C9-9223-E14D268002C5}"/>
    <dgm:cxn modelId="{BC0BF394-A72D-47C8-8E67-1FDC3E5F1671}" type="presOf" srcId="{5A2BF66D-9F72-2A4E-881D-E437523787D8}" destId="{173BEE0D-F583-2F41-941C-0BA4C6973BA0}" srcOrd="0" destOrd="0" presId="urn:microsoft.com/office/officeart/2005/8/layout/default"/>
    <dgm:cxn modelId="{37F32395-D45F-43C7-839B-ACB863063737}" type="presOf" srcId="{D98B63F3-E183-9643-8CB4-BCA5020691E8}" destId="{33D61F16-04B0-2E43-AA4E-E5CD28CA3AF5}" srcOrd="0" destOrd="0" presId="urn:microsoft.com/office/officeart/2005/8/layout/default"/>
    <dgm:cxn modelId="{8F81D2C4-B902-1E46-844A-0368CC70D340}" type="presOf" srcId="{BA0CCFA4-680B-AD45-8B8D-1D48BE772141}" destId="{4A117689-8003-ED49-93AC-6E670672F47F}" srcOrd="0" destOrd="0" presId="urn:microsoft.com/office/officeart/2005/8/layout/default"/>
    <dgm:cxn modelId="{E66DAFED-D246-B04A-9C10-E392DCA26017}" srcId="{BA0CCFA4-680B-AD45-8B8D-1D48BE772141}" destId="{A9B2F495-6F28-A641-AE4F-6643B8C04E2A}" srcOrd="3" destOrd="0" parTransId="{E19BA98F-8D10-7F40-82CA-1D1916F82A64}" sibTransId="{7FC0412F-D850-884A-A120-69711646CE46}"/>
    <dgm:cxn modelId="{FEF1ACEE-E4F4-BD43-881D-638DC19A3018}" srcId="{BA0CCFA4-680B-AD45-8B8D-1D48BE772141}" destId="{1B36F798-2283-2A4D-BC0B-2C5ADB081D23}" srcOrd="0" destOrd="0" parTransId="{53A9573D-FE76-4247-ABE6-F72E40015F98}" sibTransId="{55B40B51-6711-A049-83E0-1BDDBEAA38E0}"/>
    <dgm:cxn modelId="{B9FDEDBA-BFC9-49BD-A5A6-D6A6C0E3EDE0}" type="presParOf" srcId="{4A117689-8003-ED49-93AC-6E670672F47F}" destId="{279B9E00-A2FB-E642-9107-CDAE174076BD}" srcOrd="0" destOrd="0" presId="urn:microsoft.com/office/officeart/2005/8/layout/default"/>
    <dgm:cxn modelId="{D6059697-E269-4058-8D94-D4DCBF199CD6}" type="presParOf" srcId="{4A117689-8003-ED49-93AC-6E670672F47F}" destId="{D024521C-183C-894E-9EB5-285F228F4304}" srcOrd="1" destOrd="0" presId="urn:microsoft.com/office/officeart/2005/8/layout/default"/>
    <dgm:cxn modelId="{AABCA92A-653E-47F7-99D3-E51314BE6FD6}" type="presParOf" srcId="{4A117689-8003-ED49-93AC-6E670672F47F}" destId="{173BEE0D-F583-2F41-941C-0BA4C6973BA0}" srcOrd="2" destOrd="0" presId="urn:microsoft.com/office/officeart/2005/8/layout/default"/>
    <dgm:cxn modelId="{6D8C24DF-C98D-463C-8046-2D5AB3F28A88}" type="presParOf" srcId="{4A117689-8003-ED49-93AC-6E670672F47F}" destId="{F1DB6D48-E2AE-6E43-A555-32918D128582}" srcOrd="3" destOrd="0" presId="urn:microsoft.com/office/officeart/2005/8/layout/default"/>
    <dgm:cxn modelId="{F33F7E9B-2D50-4698-8FCE-138B8CC992CE}" type="presParOf" srcId="{4A117689-8003-ED49-93AC-6E670672F47F}" destId="{33D61F16-04B0-2E43-AA4E-E5CD28CA3AF5}" srcOrd="4" destOrd="0" presId="urn:microsoft.com/office/officeart/2005/8/layout/default"/>
    <dgm:cxn modelId="{7A70D813-8BD9-4B41-ACB9-77BDDB9E8C43}" type="presParOf" srcId="{4A117689-8003-ED49-93AC-6E670672F47F}" destId="{690453F8-A4F3-B749-B0DF-5F8D36C812A5}" srcOrd="5" destOrd="0" presId="urn:microsoft.com/office/officeart/2005/8/layout/default"/>
    <dgm:cxn modelId="{38839D5C-8BED-48E8-9411-E36395E4EFA6}" type="presParOf" srcId="{4A117689-8003-ED49-93AC-6E670672F47F}" destId="{C52482F8-9B7C-4745-8855-EF7FBE1B4E4B}" srcOrd="6" destOrd="0" presId="urn:microsoft.com/office/officeart/2005/8/layout/default"/>
    <dgm:cxn modelId="{C68541BB-9614-420C-BE58-5E96DD3C25A0}" type="presParOf" srcId="{4A117689-8003-ED49-93AC-6E670672F47F}" destId="{17BC103D-7574-4C34-83BF-F88CD556C162}" srcOrd="7" destOrd="0" presId="urn:microsoft.com/office/officeart/2005/8/layout/default"/>
    <dgm:cxn modelId="{046F91D4-038F-46D7-8EBA-68A9A588826A}" type="presParOf" srcId="{4A117689-8003-ED49-93AC-6E670672F47F}" destId="{0408A968-9E6D-40DA-8CC3-A0DBF259A41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CE25A8-4DD5-2445-A2F2-B8227C1C549E}" type="doc">
      <dgm:prSet loTypeId="urn:microsoft.com/office/officeart/2005/8/layout/venn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0EC89B-EAD8-1A48-92B5-8FE1B8EF5B3B}">
      <dgm:prSet custT="1"/>
      <dgm:spPr/>
      <dgm:t>
        <a:bodyPr/>
        <a:lstStyle/>
        <a:p>
          <a:pPr algn="ctr"/>
          <a:r>
            <a:rPr lang="en-GB" sz="1500"/>
            <a:t>Offer customized current accounts</a:t>
          </a:r>
          <a:endParaRPr lang="en-AE" sz="1500"/>
        </a:p>
      </dgm:t>
    </dgm:pt>
    <dgm:pt modelId="{65F80979-877E-8145-B5DD-294E426F8735}" type="parTrans" cxnId="{A2158B5A-DCD2-804C-88F0-126C28105221}">
      <dgm:prSet/>
      <dgm:spPr/>
      <dgm:t>
        <a:bodyPr/>
        <a:lstStyle/>
        <a:p>
          <a:pPr algn="ctr"/>
          <a:endParaRPr lang="en-US" sz="1500"/>
        </a:p>
      </dgm:t>
    </dgm:pt>
    <dgm:pt modelId="{4C8BB6F7-383B-0248-99E6-8E43B01BA7E9}" type="sibTrans" cxnId="{A2158B5A-DCD2-804C-88F0-126C28105221}">
      <dgm:prSet/>
      <dgm:spPr/>
      <dgm:t>
        <a:bodyPr/>
        <a:lstStyle/>
        <a:p>
          <a:pPr algn="ctr"/>
          <a:endParaRPr lang="en-US" sz="1500"/>
        </a:p>
      </dgm:t>
    </dgm:pt>
    <dgm:pt modelId="{F02F2C54-18B0-7F4A-9759-06B1894ECFAB}">
      <dgm:prSet custT="1"/>
      <dgm:spPr/>
      <dgm:t>
        <a:bodyPr/>
        <a:lstStyle/>
        <a:p>
          <a:pPr algn="ctr"/>
          <a:r>
            <a:rPr lang="en-GB" sz="1500"/>
            <a:t>Payments gateways</a:t>
          </a:r>
          <a:endParaRPr lang="en-AE" sz="1500"/>
        </a:p>
      </dgm:t>
    </dgm:pt>
    <dgm:pt modelId="{94BB6050-E776-C047-8782-CB7A5EDDDD0A}" type="parTrans" cxnId="{4B80932F-8BB9-D94F-863A-629B9FB645A6}">
      <dgm:prSet/>
      <dgm:spPr/>
      <dgm:t>
        <a:bodyPr/>
        <a:lstStyle/>
        <a:p>
          <a:pPr algn="ctr"/>
          <a:endParaRPr lang="en-US" sz="1500"/>
        </a:p>
      </dgm:t>
    </dgm:pt>
    <dgm:pt modelId="{61AC0F35-28D3-DF48-BD99-9D0650D0F4F6}" type="sibTrans" cxnId="{4B80932F-8BB9-D94F-863A-629B9FB645A6}">
      <dgm:prSet/>
      <dgm:spPr/>
      <dgm:t>
        <a:bodyPr/>
        <a:lstStyle/>
        <a:p>
          <a:pPr algn="ctr"/>
          <a:endParaRPr lang="en-US" sz="1500"/>
        </a:p>
      </dgm:t>
    </dgm:pt>
    <dgm:pt modelId="{4EA39BF5-D918-704F-BA2E-17CA41FD350E}">
      <dgm:prSet custT="1"/>
      <dgm:spPr/>
      <dgm:t>
        <a:bodyPr/>
        <a:lstStyle/>
        <a:p>
          <a:pPr algn="ctr"/>
          <a:r>
            <a:rPr lang="en-GB" sz="1500"/>
            <a:t>Tie-ups with different service providers</a:t>
          </a:r>
          <a:endParaRPr lang="en-AE" sz="1500"/>
        </a:p>
      </dgm:t>
    </dgm:pt>
    <dgm:pt modelId="{B53182B7-7616-774C-B1F7-B46B184ABD0D}" type="parTrans" cxnId="{EDAF78AD-F40E-914E-BE2C-5AD9C103C3EC}">
      <dgm:prSet/>
      <dgm:spPr/>
      <dgm:t>
        <a:bodyPr/>
        <a:lstStyle/>
        <a:p>
          <a:pPr algn="ctr"/>
          <a:endParaRPr lang="en-US" sz="1500"/>
        </a:p>
      </dgm:t>
    </dgm:pt>
    <dgm:pt modelId="{EC34ACE4-36A3-A048-B9F9-143870428F74}" type="sibTrans" cxnId="{EDAF78AD-F40E-914E-BE2C-5AD9C103C3EC}">
      <dgm:prSet/>
      <dgm:spPr/>
      <dgm:t>
        <a:bodyPr/>
        <a:lstStyle/>
        <a:p>
          <a:pPr algn="ctr"/>
          <a:endParaRPr lang="en-US" sz="1500"/>
        </a:p>
      </dgm:t>
    </dgm:pt>
    <dgm:pt modelId="{9B881A01-E744-DD45-99FF-5263F2B0AFE6}">
      <dgm:prSet custT="1"/>
      <dgm:spPr/>
      <dgm:t>
        <a:bodyPr/>
        <a:lstStyle/>
        <a:p>
          <a:pPr algn="ctr"/>
          <a:r>
            <a:rPr lang="en-GB" sz="1500"/>
            <a:t>Mentorship</a:t>
          </a:r>
          <a:endParaRPr lang="en-AE" sz="1500"/>
        </a:p>
      </dgm:t>
    </dgm:pt>
    <dgm:pt modelId="{0E47392C-A79D-DC47-8599-650A6AE97F18}" type="parTrans" cxnId="{5EF82CCC-BD43-614F-97DD-E2A749305E8E}">
      <dgm:prSet/>
      <dgm:spPr/>
      <dgm:t>
        <a:bodyPr/>
        <a:lstStyle/>
        <a:p>
          <a:pPr algn="ctr"/>
          <a:endParaRPr lang="en-US" sz="1500"/>
        </a:p>
      </dgm:t>
    </dgm:pt>
    <dgm:pt modelId="{E5F3A8C8-68BA-8C4F-98CA-CF80DBD59316}" type="sibTrans" cxnId="{5EF82CCC-BD43-614F-97DD-E2A749305E8E}">
      <dgm:prSet/>
      <dgm:spPr/>
      <dgm:t>
        <a:bodyPr/>
        <a:lstStyle/>
        <a:p>
          <a:pPr algn="ctr"/>
          <a:endParaRPr lang="en-US" sz="1500"/>
        </a:p>
      </dgm:t>
    </dgm:pt>
    <dgm:pt modelId="{020D443E-D3B9-3240-8DDD-CC2186433CAA}">
      <dgm:prSet custT="1"/>
      <dgm:spPr/>
      <dgm:t>
        <a:bodyPr/>
        <a:lstStyle/>
        <a:p>
          <a:pPr algn="ctr"/>
          <a:r>
            <a:rPr lang="en-GB" sz="1500"/>
            <a:t>Co-working space </a:t>
          </a:r>
          <a:endParaRPr lang="en-AE" sz="1500"/>
        </a:p>
      </dgm:t>
    </dgm:pt>
    <dgm:pt modelId="{FA7946C1-E6CC-E845-BAEA-48A3FBD11688}" type="parTrans" cxnId="{04472939-1673-E14C-99D7-B2286FC40C83}">
      <dgm:prSet/>
      <dgm:spPr/>
      <dgm:t>
        <a:bodyPr/>
        <a:lstStyle/>
        <a:p>
          <a:pPr algn="ctr"/>
          <a:endParaRPr lang="en-US" sz="1500"/>
        </a:p>
      </dgm:t>
    </dgm:pt>
    <dgm:pt modelId="{F252BC3D-4A5B-354F-9C02-C29D8C17938F}" type="sibTrans" cxnId="{04472939-1673-E14C-99D7-B2286FC40C83}">
      <dgm:prSet/>
      <dgm:spPr/>
      <dgm:t>
        <a:bodyPr/>
        <a:lstStyle/>
        <a:p>
          <a:pPr algn="ctr"/>
          <a:endParaRPr lang="en-US" sz="1500"/>
        </a:p>
      </dgm:t>
    </dgm:pt>
    <dgm:pt modelId="{357CC898-49A2-844B-A0C7-554C2F18D492}">
      <dgm:prSet custT="1"/>
      <dgm:spPr/>
      <dgm:t>
        <a:bodyPr/>
        <a:lstStyle/>
        <a:p>
          <a:pPr algn="ctr"/>
          <a:r>
            <a:rPr lang="en-GB" sz="1500"/>
            <a:t>Support from the bank’s business management team</a:t>
          </a:r>
          <a:endParaRPr lang="en-AE" sz="1500"/>
        </a:p>
      </dgm:t>
    </dgm:pt>
    <dgm:pt modelId="{09760AC9-4CDF-0744-841B-74D658CD6E2E}" type="parTrans" cxnId="{9B179E95-A952-6D43-8654-3F2118DC24CB}">
      <dgm:prSet/>
      <dgm:spPr/>
      <dgm:t>
        <a:bodyPr/>
        <a:lstStyle/>
        <a:p>
          <a:pPr algn="ctr"/>
          <a:endParaRPr lang="en-US" sz="1500"/>
        </a:p>
      </dgm:t>
    </dgm:pt>
    <dgm:pt modelId="{5E0FFE84-1933-184E-9F81-138A9ACBFAFD}" type="sibTrans" cxnId="{9B179E95-A952-6D43-8654-3F2118DC24CB}">
      <dgm:prSet/>
      <dgm:spPr/>
      <dgm:t>
        <a:bodyPr/>
        <a:lstStyle/>
        <a:p>
          <a:pPr algn="ctr"/>
          <a:endParaRPr lang="en-US" sz="1500"/>
        </a:p>
      </dgm:t>
    </dgm:pt>
    <dgm:pt modelId="{D2B4A689-42FA-C245-BAE9-06315131A15F}" type="pres">
      <dgm:prSet presAssocID="{01CE25A8-4DD5-2445-A2F2-B8227C1C549E}" presName="Name0" presStyleCnt="0">
        <dgm:presLayoutVars>
          <dgm:dir/>
          <dgm:resizeHandles val="exact"/>
        </dgm:presLayoutVars>
      </dgm:prSet>
      <dgm:spPr/>
    </dgm:pt>
    <dgm:pt modelId="{93B24BF3-4C61-0340-AB87-763D2688124F}" type="pres">
      <dgm:prSet presAssocID="{950EC89B-EAD8-1A48-92B5-8FE1B8EF5B3B}" presName="Name5" presStyleLbl="vennNode1" presStyleIdx="0" presStyleCnt="6">
        <dgm:presLayoutVars>
          <dgm:bulletEnabled val="1"/>
        </dgm:presLayoutVars>
      </dgm:prSet>
      <dgm:spPr/>
    </dgm:pt>
    <dgm:pt modelId="{D2C0A0CE-BDC5-5A46-9011-CD662903105F}" type="pres">
      <dgm:prSet presAssocID="{4C8BB6F7-383B-0248-99E6-8E43B01BA7E9}" presName="space" presStyleCnt="0"/>
      <dgm:spPr/>
    </dgm:pt>
    <dgm:pt modelId="{2F383225-1946-7D4B-B2C7-021F7E570595}" type="pres">
      <dgm:prSet presAssocID="{F02F2C54-18B0-7F4A-9759-06B1894ECFAB}" presName="Name5" presStyleLbl="vennNode1" presStyleIdx="1" presStyleCnt="6">
        <dgm:presLayoutVars>
          <dgm:bulletEnabled val="1"/>
        </dgm:presLayoutVars>
      </dgm:prSet>
      <dgm:spPr/>
    </dgm:pt>
    <dgm:pt modelId="{EF266575-C74B-5049-8B7F-AA11DCB5F00D}" type="pres">
      <dgm:prSet presAssocID="{61AC0F35-28D3-DF48-BD99-9D0650D0F4F6}" presName="space" presStyleCnt="0"/>
      <dgm:spPr/>
    </dgm:pt>
    <dgm:pt modelId="{ECA2568E-F43A-734E-A173-177A225A4987}" type="pres">
      <dgm:prSet presAssocID="{4EA39BF5-D918-704F-BA2E-17CA41FD350E}" presName="Name5" presStyleLbl="vennNode1" presStyleIdx="2" presStyleCnt="6">
        <dgm:presLayoutVars>
          <dgm:bulletEnabled val="1"/>
        </dgm:presLayoutVars>
      </dgm:prSet>
      <dgm:spPr/>
    </dgm:pt>
    <dgm:pt modelId="{580CC329-B9F9-1C4E-BC64-4C1AAC2F81A2}" type="pres">
      <dgm:prSet presAssocID="{EC34ACE4-36A3-A048-B9F9-143870428F74}" presName="space" presStyleCnt="0"/>
      <dgm:spPr/>
    </dgm:pt>
    <dgm:pt modelId="{6AEE4A56-3C5E-624A-8063-993AD612878B}" type="pres">
      <dgm:prSet presAssocID="{9B881A01-E744-DD45-99FF-5263F2B0AFE6}" presName="Name5" presStyleLbl="vennNode1" presStyleIdx="3" presStyleCnt="6">
        <dgm:presLayoutVars>
          <dgm:bulletEnabled val="1"/>
        </dgm:presLayoutVars>
      </dgm:prSet>
      <dgm:spPr/>
    </dgm:pt>
    <dgm:pt modelId="{B259F43F-DCC4-CC41-96E5-1336B2A2ABDD}" type="pres">
      <dgm:prSet presAssocID="{E5F3A8C8-68BA-8C4F-98CA-CF80DBD59316}" presName="space" presStyleCnt="0"/>
      <dgm:spPr/>
    </dgm:pt>
    <dgm:pt modelId="{324E1A97-E860-824C-9A15-4E4B742F27B3}" type="pres">
      <dgm:prSet presAssocID="{020D443E-D3B9-3240-8DDD-CC2186433CAA}" presName="Name5" presStyleLbl="vennNode1" presStyleIdx="4" presStyleCnt="6">
        <dgm:presLayoutVars>
          <dgm:bulletEnabled val="1"/>
        </dgm:presLayoutVars>
      </dgm:prSet>
      <dgm:spPr/>
    </dgm:pt>
    <dgm:pt modelId="{5465FFDD-6F8B-DE48-BFB6-99205D01FFCF}" type="pres">
      <dgm:prSet presAssocID="{F252BC3D-4A5B-354F-9C02-C29D8C17938F}" presName="space" presStyleCnt="0"/>
      <dgm:spPr/>
    </dgm:pt>
    <dgm:pt modelId="{111DFD91-9E6C-C345-8387-66016D0EF2F2}" type="pres">
      <dgm:prSet presAssocID="{357CC898-49A2-844B-A0C7-554C2F18D492}" presName="Name5" presStyleLbl="vennNode1" presStyleIdx="5" presStyleCnt="6">
        <dgm:presLayoutVars>
          <dgm:bulletEnabled val="1"/>
        </dgm:presLayoutVars>
      </dgm:prSet>
      <dgm:spPr/>
    </dgm:pt>
  </dgm:ptLst>
  <dgm:cxnLst>
    <dgm:cxn modelId="{4B80932F-8BB9-D94F-863A-629B9FB645A6}" srcId="{01CE25A8-4DD5-2445-A2F2-B8227C1C549E}" destId="{F02F2C54-18B0-7F4A-9759-06B1894ECFAB}" srcOrd="1" destOrd="0" parTransId="{94BB6050-E776-C047-8782-CB7A5EDDDD0A}" sibTransId="{61AC0F35-28D3-DF48-BD99-9D0650D0F4F6}"/>
    <dgm:cxn modelId="{5CE1C831-F80E-4648-9456-DF80FAE9D0E4}" type="presOf" srcId="{4EA39BF5-D918-704F-BA2E-17CA41FD350E}" destId="{ECA2568E-F43A-734E-A173-177A225A4987}" srcOrd="0" destOrd="0" presId="urn:microsoft.com/office/officeart/2005/8/layout/venn3"/>
    <dgm:cxn modelId="{04472939-1673-E14C-99D7-B2286FC40C83}" srcId="{01CE25A8-4DD5-2445-A2F2-B8227C1C549E}" destId="{020D443E-D3B9-3240-8DDD-CC2186433CAA}" srcOrd="4" destOrd="0" parTransId="{FA7946C1-E6CC-E845-BAEA-48A3FBD11688}" sibTransId="{F252BC3D-4A5B-354F-9C02-C29D8C17938F}"/>
    <dgm:cxn modelId="{C855AC39-2064-004A-9FCF-5EFBB3A509F9}" type="presOf" srcId="{01CE25A8-4DD5-2445-A2F2-B8227C1C549E}" destId="{D2B4A689-42FA-C245-BAE9-06315131A15F}" srcOrd="0" destOrd="0" presId="urn:microsoft.com/office/officeart/2005/8/layout/venn3"/>
    <dgm:cxn modelId="{720AA33C-30AF-CD48-82C3-3C22C1C14440}" type="presOf" srcId="{357CC898-49A2-844B-A0C7-554C2F18D492}" destId="{111DFD91-9E6C-C345-8387-66016D0EF2F2}" srcOrd="0" destOrd="0" presId="urn:microsoft.com/office/officeart/2005/8/layout/venn3"/>
    <dgm:cxn modelId="{142F1148-2F9B-124B-A19A-32403F09AC56}" type="presOf" srcId="{020D443E-D3B9-3240-8DDD-CC2186433CAA}" destId="{324E1A97-E860-824C-9A15-4E4B742F27B3}" srcOrd="0" destOrd="0" presId="urn:microsoft.com/office/officeart/2005/8/layout/venn3"/>
    <dgm:cxn modelId="{A2158B5A-DCD2-804C-88F0-126C28105221}" srcId="{01CE25A8-4DD5-2445-A2F2-B8227C1C549E}" destId="{950EC89B-EAD8-1A48-92B5-8FE1B8EF5B3B}" srcOrd="0" destOrd="0" parTransId="{65F80979-877E-8145-B5DD-294E426F8735}" sibTransId="{4C8BB6F7-383B-0248-99E6-8E43B01BA7E9}"/>
    <dgm:cxn modelId="{35072581-1A11-E64D-B18C-A5788B7E9105}" type="presOf" srcId="{F02F2C54-18B0-7F4A-9759-06B1894ECFAB}" destId="{2F383225-1946-7D4B-B2C7-021F7E570595}" srcOrd="0" destOrd="0" presId="urn:microsoft.com/office/officeart/2005/8/layout/venn3"/>
    <dgm:cxn modelId="{208D6484-6192-DD41-AEB6-AFB4B043D7CB}" type="presOf" srcId="{950EC89B-EAD8-1A48-92B5-8FE1B8EF5B3B}" destId="{93B24BF3-4C61-0340-AB87-763D2688124F}" srcOrd="0" destOrd="0" presId="urn:microsoft.com/office/officeart/2005/8/layout/venn3"/>
    <dgm:cxn modelId="{9B179E95-A952-6D43-8654-3F2118DC24CB}" srcId="{01CE25A8-4DD5-2445-A2F2-B8227C1C549E}" destId="{357CC898-49A2-844B-A0C7-554C2F18D492}" srcOrd="5" destOrd="0" parTransId="{09760AC9-4CDF-0744-841B-74D658CD6E2E}" sibTransId="{5E0FFE84-1933-184E-9F81-138A9ACBFAFD}"/>
    <dgm:cxn modelId="{EDAF78AD-F40E-914E-BE2C-5AD9C103C3EC}" srcId="{01CE25A8-4DD5-2445-A2F2-B8227C1C549E}" destId="{4EA39BF5-D918-704F-BA2E-17CA41FD350E}" srcOrd="2" destOrd="0" parTransId="{B53182B7-7616-774C-B1F7-B46B184ABD0D}" sibTransId="{EC34ACE4-36A3-A048-B9F9-143870428F74}"/>
    <dgm:cxn modelId="{77A35FC3-30B1-9343-9BD5-1981B0E933B9}" type="presOf" srcId="{9B881A01-E744-DD45-99FF-5263F2B0AFE6}" destId="{6AEE4A56-3C5E-624A-8063-993AD612878B}" srcOrd="0" destOrd="0" presId="urn:microsoft.com/office/officeart/2005/8/layout/venn3"/>
    <dgm:cxn modelId="{5EF82CCC-BD43-614F-97DD-E2A749305E8E}" srcId="{01CE25A8-4DD5-2445-A2F2-B8227C1C549E}" destId="{9B881A01-E744-DD45-99FF-5263F2B0AFE6}" srcOrd="3" destOrd="0" parTransId="{0E47392C-A79D-DC47-8599-650A6AE97F18}" sibTransId="{E5F3A8C8-68BA-8C4F-98CA-CF80DBD59316}"/>
    <dgm:cxn modelId="{5807E036-F273-6E45-81D3-B4C2D86E355F}" type="presParOf" srcId="{D2B4A689-42FA-C245-BAE9-06315131A15F}" destId="{93B24BF3-4C61-0340-AB87-763D2688124F}" srcOrd="0" destOrd="0" presId="urn:microsoft.com/office/officeart/2005/8/layout/venn3"/>
    <dgm:cxn modelId="{0D06BDC3-2BBC-9A4B-AE30-5D269EE62BBA}" type="presParOf" srcId="{D2B4A689-42FA-C245-BAE9-06315131A15F}" destId="{D2C0A0CE-BDC5-5A46-9011-CD662903105F}" srcOrd="1" destOrd="0" presId="urn:microsoft.com/office/officeart/2005/8/layout/venn3"/>
    <dgm:cxn modelId="{6838D059-BB6E-BF4A-9D6D-A1CE06DF4C07}" type="presParOf" srcId="{D2B4A689-42FA-C245-BAE9-06315131A15F}" destId="{2F383225-1946-7D4B-B2C7-021F7E570595}" srcOrd="2" destOrd="0" presId="urn:microsoft.com/office/officeart/2005/8/layout/venn3"/>
    <dgm:cxn modelId="{5B67DF97-8BEC-F04D-8503-7261248B6346}" type="presParOf" srcId="{D2B4A689-42FA-C245-BAE9-06315131A15F}" destId="{EF266575-C74B-5049-8B7F-AA11DCB5F00D}" srcOrd="3" destOrd="0" presId="urn:microsoft.com/office/officeart/2005/8/layout/venn3"/>
    <dgm:cxn modelId="{AC31D112-6EA5-5948-876A-DA6E095FAAAD}" type="presParOf" srcId="{D2B4A689-42FA-C245-BAE9-06315131A15F}" destId="{ECA2568E-F43A-734E-A173-177A225A4987}" srcOrd="4" destOrd="0" presId="urn:microsoft.com/office/officeart/2005/8/layout/venn3"/>
    <dgm:cxn modelId="{97CBE43F-3162-E54B-8D06-952E0A6F78E0}" type="presParOf" srcId="{D2B4A689-42FA-C245-BAE9-06315131A15F}" destId="{580CC329-B9F9-1C4E-BC64-4C1AAC2F81A2}" srcOrd="5" destOrd="0" presId="urn:microsoft.com/office/officeart/2005/8/layout/venn3"/>
    <dgm:cxn modelId="{175B4F88-62E9-7E4A-AAB5-7FD624D6AD08}" type="presParOf" srcId="{D2B4A689-42FA-C245-BAE9-06315131A15F}" destId="{6AEE4A56-3C5E-624A-8063-993AD612878B}" srcOrd="6" destOrd="0" presId="urn:microsoft.com/office/officeart/2005/8/layout/venn3"/>
    <dgm:cxn modelId="{DB92AD30-563D-5E44-BEF5-5868BE3D41E9}" type="presParOf" srcId="{D2B4A689-42FA-C245-BAE9-06315131A15F}" destId="{B259F43F-DCC4-CC41-96E5-1336B2A2ABDD}" srcOrd="7" destOrd="0" presId="urn:microsoft.com/office/officeart/2005/8/layout/venn3"/>
    <dgm:cxn modelId="{B87D2807-529C-4F4F-94DA-4C08FE61E243}" type="presParOf" srcId="{D2B4A689-42FA-C245-BAE9-06315131A15F}" destId="{324E1A97-E860-824C-9A15-4E4B742F27B3}" srcOrd="8" destOrd="0" presId="urn:microsoft.com/office/officeart/2005/8/layout/venn3"/>
    <dgm:cxn modelId="{A97111F4-A3BA-384E-BA84-7CCD3AAEB2AA}" type="presParOf" srcId="{D2B4A689-42FA-C245-BAE9-06315131A15F}" destId="{5465FFDD-6F8B-DE48-BFB6-99205D01FFCF}" srcOrd="9" destOrd="0" presId="urn:microsoft.com/office/officeart/2005/8/layout/venn3"/>
    <dgm:cxn modelId="{EA746511-6DA4-3446-996C-A335D6E8455A}" type="presParOf" srcId="{D2B4A689-42FA-C245-BAE9-06315131A15F}" destId="{111DFD91-9E6C-C345-8387-66016D0EF2F2}" srcOrd="1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B9E00-A2FB-E642-9107-CDAE174076BD}">
      <dsp:nvSpPr>
        <dsp:cNvPr id="0" name=""/>
        <dsp:cNvSpPr/>
      </dsp:nvSpPr>
      <dsp:spPr>
        <a:xfrm>
          <a:off x="822331" y="1048"/>
          <a:ext cx="2560177" cy="1536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Treasury management to get a holistic perspective of all business finances.</a:t>
          </a:r>
          <a:endParaRPr lang="en-AE" sz="2100" kern="1200"/>
        </a:p>
      </dsp:txBody>
      <dsp:txXfrm>
        <a:off x="822331" y="1048"/>
        <a:ext cx="2560177" cy="1536106"/>
      </dsp:txXfrm>
    </dsp:sp>
    <dsp:sp modelId="{173BEE0D-F583-2F41-941C-0BA4C6973BA0}">
      <dsp:nvSpPr>
        <dsp:cNvPr id="0" name=""/>
        <dsp:cNvSpPr/>
      </dsp:nvSpPr>
      <dsp:spPr>
        <a:xfrm>
          <a:off x="3638526" y="1048"/>
          <a:ext cx="2560177" cy="1536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Business credit cards with competitive rates.</a:t>
          </a:r>
          <a:endParaRPr lang="en-AE" sz="2100" kern="1200"/>
        </a:p>
      </dsp:txBody>
      <dsp:txXfrm>
        <a:off x="3638526" y="1048"/>
        <a:ext cx="2560177" cy="1536106"/>
      </dsp:txXfrm>
    </dsp:sp>
    <dsp:sp modelId="{33D61F16-04B0-2E43-AA4E-E5CD28CA3AF5}">
      <dsp:nvSpPr>
        <dsp:cNvPr id="0" name=""/>
        <dsp:cNvSpPr/>
      </dsp:nvSpPr>
      <dsp:spPr>
        <a:xfrm>
          <a:off x="6454722" y="1048"/>
          <a:ext cx="2560177" cy="1536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Money market account to access their money at any time.</a:t>
          </a:r>
          <a:endParaRPr lang="en-AE" sz="2100" kern="1200"/>
        </a:p>
      </dsp:txBody>
      <dsp:txXfrm>
        <a:off x="6454722" y="1048"/>
        <a:ext cx="2560177" cy="1536106"/>
      </dsp:txXfrm>
    </dsp:sp>
    <dsp:sp modelId="{C52482F8-9B7C-4745-8855-EF7FBE1B4E4B}">
      <dsp:nvSpPr>
        <dsp:cNvPr id="0" name=""/>
        <dsp:cNvSpPr/>
      </dsp:nvSpPr>
      <dsp:spPr>
        <a:xfrm>
          <a:off x="2230428" y="1793173"/>
          <a:ext cx="2560177" cy="1536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No minimum balance requirements.</a:t>
          </a:r>
        </a:p>
      </dsp:txBody>
      <dsp:txXfrm>
        <a:off x="2230428" y="1793173"/>
        <a:ext cx="2560177" cy="1536106"/>
      </dsp:txXfrm>
    </dsp:sp>
    <dsp:sp modelId="{0408A968-9E6D-40DA-8CC3-A0DBF259A414}">
      <dsp:nvSpPr>
        <dsp:cNvPr id="0" name=""/>
        <dsp:cNvSpPr/>
      </dsp:nvSpPr>
      <dsp:spPr>
        <a:xfrm>
          <a:off x="5046624" y="1793173"/>
          <a:ext cx="2560177" cy="1536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>
              <a:latin typeface="Gill Sans MT" panose="020B0502020104020203"/>
            </a:rPr>
            <a:t> Give an holistic analysis of the segment</a:t>
          </a:r>
        </a:p>
      </dsp:txBody>
      <dsp:txXfrm>
        <a:off x="5046624" y="1793173"/>
        <a:ext cx="2560177" cy="15361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24BF3-4C61-0340-AB87-763D2688124F}">
      <dsp:nvSpPr>
        <dsp:cNvPr id="0" name=""/>
        <dsp:cNvSpPr/>
      </dsp:nvSpPr>
      <dsp:spPr>
        <a:xfrm>
          <a:off x="1277" y="441300"/>
          <a:ext cx="2093149" cy="209314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5193" tIns="19050" rIns="115193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Offer customized current accounts</a:t>
          </a:r>
          <a:endParaRPr lang="en-AE" sz="1500" kern="1200"/>
        </a:p>
      </dsp:txBody>
      <dsp:txXfrm>
        <a:off x="307812" y="747835"/>
        <a:ext cx="1480079" cy="1480079"/>
      </dsp:txXfrm>
    </dsp:sp>
    <dsp:sp modelId="{2F383225-1946-7D4B-B2C7-021F7E570595}">
      <dsp:nvSpPr>
        <dsp:cNvPr id="0" name=""/>
        <dsp:cNvSpPr/>
      </dsp:nvSpPr>
      <dsp:spPr>
        <a:xfrm>
          <a:off x="1675797" y="441300"/>
          <a:ext cx="2093149" cy="209314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5193" tIns="19050" rIns="115193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Payments gateways</a:t>
          </a:r>
          <a:endParaRPr lang="en-AE" sz="1500" kern="1200"/>
        </a:p>
      </dsp:txBody>
      <dsp:txXfrm>
        <a:off x="1982332" y="747835"/>
        <a:ext cx="1480079" cy="1480079"/>
      </dsp:txXfrm>
    </dsp:sp>
    <dsp:sp modelId="{ECA2568E-F43A-734E-A173-177A225A4987}">
      <dsp:nvSpPr>
        <dsp:cNvPr id="0" name=""/>
        <dsp:cNvSpPr/>
      </dsp:nvSpPr>
      <dsp:spPr>
        <a:xfrm>
          <a:off x="3350316" y="441300"/>
          <a:ext cx="2093149" cy="209314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5193" tIns="19050" rIns="115193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Tie-ups with different service providers</a:t>
          </a:r>
          <a:endParaRPr lang="en-AE" sz="1500" kern="1200"/>
        </a:p>
      </dsp:txBody>
      <dsp:txXfrm>
        <a:off x="3656851" y="747835"/>
        <a:ext cx="1480079" cy="1480079"/>
      </dsp:txXfrm>
    </dsp:sp>
    <dsp:sp modelId="{6AEE4A56-3C5E-624A-8063-993AD612878B}">
      <dsp:nvSpPr>
        <dsp:cNvPr id="0" name=""/>
        <dsp:cNvSpPr/>
      </dsp:nvSpPr>
      <dsp:spPr>
        <a:xfrm>
          <a:off x="5024836" y="441300"/>
          <a:ext cx="2093149" cy="209314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5193" tIns="19050" rIns="115193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Mentorship</a:t>
          </a:r>
          <a:endParaRPr lang="en-AE" sz="1500" kern="1200"/>
        </a:p>
      </dsp:txBody>
      <dsp:txXfrm>
        <a:off x="5331371" y="747835"/>
        <a:ext cx="1480079" cy="1480079"/>
      </dsp:txXfrm>
    </dsp:sp>
    <dsp:sp modelId="{324E1A97-E860-824C-9A15-4E4B742F27B3}">
      <dsp:nvSpPr>
        <dsp:cNvPr id="0" name=""/>
        <dsp:cNvSpPr/>
      </dsp:nvSpPr>
      <dsp:spPr>
        <a:xfrm>
          <a:off x="6699355" y="441300"/>
          <a:ext cx="2093149" cy="209314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5193" tIns="19050" rIns="115193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Co-working space </a:t>
          </a:r>
          <a:endParaRPr lang="en-AE" sz="1500" kern="1200"/>
        </a:p>
      </dsp:txBody>
      <dsp:txXfrm>
        <a:off x="7005890" y="747835"/>
        <a:ext cx="1480079" cy="1480079"/>
      </dsp:txXfrm>
    </dsp:sp>
    <dsp:sp modelId="{111DFD91-9E6C-C345-8387-66016D0EF2F2}">
      <dsp:nvSpPr>
        <dsp:cNvPr id="0" name=""/>
        <dsp:cNvSpPr/>
      </dsp:nvSpPr>
      <dsp:spPr>
        <a:xfrm>
          <a:off x="8373874" y="441300"/>
          <a:ext cx="2093149" cy="209314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5193" tIns="19050" rIns="115193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Support from the bank’s business management team</a:t>
          </a:r>
          <a:endParaRPr lang="en-AE" sz="1500" kern="1200"/>
        </a:p>
      </dsp:txBody>
      <dsp:txXfrm>
        <a:off x="8680409" y="747835"/>
        <a:ext cx="1480079" cy="14800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97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66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83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06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93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3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39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64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9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19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5/22/21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90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58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4.png"/><Relationship Id="rId3" Type="http://schemas.openxmlformats.org/officeDocument/2006/relationships/chart" Target="../charts/chart2.xml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microsoft.com/office/2007/relationships/hdphoto" Target="../media/hdphoto1.wdp"/><Relationship Id="rId2" Type="http://schemas.openxmlformats.org/officeDocument/2006/relationships/chart" Target="../charts/chart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3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microsoft.com/office/2014/relationships/chartEx" Target="../charts/chartEx1.xml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0JQ2RQSX7Ok&amp;ab_channel=MichaelWagd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BCC0-1AE0-5F4C-96CD-C999952E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25517"/>
            <a:ext cx="9603275" cy="127568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Analytics for financial services</a:t>
            </a:r>
            <a:br>
              <a:rPr lang="en-US" b="1" dirty="0"/>
            </a:br>
            <a:r>
              <a:rPr lang="en-US" sz="3100" dirty="0"/>
              <a:t>Group assignment</a:t>
            </a:r>
            <a:br>
              <a:rPr lang="en-US" b="1" dirty="0"/>
            </a:br>
            <a:r>
              <a:rPr lang="en-US" sz="2700" dirty="0"/>
              <a:t>Team B</a:t>
            </a:r>
            <a:r>
              <a:rPr lang="en-AE" b="1"/>
              <a:t>nalytics for financial services</a:t>
            </a:r>
            <a:br>
              <a:rPr lang="en-AE" b="1"/>
            </a:br>
            <a:r>
              <a:rPr lang="en-AE" sz="2700"/>
              <a:t>gRoup assignment</a:t>
            </a:r>
            <a:br>
              <a:rPr lang="en-AE" sz="2700"/>
            </a:br>
            <a:r>
              <a:rPr lang="en-AE" sz="2700"/>
              <a:t>team </a:t>
            </a:r>
            <a:r>
              <a:rPr lang="en-AE" sz="2700" b="1"/>
              <a:t>b</a:t>
            </a:r>
            <a:endParaRPr lang="en-AE" b="1"/>
          </a:p>
        </p:txBody>
      </p:sp>
      <p:pic>
        <p:nvPicPr>
          <p:cNvPr id="1026" name="Picture 2" descr="SPECIAL REPORT: How A.I. is exploding the Financial Services market |  Internet of Business">
            <a:extLst>
              <a:ext uri="{FF2B5EF4-FFF2-40B4-BE49-F238E27FC236}">
                <a16:creationId xmlns:a16="http://schemas.microsoft.com/office/drawing/2014/main" id="{6A308870-5D78-214C-BCCB-A5AE8252CB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86818" y="2016125"/>
            <a:ext cx="6132689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E School of Human Sciences and Technology">
            <a:extLst>
              <a:ext uri="{FF2B5EF4-FFF2-40B4-BE49-F238E27FC236}">
                <a16:creationId xmlns:a16="http://schemas.microsoft.com/office/drawing/2014/main" id="{1B2EA4C9-F67E-1B4A-87EE-013FB7048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3" y="6201104"/>
            <a:ext cx="816638" cy="57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971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0AB17F6-592B-45CB-96F6-705C9825A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38DE8-D4CA-CD48-9258-0FE4DFB5A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068" y="802298"/>
            <a:ext cx="6015784" cy="5116985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6600"/>
              <a:t>The End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9284E7-0823-472D-9963-18D89DFEB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60590"/>
            <a:ext cx="0" cy="32004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783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4" name="Picture 1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1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16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92A5B-F001-3145-A0F0-92F886DF1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6600"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6600">
                <a:solidFill>
                  <a:srgbClr val="454545"/>
                </a:solidFill>
              </a:rPr>
              <a:t> – THE SEGMENT SELECTED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IE School of Human Sciences and Technology">
            <a:extLst>
              <a:ext uri="{FF2B5EF4-FFF2-40B4-BE49-F238E27FC236}">
                <a16:creationId xmlns:a16="http://schemas.microsoft.com/office/drawing/2014/main" id="{29A77DCC-06F5-6445-B86F-130D81B04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3" y="6201104"/>
            <a:ext cx="816638" cy="57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745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F886-EC72-464C-AAD1-DD8D57004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315310"/>
            <a:ext cx="8643154" cy="59608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Open Sans Light"/>
                <a:ea typeface="+mn-ea"/>
                <a:cs typeface="Arial" panose="020B0604020202020204" pitchFamily="34" charset="0"/>
              </a:rPr>
              <a:t>Our segment</a:t>
            </a:r>
            <a:r>
              <a:rPr lang="en-AE" sz="3200" b="1">
                <a:latin typeface="Open Sans Light"/>
                <a:ea typeface="+mn-ea"/>
                <a:cs typeface="Arial" panose="020B0604020202020204" pitchFamily="34" charset="0"/>
              </a:rPr>
              <a:t>ur segment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2EA9E-33EE-A748-AAEC-EB3783414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788" y="1609534"/>
            <a:ext cx="11410423" cy="1995514"/>
          </a:xfrm>
        </p:spPr>
        <p:txBody>
          <a:bodyPr>
            <a:normAutofit/>
          </a:bodyPr>
          <a:lstStyle/>
          <a:p>
            <a:pPr algn="just"/>
            <a:r>
              <a:rPr lang="en-AE" sz="2400" b="1">
                <a:latin typeface="Open Sans Light"/>
                <a:cs typeface="Arial" panose="020B0604020202020204" pitchFamily="34" charset="0"/>
              </a:rPr>
              <a:t>What customer segment did you select?</a:t>
            </a:r>
          </a:p>
          <a:p>
            <a:pPr algn="just"/>
            <a:r>
              <a:rPr lang="en-GB" sz="2000">
                <a:solidFill>
                  <a:srgbClr val="404040"/>
                </a:solidFill>
                <a:latin typeface="Open Sans Light"/>
                <a:cs typeface="Arial" panose="020B0604020202020204" pitchFamily="34" charset="0"/>
              </a:rPr>
              <a:t>The customer segment will be small businesses and start-ups as they are an important segment for the entrepreneurial landscape in which they can disrupt large enterprises.  </a:t>
            </a:r>
            <a:endParaRPr lang="en-AE" sz="2000">
              <a:solidFill>
                <a:srgbClr val="404040"/>
              </a:solidFill>
              <a:latin typeface="Open Sans Light"/>
              <a:cs typeface="Arial" panose="020B060402020202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C1E4F82-9279-074C-8F75-BC2591329F38}"/>
              </a:ext>
            </a:extLst>
          </p:cNvPr>
          <p:cNvSpPr txBox="1">
            <a:spLocks/>
          </p:cNvSpPr>
          <p:nvPr/>
        </p:nvSpPr>
        <p:spPr>
          <a:xfrm>
            <a:off x="390788" y="3924820"/>
            <a:ext cx="11410423" cy="2097608"/>
          </a:xfrm>
          <a:prstGeom prst="rect">
            <a:avLst/>
          </a:prstGeom>
        </p:spPr>
        <p:txBody>
          <a:bodyPr vert="horz" lIns="91440" tIns="91440" rIns="91440" bIns="45720" rtlCol="0" anchor="t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AE" sz="3400" b="1">
                <a:latin typeface="Open Sans Light"/>
                <a:cs typeface="Arial"/>
              </a:rPr>
              <a:t>Why?</a:t>
            </a:r>
          </a:p>
          <a:p>
            <a:pPr algn="just"/>
            <a:r>
              <a:rPr lang="en-GB" sz="2700">
                <a:solidFill>
                  <a:srgbClr val="404040"/>
                </a:solidFill>
                <a:latin typeface="Open Sans Light"/>
                <a:cs typeface="Arial"/>
              </a:rPr>
              <a:t>Small Medium Enterprises (SMEs) have become a major contribution to the development of countries where 99 out of every 100 businesses are classified as SMEs, &amp; 9 out of 10 SMEs are classified as micro-SMEs according to Eurostat &amp; the Annual Report 18/19.</a:t>
            </a:r>
            <a:endParaRPr lang="en-AE" sz="2700">
              <a:solidFill>
                <a:srgbClr val="404040"/>
              </a:solidFill>
              <a:latin typeface="Open Sans Light"/>
              <a:cs typeface="Arial"/>
            </a:endParaRPr>
          </a:p>
          <a:p>
            <a:pPr algn="just"/>
            <a:r>
              <a:rPr lang="en-GB" sz="2700">
                <a:solidFill>
                  <a:srgbClr val="404040"/>
                </a:solidFill>
                <a:latin typeface="Open Sans Light"/>
                <a:cs typeface="Arial"/>
              </a:rPr>
              <a:t>Taking care of these customers is a long-term strategy as some of these start-ups might end up being a big multinational companies with great revenues, hence a very profitable. </a:t>
            </a:r>
            <a:endParaRPr lang="en-AE" sz="2700">
              <a:solidFill>
                <a:srgbClr val="404040"/>
              </a:solidFill>
              <a:latin typeface="Open Sans Light"/>
              <a:cs typeface="Arial" panose="020B0604020202020204" pitchFamily="34" charset="0"/>
            </a:endParaRPr>
          </a:p>
        </p:txBody>
      </p:sp>
      <p:pic>
        <p:nvPicPr>
          <p:cNvPr id="6" name="Picture 4" descr="IE School of Human Sciences and Technology">
            <a:extLst>
              <a:ext uri="{FF2B5EF4-FFF2-40B4-BE49-F238E27FC236}">
                <a16:creationId xmlns:a16="http://schemas.microsoft.com/office/drawing/2014/main" id="{2460262D-C1C4-EC42-9C90-F0D20715E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3" y="6201104"/>
            <a:ext cx="816638" cy="57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973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5C7F-4F27-7644-819B-FDE55772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100">
                <a:latin typeface="Open Sans Light"/>
                <a:ea typeface="+mn-ea"/>
                <a:cs typeface="Arial" panose="020B0604020202020204" pitchFamily="34" charset="0"/>
              </a:rPr>
              <a:t>What sort of products would a customer of our segment usually hold?</a:t>
            </a:r>
            <a:br>
              <a:rPr lang="en-AE" sz="2400" b="1">
                <a:latin typeface="Open Sans Light"/>
                <a:ea typeface="+mn-ea"/>
                <a:cs typeface="Arial" panose="020B0604020202020204" pitchFamily="34" charset="0"/>
              </a:rPr>
            </a:br>
            <a:endParaRPr lang="en-AE" sz="2400" b="1">
              <a:latin typeface="Open Sans Light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FD29B5E-0433-1E48-998B-A6DE954960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0965946"/>
              </p:ext>
            </p:extLst>
          </p:nvPr>
        </p:nvGraphicFramePr>
        <p:xfrm>
          <a:off x="1314245" y="2177091"/>
          <a:ext cx="9837231" cy="333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IE School of Human Sciences and Technology">
            <a:extLst>
              <a:ext uri="{FF2B5EF4-FFF2-40B4-BE49-F238E27FC236}">
                <a16:creationId xmlns:a16="http://schemas.microsoft.com/office/drawing/2014/main" id="{093F823D-5B76-DF4D-9B5E-6ECD29FB6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3" y="6201104"/>
            <a:ext cx="816638" cy="57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05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5C7F-4F27-7644-819B-FDE55772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GB" sz="2400"/>
              <a:t>THIS IS HOW WE define the portfolios and THE sort of commercial role WE would BE assigning to THEM</a:t>
            </a:r>
            <a:endParaRPr lang="en-AE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C27614-97E2-2244-8A60-10276762D848}"/>
              </a:ext>
            </a:extLst>
          </p:cNvPr>
          <p:cNvSpPr/>
          <p:nvPr/>
        </p:nvSpPr>
        <p:spPr>
          <a:xfrm>
            <a:off x="1451578" y="2028497"/>
            <a:ext cx="9603275" cy="1889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GB" sz="2000">
                <a:solidFill>
                  <a:srgbClr val="404040"/>
                </a:solidFill>
                <a:latin typeface="Open Sans Light"/>
                <a:ea typeface="Calibri" panose="020F0502020204030204" pitchFamily="34" charset="0"/>
                <a:cs typeface="Arial" panose="020B0604020202020204" pitchFamily="34" charset="0"/>
              </a:rPr>
              <a:t>Team B would implement a portfolio-oriented strategy that shall concentrate a relevant proportion of SMEs business volumes, have all data-sources in place when portfolios are designed and activate commercial roles by offering attractive and customized banking services.</a:t>
            </a:r>
            <a:endParaRPr lang="en-AE" sz="2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IE School of Human Sciences and Technology">
            <a:extLst>
              <a:ext uri="{FF2B5EF4-FFF2-40B4-BE49-F238E27FC236}">
                <a16:creationId xmlns:a16="http://schemas.microsoft.com/office/drawing/2014/main" id="{EC4844AC-ADE5-7544-8A55-FD02EA058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3" y="6201104"/>
            <a:ext cx="816638" cy="57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733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5C7F-4F27-7644-819B-FDE55772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/>
              <a:t>HERE ARE other commercial initiatives THAT WE would put in place SO to grow the value of THIS customer segment</a:t>
            </a:r>
            <a:endParaRPr lang="en-AE" sz="240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AE607D3-D3B8-024C-A6B6-C83E44C6AC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9732338"/>
              </p:ext>
            </p:extLst>
          </p:nvPr>
        </p:nvGraphicFramePr>
        <p:xfrm>
          <a:off x="903892" y="2028497"/>
          <a:ext cx="10468302" cy="2975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4" descr="IE School of Human Sciences and Technology">
            <a:extLst>
              <a:ext uri="{FF2B5EF4-FFF2-40B4-BE49-F238E27FC236}">
                <a16:creationId xmlns:a16="http://schemas.microsoft.com/office/drawing/2014/main" id="{81EA92A4-A9FD-0D41-B0B6-68F73D7E0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3" y="6201104"/>
            <a:ext cx="816638" cy="57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293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4" name="Picture 1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1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16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92A5B-F001-3145-A0F0-92F886DF1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6600"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6600">
                <a:solidFill>
                  <a:srgbClr val="454545"/>
                </a:solidFill>
              </a:rPr>
              <a:t> – PROPOSED CRM TOOL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IE School of Human Sciences and Technology">
            <a:extLst>
              <a:ext uri="{FF2B5EF4-FFF2-40B4-BE49-F238E27FC236}">
                <a16:creationId xmlns:a16="http://schemas.microsoft.com/office/drawing/2014/main" id="{29A77DCC-06F5-6445-B86F-130D81B04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3" y="6201104"/>
            <a:ext cx="816638" cy="57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64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1EFE25-DC0B-D141-BD43-F8D7E3F93031}"/>
              </a:ext>
            </a:extLst>
          </p:cNvPr>
          <p:cNvSpPr txBox="1"/>
          <p:nvPr/>
        </p:nvSpPr>
        <p:spPr>
          <a:xfrm>
            <a:off x="4582297" y="209187"/>
            <a:ext cx="3027406" cy="26161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i="1"/>
              <a:t>Search CRM Tool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1BEAA-5A14-D445-9310-902C01329331}"/>
              </a:ext>
            </a:extLst>
          </p:cNvPr>
          <p:cNvSpPr txBox="1"/>
          <p:nvPr/>
        </p:nvSpPr>
        <p:spPr>
          <a:xfrm>
            <a:off x="1451578" y="583514"/>
            <a:ext cx="7847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Sales</a:t>
            </a:r>
            <a:endParaRPr lang="en-US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6779BD-904F-0B4A-BE40-252304E8041F}"/>
              </a:ext>
            </a:extLst>
          </p:cNvPr>
          <p:cNvSpPr txBox="1"/>
          <p:nvPr/>
        </p:nvSpPr>
        <p:spPr>
          <a:xfrm>
            <a:off x="2236303" y="583514"/>
            <a:ext cx="7847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highlight>
                  <a:srgbClr val="00FFFF"/>
                </a:highlight>
              </a:rPr>
              <a:t>Home</a:t>
            </a:r>
            <a:endParaRPr lang="en-US" sz="1200">
              <a:highlight>
                <a:srgbClr val="00FFFF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5816B-E2D8-324B-9BFF-F5DBA3440587}"/>
              </a:ext>
            </a:extLst>
          </p:cNvPr>
          <p:cNvSpPr txBox="1"/>
          <p:nvPr/>
        </p:nvSpPr>
        <p:spPr>
          <a:xfrm>
            <a:off x="3021028" y="583514"/>
            <a:ext cx="10738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Accounts</a:t>
            </a:r>
            <a:endParaRPr 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247989-081A-4644-B0F3-C2056E305D28}"/>
              </a:ext>
            </a:extLst>
          </p:cNvPr>
          <p:cNvSpPr txBox="1"/>
          <p:nvPr/>
        </p:nvSpPr>
        <p:spPr>
          <a:xfrm>
            <a:off x="3943218" y="583514"/>
            <a:ext cx="16326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Opportunities</a:t>
            </a:r>
            <a:endParaRPr 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55ADDB-1514-4A40-8E29-B93111DD76F5}"/>
              </a:ext>
            </a:extLst>
          </p:cNvPr>
          <p:cNvSpPr txBox="1"/>
          <p:nvPr/>
        </p:nvSpPr>
        <p:spPr>
          <a:xfrm>
            <a:off x="5575852" y="583514"/>
            <a:ext cx="7752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Leads</a:t>
            </a:r>
            <a:endParaRPr 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7C9B4-2407-954A-B63E-823F2283CFAE}"/>
              </a:ext>
            </a:extLst>
          </p:cNvPr>
          <p:cNvSpPr txBox="1"/>
          <p:nvPr/>
        </p:nvSpPr>
        <p:spPr>
          <a:xfrm>
            <a:off x="6253216" y="583514"/>
            <a:ext cx="10738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Contacts</a:t>
            </a:r>
            <a:endParaRPr lang="en-US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AB10FE-5712-EB45-A287-49CCB1D48CAE}"/>
              </a:ext>
            </a:extLst>
          </p:cNvPr>
          <p:cNvSpPr txBox="1"/>
          <p:nvPr/>
        </p:nvSpPr>
        <p:spPr>
          <a:xfrm>
            <a:off x="7295087" y="583514"/>
            <a:ext cx="10738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Reports</a:t>
            </a:r>
            <a:endParaRPr lang="en-US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A0DC91-F94F-7142-8D8C-A967CA8E9F75}"/>
              </a:ext>
            </a:extLst>
          </p:cNvPr>
          <p:cNvSpPr txBox="1"/>
          <p:nvPr/>
        </p:nvSpPr>
        <p:spPr>
          <a:xfrm>
            <a:off x="8239069" y="583514"/>
            <a:ext cx="13024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Dashboards</a:t>
            </a:r>
            <a:endParaRPr lang="en-US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5504D1-8D72-C64A-9D3C-3ADF7E68BCF9}"/>
              </a:ext>
            </a:extLst>
          </p:cNvPr>
          <p:cNvSpPr txBox="1"/>
          <p:nvPr/>
        </p:nvSpPr>
        <p:spPr>
          <a:xfrm>
            <a:off x="9541564" y="583514"/>
            <a:ext cx="10738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Accounts</a:t>
            </a:r>
            <a:endParaRPr lang="en-US" sz="1200"/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C566034C-0112-7F42-9184-7D14B36C1C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1549289"/>
              </p:ext>
            </p:extLst>
          </p:nvPr>
        </p:nvGraphicFramePr>
        <p:xfrm>
          <a:off x="1528334" y="1167660"/>
          <a:ext cx="5124713" cy="2089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8147C975-DD1F-F549-8798-1B948ABCBA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3247225"/>
              </p:ext>
            </p:extLst>
          </p:nvPr>
        </p:nvGraphicFramePr>
        <p:xfrm>
          <a:off x="6790162" y="1167660"/>
          <a:ext cx="4981423" cy="2089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3" name="Chart 22">
                <a:extLst>
                  <a:ext uri="{FF2B5EF4-FFF2-40B4-BE49-F238E27FC236}">
                    <a16:creationId xmlns:a16="http://schemas.microsoft.com/office/drawing/2014/main" id="{F6DEE4AF-A809-DE40-A4FC-7784951CD32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3288250"/>
                  </p:ext>
                </p:extLst>
              </p:nvPr>
            </p:nvGraphicFramePr>
            <p:xfrm>
              <a:off x="6790163" y="3406671"/>
              <a:ext cx="4845878" cy="200090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23" name="Chart 22">
                <a:extLst>
                  <a:ext uri="{FF2B5EF4-FFF2-40B4-BE49-F238E27FC236}">
                    <a16:creationId xmlns:a16="http://schemas.microsoft.com/office/drawing/2014/main" id="{F6DEE4AF-A809-DE40-A4FC-7784951CD3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90163" y="3406671"/>
                <a:ext cx="4845878" cy="2000901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0C5755EA-1872-E144-841E-584BB2087AEC}"/>
              </a:ext>
            </a:extLst>
          </p:cNvPr>
          <p:cNvSpPr txBox="1"/>
          <p:nvPr/>
        </p:nvSpPr>
        <p:spPr>
          <a:xfrm>
            <a:off x="0" y="994955"/>
            <a:ext cx="13996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0070C0"/>
                </a:solidFill>
              </a:rPr>
              <a:t>Sales Team</a:t>
            </a:r>
            <a:endParaRPr lang="en-US" sz="1100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232EA2-DDE8-464D-9676-03D9999E4238}"/>
              </a:ext>
            </a:extLst>
          </p:cNvPr>
          <p:cNvSpPr txBox="1"/>
          <p:nvPr/>
        </p:nvSpPr>
        <p:spPr>
          <a:xfrm>
            <a:off x="0" y="1315550"/>
            <a:ext cx="139968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>
                <a:solidFill>
                  <a:srgbClr val="0070C0"/>
                </a:solidFill>
              </a:rPr>
              <a:t>Americas</a:t>
            </a:r>
            <a:endParaRPr lang="en-US" sz="1000" i="1">
              <a:solidFill>
                <a:srgbClr val="0070C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C2D247-F7C5-BA45-84BA-36C96C53D95B}"/>
              </a:ext>
            </a:extLst>
          </p:cNvPr>
          <p:cNvSpPr txBox="1"/>
          <p:nvPr/>
        </p:nvSpPr>
        <p:spPr>
          <a:xfrm>
            <a:off x="0" y="1606450"/>
            <a:ext cx="139968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>
                <a:solidFill>
                  <a:srgbClr val="0070C0"/>
                </a:solidFill>
              </a:rPr>
              <a:t>APAC</a:t>
            </a:r>
            <a:endParaRPr lang="en-US" sz="1000" i="1">
              <a:solidFill>
                <a:srgbClr val="0070C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CF5574-E40B-A147-B7EC-7A728F4FC180}"/>
              </a:ext>
            </a:extLst>
          </p:cNvPr>
          <p:cNvSpPr txBox="1"/>
          <p:nvPr/>
        </p:nvSpPr>
        <p:spPr>
          <a:xfrm>
            <a:off x="0" y="1883449"/>
            <a:ext cx="139968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err="1">
                <a:solidFill>
                  <a:srgbClr val="0070C0"/>
                </a:solidFill>
              </a:rPr>
              <a:t>LatAM</a:t>
            </a:r>
            <a:endParaRPr lang="en-US" sz="1000" i="1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102626-DC59-764A-B1E9-C79F2F1857BB}"/>
              </a:ext>
            </a:extLst>
          </p:cNvPr>
          <p:cNvSpPr txBox="1"/>
          <p:nvPr/>
        </p:nvSpPr>
        <p:spPr>
          <a:xfrm>
            <a:off x="0" y="2160448"/>
            <a:ext cx="139968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>
                <a:solidFill>
                  <a:srgbClr val="0070C0"/>
                </a:solidFill>
              </a:rPr>
              <a:t>EMEA</a:t>
            </a:r>
            <a:endParaRPr lang="en-US" sz="1000" i="1">
              <a:solidFill>
                <a:srgbClr val="0070C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8A4276-8C4E-314B-89A7-97C655A813B3}"/>
              </a:ext>
            </a:extLst>
          </p:cNvPr>
          <p:cNvSpPr txBox="1"/>
          <p:nvPr/>
        </p:nvSpPr>
        <p:spPr>
          <a:xfrm>
            <a:off x="51898" y="4361507"/>
            <a:ext cx="13996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Executives</a:t>
            </a:r>
            <a:endParaRPr lang="en-US" sz="1100">
              <a:solidFill>
                <a:srgbClr val="00B05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BA0D6C-F51F-3649-B7BB-A9A64B62CA6E}"/>
              </a:ext>
            </a:extLst>
          </p:cNvPr>
          <p:cNvSpPr txBox="1"/>
          <p:nvPr/>
        </p:nvSpPr>
        <p:spPr>
          <a:xfrm>
            <a:off x="0" y="4700061"/>
            <a:ext cx="139968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>
                <a:solidFill>
                  <a:srgbClr val="0070C0"/>
                </a:solidFill>
              </a:rPr>
              <a:t>Nabil M.</a:t>
            </a:r>
            <a:endParaRPr lang="en-US" sz="1000" i="1">
              <a:solidFill>
                <a:srgbClr val="0070C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3AB35C-9CCF-4C4D-B682-03195D01A4CD}"/>
              </a:ext>
            </a:extLst>
          </p:cNvPr>
          <p:cNvSpPr txBox="1"/>
          <p:nvPr/>
        </p:nvSpPr>
        <p:spPr>
          <a:xfrm>
            <a:off x="0" y="4977060"/>
            <a:ext cx="139968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>
                <a:solidFill>
                  <a:srgbClr val="0070C0"/>
                </a:solidFill>
              </a:rPr>
              <a:t>Michael W.</a:t>
            </a:r>
            <a:endParaRPr lang="en-US" sz="1000" i="1">
              <a:solidFill>
                <a:srgbClr val="0070C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4E2C90-DC0F-444D-9A53-DD8666B8C823}"/>
              </a:ext>
            </a:extLst>
          </p:cNvPr>
          <p:cNvSpPr txBox="1"/>
          <p:nvPr/>
        </p:nvSpPr>
        <p:spPr>
          <a:xfrm>
            <a:off x="0" y="5223281"/>
            <a:ext cx="139968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>
                <a:solidFill>
                  <a:srgbClr val="0070C0"/>
                </a:solidFill>
              </a:rPr>
              <a:t>Addison P.</a:t>
            </a:r>
            <a:endParaRPr lang="en-US" sz="1000" i="1">
              <a:solidFill>
                <a:srgbClr val="0070C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CAFAA7-7A41-D249-8945-C531DC1DBF95}"/>
              </a:ext>
            </a:extLst>
          </p:cNvPr>
          <p:cNvSpPr txBox="1"/>
          <p:nvPr/>
        </p:nvSpPr>
        <p:spPr>
          <a:xfrm>
            <a:off x="0" y="5469502"/>
            <a:ext cx="139968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>
                <a:solidFill>
                  <a:srgbClr val="0070C0"/>
                </a:solidFill>
              </a:rPr>
              <a:t>Sarang Z.</a:t>
            </a:r>
            <a:endParaRPr lang="en-US" sz="1000" i="1">
              <a:solidFill>
                <a:srgbClr val="0070C0"/>
              </a:solidFill>
            </a:endParaRPr>
          </a:p>
        </p:txBody>
      </p:sp>
      <p:pic>
        <p:nvPicPr>
          <p:cNvPr id="34" name="Graphic 33" descr="Bells outline">
            <a:extLst>
              <a:ext uri="{FF2B5EF4-FFF2-40B4-BE49-F238E27FC236}">
                <a16:creationId xmlns:a16="http://schemas.microsoft.com/office/drawing/2014/main" id="{CB864FF3-5D85-CF4E-B84C-73CDD9E5CC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390" y="4075275"/>
            <a:ext cx="413638" cy="413638"/>
          </a:xfrm>
          <a:prstGeom prst="rect">
            <a:avLst/>
          </a:prstGeom>
        </p:spPr>
      </p:pic>
      <p:pic>
        <p:nvPicPr>
          <p:cNvPr id="35" name="Graphic 34" descr="Statistics with solid fill">
            <a:extLst>
              <a:ext uri="{FF2B5EF4-FFF2-40B4-BE49-F238E27FC236}">
                <a16:creationId xmlns:a16="http://schemas.microsoft.com/office/drawing/2014/main" id="{9FFB7088-8484-CD49-9E83-96F9A4300B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74718" y="3458029"/>
            <a:ext cx="392162" cy="392162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7BE61E0C-C3B2-8F4B-84C7-C7A43630EB96}"/>
              </a:ext>
            </a:extLst>
          </p:cNvPr>
          <p:cNvGrpSpPr/>
          <p:nvPr/>
        </p:nvGrpSpPr>
        <p:grpSpPr>
          <a:xfrm>
            <a:off x="1517824" y="3334065"/>
            <a:ext cx="2066483" cy="546501"/>
            <a:chOff x="7949428" y="324224"/>
            <a:chExt cx="2066483" cy="546501"/>
          </a:xfrm>
        </p:grpSpPr>
        <p:pic>
          <p:nvPicPr>
            <p:cNvPr id="37" name="Graphic 36" descr="Monitor with solid fill">
              <a:extLst>
                <a:ext uri="{FF2B5EF4-FFF2-40B4-BE49-F238E27FC236}">
                  <a16:creationId xmlns:a16="http://schemas.microsoft.com/office/drawing/2014/main" id="{D9319FF7-0D51-0042-987E-C9D6D3BD79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7548" t="13152" r="7241" b="27417"/>
            <a:stretch/>
          </p:blipFill>
          <p:spPr>
            <a:xfrm>
              <a:off x="7949428" y="324224"/>
              <a:ext cx="2066483" cy="546501"/>
            </a:xfrm>
            <a:prstGeom prst="rect">
              <a:avLst/>
            </a:prstGeom>
          </p:spPr>
        </p:pic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F6537746-A843-E34D-AC8B-8BA6568648A4}"/>
                </a:ext>
              </a:extLst>
            </p:cNvPr>
            <p:cNvSpPr txBox="1">
              <a:spLocks/>
            </p:cNvSpPr>
            <p:nvPr/>
          </p:nvSpPr>
          <p:spPr>
            <a:xfrm>
              <a:off x="8115111" y="441743"/>
              <a:ext cx="1705364" cy="3427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AE" sz="1100" b="1"/>
                <a:t>Show pipeline by value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57F0D28-9C98-BE47-AC62-BFA34FF0FEBE}"/>
              </a:ext>
            </a:extLst>
          </p:cNvPr>
          <p:cNvGrpSpPr/>
          <p:nvPr/>
        </p:nvGrpSpPr>
        <p:grpSpPr>
          <a:xfrm>
            <a:off x="1517824" y="3993223"/>
            <a:ext cx="2066483" cy="546501"/>
            <a:chOff x="7949428" y="324224"/>
            <a:chExt cx="2066483" cy="546501"/>
          </a:xfrm>
        </p:grpSpPr>
        <p:pic>
          <p:nvPicPr>
            <p:cNvPr id="40" name="Graphic 39" descr="Monitor with solid fill">
              <a:extLst>
                <a:ext uri="{FF2B5EF4-FFF2-40B4-BE49-F238E27FC236}">
                  <a16:creationId xmlns:a16="http://schemas.microsoft.com/office/drawing/2014/main" id="{108C87C3-0792-0042-815B-AE6BCBB664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7548" t="13152" r="7241" b="27417"/>
            <a:stretch/>
          </p:blipFill>
          <p:spPr>
            <a:xfrm>
              <a:off x="7949428" y="324224"/>
              <a:ext cx="2066483" cy="546501"/>
            </a:xfrm>
            <a:prstGeom prst="rect">
              <a:avLst/>
            </a:prstGeom>
          </p:spPr>
        </p:pic>
        <p:sp>
          <p:nvSpPr>
            <p:cNvPr id="41" name="Title 1">
              <a:extLst>
                <a:ext uri="{FF2B5EF4-FFF2-40B4-BE49-F238E27FC236}">
                  <a16:creationId xmlns:a16="http://schemas.microsoft.com/office/drawing/2014/main" id="{3FE3C5E7-B51E-2843-958A-85E0D4903642}"/>
                </a:ext>
              </a:extLst>
            </p:cNvPr>
            <p:cNvSpPr txBox="1">
              <a:spLocks/>
            </p:cNvSpPr>
            <p:nvPr/>
          </p:nvSpPr>
          <p:spPr>
            <a:xfrm>
              <a:off x="8115111" y="441743"/>
              <a:ext cx="1705364" cy="3427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AE" sz="1100" b="1"/>
                <a:t>Show pending quotes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406606C-A529-5145-A58B-F9A9D2A1D667}"/>
              </a:ext>
            </a:extLst>
          </p:cNvPr>
          <p:cNvGrpSpPr/>
          <p:nvPr/>
        </p:nvGrpSpPr>
        <p:grpSpPr>
          <a:xfrm>
            <a:off x="1517824" y="4656071"/>
            <a:ext cx="2066483" cy="546501"/>
            <a:chOff x="7949428" y="324224"/>
            <a:chExt cx="2066483" cy="546501"/>
          </a:xfrm>
        </p:grpSpPr>
        <p:pic>
          <p:nvPicPr>
            <p:cNvPr id="43" name="Graphic 42" descr="Monitor with solid fill">
              <a:extLst>
                <a:ext uri="{FF2B5EF4-FFF2-40B4-BE49-F238E27FC236}">
                  <a16:creationId xmlns:a16="http://schemas.microsoft.com/office/drawing/2014/main" id="{C8A9D8B6-3F6A-5147-94A6-23F7394922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7548" t="13152" r="7241" b="27417"/>
            <a:stretch/>
          </p:blipFill>
          <p:spPr>
            <a:xfrm>
              <a:off x="7949428" y="324224"/>
              <a:ext cx="2066483" cy="546501"/>
            </a:xfrm>
            <a:prstGeom prst="rect">
              <a:avLst/>
            </a:prstGeom>
          </p:spPr>
        </p:pic>
        <p:sp>
          <p:nvSpPr>
            <p:cNvPr id="44" name="Title 1">
              <a:extLst>
                <a:ext uri="{FF2B5EF4-FFF2-40B4-BE49-F238E27FC236}">
                  <a16:creationId xmlns:a16="http://schemas.microsoft.com/office/drawing/2014/main" id="{FB977886-F4D1-2B4D-81DA-70A20125E0F6}"/>
                </a:ext>
              </a:extLst>
            </p:cNvPr>
            <p:cNvSpPr txBox="1">
              <a:spLocks/>
            </p:cNvSpPr>
            <p:nvPr/>
          </p:nvSpPr>
          <p:spPr>
            <a:xfrm>
              <a:off x="8115111" y="441743"/>
              <a:ext cx="1705364" cy="3427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AE" sz="1100" b="1"/>
                <a:t>Send a follow-up email</a:t>
              </a:r>
            </a:p>
          </p:txBody>
        </p:sp>
      </p:grpSp>
      <p:pic>
        <p:nvPicPr>
          <p:cNvPr id="45" name="Graphic 44" descr="Email with solid fill">
            <a:extLst>
              <a:ext uri="{FF2B5EF4-FFF2-40B4-BE49-F238E27FC236}">
                <a16:creationId xmlns:a16="http://schemas.microsoft.com/office/drawing/2014/main" id="{DAA3356A-807B-BA4B-9B7C-A6E0234452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96476" y="4723833"/>
            <a:ext cx="390879" cy="390879"/>
          </a:xfrm>
          <a:prstGeom prst="rect">
            <a:avLst/>
          </a:prstGeom>
        </p:spPr>
      </p:pic>
      <p:sp>
        <p:nvSpPr>
          <p:cNvPr id="47" name="Title 1">
            <a:extLst>
              <a:ext uri="{FF2B5EF4-FFF2-40B4-BE49-F238E27FC236}">
                <a16:creationId xmlns:a16="http://schemas.microsoft.com/office/drawing/2014/main" id="{9D6BFC07-3255-ED44-BAD6-376EB7905E47}"/>
              </a:ext>
            </a:extLst>
          </p:cNvPr>
          <p:cNvSpPr txBox="1">
            <a:spLocks/>
          </p:cNvSpPr>
          <p:nvPr/>
        </p:nvSpPr>
        <p:spPr>
          <a:xfrm>
            <a:off x="4177510" y="4187371"/>
            <a:ext cx="1076095" cy="3908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E" sz="900"/>
              <a:t>Achievement VS Target</a:t>
            </a:r>
          </a:p>
        </p:txBody>
      </p:sp>
      <p:pic>
        <p:nvPicPr>
          <p:cNvPr id="48" name="Graphic 47" descr="Gauge with solid fill">
            <a:extLst>
              <a:ext uri="{FF2B5EF4-FFF2-40B4-BE49-F238E27FC236}">
                <a16:creationId xmlns:a16="http://schemas.microsoft.com/office/drawing/2014/main" id="{F1211766-E070-064F-922C-FD2E37724C1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42169" y="3547666"/>
            <a:ext cx="654227" cy="654227"/>
          </a:xfrm>
          <a:prstGeom prst="rect">
            <a:avLst/>
          </a:prstGeom>
        </p:spPr>
      </p:pic>
      <p:pic>
        <p:nvPicPr>
          <p:cNvPr id="5" name="Graphic 4" descr="Download from cloud with solid fill">
            <a:extLst>
              <a:ext uri="{FF2B5EF4-FFF2-40B4-BE49-F238E27FC236}">
                <a16:creationId xmlns:a16="http://schemas.microsoft.com/office/drawing/2014/main" id="{6D9643FB-57AA-F848-A046-432A7A09959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8412" y="14535"/>
            <a:ext cx="914400" cy="914400"/>
          </a:xfrm>
          <a:prstGeom prst="rect">
            <a:avLst/>
          </a:prstGeom>
        </p:spPr>
      </p:pic>
      <p:pic>
        <p:nvPicPr>
          <p:cNvPr id="10" name="Graphic 9" descr="Repeat with solid fill">
            <a:extLst>
              <a:ext uri="{FF2B5EF4-FFF2-40B4-BE49-F238E27FC236}">
                <a16:creationId xmlns:a16="http://schemas.microsoft.com/office/drawing/2014/main" id="{60F48103-59D0-3940-8CFE-EBBDDF63F3E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89628" y="5765235"/>
            <a:ext cx="276999" cy="27699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47E98EC-90C8-9146-B792-2FD6B604A618}"/>
              </a:ext>
            </a:extLst>
          </p:cNvPr>
          <p:cNvSpPr txBox="1"/>
          <p:nvPr/>
        </p:nvSpPr>
        <p:spPr>
          <a:xfrm>
            <a:off x="7003881" y="5789048"/>
            <a:ext cx="7847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Refresh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74C9F4-FF3C-7741-96BC-1D28F6435D43}"/>
              </a:ext>
            </a:extLst>
          </p:cNvPr>
          <p:cNvSpPr txBox="1"/>
          <p:nvPr/>
        </p:nvSpPr>
        <p:spPr>
          <a:xfrm>
            <a:off x="8065479" y="5768165"/>
            <a:ext cx="139968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Download report</a:t>
            </a:r>
          </a:p>
        </p:txBody>
      </p:sp>
      <p:pic>
        <p:nvPicPr>
          <p:cNvPr id="20" name="Graphic 19" descr="Download with solid fill">
            <a:extLst>
              <a:ext uri="{FF2B5EF4-FFF2-40B4-BE49-F238E27FC236}">
                <a16:creationId xmlns:a16="http://schemas.microsoft.com/office/drawing/2014/main" id="{568E4E58-25ED-9B41-8336-7D06E76ABE9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68779" y="5688583"/>
            <a:ext cx="382678" cy="382678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AC40C87D-0F80-3D4A-B642-3645BC75C828}"/>
              </a:ext>
            </a:extLst>
          </p:cNvPr>
          <p:cNvGrpSpPr/>
          <p:nvPr/>
        </p:nvGrpSpPr>
        <p:grpSpPr>
          <a:xfrm>
            <a:off x="1504335" y="5301455"/>
            <a:ext cx="2066483" cy="546501"/>
            <a:chOff x="7949428" y="324224"/>
            <a:chExt cx="2066483" cy="546501"/>
          </a:xfrm>
        </p:grpSpPr>
        <p:pic>
          <p:nvPicPr>
            <p:cNvPr id="57" name="Graphic 56" descr="Monitor with solid fill">
              <a:extLst>
                <a:ext uri="{FF2B5EF4-FFF2-40B4-BE49-F238E27FC236}">
                  <a16:creationId xmlns:a16="http://schemas.microsoft.com/office/drawing/2014/main" id="{2A12ACF0-5B47-AB48-AB64-6AF6AEE31F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7548" t="13152" r="7241" b="27417"/>
            <a:stretch/>
          </p:blipFill>
          <p:spPr>
            <a:xfrm>
              <a:off x="7949428" y="324224"/>
              <a:ext cx="2066483" cy="546501"/>
            </a:xfrm>
            <a:prstGeom prst="rect">
              <a:avLst/>
            </a:prstGeom>
          </p:spPr>
        </p:pic>
        <p:sp>
          <p:nvSpPr>
            <p:cNvPr id="58" name="Title 1">
              <a:extLst>
                <a:ext uri="{FF2B5EF4-FFF2-40B4-BE49-F238E27FC236}">
                  <a16:creationId xmlns:a16="http://schemas.microsoft.com/office/drawing/2014/main" id="{685FAE54-4E45-A747-BC2C-8B266EB2D1BD}"/>
                </a:ext>
              </a:extLst>
            </p:cNvPr>
            <p:cNvSpPr txBox="1">
              <a:spLocks/>
            </p:cNvSpPr>
            <p:nvPr/>
          </p:nvSpPr>
          <p:spPr>
            <a:xfrm>
              <a:off x="8115111" y="441743"/>
              <a:ext cx="1705364" cy="3427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AE" sz="1100" b="1"/>
                <a:t>Show individual sales performance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3C097F35-19FD-664B-B493-EE0B762A3C2C}"/>
              </a:ext>
            </a:extLst>
          </p:cNvPr>
          <p:cNvSpPr txBox="1"/>
          <p:nvPr/>
        </p:nvSpPr>
        <p:spPr>
          <a:xfrm>
            <a:off x="4090690" y="3290001"/>
            <a:ext cx="246311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>
                <a:solidFill>
                  <a:schemeClr val="accent1"/>
                </a:solidFill>
              </a:rPr>
              <a:t>Key Performance Metrics</a:t>
            </a:r>
          </a:p>
        </p:txBody>
      </p:sp>
      <p:pic>
        <p:nvPicPr>
          <p:cNvPr id="63" name="Graphic 62" descr="Lock outline">
            <a:extLst>
              <a:ext uri="{FF2B5EF4-FFF2-40B4-BE49-F238E27FC236}">
                <a16:creationId xmlns:a16="http://schemas.microsoft.com/office/drawing/2014/main" id="{7EC69627-3B98-3046-9710-D0E887C7F3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549419" y="5349632"/>
            <a:ext cx="442760" cy="442760"/>
          </a:xfrm>
          <a:prstGeom prst="rect">
            <a:avLst/>
          </a:prstGeom>
        </p:spPr>
      </p:pic>
      <p:pic>
        <p:nvPicPr>
          <p:cNvPr id="1026" name="Picture 2" descr="Vertica Scores Big in Customer Satisfaction | Vertica">
            <a:extLst>
              <a:ext uri="{FF2B5EF4-FFF2-40B4-BE49-F238E27FC236}">
                <a16:creationId xmlns:a16="http://schemas.microsoft.com/office/drawing/2014/main" id="{2A67E52B-7365-7549-8AB7-AED1AB9E3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0000" b="90000" l="2288" r="95215">
                        <a14:foregroundMark x1="3121" y1="29444" x2="3121" y2="29444"/>
                        <a14:foregroundMark x1="15742" y1="29111" x2="15742" y2="29111"/>
                        <a14:foregroundMark x1="26283" y1="28556" x2="26283" y2="28556"/>
                        <a14:foregroundMark x1="72191" y1="68000" x2="72191" y2="68000"/>
                        <a14:foregroundMark x1="89390" y1="47444" x2="89390" y2="47444"/>
                        <a14:foregroundMark x1="94313" y1="62333" x2="88766" y2="44778"/>
                        <a14:foregroundMark x1="89251" y1="57333" x2="91886" y2="65111"/>
                        <a14:foregroundMark x1="91886" y1="65111" x2="95284" y2="67222"/>
                        <a14:foregroundMark x1="70111" y1="70000" x2="77393" y2="62333"/>
                        <a14:foregroundMark x1="78363" y1="62111" x2="87725" y2="54889"/>
                        <a14:foregroundMark x1="4161" y1="26000" x2="6519" y2="29556"/>
                        <a14:foregroundMark x1="15118" y1="24333" x2="15257" y2="39000"/>
                        <a14:foregroundMark x1="16019" y1="23667" x2="20735" y2="25222"/>
                        <a14:foregroundMark x1="21018" y1="29366" x2="21221" y2="32333"/>
                        <a14:foregroundMark x1="20735" y1="25222" x2="20856" y2="26991"/>
                        <a14:foregroundMark x1="21221" y1="32333" x2="16782" y2="33444"/>
                        <a14:foregroundMark x1="16782" y1="33444" x2="16782" y2="33444"/>
                        <a14:foregroundMark x1="11442" y1="24556" x2="11720" y2="39889"/>
                        <a14:foregroundMark x1="11720" y1="39889" x2="6796" y2="28556"/>
                        <a14:foregroundMark x1="4022" y1="27556" x2="4092" y2="40333"/>
                        <a14:foregroundMark x1="34189" y1="26667" x2="29958" y2="23667"/>
                        <a14:foregroundMark x1="29958" y1="23667" x2="25798" y2="26556"/>
                        <a14:foregroundMark x1="25798" y1="26556" x2="33218" y2="36778"/>
                        <a14:foregroundMark x1="33218" y1="36778" x2="30166" y2="41889"/>
                        <a14:foregroundMark x1="30166" y1="41889" x2="26560" y2="39111"/>
                        <a14:foregroundMark x1="6281" y1="49893" x2="6519" y2="56556"/>
                        <a14:foregroundMark x1="2608" y1="55528" x2="2288" y2="55444"/>
                        <a14:foregroundMark x1="6519" y1="56556" x2="4894" y2="56129"/>
                        <a14:foregroundMark x1="13592" y1="49222" x2="9639" y2="53667"/>
                        <a14:foregroundMark x1="12602" y1="54938" x2="13523" y2="55333"/>
                        <a14:foregroundMark x1="10263" y1="53935" x2="10956" y2="54232"/>
                        <a14:foregroundMark x1="9639" y1="53667" x2="10084" y2="53858"/>
                        <a14:foregroundMark x1="20336" y1="51977" x2="21290" y2="53111"/>
                        <a14:foregroundMark x1="18297" y1="49556" x2="18872" y2="50240"/>
                        <a14:foregroundMark x1="17268" y1="48333" x2="18297" y2="49556"/>
                        <a14:foregroundMark x1="18347" y1="55510" x2="17337" y2="56333"/>
                        <a14:foregroundMark x1="21290" y1="53111" x2="20538" y2="53723"/>
                        <a14:foregroundMark x1="16724" y1="49556" x2="16644" y2="48667"/>
                        <a14:foregroundMark x1="17337" y1="56333" x2="16724" y2="49556"/>
                        <a14:foregroundMark x1="16644" y1="48667" x2="16713" y2="48222"/>
                        <a14:foregroundMark x1="24341" y1="48444" x2="24688" y2="56778"/>
                        <a14:foregroundMark x1="24411" y1="52889" x2="24411" y2="52889"/>
                        <a14:foregroundMark x1="30583" y1="47556" x2="34535" y2="47889"/>
                        <a14:backgroundMark x1="18932" y1="52000" x2="18932" y2="52000"/>
                        <a14:backgroundMark x1="18655" y1="50778" x2="18793" y2="54889"/>
                        <a14:backgroundMark x1="18932" y1="50222" x2="19487" y2="55000"/>
                        <a14:backgroundMark x1="17961" y1="49556" x2="17961" y2="49556"/>
                        <a14:backgroundMark x1="25867" y1="50000" x2="26768" y2="51778"/>
                        <a14:backgroundMark x1="11581" y1="50444" x2="12136" y2="54000"/>
                        <a14:backgroundMark x1="4161" y1="49778" x2="5825" y2="50778"/>
                        <a14:backgroundMark x1="3121" y1="54444" x2="5270" y2="55333"/>
                        <a14:backgroundMark x1="5340" y1="50556" x2="6519" y2="51333"/>
                        <a14:backgroundMark x1="10333" y1="52889" x2="12136" y2="49556"/>
                        <a14:backgroundMark x1="10541" y1="54889" x2="12621" y2="54889"/>
                        <a14:backgroundMark x1="20319" y1="27667" x2="21221" y2="2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429" y="3488242"/>
            <a:ext cx="1272001" cy="79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C7FA4FF-A6B9-9148-B670-247851F04C22}"/>
              </a:ext>
            </a:extLst>
          </p:cNvPr>
          <p:cNvSpPr txBox="1"/>
          <p:nvPr/>
        </p:nvSpPr>
        <p:spPr>
          <a:xfrm>
            <a:off x="-8461" y="2454128"/>
            <a:ext cx="139968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00B050"/>
                </a:solidFill>
              </a:rPr>
              <a:t>Top Start-ups by Revenue</a:t>
            </a:r>
            <a:endParaRPr lang="en-US" sz="1050">
              <a:solidFill>
                <a:srgbClr val="00B05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DABEC1E-442E-F64D-BC54-2DA92182E7D3}"/>
              </a:ext>
            </a:extLst>
          </p:cNvPr>
          <p:cNvSpPr txBox="1"/>
          <p:nvPr/>
        </p:nvSpPr>
        <p:spPr>
          <a:xfrm>
            <a:off x="21460" y="3069893"/>
            <a:ext cx="139968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>
                <a:solidFill>
                  <a:srgbClr val="0070C0"/>
                </a:solidFill>
              </a:rPr>
              <a:t>1- …</a:t>
            </a:r>
          </a:p>
          <a:p>
            <a:pPr algn="ctr"/>
            <a:r>
              <a:rPr lang="en-US" sz="1200" i="1">
                <a:solidFill>
                  <a:srgbClr val="0070C0"/>
                </a:solidFill>
              </a:rPr>
              <a:t>2- …</a:t>
            </a:r>
          </a:p>
          <a:p>
            <a:pPr algn="ctr"/>
            <a:r>
              <a:rPr lang="en-US" sz="1200" i="1">
                <a:solidFill>
                  <a:srgbClr val="0070C0"/>
                </a:solidFill>
              </a:rPr>
              <a:t>3- …</a:t>
            </a:r>
          </a:p>
          <a:p>
            <a:pPr algn="ctr"/>
            <a:r>
              <a:rPr lang="en-US" sz="1200" i="1">
                <a:solidFill>
                  <a:srgbClr val="0070C0"/>
                </a:solidFill>
              </a:rPr>
              <a:t>4- …</a:t>
            </a:r>
          </a:p>
          <a:p>
            <a:pPr algn="ctr"/>
            <a:r>
              <a:rPr lang="en-US" sz="1200" i="1">
                <a:solidFill>
                  <a:srgbClr val="0070C0"/>
                </a:solidFill>
              </a:rPr>
              <a:t>5- …</a:t>
            </a:r>
          </a:p>
          <a:p>
            <a:pPr algn="ctr"/>
            <a:r>
              <a:rPr lang="en-US" sz="1200" i="1">
                <a:solidFill>
                  <a:srgbClr val="0070C0"/>
                </a:solidFill>
              </a:rPr>
              <a:t>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55147D-D75F-1946-8FB7-C38C63E2592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764087" y="4551992"/>
            <a:ext cx="1347969" cy="1301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3281F4-C18C-AC41-9E4D-E29776B955B8}"/>
              </a:ext>
            </a:extLst>
          </p:cNvPr>
          <p:cNvSpPr txBox="1"/>
          <p:nvPr/>
        </p:nvSpPr>
        <p:spPr>
          <a:xfrm>
            <a:off x="6023534" y="4753860"/>
            <a:ext cx="435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rgbClr val="0070C0"/>
                </a:solidFill>
              </a:rPr>
              <a:t>50%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F4537E8-86C1-8B4B-A31C-A1F3AB537D19}"/>
              </a:ext>
            </a:extLst>
          </p:cNvPr>
          <p:cNvSpPr txBox="1"/>
          <p:nvPr/>
        </p:nvSpPr>
        <p:spPr>
          <a:xfrm>
            <a:off x="5926679" y="4969304"/>
            <a:ext cx="435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rgbClr val="0070C0"/>
                </a:solidFill>
              </a:rPr>
              <a:t>30%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D803936-4F8D-7E47-B225-E236028CBA64}"/>
              </a:ext>
            </a:extLst>
          </p:cNvPr>
          <p:cNvSpPr txBox="1"/>
          <p:nvPr/>
        </p:nvSpPr>
        <p:spPr>
          <a:xfrm>
            <a:off x="5827043" y="5207326"/>
            <a:ext cx="435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rgbClr val="0070C0"/>
                </a:solidFill>
              </a:rPr>
              <a:t>20%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39B8F67-D8B0-FC41-B805-E85C0413D293}"/>
              </a:ext>
            </a:extLst>
          </p:cNvPr>
          <p:cNvSpPr txBox="1"/>
          <p:nvPr/>
        </p:nvSpPr>
        <p:spPr>
          <a:xfrm>
            <a:off x="5745590" y="5431475"/>
            <a:ext cx="435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rgbClr val="0070C0"/>
                </a:solidFill>
              </a:rPr>
              <a:t>10%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B3EBB9B-ED80-2241-833E-69A11A19E1FC}"/>
              </a:ext>
            </a:extLst>
          </p:cNvPr>
          <p:cNvSpPr txBox="1"/>
          <p:nvPr/>
        </p:nvSpPr>
        <p:spPr>
          <a:xfrm>
            <a:off x="5685596" y="5630112"/>
            <a:ext cx="435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rgbClr val="0070C0"/>
                </a:solidFill>
              </a:rPr>
              <a:t>9%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8DC193BD-8AF6-844E-8E2A-F7988A2CF9CC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1051174" flipH="1">
            <a:off x="4514501" y="4681448"/>
            <a:ext cx="237270" cy="351914"/>
          </a:xfrm>
          <a:prstGeom prst="rect">
            <a:avLst/>
          </a:prstGeom>
        </p:spPr>
      </p:pic>
      <p:pic>
        <p:nvPicPr>
          <p:cNvPr id="70" name="Picture 4" descr="IE School of Human Sciences and Technology">
            <a:extLst>
              <a:ext uri="{FF2B5EF4-FFF2-40B4-BE49-F238E27FC236}">
                <a16:creationId xmlns:a16="http://schemas.microsoft.com/office/drawing/2014/main" id="{57D3DB04-EE9A-6748-8043-7639B24A4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3" y="6201104"/>
            <a:ext cx="816638" cy="57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273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0050D8DE-FE17-4C23-8D9A-9A3446EF44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9998" r="-1" b="-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85063A-9DDF-6D4A-ABDB-C6A7FC70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636" y="992221"/>
            <a:ext cx="6247308" cy="4873558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4800"/>
              <a:t>Video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BA6E9-C153-4E4E-91BC-91AB99D3A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056" y="996610"/>
            <a:ext cx="3363901" cy="4864780"/>
          </a:xfrm>
        </p:spPr>
        <p:txBody>
          <a:bodyPr vert="horz" lIns="91440" tIns="91440" rIns="91440" bIns="91440" rtlCol="0" anchor="ctr">
            <a:normAutofit/>
          </a:bodyPr>
          <a:lstStyle/>
          <a:p>
            <a:pPr marL="0" indent="0" algn="r">
              <a:buNone/>
            </a:pPr>
            <a:r>
              <a:rPr lang="en-US" cap="all" dirty="0">
                <a:hlinkClick r:id="rId4"/>
              </a:rPr>
              <a:t>IE University GMBD 2020 – Team B Financial Analytics Videos</a:t>
            </a:r>
            <a:r>
              <a:rPr lang="en-US" cap="all" dirty="0"/>
              <a:t> </a:t>
            </a:r>
            <a:r>
              <a:rPr lang="en-US" sz="1600" cap="all" dirty="0"/>
              <a:t>(Click link)</a:t>
            </a:r>
            <a:endParaRPr lang="en-US" cap="all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710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471773BCAACA4FAE8B3C9D1B3CEF57" ma:contentTypeVersion="9" ma:contentTypeDescription="Create a new document." ma:contentTypeScope="" ma:versionID="840e8ce3b179244c2b460ce419258b02">
  <xsd:schema xmlns:xsd="http://www.w3.org/2001/XMLSchema" xmlns:xs="http://www.w3.org/2001/XMLSchema" xmlns:p="http://schemas.microsoft.com/office/2006/metadata/properties" xmlns:ns2="98fa2d39-e44c-4f60-97c4-1cdc9475f014" targetNamespace="http://schemas.microsoft.com/office/2006/metadata/properties" ma:root="true" ma:fieldsID="36c919bada8084965de57c5164a28051" ns2:_="">
    <xsd:import namespace="98fa2d39-e44c-4f60-97c4-1cdc9475f0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fa2d39-e44c-4f60-97c4-1cdc9475f0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4175C4-23B0-40B6-B3E0-61CB8235A5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BDD7D1-5199-4382-971B-9127BCED407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FD66ABA-E417-4210-B9AC-6E6DE4F0A49C}">
  <ds:schemaRefs>
    <ds:schemaRef ds:uri="98fa2d39-e44c-4f60-97c4-1cdc9475f01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{47F09966-20B5-054C-AFC8-69A32CB60109}tf10001119</Template>
  <TotalTime>3</TotalTime>
  <Words>406</Words>
  <Application>Microsoft Macintosh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Open Sans Light</vt:lpstr>
      <vt:lpstr>Gallery</vt:lpstr>
      <vt:lpstr>Analytics for financial services Group assignment Team Bnalytics for financial services gRoup assignment team b</vt:lpstr>
      <vt:lpstr>1 – THE SEGMENT SELECTED</vt:lpstr>
      <vt:lpstr>Our segmentur segment</vt:lpstr>
      <vt:lpstr>What sort of products would a customer of our segment usually hold? </vt:lpstr>
      <vt:lpstr>THIS IS HOW WE define the portfolios and THE sort of commercial role WE would BE assigning to THEM</vt:lpstr>
      <vt:lpstr>HERE ARE other commercial initiatives THAT WE would put in place SO to grow the value of THIS customer segment</vt:lpstr>
      <vt:lpstr>2 – PROPOSED CRM TOOL</vt:lpstr>
      <vt:lpstr>PowerPoint Presentation</vt:lpstr>
      <vt:lpstr>Video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Ckalib Nelson</dc:creator>
  <cp:lastModifiedBy>Ckalib Nelson</cp:lastModifiedBy>
  <cp:revision>3</cp:revision>
  <dcterms:created xsi:type="dcterms:W3CDTF">2021-05-20T00:09:26Z</dcterms:created>
  <dcterms:modified xsi:type="dcterms:W3CDTF">2021-05-22T16:12:55Z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0x0101007E471773BCAACA4FAE8B3C9D1B3CEF57</vt:lpwstr>
  </property>
</Properties>
</file>