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17" r:id="rId7"/>
    <p:sldId id="277" r:id="rId8"/>
    <p:sldId id="384" r:id="rId9"/>
    <p:sldId id="392" r:id="rId10"/>
    <p:sldId id="393" r:id="rId11"/>
    <p:sldId id="279" r:id="rId12"/>
    <p:sldId id="394" r:id="rId13"/>
    <p:sldId id="395" r:id="rId14"/>
    <p:sldId id="396" r:id="rId15"/>
    <p:sldId id="397" r:id="rId16"/>
    <p:sldId id="398" r:id="rId17"/>
    <p:sldId id="272" r:id="rId18"/>
    <p:sldId id="281" r:id="rId19"/>
    <p:sldId id="3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FEED8C-6881-49F6-B268-83447FC518FE}" v="23" dt="2021-05-06T00:03:38.1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45" autoAdjust="0"/>
    <p:restoredTop sz="96296" autoAdjust="0"/>
  </p:normalViewPr>
  <p:slideViewPr>
    <p:cSldViewPr snapToGrid="0">
      <p:cViewPr varScale="1">
        <p:scale>
          <a:sx n="106" d="100"/>
          <a:sy n="106" d="100"/>
        </p:scale>
        <p:origin x="216" y="63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kalib Nelson" userId="S::ckalib.nelson@student.ie.edu::97417bfc-1b6b-4ff8-b5f5-5089467c27c0" providerId="AD" clId="Web-{9CFEED8C-6881-49F6-B268-83447FC518FE}"/>
    <pc:docChg chg="modSld">
      <pc:chgData name="Ckalib Nelson" userId="S::ckalib.nelson@student.ie.edu::97417bfc-1b6b-4ff8-b5f5-5089467c27c0" providerId="AD" clId="Web-{9CFEED8C-6881-49F6-B268-83447FC518FE}" dt="2021-05-06T00:03:38.106" v="10" actId="20577"/>
      <pc:docMkLst>
        <pc:docMk/>
      </pc:docMkLst>
      <pc:sldChg chg="modSp">
        <pc:chgData name="Ckalib Nelson" userId="S::ckalib.nelson@student.ie.edu::97417bfc-1b6b-4ff8-b5f5-5089467c27c0" providerId="AD" clId="Web-{9CFEED8C-6881-49F6-B268-83447FC518FE}" dt="2021-05-05T23:49:04.723" v="4" actId="20577"/>
        <pc:sldMkLst>
          <pc:docMk/>
          <pc:sldMk cId="3740286033" sldId="277"/>
        </pc:sldMkLst>
        <pc:spChg chg="mod">
          <ac:chgData name="Ckalib Nelson" userId="S::ckalib.nelson@student.ie.edu::97417bfc-1b6b-4ff8-b5f5-5089467c27c0" providerId="AD" clId="Web-{9CFEED8C-6881-49F6-B268-83447FC518FE}" dt="2021-05-05T23:47:44.937" v="2" actId="20577"/>
          <ac:spMkLst>
            <pc:docMk/>
            <pc:sldMk cId="3740286033" sldId="277"/>
            <ac:spMk id="7" creationId="{3E174092-82D3-44E0-8948-4096232ED0A7}"/>
          </ac:spMkLst>
        </pc:spChg>
        <pc:spChg chg="mod">
          <ac:chgData name="Ckalib Nelson" userId="S::ckalib.nelson@student.ie.edu::97417bfc-1b6b-4ff8-b5f5-5089467c27c0" providerId="AD" clId="Web-{9CFEED8C-6881-49F6-B268-83447FC518FE}" dt="2021-05-05T23:49:04.723" v="4" actId="20577"/>
          <ac:spMkLst>
            <pc:docMk/>
            <pc:sldMk cId="3740286033" sldId="277"/>
            <ac:spMk id="26" creationId="{F8F19BC5-C22C-F045-84F1-B4604E8F2677}"/>
          </ac:spMkLst>
        </pc:spChg>
      </pc:sldChg>
      <pc:sldChg chg="modSp">
        <pc:chgData name="Ckalib Nelson" userId="S::ckalib.nelson@student.ie.edu::97417bfc-1b6b-4ff8-b5f5-5089467c27c0" providerId="AD" clId="Web-{9CFEED8C-6881-49F6-B268-83447FC518FE}" dt="2021-05-05T23:47:41.890" v="1" actId="20577"/>
        <pc:sldMkLst>
          <pc:docMk/>
          <pc:sldMk cId="560021826" sldId="317"/>
        </pc:sldMkLst>
        <pc:spChg chg="mod">
          <ac:chgData name="Ckalib Nelson" userId="S::ckalib.nelson@student.ie.edu::97417bfc-1b6b-4ff8-b5f5-5089467c27c0" providerId="AD" clId="Web-{9CFEED8C-6881-49F6-B268-83447FC518FE}" dt="2021-05-05T23:47:41.890" v="1" actId="20577"/>
          <ac:spMkLst>
            <pc:docMk/>
            <pc:sldMk cId="560021826" sldId="317"/>
            <ac:spMk id="15" creationId="{40F1DF5B-353A-4270-8C10-6A1509441174}"/>
          </ac:spMkLst>
        </pc:spChg>
      </pc:sldChg>
      <pc:sldChg chg="modSp">
        <pc:chgData name="Ckalib Nelson" userId="S::ckalib.nelson@student.ie.edu::97417bfc-1b6b-4ff8-b5f5-5089467c27c0" providerId="AD" clId="Web-{9CFEED8C-6881-49F6-B268-83447FC518FE}" dt="2021-05-05T23:47:38.281" v="0" actId="20577"/>
        <pc:sldMkLst>
          <pc:docMk/>
          <pc:sldMk cId="2313234867" sldId="389"/>
        </pc:sldMkLst>
        <pc:spChg chg="mod">
          <ac:chgData name="Ckalib Nelson" userId="S::ckalib.nelson@student.ie.edu::97417bfc-1b6b-4ff8-b5f5-5089467c27c0" providerId="AD" clId="Web-{9CFEED8C-6881-49F6-B268-83447FC518FE}" dt="2021-05-05T23:47:38.281" v="0" actId="20577"/>
          <ac:spMkLst>
            <pc:docMk/>
            <pc:sldMk cId="2313234867" sldId="389"/>
            <ac:spMk id="3" creationId="{D3B60D6F-4D0F-4D33-B2A7-159C8583FF00}"/>
          </ac:spMkLst>
        </pc:spChg>
      </pc:sldChg>
      <pc:sldChg chg="modSp">
        <pc:chgData name="Ckalib Nelson" userId="S::ckalib.nelson@student.ie.edu::97417bfc-1b6b-4ff8-b5f5-5089467c27c0" providerId="AD" clId="Web-{9CFEED8C-6881-49F6-B268-83447FC518FE}" dt="2021-05-05T23:57:02.256" v="8" actId="20577"/>
        <pc:sldMkLst>
          <pc:docMk/>
          <pc:sldMk cId="914181434" sldId="393"/>
        </pc:sldMkLst>
        <pc:spChg chg="mod">
          <ac:chgData name="Ckalib Nelson" userId="S::ckalib.nelson@student.ie.edu::97417bfc-1b6b-4ff8-b5f5-5089467c27c0" providerId="AD" clId="Web-{9CFEED8C-6881-49F6-B268-83447FC518FE}" dt="2021-05-05T23:57:02.256" v="8" actId="20577"/>
          <ac:spMkLst>
            <pc:docMk/>
            <pc:sldMk cId="914181434" sldId="393"/>
            <ac:spMk id="17" creationId="{99D08735-A1F4-7A41-B2BE-D5C5E708E44C}"/>
          </ac:spMkLst>
        </pc:spChg>
      </pc:sldChg>
      <pc:sldChg chg="modSp">
        <pc:chgData name="Ckalib Nelson" userId="S::ckalib.nelson@student.ie.edu::97417bfc-1b6b-4ff8-b5f5-5089467c27c0" providerId="AD" clId="Web-{9CFEED8C-6881-49F6-B268-83447FC518FE}" dt="2021-05-06T00:03:38.106" v="10" actId="20577"/>
        <pc:sldMkLst>
          <pc:docMk/>
          <pc:sldMk cId="93840778" sldId="398"/>
        </pc:sldMkLst>
        <pc:spChg chg="mod">
          <ac:chgData name="Ckalib Nelson" userId="S::ckalib.nelson@student.ie.edu::97417bfc-1b6b-4ff8-b5f5-5089467c27c0" providerId="AD" clId="Web-{9CFEED8C-6881-49F6-B268-83447FC518FE}" dt="2021-05-06T00:03:38.106" v="10" actId="20577"/>
          <ac:spMkLst>
            <pc:docMk/>
            <pc:sldMk cId="93840778" sldId="398"/>
            <ac:spMk id="2" creationId="{5E1CD2EC-B7F5-C84A-871D-288A18BD3646}"/>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seerinteractive.com/blog/what-firefox-enhanced-tracking-protection-means-for-digital-marketers/" TargetMode="External"/><Relationship Id="rId2" Type="http://schemas.openxmlformats.org/officeDocument/2006/relationships/hyperlink" Target="https://www.seerinteractive.com/blog/what-is-intelligent-tracking-prevention/" TargetMode="External"/><Relationship Id="rId1" Type="http://schemas.openxmlformats.org/officeDocument/2006/relationships/hyperlink" Target="https://www.seerinteractive.com/blog/the-gdpr-simplified/" TargetMode="External"/><Relationship Id="rId4" Type="http://schemas.openxmlformats.org/officeDocument/2006/relationships/hyperlink" Target="https://www.seerinteractive.com/blog/action-recommended-update-facebook-pixel-for-ccpa-compliance/"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seerinteractive.com/blog/what-firefox-enhanced-tracking-protection-means-for-digital-marketers/" TargetMode="External"/><Relationship Id="rId2" Type="http://schemas.openxmlformats.org/officeDocument/2006/relationships/hyperlink" Target="https://www.seerinteractive.com/blog/what-is-intelligent-tracking-prevention/" TargetMode="External"/><Relationship Id="rId1" Type="http://schemas.openxmlformats.org/officeDocument/2006/relationships/hyperlink" Target="https://www.seerinteractive.com/blog/the-gdpr-simplified/" TargetMode="External"/><Relationship Id="rId4" Type="http://schemas.openxmlformats.org/officeDocument/2006/relationships/hyperlink" Target="https://www.seerinteractive.com/blog/action-recommended-update-facebook-pixel-for-ccpa-compliance/"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May 2018</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b="0" i="0" u="none" kern="1200" dirty="0">
              <a:solidFill>
                <a:prstClr val="white">
                  <a:hueOff val="0"/>
                  <a:satOff val="0"/>
                  <a:lumOff val="0"/>
                  <a:alphaOff val="0"/>
                </a:prstClr>
              </a:solidFill>
              <a:latin typeface="Gill Sans MT"/>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GDPR</a:t>
          </a:r>
          <a:r>
            <a:rPr lang="en-US" sz="1800" b="0" i="0" u="none" kern="1200" dirty="0">
              <a:solidFill>
                <a:prstClr val="white">
                  <a:hueOff val="0"/>
                  <a:satOff val="0"/>
                  <a:lumOff val="0"/>
                  <a:alphaOff val="0"/>
                </a:prstClr>
              </a:solidFill>
              <a:latin typeface="Gill Sans MT"/>
              <a:ea typeface="+mn-ea"/>
              <a:cs typeface="+mn-cs"/>
            </a:rPr>
            <a:t> (</a:t>
          </a:r>
          <a:r>
            <a:rPr lang="en-US" sz="1800" b="0" i="0" u="none" kern="1200" dirty="0"/>
            <a:t>European General Data Processing Regulation)</a:t>
          </a:r>
          <a:endParaRPr lang="en-US" sz="1800" kern="1200" dirty="0">
            <a:latin typeface="+mn-lt"/>
          </a:endParaRP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March 2019</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b="0" i="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ITP2.1</a:t>
          </a:r>
          <a:r>
            <a:rPr lang="en-US" sz="1800" b="0" i="0" u="none" dirty="0">
              <a:solidFill>
                <a:schemeClr val="tx1"/>
              </a:solidFill>
            </a:rPr>
            <a:t> (Apple’s Intelligent Tracking Prevention 2.1)</a:t>
          </a:r>
          <a:endParaRPr lang="en-US" sz="1800" dirty="0">
            <a:solidFill>
              <a:schemeClr val="tx1"/>
            </a:solidFill>
            <a:latin typeface="+mn-lt"/>
          </a:endParaRP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June 2019</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a:t>
          </a:r>
          <a:r>
            <a:rPr lang="en-US" sz="1800" b="0" i="0" dirty="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ETP</a:t>
          </a:r>
          <a:r>
            <a:rPr lang="en-US" sz="1800" b="0" i="0" u="none" dirty="0">
              <a:solidFill>
                <a:schemeClr val="tx1"/>
              </a:solidFill>
            </a:rPr>
            <a:t> (Firefox’s </a:t>
          </a:r>
          <a:r>
            <a:rPr lang="en-US" sz="1800" b="0" i="0" u="none" dirty="0"/>
            <a:t>Enhanced Tracking Prevention)</a:t>
          </a:r>
          <a:r>
            <a:rPr lang="en-US" sz="1800" dirty="0"/>
            <a:t>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July 2020</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2022</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b="0" i="0" dirty="0">
              <a:solidFill>
                <a:schemeClr val="tx1"/>
              </a:solidFill>
            </a:rPr>
            <a:t>Only first party cookies will be allowed</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b="0" i="0" dirty="0">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LDU</a:t>
          </a:r>
          <a:r>
            <a:rPr lang="en-US" sz="1800" b="0" i="0" u="none" dirty="0">
              <a:solidFill>
                <a:schemeClr val="tx1"/>
              </a:solidFill>
            </a:rPr>
            <a:t> (Facebook’s </a:t>
          </a:r>
          <a:r>
            <a:rPr lang="en-US" sz="1800" b="0" i="0" u="none" dirty="0"/>
            <a:t>Limited Data Use Feature)</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May 2018</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b="0" i="0" u="none" kern="1200" dirty="0">
              <a:solidFill>
                <a:prstClr val="white">
                  <a:hueOff val="0"/>
                  <a:satOff val="0"/>
                  <a:lumOff val="0"/>
                  <a:alphaOff val="0"/>
                </a:prstClr>
              </a:solidFill>
              <a:latin typeface="Gill Sans MT"/>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GDPR</a:t>
          </a:r>
          <a:r>
            <a:rPr lang="en-US" sz="1800" b="0" i="0" u="none" kern="1200" dirty="0">
              <a:solidFill>
                <a:prstClr val="white">
                  <a:hueOff val="0"/>
                  <a:satOff val="0"/>
                  <a:lumOff val="0"/>
                  <a:alphaOff val="0"/>
                </a:prstClr>
              </a:solidFill>
              <a:latin typeface="Gill Sans MT"/>
              <a:ea typeface="+mn-ea"/>
              <a:cs typeface="+mn-cs"/>
            </a:rPr>
            <a:t> (</a:t>
          </a:r>
          <a:r>
            <a:rPr lang="en-US" sz="1800" b="0" i="0" u="none" kern="1200" dirty="0"/>
            <a:t>European General Data Processing Regulation)</a:t>
          </a:r>
          <a:endParaRPr lang="en-US" sz="1800" kern="1200" dirty="0">
            <a:latin typeface="+mn-lt"/>
          </a:endParaRP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March 2019</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b="0" i="0" kern="120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ITP2.1</a:t>
          </a:r>
          <a:r>
            <a:rPr lang="en-US" sz="1800" b="0" i="0" u="none" kern="1200" dirty="0">
              <a:solidFill>
                <a:schemeClr val="tx1"/>
              </a:solidFill>
            </a:rPr>
            <a:t> (Apple’s Intelligent Tracking Prevention 2.1)</a:t>
          </a:r>
          <a:endParaRPr lang="en-US" sz="1800" kern="1200" dirty="0">
            <a:solidFill>
              <a:schemeClr val="tx1"/>
            </a:solidFill>
            <a:latin typeface="+mn-lt"/>
          </a:endParaRP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June 2019</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a:t>
          </a:r>
          <a:r>
            <a:rPr lang="en-US" sz="1800" b="0" i="0" kern="1200" dirty="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ETP</a:t>
          </a:r>
          <a:r>
            <a:rPr lang="en-US" sz="1800" b="0" i="0" u="none" kern="1200" dirty="0">
              <a:solidFill>
                <a:schemeClr val="tx1"/>
              </a:solidFill>
            </a:rPr>
            <a:t> (Firefox’s </a:t>
          </a:r>
          <a:r>
            <a:rPr lang="en-US" sz="1800" b="0" i="0" u="none" kern="1200" dirty="0"/>
            <a:t>Enhanced Tracking Prevention)</a:t>
          </a:r>
          <a:r>
            <a:rPr lang="en-US" sz="1800" kern="1200" dirty="0"/>
            <a:t>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July 2020</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b="0" i="0" kern="1200" dirty="0">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LDU</a:t>
          </a:r>
          <a:r>
            <a:rPr lang="en-US" sz="1800" b="0" i="0" u="none" kern="1200" dirty="0">
              <a:solidFill>
                <a:schemeClr val="tx1"/>
              </a:solidFill>
            </a:rPr>
            <a:t> (Facebook’s </a:t>
          </a:r>
          <a:r>
            <a:rPr lang="en-US" sz="1800" b="0" i="0" u="none" kern="1200" dirty="0"/>
            <a:t>Limited Data Use Feature)</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2022</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b="0" i="0" kern="1200" dirty="0">
              <a:solidFill>
                <a:schemeClr val="tx1"/>
              </a:solidFill>
            </a:rPr>
            <a:t>Only first party cookies will be allowed</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5/5/2021</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909698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587830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2651581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14</a:t>
            </a:fld>
            <a:endParaRPr lang="en-U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10.xml"/><Relationship Id="rId5" Type="http://schemas.openxmlformats.org/officeDocument/2006/relationships/image" Target="../media/image32.sv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5.png"/><Relationship Id="rId5" Type="http://schemas.microsoft.com/office/2007/relationships/hdphoto" Target="../media/hdphoto2.wdp"/><Relationship Id="rId4" Type="http://schemas.openxmlformats.org/officeDocument/2006/relationships/image" Target="../media/image24.png"/><Relationship Id="rId9"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360947"/>
            <a:ext cx="3565524" cy="3075502"/>
          </a:xfrm>
        </p:spPr>
        <p:txBody>
          <a:bodyPr anchor="b" anchorCtr="0">
            <a:normAutofit/>
          </a:bodyPr>
          <a:lstStyle/>
          <a:p>
            <a:r>
              <a:rPr lang="en-US" dirty="0"/>
              <a:t>DIGITAL ANALYTICS</a:t>
            </a:r>
            <a:br>
              <a:rPr lang="en-US" dirty="0"/>
            </a:br>
            <a:br>
              <a:rPr lang="en-US" dirty="0"/>
            </a:br>
            <a:r>
              <a:rPr lang="en-US" dirty="0"/>
              <a:t>      </a:t>
            </a:r>
            <a:r>
              <a:rPr lang="en-US" sz="5400" b="1" dirty="0"/>
              <a:t>      4     </a:t>
            </a:r>
            <a:endParaRPr lang="en-US" b="1"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955959"/>
            <a:ext cx="3565524" cy="1731963"/>
          </a:xfrm>
        </p:spPr>
        <p:txBody>
          <a:bodyPr>
            <a:normAutofit/>
          </a:bodyPr>
          <a:lstStyle/>
          <a:p>
            <a:r>
              <a:rPr lang="en-US" b="1" dirty="0"/>
              <a:t>Group B</a:t>
            </a:r>
          </a:p>
          <a:p>
            <a:r>
              <a:rPr lang="en-US" dirty="0"/>
              <a:t>    Abdulaziz A., Gauchet Van A., Nabil M., Ckalib N.,  Addison P., Michael W., Sarang Z. </a:t>
            </a:r>
          </a:p>
          <a:p>
            <a:endParaRPr lang="en-US" dirty="0"/>
          </a:p>
        </p:txBody>
      </p:sp>
      <p:pic>
        <p:nvPicPr>
          <p:cNvPr id="1026" name="Picture 2" descr="IE School of Human Sciences and Technology">
            <a:extLst>
              <a:ext uri="{FF2B5EF4-FFF2-40B4-BE49-F238E27FC236}">
                <a16:creationId xmlns:a16="http://schemas.microsoft.com/office/drawing/2014/main" id="{BDEA8C14-087E-7C4A-A1BC-4CBA4694B8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018" b="20018"/>
          <a:stretch/>
        </p:blipFill>
        <p:spPr bwMode="auto">
          <a:xfrm>
            <a:off x="129340" y="6177455"/>
            <a:ext cx="1297124" cy="550590"/>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34">
            <a:extLst>
              <a:ext uri="{FF2B5EF4-FFF2-40B4-BE49-F238E27FC236}">
                <a16:creationId xmlns:a16="http://schemas.microsoft.com/office/drawing/2014/main" id="{0AEC37BA-895F-9C47-AE5F-3AFEBA5ADAF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39912" y="2500197"/>
            <a:ext cx="1623518" cy="1183815"/>
          </a:xfrm>
          <a:prstGeom prst="rect">
            <a:avLst/>
          </a:prstGeom>
          <a:noFill/>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000" dirty="0"/>
              <a:t>Innovative capabilities</a:t>
            </a:r>
            <a:endParaRPr lang="en-US" sz="60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
        <p:nvSpPr>
          <p:cNvPr id="19" name="Date Placeholder 12">
            <a:extLst>
              <a:ext uri="{FF2B5EF4-FFF2-40B4-BE49-F238E27FC236}">
                <a16:creationId xmlns:a16="http://schemas.microsoft.com/office/drawing/2014/main" id="{0687D2A2-F972-3944-A280-B1AD4E634BFF}"/>
              </a:ext>
            </a:extLst>
          </p:cNvPr>
          <p:cNvSpPr>
            <a:spLocks noGrp="1"/>
          </p:cNvSpPr>
          <p:nvPr>
            <p:ph type="dt" sz="half" idx="10"/>
          </p:nvPr>
        </p:nvSpPr>
        <p:spPr>
          <a:xfrm>
            <a:off x="550863" y="6507212"/>
            <a:ext cx="2628900" cy="153888"/>
          </a:xfrm>
        </p:spPr>
        <p:txBody>
          <a:bodyPr/>
          <a:lstStyle/>
          <a:p>
            <a:r>
              <a:rPr lang="en-US" dirty="0"/>
              <a:t>Saturday, May 8, 2021</a:t>
            </a:r>
          </a:p>
        </p:txBody>
      </p:sp>
      <p:sp>
        <p:nvSpPr>
          <p:cNvPr id="20" name="Footer Placeholder 13">
            <a:extLst>
              <a:ext uri="{FF2B5EF4-FFF2-40B4-BE49-F238E27FC236}">
                <a16:creationId xmlns:a16="http://schemas.microsoft.com/office/drawing/2014/main" id="{D99BEC51-C800-D44D-BA5E-4CDA4C63D2AD}"/>
              </a:ext>
            </a:extLst>
          </p:cNvPr>
          <p:cNvSpPr>
            <a:spLocks noGrp="1"/>
          </p:cNvSpPr>
          <p:nvPr>
            <p:ph type="ftr" sz="quarter" idx="11"/>
          </p:nvPr>
        </p:nvSpPr>
        <p:spPr>
          <a:xfrm>
            <a:off x="3359150" y="6507212"/>
            <a:ext cx="6379210" cy="153888"/>
          </a:xfrm>
        </p:spPr>
        <p:txBody>
          <a:bodyPr/>
          <a:lstStyle/>
          <a:p>
            <a:r>
              <a:rPr lang="en-US" dirty="0"/>
              <a:t>Digital Analytics | Group B</a:t>
            </a:r>
          </a:p>
        </p:txBody>
      </p:sp>
    </p:spTree>
    <p:extLst>
      <p:ext uri="{BB962C8B-B14F-4D97-AF65-F5344CB8AC3E}">
        <p14:creationId xmlns:p14="http://schemas.microsoft.com/office/powerpoint/2010/main" val="935857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Google Shape;451;p32">
            <a:extLst>
              <a:ext uri="{FF2B5EF4-FFF2-40B4-BE49-F238E27FC236}">
                <a16:creationId xmlns:a16="http://schemas.microsoft.com/office/drawing/2014/main" id="{246B3E2B-5FFB-6447-AB4D-EBBC7598F815}"/>
              </a:ext>
            </a:extLst>
          </p:cNvPr>
          <p:cNvSpPr/>
          <p:nvPr/>
        </p:nvSpPr>
        <p:spPr>
          <a:xfrm>
            <a:off x="4681831" y="2040708"/>
            <a:ext cx="2776200" cy="2776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p32">
            <a:extLst>
              <a:ext uri="{FF2B5EF4-FFF2-40B4-BE49-F238E27FC236}">
                <a16:creationId xmlns:a16="http://schemas.microsoft.com/office/drawing/2014/main" id="{994089F4-441E-4542-AF4C-0F2C87C4BE6D}"/>
              </a:ext>
            </a:extLst>
          </p:cNvPr>
          <p:cNvSpPr/>
          <p:nvPr/>
        </p:nvSpPr>
        <p:spPr>
          <a:xfrm>
            <a:off x="5871183" y="1836294"/>
            <a:ext cx="449700" cy="4497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3;p32">
            <a:extLst>
              <a:ext uri="{FF2B5EF4-FFF2-40B4-BE49-F238E27FC236}">
                <a16:creationId xmlns:a16="http://schemas.microsoft.com/office/drawing/2014/main" id="{49164483-E8CD-3947-B7D7-4020C5C4D108}"/>
              </a:ext>
            </a:extLst>
          </p:cNvPr>
          <p:cNvSpPr/>
          <p:nvPr/>
        </p:nvSpPr>
        <p:spPr>
          <a:xfrm>
            <a:off x="7238055" y="3229157"/>
            <a:ext cx="449700" cy="4497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4;p32">
            <a:extLst>
              <a:ext uri="{FF2B5EF4-FFF2-40B4-BE49-F238E27FC236}">
                <a16:creationId xmlns:a16="http://schemas.microsoft.com/office/drawing/2014/main" id="{A014F9F0-1214-1147-B63D-92647A9213A0}"/>
              </a:ext>
            </a:extLst>
          </p:cNvPr>
          <p:cNvSpPr/>
          <p:nvPr/>
        </p:nvSpPr>
        <p:spPr>
          <a:xfrm>
            <a:off x="5871145" y="4571618"/>
            <a:ext cx="449700" cy="4497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5;p32">
            <a:extLst>
              <a:ext uri="{FF2B5EF4-FFF2-40B4-BE49-F238E27FC236}">
                <a16:creationId xmlns:a16="http://schemas.microsoft.com/office/drawing/2014/main" id="{4062BC9E-8BC7-624D-A8BF-BA8E7434AC60}"/>
              </a:ext>
            </a:extLst>
          </p:cNvPr>
          <p:cNvSpPr/>
          <p:nvPr/>
        </p:nvSpPr>
        <p:spPr>
          <a:xfrm>
            <a:off x="4504294" y="3229141"/>
            <a:ext cx="449700" cy="4497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6;p32">
            <a:extLst>
              <a:ext uri="{FF2B5EF4-FFF2-40B4-BE49-F238E27FC236}">
                <a16:creationId xmlns:a16="http://schemas.microsoft.com/office/drawing/2014/main" id="{9F194BC5-ABFA-0440-A42A-B9E64B120821}"/>
              </a:ext>
            </a:extLst>
          </p:cNvPr>
          <p:cNvSpPr txBox="1"/>
          <p:nvPr/>
        </p:nvSpPr>
        <p:spPr>
          <a:xfrm>
            <a:off x="5978233" y="1893444"/>
            <a:ext cx="235500" cy="2979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None/>
            </a:pPr>
            <a:r>
              <a:rPr lang="en" sz="2400" dirty="0">
                <a:solidFill>
                  <a:schemeClr val="accent6"/>
                </a:solidFill>
                <a:latin typeface="Paytone One"/>
                <a:ea typeface="Paytone One"/>
                <a:cs typeface="Paytone One"/>
                <a:sym typeface="Paytone One"/>
              </a:rPr>
              <a:t>1</a:t>
            </a:r>
            <a:endParaRPr sz="2400" dirty="0">
              <a:solidFill>
                <a:schemeClr val="accent6"/>
              </a:solidFill>
              <a:latin typeface="Paytone One"/>
              <a:ea typeface="Paytone One"/>
              <a:cs typeface="Paytone One"/>
              <a:sym typeface="Paytone One"/>
            </a:endParaRPr>
          </a:p>
        </p:txBody>
      </p:sp>
      <p:sp>
        <p:nvSpPr>
          <p:cNvPr id="24" name="Google Shape;457;p32">
            <a:extLst>
              <a:ext uri="{FF2B5EF4-FFF2-40B4-BE49-F238E27FC236}">
                <a16:creationId xmlns:a16="http://schemas.microsoft.com/office/drawing/2014/main" id="{B16DC6D0-10F7-F448-8396-9864884B4608}"/>
              </a:ext>
            </a:extLst>
          </p:cNvPr>
          <p:cNvSpPr txBox="1"/>
          <p:nvPr/>
        </p:nvSpPr>
        <p:spPr>
          <a:xfrm>
            <a:off x="7359526" y="3295539"/>
            <a:ext cx="235500" cy="2979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None/>
            </a:pPr>
            <a:r>
              <a:rPr lang="en" sz="2400">
                <a:solidFill>
                  <a:schemeClr val="accent6"/>
                </a:solidFill>
                <a:latin typeface="Paytone One"/>
                <a:ea typeface="Paytone One"/>
                <a:cs typeface="Paytone One"/>
                <a:sym typeface="Paytone One"/>
              </a:rPr>
              <a:t>2</a:t>
            </a:r>
            <a:endParaRPr sz="2400">
              <a:solidFill>
                <a:schemeClr val="accent6"/>
              </a:solidFill>
              <a:latin typeface="Paytone One"/>
              <a:ea typeface="Paytone One"/>
              <a:cs typeface="Paytone One"/>
              <a:sym typeface="Paytone One"/>
            </a:endParaRPr>
          </a:p>
        </p:txBody>
      </p:sp>
      <p:sp>
        <p:nvSpPr>
          <p:cNvPr id="28" name="Google Shape;458;p32">
            <a:extLst>
              <a:ext uri="{FF2B5EF4-FFF2-40B4-BE49-F238E27FC236}">
                <a16:creationId xmlns:a16="http://schemas.microsoft.com/office/drawing/2014/main" id="{076D01AE-06A0-914C-ACF0-0E8A5ED17A16}"/>
              </a:ext>
            </a:extLst>
          </p:cNvPr>
          <p:cNvSpPr txBox="1"/>
          <p:nvPr/>
        </p:nvSpPr>
        <p:spPr>
          <a:xfrm>
            <a:off x="5978233" y="4635357"/>
            <a:ext cx="235500" cy="2979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None/>
            </a:pPr>
            <a:r>
              <a:rPr lang="en" sz="2400">
                <a:solidFill>
                  <a:schemeClr val="accent6"/>
                </a:solidFill>
                <a:latin typeface="Paytone One"/>
                <a:ea typeface="Paytone One"/>
                <a:cs typeface="Paytone One"/>
                <a:sym typeface="Paytone One"/>
              </a:rPr>
              <a:t>3</a:t>
            </a:r>
            <a:endParaRPr sz="2400">
              <a:solidFill>
                <a:schemeClr val="accent6"/>
              </a:solidFill>
              <a:latin typeface="Paytone One"/>
              <a:ea typeface="Paytone One"/>
              <a:cs typeface="Paytone One"/>
              <a:sym typeface="Paytone One"/>
            </a:endParaRPr>
          </a:p>
        </p:txBody>
      </p:sp>
      <p:sp>
        <p:nvSpPr>
          <p:cNvPr id="29" name="Google Shape;459;p32">
            <a:extLst>
              <a:ext uri="{FF2B5EF4-FFF2-40B4-BE49-F238E27FC236}">
                <a16:creationId xmlns:a16="http://schemas.microsoft.com/office/drawing/2014/main" id="{6886CAF5-D2EF-214C-A850-B9B981E7CA74}"/>
              </a:ext>
            </a:extLst>
          </p:cNvPr>
          <p:cNvSpPr txBox="1"/>
          <p:nvPr/>
        </p:nvSpPr>
        <p:spPr>
          <a:xfrm>
            <a:off x="4606710" y="3295539"/>
            <a:ext cx="235500" cy="2979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None/>
            </a:pPr>
            <a:r>
              <a:rPr lang="en" sz="2400">
                <a:solidFill>
                  <a:schemeClr val="accent6"/>
                </a:solidFill>
                <a:latin typeface="Paytone One"/>
                <a:ea typeface="Paytone One"/>
                <a:cs typeface="Paytone One"/>
                <a:sym typeface="Paytone One"/>
              </a:rPr>
              <a:t>4</a:t>
            </a:r>
            <a:endParaRPr sz="2400">
              <a:solidFill>
                <a:schemeClr val="accent6"/>
              </a:solidFill>
              <a:latin typeface="Paytone One"/>
              <a:ea typeface="Paytone One"/>
              <a:cs typeface="Paytone One"/>
              <a:sym typeface="Paytone One"/>
            </a:endParaRPr>
          </a:p>
        </p:txBody>
      </p:sp>
      <p:sp>
        <p:nvSpPr>
          <p:cNvPr id="31" name="Google Shape;462;p32">
            <a:extLst>
              <a:ext uri="{FF2B5EF4-FFF2-40B4-BE49-F238E27FC236}">
                <a16:creationId xmlns:a16="http://schemas.microsoft.com/office/drawing/2014/main" id="{4E271F1D-E233-8C4E-953E-200110AE8048}"/>
              </a:ext>
            </a:extLst>
          </p:cNvPr>
          <p:cNvSpPr txBox="1"/>
          <p:nvPr/>
        </p:nvSpPr>
        <p:spPr>
          <a:xfrm>
            <a:off x="7910868" y="3441144"/>
            <a:ext cx="3915479" cy="985380"/>
          </a:xfrm>
          <a:prstGeom prst="rect">
            <a:avLst/>
          </a:prstGeom>
          <a:noFill/>
          <a:ln>
            <a:noFill/>
          </a:ln>
        </p:spPr>
        <p:txBody>
          <a:bodyPr spcFirstLastPara="1" wrap="square" lIns="0" tIns="6350" rIns="0" bIns="0" anchor="t" anchorCtr="0">
            <a:noAutofit/>
          </a:bodyPr>
          <a:lstStyle/>
          <a:p>
            <a:pPr lvl="0"/>
            <a:r>
              <a:rPr lang="en-US" sz="1400" dirty="0"/>
              <a:t>This new integration allows you to create &amp; maintain custom audiences from visitors, and automatically will remove them or add them to new lists as they perform actions on your site. </a:t>
            </a:r>
            <a:endParaRPr lang="en-AE" sz="1400" dirty="0"/>
          </a:p>
        </p:txBody>
      </p:sp>
      <p:sp>
        <p:nvSpPr>
          <p:cNvPr id="32" name="Google Shape;463;p32">
            <a:extLst>
              <a:ext uri="{FF2B5EF4-FFF2-40B4-BE49-F238E27FC236}">
                <a16:creationId xmlns:a16="http://schemas.microsoft.com/office/drawing/2014/main" id="{4E52B1E7-E1DD-D149-8EBC-A3DB49FBB7DC}"/>
              </a:ext>
            </a:extLst>
          </p:cNvPr>
          <p:cNvSpPr txBox="1"/>
          <p:nvPr/>
        </p:nvSpPr>
        <p:spPr>
          <a:xfrm>
            <a:off x="7910870" y="2836063"/>
            <a:ext cx="2205910" cy="494508"/>
          </a:xfrm>
          <a:prstGeom prst="rect">
            <a:avLst/>
          </a:prstGeom>
          <a:noFill/>
          <a:ln>
            <a:noFill/>
          </a:ln>
        </p:spPr>
        <p:txBody>
          <a:bodyPr spcFirstLastPara="1" wrap="square" lIns="0" tIns="6350" rIns="0" bIns="0" anchor="b" anchorCtr="0">
            <a:noAutofit/>
          </a:bodyPr>
          <a:lstStyle/>
          <a:p>
            <a:r>
              <a:rPr lang="en-US" b="1" dirty="0"/>
              <a:t>Deeper Integration with Google Ads</a:t>
            </a:r>
            <a:endParaRPr lang="en-AE" b="1" dirty="0"/>
          </a:p>
        </p:txBody>
      </p:sp>
      <p:sp>
        <p:nvSpPr>
          <p:cNvPr id="33" name="Google Shape;464;p32">
            <a:extLst>
              <a:ext uri="{FF2B5EF4-FFF2-40B4-BE49-F238E27FC236}">
                <a16:creationId xmlns:a16="http://schemas.microsoft.com/office/drawing/2014/main" id="{20D91EDC-CE2C-6347-8B6E-A20E40E3897E}"/>
              </a:ext>
            </a:extLst>
          </p:cNvPr>
          <p:cNvSpPr txBox="1"/>
          <p:nvPr/>
        </p:nvSpPr>
        <p:spPr>
          <a:xfrm>
            <a:off x="1791294" y="5318437"/>
            <a:ext cx="4494751" cy="570000"/>
          </a:xfrm>
          <a:prstGeom prst="rect">
            <a:avLst/>
          </a:prstGeom>
          <a:noFill/>
          <a:ln>
            <a:noFill/>
          </a:ln>
        </p:spPr>
        <p:txBody>
          <a:bodyPr spcFirstLastPara="1" wrap="square" lIns="0" tIns="6350" rIns="0" bIns="0" anchor="t" anchorCtr="0">
            <a:noAutofit/>
          </a:bodyPr>
          <a:lstStyle/>
          <a:p>
            <a:pPr lvl="0"/>
            <a:r>
              <a:rPr lang="en-US" sz="1400" dirty="0"/>
              <a:t>The new analytics provides a customer-centric measurement to give you a complete view of customer interactions. </a:t>
            </a:r>
            <a:endParaRPr lang="en-AE" sz="1400" dirty="0"/>
          </a:p>
        </p:txBody>
      </p:sp>
      <p:sp>
        <p:nvSpPr>
          <p:cNvPr id="34" name="Google Shape;465;p32">
            <a:extLst>
              <a:ext uri="{FF2B5EF4-FFF2-40B4-BE49-F238E27FC236}">
                <a16:creationId xmlns:a16="http://schemas.microsoft.com/office/drawing/2014/main" id="{E991D117-0F97-B04C-A6BA-D0B2A46F675C}"/>
              </a:ext>
            </a:extLst>
          </p:cNvPr>
          <p:cNvSpPr txBox="1"/>
          <p:nvPr/>
        </p:nvSpPr>
        <p:spPr>
          <a:xfrm>
            <a:off x="1793358" y="4630038"/>
            <a:ext cx="3780392" cy="570000"/>
          </a:xfrm>
          <a:prstGeom prst="rect">
            <a:avLst/>
          </a:prstGeom>
          <a:noFill/>
          <a:ln>
            <a:noFill/>
          </a:ln>
        </p:spPr>
        <p:txBody>
          <a:bodyPr spcFirstLastPara="1" wrap="square" lIns="0" tIns="6350" rIns="0" bIns="0" anchor="b" anchorCtr="0">
            <a:noAutofit/>
          </a:bodyPr>
          <a:lstStyle/>
          <a:p>
            <a:pPr lvl="0"/>
            <a:r>
              <a:rPr lang="en-US" b="1" dirty="0"/>
              <a:t>Customer-Centric Measurements and Customer Life Cycle Reports</a:t>
            </a:r>
            <a:endParaRPr lang="en-AE" b="1" dirty="0"/>
          </a:p>
        </p:txBody>
      </p:sp>
      <p:sp>
        <p:nvSpPr>
          <p:cNvPr id="35" name="Google Shape;466;p32">
            <a:extLst>
              <a:ext uri="{FF2B5EF4-FFF2-40B4-BE49-F238E27FC236}">
                <a16:creationId xmlns:a16="http://schemas.microsoft.com/office/drawing/2014/main" id="{A0D1A3C5-205E-144E-8F54-4A4D22D7EEED}"/>
              </a:ext>
            </a:extLst>
          </p:cNvPr>
          <p:cNvSpPr txBox="1"/>
          <p:nvPr/>
        </p:nvSpPr>
        <p:spPr>
          <a:xfrm>
            <a:off x="6551993" y="1693392"/>
            <a:ext cx="4372681" cy="449700"/>
          </a:xfrm>
          <a:prstGeom prst="rect">
            <a:avLst/>
          </a:prstGeom>
          <a:noFill/>
          <a:ln>
            <a:noFill/>
          </a:ln>
        </p:spPr>
        <p:txBody>
          <a:bodyPr spcFirstLastPara="1" wrap="square" lIns="0" tIns="6350" rIns="0" bIns="0" anchor="t" anchorCtr="0">
            <a:noAutofit/>
          </a:bodyPr>
          <a:lstStyle/>
          <a:p>
            <a:pPr lvl="0" algn="just"/>
            <a:r>
              <a:rPr lang="en-US" sz="1400" dirty="0"/>
              <a:t>ML is taken even further with GA4, detecting changes in trends related to your offerings and automatically alert you.</a:t>
            </a:r>
            <a:endParaRPr lang="en-AE" sz="1400" dirty="0"/>
          </a:p>
        </p:txBody>
      </p:sp>
      <p:sp>
        <p:nvSpPr>
          <p:cNvPr id="36" name="Google Shape;467;p32">
            <a:extLst>
              <a:ext uri="{FF2B5EF4-FFF2-40B4-BE49-F238E27FC236}">
                <a16:creationId xmlns:a16="http://schemas.microsoft.com/office/drawing/2014/main" id="{41747A1D-36E8-204F-AB86-177C88858DF0}"/>
              </a:ext>
            </a:extLst>
          </p:cNvPr>
          <p:cNvSpPr txBox="1"/>
          <p:nvPr/>
        </p:nvSpPr>
        <p:spPr>
          <a:xfrm>
            <a:off x="6551996" y="980041"/>
            <a:ext cx="2652162" cy="570000"/>
          </a:xfrm>
          <a:prstGeom prst="rect">
            <a:avLst/>
          </a:prstGeom>
          <a:noFill/>
          <a:ln>
            <a:noFill/>
          </a:ln>
        </p:spPr>
        <p:txBody>
          <a:bodyPr spcFirstLastPara="1" wrap="square" lIns="0" tIns="6350" rIns="0" bIns="0" anchor="b" anchorCtr="0">
            <a:noAutofit/>
          </a:bodyPr>
          <a:lstStyle/>
          <a:p>
            <a:r>
              <a:rPr lang="en-US" b="1" dirty="0"/>
              <a:t>Smarter AI-powered Insights and Predictions</a:t>
            </a:r>
            <a:endParaRPr lang="en-AE" b="1" dirty="0"/>
          </a:p>
        </p:txBody>
      </p:sp>
      <p:sp>
        <p:nvSpPr>
          <p:cNvPr id="37" name="Google Shape;468;p32">
            <a:extLst>
              <a:ext uri="{FF2B5EF4-FFF2-40B4-BE49-F238E27FC236}">
                <a16:creationId xmlns:a16="http://schemas.microsoft.com/office/drawing/2014/main" id="{714BE6BC-9145-7A40-885D-9D89BA5883CC}"/>
              </a:ext>
            </a:extLst>
          </p:cNvPr>
          <p:cNvSpPr txBox="1"/>
          <p:nvPr/>
        </p:nvSpPr>
        <p:spPr>
          <a:xfrm>
            <a:off x="661737" y="3392547"/>
            <a:ext cx="3612207" cy="570000"/>
          </a:xfrm>
          <a:prstGeom prst="rect">
            <a:avLst/>
          </a:prstGeom>
          <a:noFill/>
          <a:ln>
            <a:noFill/>
          </a:ln>
        </p:spPr>
        <p:txBody>
          <a:bodyPr spcFirstLastPara="1" wrap="square" lIns="0" tIns="6350" rIns="0" bIns="0" anchor="t" anchorCtr="0">
            <a:noAutofit/>
          </a:bodyPr>
          <a:lstStyle/>
          <a:p>
            <a:pPr lvl="0"/>
            <a:r>
              <a:rPr lang="en-US" sz="1400" dirty="0"/>
              <a:t>Updates to how data is controlled means you can better manage the collection, retention, and usage of your Analytics data. </a:t>
            </a:r>
            <a:endParaRPr lang="en-AE" sz="1400" dirty="0"/>
          </a:p>
        </p:txBody>
      </p:sp>
      <p:sp>
        <p:nvSpPr>
          <p:cNvPr id="38" name="Google Shape;469;p32">
            <a:extLst>
              <a:ext uri="{FF2B5EF4-FFF2-40B4-BE49-F238E27FC236}">
                <a16:creationId xmlns:a16="http://schemas.microsoft.com/office/drawing/2014/main" id="{19DB85BA-77B8-0E47-A174-C545437D7E07}"/>
              </a:ext>
            </a:extLst>
          </p:cNvPr>
          <p:cNvSpPr txBox="1"/>
          <p:nvPr/>
        </p:nvSpPr>
        <p:spPr>
          <a:xfrm>
            <a:off x="2453640" y="2763444"/>
            <a:ext cx="1820206" cy="570000"/>
          </a:xfrm>
          <a:prstGeom prst="rect">
            <a:avLst/>
          </a:prstGeom>
          <a:noFill/>
          <a:ln>
            <a:noFill/>
          </a:ln>
        </p:spPr>
        <p:txBody>
          <a:bodyPr spcFirstLastPara="1" wrap="square" lIns="0" tIns="6350" rIns="0" bIns="0" anchor="b" anchorCtr="0">
            <a:noAutofit/>
          </a:bodyPr>
          <a:lstStyle/>
          <a:p>
            <a:pPr algn="r"/>
            <a:r>
              <a:rPr lang="en-US" b="1" dirty="0"/>
              <a:t>More Granular Data Control</a:t>
            </a:r>
            <a:endParaRPr lang="en-AE" b="1" dirty="0"/>
          </a:p>
        </p:txBody>
      </p:sp>
      <p:sp>
        <p:nvSpPr>
          <p:cNvPr id="52" name="Title 6">
            <a:extLst>
              <a:ext uri="{FF2B5EF4-FFF2-40B4-BE49-F238E27FC236}">
                <a16:creationId xmlns:a16="http://schemas.microsoft.com/office/drawing/2014/main" id="{E0DF0674-CD39-4643-863F-2FF1A0DDBCEA}"/>
              </a:ext>
            </a:extLst>
          </p:cNvPr>
          <p:cNvSpPr>
            <a:spLocks noGrp="1"/>
          </p:cNvSpPr>
          <p:nvPr>
            <p:ph type="title"/>
          </p:nvPr>
        </p:nvSpPr>
        <p:spPr>
          <a:xfrm>
            <a:off x="209020" y="442144"/>
            <a:ext cx="6956843" cy="870451"/>
          </a:xfrm>
        </p:spPr>
        <p:txBody>
          <a:bodyPr>
            <a:normAutofit/>
          </a:bodyPr>
          <a:lstStyle/>
          <a:p>
            <a:r>
              <a:rPr lang="en-US" sz="4400" dirty="0"/>
              <a:t>Innovative capabilities </a:t>
            </a:r>
          </a:p>
        </p:txBody>
      </p:sp>
      <p:pic>
        <p:nvPicPr>
          <p:cNvPr id="11" name="Picture 10" descr="Logo&#10;&#10;Description automatically generated with low confidence">
            <a:extLst>
              <a:ext uri="{FF2B5EF4-FFF2-40B4-BE49-F238E27FC236}">
                <a16:creationId xmlns:a16="http://schemas.microsoft.com/office/drawing/2014/main" id="{364651F9-A9E4-014E-B4E6-1D998CDD9D2F}"/>
              </a:ext>
            </a:extLst>
          </p:cNvPr>
          <p:cNvPicPr>
            <a:picLocks noChangeAspect="1"/>
          </p:cNvPicPr>
          <p:nvPr/>
        </p:nvPicPr>
        <p:blipFill>
          <a:blip r:embed="rId3"/>
          <a:stretch>
            <a:fillRect/>
          </a:stretch>
        </p:blipFill>
        <p:spPr>
          <a:xfrm>
            <a:off x="5190769" y="2971644"/>
            <a:ext cx="1758325" cy="914329"/>
          </a:xfrm>
          <a:prstGeom prst="rect">
            <a:avLst/>
          </a:prstGeom>
        </p:spPr>
      </p:pic>
    </p:spTree>
    <p:extLst>
      <p:ext uri="{BB962C8B-B14F-4D97-AF65-F5344CB8AC3E}">
        <p14:creationId xmlns:p14="http://schemas.microsoft.com/office/powerpoint/2010/main" val="694295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2225842"/>
            <a:ext cx="4345601" cy="1707983"/>
          </a:xfrm>
        </p:spPr>
        <p:txBody>
          <a:bodyPr>
            <a:noAutofit/>
          </a:bodyPr>
          <a:lstStyle/>
          <a:p>
            <a:r>
              <a:rPr lang="en-US" sz="6000" dirty="0"/>
              <a:t>Cookie-less future</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8" name="Date Placeholder 12">
            <a:extLst>
              <a:ext uri="{FF2B5EF4-FFF2-40B4-BE49-F238E27FC236}">
                <a16:creationId xmlns:a16="http://schemas.microsoft.com/office/drawing/2014/main" id="{1D68F4EC-8C1C-4F4E-ABF1-B54F9967A60E}"/>
              </a:ext>
            </a:extLst>
          </p:cNvPr>
          <p:cNvSpPr>
            <a:spLocks noGrp="1"/>
          </p:cNvSpPr>
          <p:nvPr>
            <p:ph type="dt" sz="half" idx="10"/>
          </p:nvPr>
        </p:nvSpPr>
        <p:spPr>
          <a:xfrm>
            <a:off x="550863" y="6507212"/>
            <a:ext cx="2628900" cy="153888"/>
          </a:xfrm>
        </p:spPr>
        <p:txBody>
          <a:bodyPr/>
          <a:lstStyle/>
          <a:p>
            <a:r>
              <a:rPr lang="en-US"/>
              <a:t>Saturday, May 8, 2021</a:t>
            </a:r>
            <a:endParaRPr lang="en-US" dirty="0"/>
          </a:p>
        </p:txBody>
      </p:sp>
      <p:sp>
        <p:nvSpPr>
          <p:cNvPr id="9" name="Footer Placeholder 13">
            <a:extLst>
              <a:ext uri="{FF2B5EF4-FFF2-40B4-BE49-F238E27FC236}">
                <a16:creationId xmlns:a16="http://schemas.microsoft.com/office/drawing/2014/main" id="{22E02493-4B36-C742-B6C7-483B28D7C9A9}"/>
              </a:ext>
            </a:extLst>
          </p:cNvPr>
          <p:cNvSpPr>
            <a:spLocks noGrp="1"/>
          </p:cNvSpPr>
          <p:nvPr>
            <p:ph type="ftr" sz="quarter" idx="11"/>
          </p:nvPr>
        </p:nvSpPr>
        <p:spPr>
          <a:xfrm>
            <a:off x="3359150" y="6507212"/>
            <a:ext cx="6379210" cy="153888"/>
          </a:xfrm>
        </p:spPr>
        <p:txBody>
          <a:bodyPr/>
          <a:lstStyle/>
          <a:p>
            <a:r>
              <a:rPr lang="en-US"/>
              <a:t>Digital Analytics | Group B</a:t>
            </a:r>
            <a:endParaRPr lang="en-US" dirty="0"/>
          </a:p>
        </p:txBody>
      </p:sp>
      <p:pic>
        <p:nvPicPr>
          <p:cNvPr id="4100" name="Picture 4" descr="The Cookieless Future is Coming: 4 Ways Top Marketers Are Preparing Today">
            <a:extLst>
              <a:ext uri="{FF2B5EF4-FFF2-40B4-BE49-F238E27FC236}">
                <a16:creationId xmlns:a16="http://schemas.microsoft.com/office/drawing/2014/main" id="{2802934E-36FC-5B4C-840A-0B2D7364E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1812" y="757989"/>
            <a:ext cx="6220325" cy="5089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16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Title 6">
            <a:extLst>
              <a:ext uri="{FF2B5EF4-FFF2-40B4-BE49-F238E27FC236}">
                <a16:creationId xmlns:a16="http://schemas.microsoft.com/office/drawing/2014/main" id="{E0DF0674-CD39-4643-863F-2FF1A0DDBCEA}"/>
              </a:ext>
            </a:extLst>
          </p:cNvPr>
          <p:cNvSpPr>
            <a:spLocks noGrp="1"/>
          </p:cNvSpPr>
          <p:nvPr>
            <p:ph type="title"/>
          </p:nvPr>
        </p:nvSpPr>
        <p:spPr>
          <a:xfrm>
            <a:off x="435879" y="524276"/>
            <a:ext cx="9201416" cy="870451"/>
          </a:xfrm>
        </p:spPr>
        <p:txBody>
          <a:bodyPr>
            <a:normAutofit fontScale="90000"/>
          </a:bodyPr>
          <a:lstStyle/>
          <a:p>
            <a:r>
              <a:rPr lang="en-US" sz="4400" dirty="0"/>
              <a:t>Background &amp; transition to cookie-less</a:t>
            </a:r>
          </a:p>
        </p:txBody>
      </p:sp>
      <p:sp>
        <p:nvSpPr>
          <p:cNvPr id="2" name="TextBox 1">
            <a:extLst>
              <a:ext uri="{FF2B5EF4-FFF2-40B4-BE49-F238E27FC236}">
                <a16:creationId xmlns:a16="http://schemas.microsoft.com/office/drawing/2014/main" id="{5E1CD2EC-B7F5-C84A-871D-288A18BD3646}"/>
              </a:ext>
            </a:extLst>
          </p:cNvPr>
          <p:cNvSpPr txBox="1"/>
          <p:nvPr/>
        </p:nvSpPr>
        <p:spPr>
          <a:xfrm>
            <a:off x="550863" y="1312595"/>
            <a:ext cx="11090274" cy="2346348"/>
          </a:xfrm>
          <a:prstGeom prst="rect">
            <a:avLst/>
          </a:prstGeom>
          <a:noFill/>
        </p:spPr>
        <p:txBody>
          <a:bodyPr wrap="square" lIns="91440" tIns="45720" rIns="91440" bIns="45720" rtlCol="0" anchor="t">
            <a:spAutoFit/>
          </a:bodyPr>
          <a:lstStyle/>
          <a:p>
            <a:pPr algn="just">
              <a:lnSpc>
                <a:spcPct val="150000"/>
              </a:lnSpc>
            </a:pPr>
            <a:r>
              <a:rPr lang="en-US" sz="2000" dirty="0"/>
              <a:t>In January 2020, Google announced its plans ‘</a:t>
            </a:r>
            <a:r>
              <a:rPr lang="en-US" sz="2000" i="1" dirty="0"/>
              <a:t>to phase out support for third-party cookies in Chrome... within two years</a:t>
            </a:r>
            <a:r>
              <a:rPr lang="en-US" sz="2000" dirty="0"/>
              <a:t>’. In two years' time, all major browsers (Google Chrome, Firefox, Safari) will have blocked the use of third-party cookies. This may alter the landscape for digital advertising which currently relies extensively on third-party cookie data for personalization. Businesses need to prepare and adapt </a:t>
            </a:r>
          </a:p>
          <a:p>
            <a:pPr algn="just">
              <a:lnSpc>
                <a:spcPct val="150000"/>
              </a:lnSpc>
            </a:pPr>
            <a:r>
              <a:rPr lang="en-US" sz="2000" dirty="0"/>
              <a:t>to changes in personalization solutions. However, there is no need to panic. </a:t>
            </a:r>
          </a:p>
        </p:txBody>
      </p:sp>
      <p:pic>
        <p:nvPicPr>
          <p:cNvPr id="39" name="Picture 38" descr="Logo&#10;&#10;Description automatically generated with low confidence">
            <a:extLst>
              <a:ext uri="{FF2B5EF4-FFF2-40B4-BE49-F238E27FC236}">
                <a16:creationId xmlns:a16="http://schemas.microsoft.com/office/drawing/2014/main" id="{4DF5F68E-7D3A-6044-8147-3B4853F30333}"/>
              </a:ext>
            </a:extLst>
          </p:cNvPr>
          <p:cNvPicPr>
            <a:picLocks noChangeAspect="1"/>
          </p:cNvPicPr>
          <p:nvPr/>
        </p:nvPicPr>
        <p:blipFill>
          <a:blip r:embed="rId3"/>
          <a:stretch>
            <a:fillRect/>
          </a:stretch>
        </p:blipFill>
        <p:spPr>
          <a:xfrm>
            <a:off x="4781550" y="4765635"/>
            <a:ext cx="2628900" cy="1367028"/>
          </a:xfrm>
          <a:prstGeom prst="rect">
            <a:avLst/>
          </a:prstGeom>
        </p:spPr>
      </p:pic>
      <p:sp>
        <p:nvSpPr>
          <p:cNvPr id="40" name="Date Placeholder 12">
            <a:extLst>
              <a:ext uri="{FF2B5EF4-FFF2-40B4-BE49-F238E27FC236}">
                <a16:creationId xmlns:a16="http://schemas.microsoft.com/office/drawing/2014/main" id="{5122FB66-A10B-CB4C-9CB6-68FA3547E2D4}"/>
              </a:ext>
            </a:extLst>
          </p:cNvPr>
          <p:cNvSpPr>
            <a:spLocks noGrp="1"/>
          </p:cNvSpPr>
          <p:nvPr>
            <p:ph type="dt" sz="half" idx="10"/>
          </p:nvPr>
        </p:nvSpPr>
        <p:spPr>
          <a:xfrm>
            <a:off x="550863" y="6507212"/>
            <a:ext cx="2628900" cy="153888"/>
          </a:xfrm>
        </p:spPr>
        <p:txBody>
          <a:bodyPr/>
          <a:lstStyle/>
          <a:p>
            <a:r>
              <a:rPr lang="en-US" dirty="0"/>
              <a:t>Saturday, May 8, 2021</a:t>
            </a:r>
          </a:p>
        </p:txBody>
      </p:sp>
      <p:sp>
        <p:nvSpPr>
          <p:cNvPr id="41" name="Footer Placeholder 13">
            <a:extLst>
              <a:ext uri="{FF2B5EF4-FFF2-40B4-BE49-F238E27FC236}">
                <a16:creationId xmlns:a16="http://schemas.microsoft.com/office/drawing/2014/main" id="{9EC2586E-66E7-2448-952C-83B686D2D073}"/>
              </a:ext>
            </a:extLst>
          </p:cNvPr>
          <p:cNvSpPr>
            <a:spLocks noGrp="1"/>
          </p:cNvSpPr>
          <p:nvPr>
            <p:ph type="ftr" sz="quarter" idx="11"/>
          </p:nvPr>
        </p:nvSpPr>
        <p:spPr>
          <a:xfrm>
            <a:off x="3359150" y="6507212"/>
            <a:ext cx="6379210" cy="153888"/>
          </a:xfrm>
        </p:spPr>
        <p:txBody>
          <a:bodyPr/>
          <a:lstStyle/>
          <a:p>
            <a:r>
              <a:rPr lang="en-US" dirty="0"/>
              <a:t>Digital Analytics | Group B</a:t>
            </a:r>
          </a:p>
        </p:txBody>
      </p:sp>
      <p:sp>
        <p:nvSpPr>
          <p:cNvPr id="3" name="TextBox 2">
            <a:extLst>
              <a:ext uri="{FF2B5EF4-FFF2-40B4-BE49-F238E27FC236}">
                <a16:creationId xmlns:a16="http://schemas.microsoft.com/office/drawing/2014/main" id="{AD00565C-651F-564D-B1DE-825FC26540B1}"/>
              </a:ext>
            </a:extLst>
          </p:cNvPr>
          <p:cNvSpPr txBox="1"/>
          <p:nvPr/>
        </p:nvSpPr>
        <p:spPr>
          <a:xfrm>
            <a:off x="3026068" y="3979510"/>
            <a:ext cx="6139865" cy="70788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2000" dirty="0"/>
              <a:t>To remain competitive, Google Analytics has done just that. Google Analytics 4; tracking in a cookie-less world!</a:t>
            </a:r>
            <a:endParaRPr lang="en-AE" sz="2000" dirty="0"/>
          </a:p>
        </p:txBody>
      </p:sp>
    </p:spTree>
    <p:extLst>
      <p:ext uri="{BB962C8B-B14F-4D97-AF65-F5344CB8AC3E}">
        <p14:creationId xmlns:p14="http://schemas.microsoft.com/office/powerpoint/2010/main" val="93840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Cookies background</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4220832083"/>
              </p:ext>
            </p:extLst>
          </p:nvPr>
        </p:nvGraphicFramePr>
        <p:xfrm>
          <a:off x="550863" y="2389689"/>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8" name="Date Placeholder 12">
            <a:extLst>
              <a:ext uri="{FF2B5EF4-FFF2-40B4-BE49-F238E27FC236}">
                <a16:creationId xmlns:a16="http://schemas.microsoft.com/office/drawing/2014/main" id="{13E8EFD6-1A95-884F-8F9C-8FF526B58BB7}"/>
              </a:ext>
            </a:extLst>
          </p:cNvPr>
          <p:cNvSpPr>
            <a:spLocks noGrp="1"/>
          </p:cNvSpPr>
          <p:nvPr>
            <p:ph type="dt" sz="half" idx="10"/>
          </p:nvPr>
        </p:nvSpPr>
        <p:spPr>
          <a:xfrm>
            <a:off x="550863" y="6507212"/>
            <a:ext cx="2628900" cy="153888"/>
          </a:xfrm>
        </p:spPr>
        <p:txBody>
          <a:bodyPr/>
          <a:lstStyle/>
          <a:p>
            <a:r>
              <a:rPr lang="en-US" dirty="0"/>
              <a:t>Saturday, May 8, 2021</a:t>
            </a:r>
          </a:p>
        </p:txBody>
      </p:sp>
      <p:sp>
        <p:nvSpPr>
          <p:cNvPr id="9" name="Footer Placeholder 13">
            <a:extLst>
              <a:ext uri="{FF2B5EF4-FFF2-40B4-BE49-F238E27FC236}">
                <a16:creationId xmlns:a16="http://schemas.microsoft.com/office/drawing/2014/main" id="{80C23160-B136-884E-B1EF-ECD522AEB7AA}"/>
              </a:ext>
            </a:extLst>
          </p:cNvPr>
          <p:cNvSpPr>
            <a:spLocks noGrp="1"/>
          </p:cNvSpPr>
          <p:nvPr>
            <p:ph type="ftr" sz="quarter" idx="11"/>
          </p:nvPr>
        </p:nvSpPr>
        <p:spPr>
          <a:xfrm>
            <a:off x="3359150" y="6507212"/>
            <a:ext cx="6379210" cy="153888"/>
          </a:xfrm>
        </p:spPr>
        <p:txBody>
          <a:bodyPr/>
          <a:lstStyle/>
          <a:p>
            <a:r>
              <a:rPr lang="en-US" dirty="0"/>
              <a:t>Digital Analytics | Group B</a:t>
            </a:r>
          </a:p>
        </p:txBody>
      </p:sp>
      <p:sp>
        <p:nvSpPr>
          <p:cNvPr id="2" name="TextBox 1">
            <a:extLst>
              <a:ext uri="{FF2B5EF4-FFF2-40B4-BE49-F238E27FC236}">
                <a16:creationId xmlns:a16="http://schemas.microsoft.com/office/drawing/2014/main" id="{84F5BC28-EB90-444E-8185-459186EE148C}"/>
              </a:ext>
            </a:extLst>
          </p:cNvPr>
          <p:cNvSpPr txBox="1"/>
          <p:nvPr/>
        </p:nvSpPr>
        <p:spPr>
          <a:xfrm>
            <a:off x="549538" y="1443121"/>
            <a:ext cx="11090275" cy="369332"/>
          </a:xfrm>
          <a:prstGeom prst="rect">
            <a:avLst/>
          </a:prstGeom>
          <a:noFill/>
        </p:spPr>
        <p:txBody>
          <a:bodyPr wrap="square" rtlCol="0">
            <a:spAutoFit/>
          </a:bodyPr>
          <a:lstStyle/>
          <a:p>
            <a:r>
              <a:rPr lang="en-US" dirty="0"/>
              <a:t>Within just the last three years, there have been numerous updates to strengthen the privacy of users on the internet</a:t>
            </a:r>
            <a:endParaRPr lang="en-AE" dirty="0"/>
          </a:p>
        </p:txBody>
      </p:sp>
      <p:pic>
        <p:nvPicPr>
          <p:cNvPr id="6146" name="Picture 2" descr="Cookies free vector icons designed by Freepik | Free icons, Vector icon  design, Logo cookies">
            <a:extLst>
              <a:ext uri="{FF2B5EF4-FFF2-40B4-BE49-F238E27FC236}">
                <a16:creationId xmlns:a16="http://schemas.microsoft.com/office/drawing/2014/main" id="{A69409C6-54D1-C042-B672-8E614A6351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0109" y="357135"/>
            <a:ext cx="893846" cy="89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63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124" name="Picture 4" descr="Chrome's Changes Could Break Your App: Prepare for SameSite Cookie Updates  | Heroku">
            <a:extLst>
              <a:ext uri="{FF2B5EF4-FFF2-40B4-BE49-F238E27FC236}">
                <a16:creationId xmlns:a16="http://schemas.microsoft.com/office/drawing/2014/main" id="{1064ABF5-8DFD-7C4D-AB77-D2F4996301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59" t="6420" r="6346" b="7242"/>
          <a:stretch/>
        </p:blipFill>
        <p:spPr bwMode="auto">
          <a:xfrm>
            <a:off x="2379244" y="1747102"/>
            <a:ext cx="7722269" cy="409343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750136"/>
          </a:xfrm>
        </p:spPr>
        <p:txBody>
          <a:bodyPr/>
          <a:lstStyle/>
          <a:p>
            <a:r>
              <a:rPr lang="en-US" dirty="0">
                <a:solidFill>
                  <a:schemeClr val="bg1"/>
                </a:solidFill>
              </a:rPr>
              <a:t>First-Party vs. Third-Party Cookies</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17" name="Date Placeholder 12">
            <a:extLst>
              <a:ext uri="{FF2B5EF4-FFF2-40B4-BE49-F238E27FC236}">
                <a16:creationId xmlns:a16="http://schemas.microsoft.com/office/drawing/2014/main" id="{69E9134D-9856-F54B-A540-3F1310C6AB7A}"/>
              </a:ext>
            </a:extLst>
          </p:cNvPr>
          <p:cNvSpPr>
            <a:spLocks noGrp="1"/>
          </p:cNvSpPr>
          <p:nvPr>
            <p:ph type="dt" sz="half" idx="10"/>
          </p:nvPr>
        </p:nvSpPr>
        <p:spPr>
          <a:xfrm>
            <a:off x="550863" y="6507212"/>
            <a:ext cx="2628900" cy="153888"/>
          </a:xfrm>
        </p:spPr>
        <p:txBody>
          <a:bodyPr/>
          <a:lstStyle/>
          <a:p>
            <a:r>
              <a:rPr lang="en-US" dirty="0"/>
              <a:t>Saturday, May 8, 2021</a:t>
            </a:r>
          </a:p>
        </p:txBody>
      </p:sp>
      <p:sp>
        <p:nvSpPr>
          <p:cNvPr id="18" name="Footer Placeholder 13">
            <a:extLst>
              <a:ext uri="{FF2B5EF4-FFF2-40B4-BE49-F238E27FC236}">
                <a16:creationId xmlns:a16="http://schemas.microsoft.com/office/drawing/2014/main" id="{185D24EF-5AEB-E947-B97C-5368B56888C4}"/>
              </a:ext>
            </a:extLst>
          </p:cNvPr>
          <p:cNvSpPr>
            <a:spLocks noGrp="1"/>
          </p:cNvSpPr>
          <p:nvPr>
            <p:ph type="ftr" sz="quarter" idx="11"/>
          </p:nvPr>
        </p:nvSpPr>
        <p:spPr>
          <a:xfrm>
            <a:off x="3359150" y="6507212"/>
            <a:ext cx="6379210" cy="153888"/>
          </a:xfrm>
        </p:spPr>
        <p:txBody>
          <a:bodyPr/>
          <a:lstStyle/>
          <a:p>
            <a:r>
              <a:rPr lang="en-US" dirty="0"/>
              <a:t>Digital Analytics | Group B</a:t>
            </a:r>
          </a:p>
        </p:txBody>
      </p:sp>
      <p:sp>
        <p:nvSpPr>
          <p:cNvPr id="26" name="Rectangle 25">
            <a:extLst>
              <a:ext uri="{FF2B5EF4-FFF2-40B4-BE49-F238E27FC236}">
                <a16:creationId xmlns:a16="http://schemas.microsoft.com/office/drawing/2014/main" id="{56285A59-E2A7-CD43-BB9F-055E4265FD55}"/>
              </a:ext>
            </a:extLst>
          </p:cNvPr>
          <p:cNvSpPr/>
          <p:nvPr/>
        </p:nvSpPr>
        <p:spPr>
          <a:xfrm>
            <a:off x="10611853" y="196900"/>
            <a:ext cx="1419726" cy="129501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E"/>
          </a:p>
        </p:txBody>
      </p:sp>
      <p:pic>
        <p:nvPicPr>
          <p:cNvPr id="28" name="Picture 2" descr="Cookies free vector icons designed by Freepik | Free icons, Vector icon  design, Logo cookies">
            <a:extLst>
              <a:ext uri="{FF2B5EF4-FFF2-40B4-BE49-F238E27FC236}">
                <a16:creationId xmlns:a16="http://schemas.microsoft.com/office/drawing/2014/main" id="{8003B2C8-4420-C54D-AEC9-BB3307AEC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8863" y="301709"/>
            <a:ext cx="1190207" cy="1190207"/>
          </a:xfrm>
          <a:prstGeom prst="rect">
            <a:avLst/>
          </a:prstGeom>
          <a:noFill/>
          <a:extLst>
            <a:ext uri="{909E8E84-426E-40DD-AFC4-6F175D3DCCD1}">
              <a14:hiddenFill xmlns:a14="http://schemas.microsoft.com/office/drawing/2010/main">
                <a:solidFill>
                  <a:srgbClr val="FFFFFF"/>
                </a:solidFill>
              </a14:hiddenFill>
            </a:ext>
          </a:extLst>
        </p:spPr>
      </p:pic>
      <p:pic>
        <p:nvPicPr>
          <p:cNvPr id="29" name="Graphic 28" descr="Close with solid fill">
            <a:extLst>
              <a:ext uri="{FF2B5EF4-FFF2-40B4-BE49-F238E27FC236}">
                <a16:creationId xmlns:a16="http://schemas.microsoft.com/office/drawing/2014/main" id="{678719CD-0C63-4147-BE06-14274AF78D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4414" y="4462270"/>
            <a:ext cx="1539624" cy="1539624"/>
          </a:xfrm>
          <a:prstGeom prst="rect">
            <a:avLst/>
          </a:prstGeom>
        </p:spPr>
      </p:pic>
      <p:sp>
        <p:nvSpPr>
          <p:cNvPr id="30" name="Rectangle 29">
            <a:extLst>
              <a:ext uri="{FF2B5EF4-FFF2-40B4-BE49-F238E27FC236}">
                <a16:creationId xmlns:a16="http://schemas.microsoft.com/office/drawing/2014/main" id="{B6E10C53-2FF4-B146-860D-248B93E0287B}"/>
              </a:ext>
            </a:extLst>
          </p:cNvPr>
          <p:cNvSpPr/>
          <p:nvPr/>
        </p:nvSpPr>
        <p:spPr>
          <a:xfrm>
            <a:off x="9948863" y="3705834"/>
            <a:ext cx="1710726"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2022</a:t>
            </a:r>
          </a:p>
        </p:txBody>
      </p:sp>
    </p:spTree>
    <p:extLst>
      <p:ext uri="{BB962C8B-B14F-4D97-AF65-F5344CB8AC3E}">
        <p14:creationId xmlns:p14="http://schemas.microsoft.com/office/powerpoint/2010/main" val="1420547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pPr>
              <a:lnSpc>
                <a:spcPct val="100000"/>
              </a:lnSpc>
            </a:pPr>
            <a:r>
              <a:rPr lang="en-US" dirty="0"/>
              <a:t>Group B</a:t>
            </a:r>
          </a:p>
          <a:p>
            <a:pPr>
              <a:lnSpc>
                <a:spcPct val="100000"/>
              </a:lnSpc>
            </a:pPr>
            <a:endParaRPr lang="en-US" dirty="0"/>
          </a:p>
          <a:p>
            <a:pPr>
              <a:lnSpc>
                <a:spcPct val="100000"/>
              </a:lnSpc>
            </a:pPr>
            <a:r>
              <a:rPr lang="en-US" dirty="0"/>
              <a:t>Digital Analytics | Francisco Gallego Calonge </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11" name="Date Placeholder 12">
            <a:extLst>
              <a:ext uri="{FF2B5EF4-FFF2-40B4-BE49-F238E27FC236}">
                <a16:creationId xmlns:a16="http://schemas.microsoft.com/office/drawing/2014/main" id="{203546C1-26E3-AE4D-A31F-6FA0F41485BE}"/>
              </a:ext>
            </a:extLst>
          </p:cNvPr>
          <p:cNvSpPr>
            <a:spLocks noGrp="1"/>
          </p:cNvSpPr>
          <p:nvPr>
            <p:ph type="dt" sz="half" idx="10"/>
          </p:nvPr>
        </p:nvSpPr>
        <p:spPr>
          <a:xfrm>
            <a:off x="550863" y="6507212"/>
            <a:ext cx="2628900" cy="153888"/>
          </a:xfrm>
        </p:spPr>
        <p:txBody>
          <a:bodyPr/>
          <a:lstStyle/>
          <a:p>
            <a:r>
              <a:rPr lang="en-US" dirty="0"/>
              <a:t>Saturday, May 8, 2021</a:t>
            </a:r>
          </a:p>
        </p:txBody>
      </p:sp>
      <p:sp>
        <p:nvSpPr>
          <p:cNvPr id="12" name="Footer Placeholder 13">
            <a:extLst>
              <a:ext uri="{FF2B5EF4-FFF2-40B4-BE49-F238E27FC236}">
                <a16:creationId xmlns:a16="http://schemas.microsoft.com/office/drawing/2014/main" id="{D19F35E6-F531-6D4A-8289-F66965A401F9}"/>
              </a:ext>
            </a:extLst>
          </p:cNvPr>
          <p:cNvSpPr>
            <a:spLocks noGrp="1"/>
          </p:cNvSpPr>
          <p:nvPr>
            <p:ph type="ftr" sz="quarter" idx="11"/>
          </p:nvPr>
        </p:nvSpPr>
        <p:spPr>
          <a:xfrm>
            <a:off x="3359150" y="6507212"/>
            <a:ext cx="6379210" cy="153888"/>
          </a:xfrm>
        </p:spPr>
        <p:txBody>
          <a:bodyPr/>
          <a:lstStyle/>
          <a:p>
            <a:r>
              <a:rPr lang="en-US" dirty="0"/>
              <a:t>Digital Analytics | Group B</a:t>
            </a:r>
          </a:p>
        </p:txBody>
      </p:sp>
      <p:pic>
        <p:nvPicPr>
          <p:cNvPr id="9" name="Picture 2" descr="IE School of Human Sciences and Technology">
            <a:extLst>
              <a:ext uri="{FF2B5EF4-FFF2-40B4-BE49-F238E27FC236}">
                <a16:creationId xmlns:a16="http://schemas.microsoft.com/office/drawing/2014/main" id="{82755C6A-6436-5543-96F7-923C9AEB25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018" b="20018"/>
          <a:stretch/>
        </p:blipFill>
        <p:spPr bwMode="auto">
          <a:xfrm>
            <a:off x="550863" y="5671687"/>
            <a:ext cx="1241842" cy="52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a:t>Table of Contents</a:t>
            </a:r>
            <a:endParaRPr lang="en-US" dirty="0"/>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762650"/>
            <a:ext cx="3899217" cy="2936877"/>
          </a:xfrm>
        </p:spPr>
        <p:txBody>
          <a:bodyPr/>
          <a:lstStyle/>
          <a:p>
            <a:r>
              <a:rPr lang="en-US" dirty="0">
                <a:solidFill>
                  <a:srgbClr val="FFFFFF"/>
                </a:solidFill>
              </a:rPr>
              <a:t>What is Google Analytics?</a:t>
            </a:r>
          </a:p>
          <a:p>
            <a:r>
              <a:rPr lang="en-US" dirty="0"/>
              <a:t>What does the 4</a:t>
            </a:r>
            <a:r>
              <a:rPr lang="en-US" baseline="30000" dirty="0"/>
              <a:t>th</a:t>
            </a:r>
            <a:r>
              <a:rPr lang="en-US" dirty="0"/>
              <a:t> generation bring?</a:t>
            </a:r>
          </a:p>
          <a:p>
            <a:r>
              <a:rPr lang="en-US" dirty="0"/>
              <a:t>GA4 Impacts to GMS</a:t>
            </a:r>
          </a:p>
          <a:p>
            <a:r>
              <a:rPr lang="en-US" dirty="0"/>
              <a:t>Innovative capabilities </a:t>
            </a:r>
          </a:p>
          <a:p>
            <a:r>
              <a:rPr lang="en-US" dirty="0"/>
              <a:t>Cookie-less future</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Saturday, May 8, 2021</a:t>
            </a:r>
            <a:endParaRPr lang="en-US" dirty="0"/>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Digital Analytics | Group B</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000" dirty="0"/>
              <a:t>What is Google Analytics?</a:t>
            </a:r>
            <a:endParaRPr lang="en-US" sz="60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19" name="Date Placeholder 12">
            <a:extLst>
              <a:ext uri="{FF2B5EF4-FFF2-40B4-BE49-F238E27FC236}">
                <a16:creationId xmlns:a16="http://schemas.microsoft.com/office/drawing/2014/main" id="{0687D2A2-F972-3944-A280-B1AD4E634BFF}"/>
              </a:ext>
            </a:extLst>
          </p:cNvPr>
          <p:cNvSpPr>
            <a:spLocks noGrp="1"/>
          </p:cNvSpPr>
          <p:nvPr>
            <p:ph type="dt" sz="half" idx="10"/>
          </p:nvPr>
        </p:nvSpPr>
        <p:spPr>
          <a:xfrm>
            <a:off x="550863" y="6507212"/>
            <a:ext cx="2628900" cy="153888"/>
          </a:xfrm>
        </p:spPr>
        <p:txBody>
          <a:bodyPr/>
          <a:lstStyle/>
          <a:p>
            <a:r>
              <a:rPr lang="en-US" dirty="0"/>
              <a:t>Saturday, May 8, 2021</a:t>
            </a:r>
          </a:p>
        </p:txBody>
      </p:sp>
      <p:sp>
        <p:nvSpPr>
          <p:cNvPr id="20" name="Footer Placeholder 13">
            <a:extLst>
              <a:ext uri="{FF2B5EF4-FFF2-40B4-BE49-F238E27FC236}">
                <a16:creationId xmlns:a16="http://schemas.microsoft.com/office/drawing/2014/main" id="{D99BEC51-C800-D44D-BA5E-4CDA4C63D2AD}"/>
              </a:ext>
            </a:extLst>
          </p:cNvPr>
          <p:cNvSpPr>
            <a:spLocks noGrp="1"/>
          </p:cNvSpPr>
          <p:nvPr>
            <p:ph type="ftr" sz="quarter" idx="11"/>
          </p:nvPr>
        </p:nvSpPr>
        <p:spPr>
          <a:xfrm>
            <a:off x="3359150" y="6507212"/>
            <a:ext cx="6379210" cy="153888"/>
          </a:xfrm>
        </p:spPr>
        <p:txBody>
          <a:bodyPr/>
          <a:lstStyle/>
          <a:p>
            <a:r>
              <a:rPr lang="en-US" dirty="0"/>
              <a:t>Digital Analytics | Group B</a:t>
            </a:r>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a:t>What is Google Analytics?</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8" name="Date Placeholder 12">
            <a:extLst>
              <a:ext uri="{FF2B5EF4-FFF2-40B4-BE49-F238E27FC236}">
                <a16:creationId xmlns:a16="http://schemas.microsoft.com/office/drawing/2014/main" id="{EAC3FD51-7409-0742-AC5A-9DC9B30D1E48}"/>
              </a:ext>
            </a:extLst>
          </p:cNvPr>
          <p:cNvSpPr>
            <a:spLocks noGrp="1"/>
          </p:cNvSpPr>
          <p:nvPr>
            <p:ph type="dt" sz="half" idx="10"/>
          </p:nvPr>
        </p:nvSpPr>
        <p:spPr>
          <a:xfrm>
            <a:off x="550863" y="6507212"/>
            <a:ext cx="2628900" cy="153888"/>
          </a:xfrm>
        </p:spPr>
        <p:txBody>
          <a:bodyPr/>
          <a:lstStyle/>
          <a:p>
            <a:r>
              <a:rPr lang="en-US"/>
              <a:t>Saturday, May 8, 2021</a:t>
            </a:r>
            <a:endParaRPr lang="en-US" dirty="0"/>
          </a:p>
        </p:txBody>
      </p:sp>
      <p:sp>
        <p:nvSpPr>
          <p:cNvPr id="9" name="Footer Placeholder 13">
            <a:extLst>
              <a:ext uri="{FF2B5EF4-FFF2-40B4-BE49-F238E27FC236}">
                <a16:creationId xmlns:a16="http://schemas.microsoft.com/office/drawing/2014/main" id="{72F32C7F-A38A-3D40-AF1C-3CD369D1B59C}"/>
              </a:ext>
            </a:extLst>
          </p:cNvPr>
          <p:cNvSpPr>
            <a:spLocks noGrp="1"/>
          </p:cNvSpPr>
          <p:nvPr>
            <p:ph type="ftr" sz="quarter" idx="11"/>
          </p:nvPr>
        </p:nvSpPr>
        <p:spPr>
          <a:xfrm>
            <a:off x="3359150" y="6507212"/>
            <a:ext cx="6379210" cy="153888"/>
          </a:xfrm>
        </p:spPr>
        <p:txBody>
          <a:bodyPr/>
          <a:lstStyle/>
          <a:p>
            <a:r>
              <a:rPr lang="en-US"/>
              <a:t>Digital Analytics | Group B</a:t>
            </a:r>
            <a:endParaRPr lang="en-US" dirty="0"/>
          </a:p>
        </p:txBody>
      </p:sp>
      <p:sp>
        <p:nvSpPr>
          <p:cNvPr id="3" name="Content Placeholder 2">
            <a:extLst>
              <a:ext uri="{FF2B5EF4-FFF2-40B4-BE49-F238E27FC236}">
                <a16:creationId xmlns:a16="http://schemas.microsoft.com/office/drawing/2014/main" id="{87932848-9C8C-C74E-833B-6BD80F0D7716}"/>
              </a:ext>
            </a:extLst>
          </p:cNvPr>
          <p:cNvSpPr>
            <a:spLocks noGrp="1"/>
          </p:cNvSpPr>
          <p:nvPr>
            <p:ph idx="1"/>
          </p:nvPr>
        </p:nvSpPr>
        <p:spPr>
          <a:xfrm>
            <a:off x="549538" y="1378807"/>
            <a:ext cx="11090274" cy="750317"/>
          </a:xfrm>
        </p:spPr>
        <p:txBody>
          <a:bodyPr/>
          <a:lstStyle/>
          <a:p>
            <a:pPr marL="0" indent="0" algn="just">
              <a:buNone/>
            </a:pPr>
            <a:r>
              <a:rPr lang="en-PH" dirty="0"/>
              <a:t>Google’s Analytics reporting tool is widely used by millions of businesses and websites to track user interaction across web domains, mobile apps, and offline APIs. Most businesses know this platform as the tool that helps them track the amount of web traffic they get, monitor important marketing channels, and to measure their main KPIs.</a:t>
            </a:r>
            <a:r>
              <a:rPr lang="en-US" dirty="0"/>
              <a:t> In a nutshell, it enables the users to analyze the following:</a:t>
            </a:r>
            <a:endParaRPr lang="en-AE" dirty="0"/>
          </a:p>
        </p:txBody>
      </p:sp>
      <p:sp>
        <p:nvSpPr>
          <p:cNvPr id="19" name="Rounded Rectangle 18">
            <a:extLst>
              <a:ext uri="{FF2B5EF4-FFF2-40B4-BE49-F238E27FC236}">
                <a16:creationId xmlns:a16="http://schemas.microsoft.com/office/drawing/2014/main" id="{CD1612A5-171D-8A47-BFAE-461BA605E41F}"/>
              </a:ext>
            </a:extLst>
          </p:cNvPr>
          <p:cNvSpPr/>
          <p:nvPr/>
        </p:nvSpPr>
        <p:spPr>
          <a:xfrm>
            <a:off x="981282" y="3184844"/>
            <a:ext cx="4755736" cy="2934700"/>
          </a:xfrm>
          <a:prstGeom prst="roundRect">
            <a:avLst/>
          </a:prstGeom>
          <a:no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Light" panose="020F0302020204030204" pitchFamily="34" charset="0"/>
              <a:ea typeface="+mn-ea"/>
              <a:cs typeface="Calibri Light" panose="020F0302020204030204" pitchFamily="34" charset="0"/>
            </a:endParaRPr>
          </a:p>
        </p:txBody>
      </p:sp>
      <p:sp>
        <p:nvSpPr>
          <p:cNvPr id="20" name="Oval 19">
            <a:extLst>
              <a:ext uri="{FF2B5EF4-FFF2-40B4-BE49-F238E27FC236}">
                <a16:creationId xmlns:a16="http://schemas.microsoft.com/office/drawing/2014/main" id="{1CEFF0C6-8F3B-2643-8043-17B70F3A61D6}"/>
              </a:ext>
            </a:extLst>
          </p:cNvPr>
          <p:cNvSpPr/>
          <p:nvPr/>
        </p:nvSpPr>
        <p:spPr>
          <a:xfrm>
            <a:off x="3000928" y="3377005"/>
            <a:ext cx="805749" cy="818626"/>
          </a:xfrm>
          <a:prstGeom prst="ellipse">
            <a:avLst/>
          </a:prstGeom>
          <a:solidFill>
            <a:srgbClr val="539CC8"/>
          </a:solidFill>
          <a:ln w="12700" cap="flat" cmpd="sng" algn="ctr">
            <a:solidFill>
              <a:srgbClr val="539CC8"/>
            </a:solidFill>
            <a:prstDash val="solid"/>
            <a:miter lim="800000"/>
          </a:ln>
          <a:effectLst/>
        </p:spPr>
        <p:txBody>
          <a:bodyPr rtlCol="0" anchor="ctr"/>
          <a:lstStyle/>
          <a:p>
            <a:pPr algn="ctr">
              <a:defRPr/>
            </a:pPr>
            <a:endParaRPr lang="en-US" sz="1867" kern="0" dirty="0">
              <a:solidFill>
                <a:prstClr val="white"/>
              </a:solidFill>
              <a:latin typeface="Calibri Light" panose="020F0302020204030204" pitchFamily="34" charset="0"/>
              <a:cs typeface="Calibri Light" panose="020F0302020204030204" pitchFamily="34" charset="0"/>
            </a:endParaRPr>
          </a:p>
        </p:txBody>
      </p:sp>
      <p:sp>
        <p:nvSpPr>
          <p:cNvPr id="21" name="Oval 20">
            <a:extLst>
              <a:ext uri="{FF2B5EF4-FFF2-40B4-BE49-F238E27FC236}">
                <a16:creationId xmlns:a16="http://schemas.microsoft.com/office/drawing/2014/main" id="{FC0DDBD2-5AA5-584A-B373-9A8CC83326C3}"/>
              </a:ext>
            </a:extLst>
          </p:cNvPr>
          <p:cNvSpPr/>
          <p:nvPr/>
        </p:nvSpPr>
        <p:spPr>
          <a:xfrm>
            <a:off x="2935430" y="3321169"/>
            <a:ext cx="936744" cy="951715"/>
          </a:xfrm>
          <a:prstGeom prst="ellipse">
            <a:avLst/>
          </a:prstGeom>
          <a:noFill/>
          <a:ln w="19050" cap="flat" cmpd="sng" algn="ctr">
            <a:solidFill>
              <a:srgbClr val="539CC8"/>
            </a:solidFill>
            <a:prstDash val="sysDot"/>
            <a:miter lim="800000"/>
          </a:ln>
          <a:effectLst/>
        </p:spPr>
        <p:txBody>
          <a:bodyPr rtlCol="0" anchor="ctr"/>
          <a:lstStyle/>
          <a:p>
            <a:pPr algn="ctr">
              <a:defRPr/>
            </a:pPr>
            <a:endParaRPr lang="en-US" sz="1867" kern="0" dirty="0">
              <a:solidFill>
                <a:prstClr val="white"/>
              </a:solidFill>
              <a:latin typeface="Calibri Light" panose="020F0302020204030204" pitchFamily="34" charset="0"/>
              <a:cs typeface="Calibri Light" panose="020F0302020204030204" pitchFamily="34" charset="0"/>
            </a:endParaRPr>
          </a:p>
        </p:txBody>
      </p:sp>
      <p:pic>
        <p:nvPicPr>
          <p:cNvPr id="22" name="Graphic 21" descr="Playbook">
            <a:extLst>
              <a:ext uri="{FF2B5EF4-FFF2-40B4-BE49-F238E27FC236}">
                <a16:creationId xmlns:a16="http://schemas.microsoft.com/office/drawing/2014/main" id="{2C71196C-B979-1B40-908F-271BF429FD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54973" y="3450604"/>
            <a:ext cx="732088" cy="732088"/>
          </a:xfrm>
          <a:prstGeom prst="rect">
            <a:avLst/>
          </a:prstGeom>
        </p:spPr>
      </p:pic>
      <p:sp>
        <p:nvSpPr>
          <p:cNvPr id="23" name="TextBox 22">
            <a:extLst>
              <a:ext uri="{FF2B5EF4-FFF2-40B4-BE49-F238E27FC236}">
                <a16:creationId xmlns:a16="http://schemas.microsoft.com/office/drawing/2014/main" id="{0DD83AE0-D0ED-2F4F-86C2-AB47DBFE8C8F}"/>
              </a:ext>
            </a:extLst>
          </p:cNvPr>
          <p:cNvSpPr txBox="1"/>
          <p:nvPr/>
        </p:nvSpPr>
        <p:spPr>
          <a:xfrm>
            <a:off x="2065714" y="4408802"/>
            <a:ext cx="3091586" cy="523220"/>
          </a:xfrm>
          <a:prstGeom prst="rect">
            <a:avLst/>
          </a:prstGeom>
          <a:noFill/>
        </p:spPr>
        <p:txBody>
          <a:bodyPr wrap="square" rtlCol="0">
            <a:spAutoFit/>
          </a:bodyPr>
          <a:lstStyle/>
          <a:p>
            <a:r>
              <a:rPr lang="en-US" sz="2800" dirty="0">
                <a:solidFill>
                  <a:schemeClr val="tx1">
                    <a:lumMod val="65000"/>
                  </a:schemeClr>
                </a:solidFill>
                <a:cs typeface="Calibri Light" panose="020F0302020204030204" pitchFamily="34" charset="0"/>
              </a:rPr>
              <a:t>WEBSITE TRAFFIC</a:t>
            </a:r>
          </a:p>
        </p:txBody>
      </p:sp>
      <p:sp>
        <p:nvSpPr>
          <p:cNvPr id="26" name="Rectangle 25">
            <a:extLst>
              <a:ext uri="{FF2B5EF4-FFF2-40B4-BE49-F238E27FC236}">
                <a16:creationId xmlns:a16="http://schemas.microsoft.com/office/drawing/2014/main" id="{F8F19BC5-C22C-F045-84F1-B4604E8F2677}"/>
              </a:ext>
            </a:extLst>
          </p:cNvPr>
          <p:cNvSpPr/>
          <p:nvPr/>
        </p:nvSpPr>
        <p:spPr>
          <a:xfrm>
            <a:off x="887565" y="4908151"/>
            <a:ext cx="4943170" cy="923330"/>
          </a:xfrm>
          <a:prstGeom prst="rect">
            <a:avLst/>
          </a:prstGeom>
        </p:spPr>
        <p:txBody>
          <a:bodyPr wrap="square" lIns="91440" tIns="45720" rIns="91440" bIns="45720" anchor="t">
            <a:spAutoFit/>
          </a:bodyPr>
          <a:lstStyle/>
          <a:p>
            <a:pPr algn="ctr"/>
            <a:r>
              <a:rPr lang="en-US" dirty="0">
                <a:solidFill>
                  <a:schemeClr val="tx1">
                    <a:lumMod val="65000"/>
                  </a:schemeClr>
                </a:solidFill>
                <a:cs typeface="Calibri Light" panose="020F0302020204030204" pitchFamily="34" charset="0"/>
              </a:rPr>
              <a:t>Where Visitors Come From and How</a:t>
            </a:r>
          </a:p>
          <a:p>
            <a:pPr algn="ctr"/>
            <a:r>
              <a:rPr lang="en-US" dirty="0">
                <a:solidFill>
                  <a:schemeClr val="tx1">
                    <a:lumMod val="65000"/>
                  </a:schemeClr>
                </a:solidFill>
                <a:cs typeface="Calibri Light"/>
              </a:rPr>
              <a:t>They Are Navigating Through Your Websites</a:t>
            </a:r>
          </a:p>
          <a:p>
            <a:pPr algn="ctr"/>
            <a:r>
              <a:rPr lang="en-US" dirty="0">
                <a:solidFill>
                  <a:schemeClr val="tx1">
                    <a:lumMod val="65000"/>
                  </a:schemeClr>
                </a:solidFill>
                <a:cs typeface="Calibri Light" panose="020F0302020204030204" pitchFamily="34" charset="0"/>
              </a:rPr>
              <a:t>Behavior</a:t>
            </a:r>
          </a:p>
        </p:txBody>
      </p:sp>
      <p:sp>
        <p:nvSpPr>
          <p:cNvPr id="27" name="Rounded Rectangle 26">
            <a:extLst>
              <a:ext uri="{FF2B5EF4-FFF2-40B4-BE49-F238E27FC236}">
                <a16:creationId xmlns:a16="http://schemas.microsoft.com/office/drawing/2014/main" id="{C05FA6E7-C480-6D43-AA0B-1B335AF9C079}"/>
              </a:ext>
            </a:extLst>
          </p:cNvPr>
          <p:cNvSpPr/>
          <p:nvPr/>
        </p:nvSpPr>
        <p:spPr>
          <a:xfrm>
            <a:off x="6527744" y="3156776"/>
            <a:ext cx="4755736" cy="2934700"/>
          </a:xfrm>
          <a:prstGeom prst="roundRect">
            <a:avLst/>
          </a:prstGeom>
          <a:noFill/>
          <a:ln w="12700" cap="flat" cmpd="sng" algn="ctr">
            <a:solidFill>
              <a:schemeClr val="accent2">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Light" panose="020F0302020204030204" pitchFamily="34" charset="0"/>
              <a:ea typeface="+mn-ea"/>
              <a:cs typeface="Calibri Light" panose="020F0302020204030204" pitchFamily="34" charset="0"/>
            </a:endParaRPr>
          </a:p>
        </p:txBody>
      </p:sp>
      <p:sp>
        <p:nvSpPr>
          <p:cNvPr id="31" name="TextBox 30">
            <a:extLst>
              <a:ext uri="{FF2B5EF4-FFF2-40B4-BE49-F238E27FC236}">
                <a16:creationId xmlns:a16="http://schemas.microsoft.com/office/drawing/2014/main" id="{165C521E-B5A0-1C4A-A31E-0EC9DDD94C28}"/>
              </a:ext>
            </a:extLst>
          </p:cNvPr>
          <p:cNvSpPr txBox="1"/>
          <p:nvPr/>
        </p:nvSpPr>
        <p:spPr>
          <a:xfrm>
            <a:off x="7238943" y="4380734"/>
            <a:ext cx="4138253" cy="523220"/>
          </a:xfrm>
          <a:prstGeom prst="rect">
            <a:avLst/>
          </a:prstGeom>
          <a:noFill/>
        </p:spPr>
        <p:txBody>
          <a:bodyPr wrap="square" rtlCol="0">
            <a:spAutoFit/>
          </a:bodyPr>
          <a:lstStyle/>
          <a:p>
            <a:r>
              <a:rPr lang="en-US" sz="2800" dirty="0">
                <a:solidFill>
                  <a:schemeClr val="tx1">
                    <a:lumMod val="65000"/>
                  </a:schemeClr>
                </a:solidFill>
                <a:cs typeface="Calibri Light" panose="020F0302020204030204" pitchFamily="34" charset="0"/>
              </a:rPr>
              <a:t>TRACK CONVERSIONS</a:t>
            </a:r>
          </a:p>
        </p:txBody>
      </p:sp>
      <p:sp>
        <p:nvSpPr>
          <p:cNvPr id="32" name="Rectangle 31">
            <a:extLst>
              <a:ext uri="{FF2B5EF4-FFF2-40B4-BE49-F238E27FC236}">
                <a16:creationId xmlns:a16="http://schemas.microsoft.com/office/drawing/2014/main" id="{671D5F4E-5BDC-DE4C-82E7-D57990022577}"/>
              </a:ext>
            </a:extLst>
          </p:cNvPr>
          <p:cNvSpPr/>
          <p:nvPr/>
        </p:nvSpPr>
        <p:spPr>
          <a:xfrm>
            <a:off x="6538539" y="4893711"/>
            <a:ext cx="4943170" cy="923330"/>
          </a:xfrm>
          <a:prstGeom prst="rect">
            <a:avLst/>
          </a:prstGeom>
        </p:spPr>
        <p:txBody>
          <a:bodyPr wrap="square">
            <a:spAutoFit/>
          </a:bodyPr>
          <a:lstStyle/>
          <a:p>
            <a:pPr algn="ctr"/>
            <a:r>
              <a:rPr lang="en-US" dirty="0">
                <a:solidFill>
                  <a:schemeClr val="tx1">
                    <a:lumMod val="65000"/>
                  </a:schemeClr>
                </a:solidFill>
                <a:cs typeface="Calibri Light" panose="020F0302020204030204" pitchFamily="34" charset="0"/>
              </a:rPr>
              <a:t>Downloads</a:t>
            </a:r>
          </a:p>
          <a:p>
            <a:pPr algn="ctr"/>
            <a:r>
              <a:rPr lang="en-US" dirty="0">
                <a:solidFill>
                  <a:schemeClr val="tx1">
                    <a:lumMod val="65000"/>
                  </a:schemeClr>
                </a:solidFill>
                <a:cs typeface="Calibri Light" panose="020F0302020204030204" pitchFamily="34" charset="0"/>
              </a:rPr>
              <a:t>Page Views</a:t>
            </a:r>
          </a:p>
          <a:p>
            <a:pPr algn="ctr"/>
            <a:r>
              <a:rPr lang="en-US" dirty="0">
                <a:solidFill>
                  <a:schemeClr val="tx1">
                    <a:lumMod val="65000"/>
                  </a:schemeClr>
                </a:solidFill>
                <a:cs typeface="Calibri Light" panose="020F0302020204030204" pitchFamily="34" charset="0"/>
              </a:rPr>
              <a:t>Registrations</a:t>
            </a:r>
          </a:p>
        </p:txBody>
      </p:sp>
      <p:sp>
        <p:nvSpPr>
          <p:cNvPr id="33" name="Oval 32">
            <a:extLst>
              <a:ext uri="{FF2B5EF4-FFF2-40B4-BE49-F238E27FC236}">
                <a16:creationId xmlns:a16="http://schemas.microsoft.com/office/drawing/2014/main" id="{516BDB6D-762F-E14E-86BA-C11E1B4D5867}"/>
              </a:ext>
            </a:extLst>
          </p:cNvPr>
          <p:cNvSpPr/>
          <p:nvPr/>
        </p:nvSpPr>
        <p:spPr>
          <a:xfrm>
            <a:off x="8569738" y="3372599"/>
            <a:ext cx="805749" cy="818626"/>
          </a:xfrm>
          <a:prstGeom prst="ellipse">
            <a:avLst/>
          </a:prstGeom>
          <a:solidFill>
            <a:schemeClr val="accent1"/>
          </a:solidFill>
          <a:ln w="12700" cap="flat" cmpd="sng" algn="ctr">
            <a:solidFill>
              <a:schemeClr val="accent1">
                <a:lumMod val="60000"/>
                <a:lumOff val="40000"/>
              </a:schemeClr>
            </a:solidFill>
            <a:prstDash val="solid"/>
            <a:miter lim="800000"/>
          </a:ln>
          <a:effectLst/>
        </p:spPr>
        <p:txBody>
          <a:bodyPr rtlCol="0" anchor="ctr"/>
          <a:lstStyle/>
          <a:p>
            <a:pPr algn="ctr">
              <a:defRPr/>
            </a:pPr>
            <a:endParaRPr lang="en-US" sz="1867" kern="0" dirty="0">
              <a:solidFill>
                <a:prstClr val="white"/>
              </a:solidFill>
              <a:latin typeface="Calibri Light" panose="020F0302020204030204" pitchFamily="34" charset="0"/>
              <a:cs typeface="Calibri Light" panose="020F0302020204030204" pitchFamily="34" charset="0"/>
            </a:endParaRPr>
          </a:p>
        </p:txBody>
      </p:sp>
      <p:sp>
        <p:nvSpPr>
          <p:cNvPr id="34" name="Oval 33">
            <a:extLst>
              <a:ext uri="{FF2B5EF4-FFF2-40B4-BE49-F238E27FC236}">
                <a16:creationId xmlns:a16="http://schemas.microsoft.com/office/drawing/2014/main" id="{3FEFA1C4-1487-6545-BAD2-F4D6F94E8291}"/>
              </a:ext>
            </a:extLst>
          </p:cNvPr>
          <p:cNvSpPr/>
          <p:nvPr/>
        </p:nvSpPr>
        <p:spPr>
          <a:xfrm>
            <a:off x="8504240" y="3321169"/>
            <a:ext cx="936744" cy="951715"/>
          </a:xfrm>
          <a:prstGeom prst="ellipse">
            <a:avLst/>
          </a:prstGeom>
          <a:noFill/>
          <a:ln w="19050" cap="flat" cmpd="sng" algn="ctr">
            <a:solidFill>
              <a:schemeClr val="accent1">
                <a:lumMod val="60000"/>
                <a:lumOff val="40000"/>
              </a:schemeClr>
            </a:solidFill>
            <a:prstDash val="sysDot"/>
            <a:miter lim="800000"/>
          </a:ln>
          <a:effectLst/>
        </p:spPr>
        <p:txBody>
          <a:bodyPr rtlCol="0" anchor="ctr"/>
          <a:lstStyle/>
          <a:p>
            <a:pPr algn="ctr">
              <a:defRPr/>
            </a:pPr>
            <a:endParaRPr lang="en-US" sz="1867" kern="0" dirty="0">
              <a:solidFill>
                <a:prstClr val="white"/>
              </a:solidFill>
              <a:latin typeface="Calibri Light" panose="020F0302020204030204" pitchFamily="34" charset="0"/>
              <a:cs typeface="Calibri Light" panose="020F0302020204030204" pitchFamily="34" charset="0"/>
            </a:endParaRPr>
          </a:p>
        </p:txBody>
      </p:sp>
      <p:sp>
        <p:nvSpPr>
          <p:cNvPr id="35" name="Freeform 178">
            <a:extLst>
              <a:ext uri="{FF2B5EF4-FFF2-40B4-BE49-F238E27FC236}">
                <a16:creationId xmlns:a16="http://schemas.microsoft.com/office/drawing/2014/main" id="{4D31C8E9-8DDE-EC40-B758-842127B9FF55}"/>
              </a:ext>
            </a:extLst>
          </p:cNvPr>
          <p:cNvSpPr>
            <a:spLocks noEditPoints="1"/>
          </p:cNvSpPr>
          <p:nvPr/>
        </p:nvSpPr>
        <p:spPr bwMode="auto">
          <a:xfrm>
            <a:off x="8733104" y="3524250"/>
            <a:ext cx="504401" cy="512462"/>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ysClr val="window" lastClr="FFFFFF"/>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srgbClr val="3F3F3F"/>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74028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172910" y="3641088"/>
            <a:ext cx="7614238" cy="1562959"/>
          </a:xfrm>
        </p:spPr>
        <p:txBody>
          <a:bodyPr/>
          <a:lstStyle/>
          <a:p>
            <a:r>
              <a:rPr lang="en-US" sz="6000" dirty="0"/>
              <a:t>What Does the 4</a:t>
            </a:r>
            <a:r>
              <a:rPr lang="en-US" sz="6000" baseline="30000" dirty="0"/>
              <a:t>th</a:t>
            </a:r>
            <a:r>
              <a:rPr lang="en-US" sz="6000" dirty="0"/>
              <a:t> Generation Bring?</a:t>
            </a:r>
          </a:p>
        </p:txBody>
      </p:sp>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2" b="42"/>
          <a:stretch/>
        </p:blipFill>
        <p:spPr>
          <a:xfrm>
            <a:off x="3054096" y="0"/>
            <a:ext cx="3029712" cy="3429000"/>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t="42" b="42"/>
          <a:stretch/>
        </p:blipFill>
        <p:spPr>
          <a:xfrm>
            <a:off x="9137904" y="0"/>
            <a:ext cx="3054096" cy="3429000"/>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13" name="Date Placeholder 12">
            <a:extLst>
              <a:ext uri="{FF2B5EF4-FFF2-40B4-BE49-F238E27FC236}">
                <a16:creationId xmlns:a16="http://schemas.microsoft.com/office/drawing/2014/main" id="{A0F27DCA-2541-1842-9ACC-176BD0D28743}"/>
              </a:ext>
            </a:extLst>
          </p:cNvPr>
          <p:cNvSpPr>
            <a:spLocks noGrp="1"/>
          </p:cNvSpPr>
          <p:nvPr>
            <p:ph type="dt" sz="half" idx="10"/>
          </p:nvPr>
        </p:nvSpPr>
        <p:spPr>
          <a:xfrm>
            <a:off x="550863" y="6507212"/>
            <a:ext cx="2628900" cy="153888"/>
          </a:xfrm>
        </p:spPr>
        <p:txBody>
          <a:bodyPr/>
          <a:lstStyle/>
          <a:p>
            <a:r>
              <a:rPr lang="en-US" dirty="0"/>
              <a:t>Saturday, May 8, 2021</a:t>
            </a:r>
          </a:p>
        </p:txBody>
      </p:sp>
      <p:sp>
        <p:nvSpPr>
          <p:cNvPr id="14" name="Footer Placeholder 13">
            <a:extLst>
              <a:ext uri="{FF2B5EF4-FFF2-40B4-BE49-F238E27FC236}">
                <a16:creationId xmlns:a16="http://schemas.microsoft.com/office/drawing/2014/main" id="{40CE07CB-A844-EE4E-9518-1B65AB51C63E}"/>
              </a:ext>
            </a:extLst>
          </p:cNvPr>
          <p:cNvSpPr>
            <a:spLocks noGrp="1"/>
          </p:cNvSpPr>
          <p:nvPr>
            <p:ph type="ftr" sz="quarter" idx="11"/>
          </p:nvPr>
        </p:nvSpPr>
        <p:spPr>
          <a:xfrm>
            <a:off x="3359150" y="6507212"/>
            <a:ext cx="6379210" cy="153888"/>
          </a:xfrm>
        </p:spPr>
        <p:txBody>
          <a:bodyPr/>
          <a:lstStyle/>
          <a:p>
            <a:r>
              <a:rPr lang="en-US" dirty="0"/>
              <a:t>Digital Analytics | Group B</a:t>
            </a:r>
          </a:p>
        </p:txBody>
      </p:sp>
      <p:pic>
        <p:nvPicPr>
          <p:cNvPr id="8" name="Picture Placeholder 7" descr="A person standing in front of a sign&#10;&#10;Description automatically generated with medium confidence">
            <a:extLst>
              <a:ext uri="{FF2B5EF4-FFF2-40B4-BE49-F238E27FC236}">
                <a16:creationId xmlns:a16="http://schemas.microsoft.com/office/drawing/2014/main" id="{AC5E3296-5A66-7D43-AB54-2C3EC0B51BC5}"/>
              </a:ext>
            </a:extLst>
          </p:cNvPr>
          <p:cNvPicPr>
            <a:picLocks noGrp="1" noChangeAspect="1"/>
          </p:cNvPicPr>
          <p:nvPr>
            <p:ph type="pic" sz="quarter" idx="13"/>
          </p:nvPr>
        </p:nvPicPr>
        <p:blipFill>
          <a:blip r:embed="rId5"/>
          <a:srcRect l="5070" r="5070"/>
          <a:stretch>
            <a:fillRect/>
          </a:stretch>
        </p:blipFill>
        <p:spPr>
          <a:xfrm>
            <a:off x="0" y="0"/>
            <a:ext cx="3054096" cy="3429000"/>
          </a:xfrm>
        </p:spPr>
      </p:pic>
      <p:pic>
        <p:nvPicPr>
          <p:cNvPr id="17" name="Picture Placeholder 16" descr="A picture containing text, outdoor, green, sign&#10;&#10;Description automatically generated">
            <a:extLst>
              <a:ext uri="{FF2B5EF4-FFF2-40B4-BE49-F238E27FC236}">
                <a16:creationId xmlns:a16="http://schemas.microsoft.com/office/drawing/2014/main" id="{5CE687D3-23C9-E646-8327-5E268FC298A6}"/>
              </a:ext>
            </a:extLst>
          </p:cNvPr>
          <p:cNvPicPr>
            <a:picLocks noGrp="1" noChangeAspect="1"/>
          </p:cNvPicPr>
          <p:nvPr>
            <p:ph type="pic" sz="quarter" idx="15"/>
          </p:nvPr>
        </p:nvPicPr>
        <p:blipFill>
          <a:blip r:embed="rId6"/>
          <a:srcRect l="23478" r="23478"/>
          <a:stretch>
            <a:fillRect/>
          </a:stretch>
        </p:blipFill>
        <p:spPr>
          <a:xfrm>
            <a:off x="6083808" y="0"/>
            <a:ext cx="3054096" cy="3429000"/>
          </a:xfrm>
        </p:spPr>
      </p:pic>
      <p:pic>
        <p:nvPicPr>
          <p:cNvPr id="46" name="Picture Placeholder 16" descr="A picture containing text, outdoor, green, sign&#10;&#10;Description automatically generated">
            <a:extLst>
              <a:ext uri="{FF2B5EF4-FFF2-40B4-BE49-F238E27FC236}">
                <a16:creationId xmlns:a16="http://schemas.microsoft.com/office/drawing/2014/main" id="{1A65D362-2839-7946-A36F-A5179BFA8981}"/>
              </a:ext>
            </a:extLst>
          </p:cNvPr>
          <p:cNvPicPr>
            <a:picLocks noChangeAspect="1"/>
          </p:cNvPicPr>
          <p:nvPr/>
        </p:nvPicPr>
        <p:blipFill>
          <a:blip r:embed="rId6"/>
          <a:srcRect l="23478" r="23478"/>
          <a:stretch>
            <a:fillRect/>
          </a:stretch>
        </p:blipFill>
        <p:spPr>
          <a:xfrm>
            <a:off x="6083808" y="0"/>
            <a:ext cx="3054096" cy="3429000"/>
          </a:xfrm>
          <a:prstGeom prst="rect">
            <a:avLst/>
          </a:prstGeom>
          <a:solidFill>
            <a:schemeClr val="accent5"/>
          </a:solidFill>
        </p:spPr>
      </p:pic>
    </p:spTree>
    <p:extLst>
      <p:ext uri="{BB962C8B-B14F-4D97-AF65-F5344CB8AC3E}">
        <p14:creationId xmlns:p14="http://schemas.microsoft.com/office/powerpoint/2010/main" val="215888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8" name="直線コネクタ 59">
            <a:extLst>
              <a:ext uri="{FF2B5EF4-FFF2-40B4-BE49-F238E27FC236}">
                <a16:creationId xmlns:a16="http://schemas.microsoft.com/office/drawing/2014/main" id="{0E4B57E1-A117-114C-B6E9-8D01B8A928FB}"/>
              </a:ext>
            </a:extLst>
          </p:cNvPr>
          <p:cNvCxnSpPr>
            <a:cxnSpLocks/>
          </p:cNvCxnSpPr>
          <p:nvPr/>
        </p:nvCxnSpPr>
        <p:spPr>
          <a:xfrm flipH="1">
            <a:off x="6765970" y="3558692"/>
            <a:ext cx="1735117" cy="685814"/>
          </a:xfrm>
          <a:prstGeom prst="line">
            <a:avLst/>
          </a:prstGeom>
          <a:noFill/>
          <a:ln w="28575" cap="flat" cmpd="sng" algn="ctr">
            <a:solidFill>
              <a:srgbClr val="3F3F3F">
                <a:lumMod val="60000"/>
                <a:lumOff val="40000"/>
              </a:srgbClr>
            </a:solidFill>
            <a:prstDash val="solid"/>
          </a:ln>
          <a:effectLst/>
        </p:spPr>
      </p:cxn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What Does the 4</a:t>
            </a:r>
            <a:r>
              <a:rPr lang="en-US" baseline="30000" dirty="0"/>
              <a:t>th</a:t>
            </a:r>
            <a:r>
              <a:rPr lang="en-US" dirty="0"/>
              <a:t> Gen Bring?</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8" name="Date Placeholder 12">
            <a:extLst>
              <a:ext uri="{FF2B5EF4-FFF2-40B4-BE49-F238E27FC236}">
                <a16:creationId xmlns:a16="http://schemas.microsoft.com/office/drawing/2014/main" id="{EAC3FD51-7409-0742-AC5A-9DC9B30D1E48}"/>
              </a:ext>
            </a:extLst>
          </p:cNvPr>
          <p:cNvSpPr>
            <a:spLocks noGrp="1"/>
          </p:cNvSpPr>
          <p:nvPr>
            <p:ph type="dt" sz="half" idx="10"/>
          </p:nvPr>
        </p:nvSpPr>
        <p:spPr>
          <a:xfrm>
            <a:off x="550863" y="6507212"/>
            <a:ext cx="2628900" cy="153888"/>
          </a:xfrm>
        </p:spPr>
        <p:txBody>
          <a:bodyPr/>
          <a:lstStyle/>
          <a:p>
            <a:r>
              <a:rPr lang="en-US"/>
              <a:t>Saturday, May 8, 2021</a:t>
            </a:r>
            <a:endParaRPr lang="en-US" dirty="0"/>
          </a:p>
        </p:txBody>
      </p:sp>
      <p:sp>
        <p:nvSpPr>
          <p:cNvPr id="9" name="Footer Placeholder 13">
            <a:extLst>
              <a:ext uri="{FF2B5EF4-FFF2-40B4-BE49-F238E27FC236}">
                <a16:creationId xmlns:a16="http://schemas.microsoft.com/office/drawing/2014/main" id="{72F32C7F-A38A-3D40-AF1C-3CD369D1B59C}"/>
              </a:ext>
            </a:extLst>
          </p:cNvPr>
          <p:cNvSpPr>
            <a:spLocks noGrp="1"/>
          </p:cNvSpPr>
          <p:nvPr>
            <p:ph type="ftr" sz="quarter" idx="11"/>
          </p:nvPr>
        </p:nvSpPr>
        <p:spPr>
          <a:xfrm>
            <a:off x="3359150" y="6507212"/>
            <a:ext cx="6379210" cy="153888"/>
          </a:xfrm>
        </p:spPr>
        <p:txBody>
          <a:bodyPr/>
          <a:lstStyle/>
          <a:p>
            <a:r>
              <a:rPr lang="en-US"/>
              <a:t>Digital Analytics | Group B</a:t>
            </a:r>
            <a:endParaRPr lang="en-US" dirty="0"/>
          </a:p>
        </p:txBody>
      </p:sp>
      <p:sp>
        <p:nvSpPr>
          <p:cNvPr id="3" name="Content Placeholder 2">
            <a:extLst>
              <a:ext uri="{FF2B5EF4-FFF2-40B4-BE49-F238E27FC236}">
                <a16:creationId xmlns:a16="http://schemas.microsoft.com/office/drawing/2014/main" id="{87932848-9C8C-C74E-833B-6BD80F0D7716}"/>
              </a:ext>
            </a:extLst>
          </p:cNvPr>
          <p:cNvSpPr>
            <a:spLocks noGrp="1"/>
          </p:cNvSpPr>
          <p:nvPr>
            <p:ph idx="1"/>
          </p:nvPr>
        </p:nvSpPr>
        <p:spPr>
          <a:xfrm>
            <a:off x="549538" y="1276719"/>
            <a:ext cx="11383382" cy="750317"/>
          </a:xfrm>
        </p:spPr>
        <p:txBody>
          <a:bodyPr/>
          <a:lstStyle/>
          <a:p>
            <a:pPr marL="0" indent="0">
              <a:buNone/>
            </a:pPr>
            <a:r>
              <a:rPr lang="en-US" dirty="0"/>
              <a:t>In October 2020, Google released Google Analytics 4 (GA4). </a:t>
            </a:r>
            <a:r>
              <a:rPr lang="en-PH" dirty="0"/>
              <a:t>Google self-describes the purpose of the new Google Analytics as a next generation approach to “privacy-first” tracking, x-channel measurement, and AI based predictive data all at once. GA4 is </a:t>
            </a:r>
            <a:r>
              <a:rPr lang="en-PH" i="1" dirty="0"/>
              <a:t>all </a:t>
            </a:r>
            <a:r>
              <a:rPr lang="en-PH" dirty="0"/>
              <a:t>about “events.” These events are the main way that data is presented in the new Google Analytics. Here is summary of highlights:</a:t>
            </a:r>
            <a:endParaRPr lang="en-AE" dirty="0"/>
          </a:p>
        </p:txBody>
      </p:sp>
      <p:grpSp>
        <p:nvGrpSpPr>
          <p:cNvPr id="70" name="グループ化 15">
            <a:extLst>
              <a:ext uri="{FF2B5EF4-FFF2-40B4-BE49-F238E27FC236}">
                <a16:creationId xmlns:a16="http://schemas.microsoft.com/office/drawing/2014/main" id="{563289A5-BD0C-8745-A6F1-BDD0B8AE588D}"/>
              </a:ext>
            </a:extLst>
          </p:cNvPr>
          <p:cNvGrpSpPr/>
          <p:nvPr/>
        </p:nvGrpSpPr>
        <p:grpSpPr>
          <a:xfrm>
            <a:off x="3997476" y="2925528"/>
            <a:ext cx="925269" cy="931104"/>
            <a:chOff x="4102646" y="3847356"/>
            <a:chExt cx="1944216" cy="1944216"/>
          </a:xfrm>
          <a:solidFill>
            <a:srgbClr val="0066CC">
              <a:lumMod val="75000"/>
            </a:srgbClr>
          </a:solidFill>
        </p:grpSpPr>
        <p:sp>
          <p:nvSpPr>
            <p:cNvPr id="71" name="円/楕円 16">
              <a:extLst>
                <a:ext uri="{FF2B5EF4-FFF2-40B4-BE49-F238E27FC236}">
                  <a16:creationId xmlns:a16="http://schemas.microsoft.com/office/drawing/2014/main" id="{99D94861-7F50-6D45-BBF9-E4C08B4AD60A}"/>
                </a:ext>
              </a:extLst>
            </p:cNvPr>
            <p:cNvSpPr/>
            <p:nvPr/>
          </p:nvSpPr>
          <p:spPr>
            <a:xfrm>
              <a:off x="4102646" y="3847356"/>
              <a:ext cx="1944216" cy="1944216"/>
            </a:xfrm>
            <a:prstGeom prst="ellipse">
              <a:avLst/>
            </a:prstGeom>
            <a:grpFill/>
            <a:ln w="25400" cap="flat" cmpd="sng" algn="ctr">
              <a:noFill/>
              <a:prstDash val="solid"/>
            </a:ln>
            <a:effectLst/>
          </p:spPr>
          <p:txBody>
            <a:bodyPr rtlCol="0" anchor="ctr"/>
            <a:lstStyle/>
            <a:p>
              <a:pPr marL="0" marR="0" lvl="0" indent="0" algn="ctr" defTabSz="1632753"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leo-Light"/>
                <a:cs typeface="+mn-cs"/>
              </a:endParaRPr>
            </a:p>
          </p:txBody>
        </p:sp>
        <p:pic>
          <p:nvPicPr>
            <p:cNvPr id="72" name="Picture 2">
              <a:extLst>
                <a:ext uri="{FF2B5EF4-FFF2-40B4-BE49-F238E27FC236}">
                  <a16:creationId xmlns:a16="http://schemas.microsoft.com/office/drawing/2014/main" id="{97C450D3-77C4-1943-988A-51987F771D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p:spPr>
        </p:pic>
      </p:grpSp>
      <p:grpSp>
        <p:nvGrpSpPr>
          <p:cNvPr id="73" name="グループ化 18">
            <a:extLst>
              <a:ext uri="{FF2B5EF4-FFF2-40B4-BE49-F238E27FC236}">
                <a16:creationId xmlns:a16="http://schemas.microsoft.com/office/drawing/2014/main" id="{0A7437CD-A204-B54C-8053-E8A90D172D36}"/>
              </a:ext>
            </a:extLst>
          </p:cNvPr>
          <p:cNvGrpSpPr/>
          <p:nvPr/>
        </p:nvGrpSpPr>
        <p:grpSpPr>
          <a:xfrm>
            <a:off x="7192508" y="5322878"/>
            <a:ext cx="1281142" cy="1289221"/>
            <a:chOff x="4102646" y="3847356"/>
            <a:chExt cx="1944216" cy="1944216"/>
          </a:xfrm>
          <a:solidFill>
            <a:srgbClr val="009999"/>
          </a:solidFill>
        </p:grpSpPr>
        <p:sp>
          <p:nvSpPr>
            <p:cNvPr id="74" name="円/楕円 19">
              <a:extLst>
                <a:ext uri="{FF2B5EF4-FFF2-40B4-BE49-F238E27FC236}">
                  <a16:creationId xmlns:a16="http://schemas.microsoft.com/office/drawing/2014/main" id="{7C021B71-F7F1-7E41-B1D6-B833B6F7BBF2}"/>
                </a:ext>
              </a:extLst>
            </p:cNvPr>
            <p:cNvSpPr/>
            <p:nvPr/>
          </p:nvSpPr>
          <p:spPr>
            <a:xfrm>
              <a:off x="4102646" y="3847356"/>
              <a:ext cx="1944216" cy="1944216"/>
            </a:xfrm>
            <a:prstGeom prst="ellipse">
              <a:avLst/>
            </a:prstGeom>
            <a:grpFill/>
            <a:ln w="25400" cap="flat" cmpd="sng" algn="ctr">
              <a:noFill/>
              <a:prstDash val="solid"/>
            </a:ln>
            <a:effectLst/>
          </p:spPr>
          <p:txBody>
            <a:bodyPr rtlCol="0" anchor="ctr"/>
            <a:lstStyle/>
            <a:p>
              <a:pPr marL="0" marR="0" lvl="0" indent="0" algn="ctr" defTabSz="1632753"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leo-Light"/>
                <a:cs typeface="+mn-cs"/>
              </a:endParaRPr>
            </a:p>
          </p:txBody>
        </p:sp>
        <p:pic>
          <p:nvPicPr>
            <p:cNvPr id="75" name="Picture 2">
              <a:extLst>
                <a:ext uri="{FF2B5EF4-FFF2-40B4-BE49-F238E27FC236}">
                  <a16:creationId xmlns:a16="http://schemas.microsoft.com/office/drawing/2014/main" id="{8EAB4396-8F9B-DC45-82B4-AA1A28F987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p:spPr>
        </p:pic>
      </p:grpSp>
      <p:grpSp>
        <p:nvGrpSpPr>
          <p:cNvPr id="76" name="グループ化 22">
            <a:extLst>
              <a:ext uri="{FF2B5EF4-FFF2-40B4-BE49-F238E27FC236}">
                <a16:creationId xmlns:a16="http://schemas.microsoft.com/office/drawing/2014/main" id="{452949C8-B5EB-CE48-90A4-F1BB1F0FA991}"/>
              </a:ext>
            </a:extLst>
          </p:cNvPr>
          <p:cNvGrpSpPr/>
          <p:nvPr/>
        </p:nvGrpSpPr>
        <p:grpSpPr>
          <a:xfrm>
            <a:off x="4663836" y="5438574"/>
            <a:ext cx="925269" cy="931104"/>
            <a:chOff x="4102646" y="3847356"/>
            <a:chExt cx="1944216" cy="1944216"/>
          </a:xfrm>
          <a:solidFill>
            <a:srgbClr val="0099CC">
              <a:lumMod val="60000"/>
              <a:lumOff val="40000"/>
            </a:srgbClr>
          </a:solidFill>
        </p:grpSpPr>
        <p:sp>
          <p:nvSpPr>
            <p:cNvPr id="77" name="円/楕円 23">
              <a:extLst>
                <a:ext uri="{FF2B5EF4-FFF2-40B4-BE49-F238E27FC236}">
                  <a16:creationId xmlns:a16="http://schemas.microsoft.com/office/drawing/2014/main" id="{D8173E53-4072-E244-943F-3E20DBC48C20}"/>
                </a:ext>
              </a:extLst>
            </p:cNvPr>
            <p:cNvSpPr/>
            <p:nvPr/>
          </p:nvSpPr>
          <p:spPr>
            <a:xfrm>
              <a:off x="4102646" y="3847356"/>
              <a:ext cx="1944216" cy="1944216"/>
            </a:xfrm>
            <a:prstGeom prst="ellipse">
              <a:avLst/>
            </a:prstGeom>
            <a:grpFill/>
            <a:ln w="25400" cap="flat" cmpd="sng" algn="ctr">
              <a:noFill/>
              <a:prstDash val="solid"/>
            </a:ln>
            <a:effectLst/>
          </p:spPr>
          <p:txBody>
            <a:bodyPr rtlCol="0" anchor="ctr"/>
            <a:lstStyle/>
            <a:p>
              <a:pPr marL="0" marR="0" lvl="0" indent="0" algn="ctr" defTabSz="1632753"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leo-Light"/>
                <a:cs typeface="+mn-cs"/>
              </a:endParaRPr>
            </a:p>
          </p:txBody>
        </p:sp>
        <p:pic>
          <p:nvPicPr>
            <p:cNvPr id="78" name="Picture 2">
              <a:extLst>
                <a:ext uri="{FF2B5EF4-FFF2-40B4-BE49-F238E27FC236}">
                  <a16:creationId xmlns:a16="http://schemas.microsoft.com/office/drawing/2014/main" id="{FAF7B03D-FE68-AF4E-A328-9B741C87D04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p:spPr>
        </p:pic>
      </p:grpSp>
      <p:grpSp>
        <p:nvGrpSpPr>
          <p:cNvPr id="82" name="グループ化 29">
            <a:extLst>
              <a:ext uri="{FF2B5EF4-FFF2-40B4-BE49-F238E27FC236}">
                <a16:creationId xmlns:a16="http://schemas.microsoft.com/office/drawing/2014/main" id="{4ABF462C-31B4-BA43-96E7-94E8429CB186}"/>
              </a:ext>
            </a:extLst>
          </p:cNvPr>
          <p:cNvGrpSpPr/>
          <p:nvPr/>
        </p:nvGrpSpPr>
        <p:grpSpPr>
          <a:xfrm>
            <a:off x="3019826" y="4142063"/>
            <a:ext cx="1281142" cy="1289221"/>
            <a:chOff x="4102646" y="3847356"/>
            <a:chExt cx="1944216" cy="1944216"/>
          </a:xfrm>
          <a:solidFill>
            <a:srgbClr val="0099CC"/>
          </a:solidFill>
        </p:grpSpPr>
        <p:sp>
          <p:nvSpPr>
            <p:cNvPr id="83" name="円/楕円 30">
              <a:extLst>
                <a:ext uri="{FF2B5EF4-FFF2-40B4-BE49-F238E27FC236}">
                  <a16:creationId xmlns:a16="http://schemas.microsoft.com/office/drawing/2014/main" id="{D130134A-2B88-FD4A-B8BC-A931C020FD3B}"/>
                </a:ext>
              </a:extLst>
            </p:cNvPr>
            <p:cNvSpPr/>
            <p:nvPr/>
          </p:nvSpPr>
          <p:spPr>
            <a:xfrm>
              <a:off x="4102646" y="3847356"/>
              <a:ext cx="1944216" cy="1944216"/>
            </a:xfrm>
            <a:prstGeom prst="ellipse">
              <a:avLst/>
            </a:prstGeom>
            <a:grpFill/>
            <a:ln w="25400" cap="flat" cmpd="sng" algn="ctr">
              <a:noFill/>
              <a:prstDash val="solid"/>
            </a:ln>
            <a:effectLst/>
          </p:spPr>
          <p:txBody>
            <a:bodyPr rtlCol="0" anchor="ctr"/>
            <a:lstStyle/>
            <a:p>
              <a:pPr marL="0" marR="0" lvl="0" indent="0" algn="ctr" defTabSz="1632753"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leo-Light"/>
                <a:cs typeface="+mn-cs"/>
              </a:endParaRPr>
            </a:p>
          </p:txBody>
        </p:sp>
        <p:pic>
          <p:nvPicPr>
            <p:cNvPr id="84" name="Picture 2">
              <a:extLst>
                <a:ext uri="{FF2B5EF4-FFF2-40B4-BE49-F238E27FC236}">
                  <a16:creationId xmlns:a16="http://schemas.microsoft.com/office/drawing/2014/main" id="{0DD4C79B-BED6-A746-982D-0610A7563B6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p:spPr>
        </p:pic>
      </p:grpSp>
      <p:grpSp>
        <p:nvGrpSpPr>
          <p:cNvPr id="85" name="グループ化 32">
            <a:extLst>
              <a:ext uri="{FF2B5EF4-FFF2-40B4-BE49-F238E27FC236}">
                <a16:creationId xmlns:a16="http://schemas.microsoft.com/office/drawing/2014/main" id="{D7F09340-ABA9-A24F-85E0-05AB645CD37B}"/>
              </a:ext>
            </a:extLst>
          </p:cNvPr>
          <p:cNvGrpSpPr/>
          <p:nvPr/>
        </p:nvGrpSpPr>
        <p:grpSpPr>
          <a:xfrm>
            <a:off x="8020657" y="4141346"/>
            <a:ext cx="1281142" cy="1289221"/>
            <a:chOff x="4102646" y="3847356"/>
            <a:chExt cx="1944216" cy="1944216"/>
          </a:xfrm>
          <a:solidFill>
            <a:srgbClr val="0066CC">
              <a:lumMod val="60000"/>
              <a:lumOff val="40000"/>
            </a:srgbClr>
          </a:solidFill>
        </p:grpSpPr>
        <p:sp>
          <p:nvSpPr>
            <p:cNvPr id="86" name="円/楕円 33">
              <a:extLst>
                <a:ext uri="{FF2B5EF4-FFF2-40B4-BE49-F238E27FC236}">
                  <a16:creationId xmlns:a16="http://schemas.microsoft.com/office/drawing/2014/main" id="{0A297272-556B-A84D-9B35-241611563281}"/>
                </a:ext>
              </a:extLst>
            </p:cNvPr>
            <p:cNvSpPr/>
            <p:nvPr/>
          </p:nvSpPr>
          <p:spPr>
            <a:xfrm>
              <a:off x="4102646" y="3847356"/>
              <a:ext cx="1944216" cy="1944216"/>
            </a:xfrm>
            <a:prstGeom prst="ellipse">
              <a:avLst/>
            </a:prstGeom>
            <a:grpFill/>
            <a:ln w="25400" cap="flat" cmpd="sng" algn="ctr">
              <a:noFill/>
              <a:prstDash val="solid"/>
            </a:ln>
            <a:effectLst/>
          </p:spPr>
          <p:txBody>
            <a:bodyPr rtlCol="0" anchor="ctr"/>
            <a:lstStyle/>
            <a:p>
              <a:pPr marL="0" marR="0" lvl="0" indent="0" algn="ctr" defTabSz="1632753"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0066CC">
                    <a:lumMod val="60000"/>
                    <a:lumOff val="40000"/>
                  </a:srgbClr>
                </a:solidFill>
                <a:effectLst/>
                <a:uLnTx/>
                <a:uFillTx/>
                <a:latin typeface="Aleo-Light"/>
                <a:cs typeface="+mn-cs"/>
              </a:endParaRPr>
            </a:p>
          </p:txBody>
        </p:sp>
        <p:pic>
          <p:nvPicPr>
            <p:cNvPr id="87" name="Picture 2">
              <a:extLst>
                <a:ext uri="{FF2B5EF4-FFF2-40B4-BE49-F238E27FC236}">
                  <a16:creationId xmlns:a16="http://schemas.microsoft.com/office/drawing/2014/main" id="{0D71D5BE-DF4A-384E-9315-202B53D271A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p:spPr>
        </p:pic>
      </p:grpSp>
      <p:grpSp>
        <p:nvGrpSpPr>
          <p:cNvPr id="88" name="グループ化 35">
            <a:extLst>
              <a:ext uri="{FF2B5EF4-FFF2-40B4-BE49-F238E27FC236}">
                <a16:creationId xmlns:a16="http://schemas.microsoft.com/office/drawing/2014/main" id="{2B79B555-1F80-A448-BEE1-5EDF81EF12ED}"/>
              </a:ext>
            </a:extLst>
          </p:cNvPr>
          <p:cNvGrpSpPr/>
          <p:nvPr/>
        </p:nvGrpSpPr>
        <p:grpSpPr>
          <a:xfrm>
            <a:off x="8200915" y="2941782"/>
            <a:ext cx="925269" cy="931104"/>
            <a:chOff x="4102646" y="3847356"/>
            <a:chExt cx="1944216" cy="1944216"/>
          </a:xfrm>
          <a:solidFill>
            <a:srgbClr val="00CC99"/>
          </a:solidFill>
        </p:grpSpPr>
        <p:sp>
          <p:nvSpPr>
            <p:cNvPr id="89" name="円/楕円 36">
              <a:extLst>
                <a:ext uri="{FF2B5EF4-FFF2-40B4-BE49-F238E27FC236}">
                  <a16:creationId xmlns:a16="http://schemas.microsoft.com/office/drawing/2014/main" id="{F30FA5CC-368B-BB4A-9707-C7711F6656AA}"/>
                </a:ext>
              </a:extLst>
            </p:cNvPr>
            <p:cNvSpPr/>
            <p:nvPr/>
          </p:nvSpPr>
          <p:spPr>
            <a:xfrm>
              <a:off x="4102646" y="3847356"/>
              <a:ext cx="1944216" cy="1944216"/>
            </a:xfrm>
            <a:prstGeom prst="ellipse">
              <a:avLst/>
            </a:prstGeom>
            <a:grpFill/>
            <a:ln w="25400" cap="flat" cmpd="sng" algn="ctr">
              <a:noFill/>
              <a:prstDash val="solid"/>
            </a:ln>
            <a:effectLst/>
          </p:spPr>
          <p:txBody>
            <a:bodyPr rtlCol="0" anchor="ctr"/>
            <a:lstStyle/>
            <a:p>
              <a:pPr marL="0" marR="0" lvl="0" indent="0" algn="ctr" defTabSz="1632753"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leo-Light"/>
                <a:cs typeface="+mn-cs"/>
              </a:endParaRPr>
            </a:p>
          </p:txBody>
        </p:sp>
        <p:pic>
          <p:nvPicPr>
            <p:cNvPr id="90" name="Picture 2">
              <a:extLst>
                <a:ext uri="{FF2B5EF4-FFF2-40B4-BE49-F238E27FC236}">
                  <a16:creationId xmlns:a16="http://schemas.microsoft.com/office/drawing/2014/main" id="{C668F7B5-60AB-A04D-A9D9-4296A3AF067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4594101" y="4338811"/>
              <a:ext cx="961306" cy="961306"/>
            </a:xfrm>
            <a:prstGeom prst="rect">
              <a:avLst/>
            </a:prstGeom>
            <a:grpFill/>
          </p:spPr>
        </p:pic>
      </p:grpSp>
      <p:sp>
        <p:nvSpPr>
          <p:cNvPr id="91" name="円/楕円 14">
            <a:extLst>
              <a:ext uri="{FF2B5EF4-FFF2-40B4-BE49-F238E27FC236}">
                <a16:creationId xmlns:a16="http://schemas.microsoft.com/office/drawing/2014/main" id="{413D36C5-616A-2649-B075-27D0B33135B5}"/>
              </a:ext>
            </a:extLst>
          </p:cNvPr>
          <p:cNvSpPr/>
          <p:nvPr/>
        </p:nvSpPr>
        <p:spPr>
          <a:xfrm>
            <a:off x="6608607" y="4596194"/>
            <a:ext cx="314726" cy="314726"/>
          </a:xfrm>
          <a:prstGeom prst="ellipse">
            <a:avLst/>
          </a:prstGeom>
          <a:noFill/>
          <a:ln w="25400" cap="flat" cmpd="sng" algn="ctr">
            <a:noFill/>
            <a:prstDash val="solid"/>
          </a:ln>
          <a:effectLst/>
        </p:spPr>
        <p:txBody>
          <a:bodyPr rtlCol="0" anchor="ctr"/>
          <a:lstStyle/>
          <a:p>
            <a:pPr marL="0" marR="0" lvl="0" indent="0" algn="ctr" defTabSz="1632753"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leo-Light"/>
              <a:cs typeface="+mn-cs"/>
            </a:endParaRPr>
          </a:p>
        </p:txBody>
      </p:sp>
      <p:cxnSp>
        <p:nvCxnSpPr>
          <p:cNvPr id="92" name="直線コネクタ 41">
            <a:extLst>
              <a:ext uri="{FF2B5EF4-FFF2-40B4-BE49-F238E27FC236}">
                <a16:creationId xmlns:a16="http://schemas.microsoft.com/office/drawing/2014/main" id="{8E19372E-BC38-2B48-A11E-B61A0DC1F8E3}"/>
              </a:ext>
            </a:extLst>
          </p:cNvPr>
          <p:cNvCxnSpPr>
            <a:stCxn id="71" idx="5"/>
            <a:endCxn id="91" idx="2"/>
          </p:cNvCxnSpPr>
          <p:nvPr/>
        </p:nvCxnSpPr>
        <p:spPr>
          <a:xfrm>
            <a:off x="4787242" y="3720275"/>
            <a:ext cx="1821365" cy="1033282"/>
          </a:xfrm>
          <a:prstGeom prst="line">
            <a:avLst/>
          </a:prstGeom>
          <a:noFill/>
          <a:ln w="28575" cap="flat" cmpd="sng" algn="ctr">
            <a:solidFill>
              <a:srgbClr val="3F3F3F">
                <a:lumMod val="60000"/>
                <a:lumOff val="40000"/>
              </a:srgbClr>
            </a:solidFill>
            <a:prstDash val="solid"/>
          </a:ln>
          <a:effectLst/>
        </p:spPr>
      </p:cxnSp>
      <p:cxnSp>
        <p:nvCxnSpPr>
          <p:cNvPr id="93" name="直線コネクタ 44">
            <a:extLst>
              <a:ext uri="{FF2B5EF4-FFF2-40B4-BE49-F238E27FC236}">
                <a16:creationId xmlns:a16="http://schemas.microsoft.com/office/drawing/2014/main" id="{7E7FBB1D-BDAB-404A-969E-4B3A9C1D61F3}"/>
              </a:ext>
            </a:extLst>
          </p:cNvPr>
          <p:cNvCxnSpPr>
            <a:stCxn id="83" idx="6"/>
            <a:endCxn id="91" idx="2"/>
          </p:cNvCxnSpPr>
          <p:nvPr/>
        </p:nvCxnSpPr>
        <p:spPr>
          <a:xfrm flipV="1">
            <a:off x="4300968" y="4753557"/>
            <a:ext cx="2307639" cy="33117"/>
          </a:xfrm>
          <a:prstGeom prst="line">
            <a:avLst/>
          </a:prstGeom>
          <a:noFill/>
          <a:ln w="28575" cap="flat" cmpd="sng" algn="ctr">
            <a:solidFill>
              <a:srgbClr val="3F3F3F">
                <a:lumMod val="60000"/>
                <a:lumOff val="40000"/>
              </a:srgbClr>
            </a:solidFill>
            <a:prstDash val="solid"/>
          </a:ln>
          <a:effectLst/>
        </p:spPr>
      </p:cxnSp>
      <p:cxnSp>
        <p:nvCxnSpPr>
          <p:cNvPr id="94" name="直線コネクタ 47">
            <a:extLst>
              <a:ext uri="{FF2B5EF4-FFF2-40B4-BE49-F238E27FC236}">
                <a16:creationId xmlns:a16="http://schemas.microsoft.com/office/drawing/2014/main" id="{71D7604B-6B85-9A40-9705-2B0E1B12453B}"/>
              </a:ext>
            </a:extLst>
          </p:cNvPr>
          <p:cNvCxnSpPr>
            <a:cxnSpLocks/>
            <a:stCxn id="77" idx="7"/>
          </p:cNvCxnSpPr>
          <p:nvPr/>
        </p:nvCxnSpPr>
        <p:spPr>
          <a:xfrm flipV="1">
            <a:off x="5453602" y="4544253"/>
            <a:ext cx="904437" cy="1030678"/>
          </a:xfrm>
          <a:prstGeom prst="line">
            <a:avLst/>
          </a:prstGeom>
          <a:noFill/>
          <a:ln w="28575" cap="flat" cmpd="sng" algn="ctr">
            <a:solidFill>
              <a:srgbClr val="3F3F3F">
                <a:lumMod val="60000"/>
                <a:lumOff val="40000"/>
              </a:srgbClr>
            </a:solidFill>
            <a:prstDash val="solid"/>
          </a:ln>
          <a:effectLst/>
        </p:spPr>
      </p:cxnSp>
      <p:cxnSp>
        <p:nvCxnSpPr>
          <p:cNvPr id="95" name="直線コネクタ 50">
            <a:extLst>
              <a:ext uri="{FF2B5EF4-FFF2-40B4-BE49-F238E27FC236}">
                <a16:creationId xmlns:a16="http://schemas.microsoft.com/office/drawing/2014/main" id="{30EF90BF-B012-CB47-B2A3-A1408A7D658A}"/>
              </a:ext>
            </a:extLst>
          </p:cNvPr>
          <p:cNvCxnSpPr>
            <a:stCxn id="74" idx="1"/>
            <a:endCxn id="91" idx="5"/>
          </p:cNvCxnSpPr>
          <p:nvPr/>
        </p:nvCxnSpPr>
        <p:spPr>
          <a:xfrm flipH="1" flipV="1">
            <a:off x="6877242" y="4864829"/>
            <a:ext cx="502885" cy="646851"/>
          </a:xfrm>
          <a:prstGeom prst="line">
            <a:avLst/>
          </a:prstGeom>
          <a:noFill/>
          <a:ln w="28575" cap="flat" cmpd="sng" algn="ctr">
            <a:solidFill>
              <a:srgbClr val="3F3F3F">
                <a:lumMod val="60000"/>
                <a:lumOff val="40000"/>
              </a:srgbClr>
            </a:solidFill>
            <a:prstDash val="solid"/>
          </a:ln>
          <a:effectLst/>
        </p:spPr>
      </p:cxnSp>
      <p:cxnSp>
        <p:nvCxnSpPr>
          <p:cNvPr id="96" name="直線コネクタ 53">
            <a:extLst>
              <a:ext uri="{FF2B5EF4-FFF2-40B4-BE49-F238E27FC236}">
                <a16:creationId xmlns:a16="http://schemas.microsoft.com/office/drawing/2014/main" id="{F716DC7F-D369-7447-9BC8-704D9ABACC80}"/>
              </a:ext>
            </a:extLst>
          </p:cNvPr>
          <p:cNvCxnSpPr>
            <a:stCxn id="86" idx="2"/>
            <a:endCxn id="91" idx="6"/>
          </p:cNvCxnSpPr>
          <p:nvPr/>
        </p:nvCxnSpPr>
        <p:spPr>
          <a:xfrm flipH="1" flipV="1">
            <a:off x="6923333" y="4753557"/>
            <a:ext cx="1097324" cy="32400"/>
          </a:xfrm>
          <a:prstGeom prst="line">
            <a:avLst/>
          </a:prstGeom>
          <a:noFill/>
          <a:ln w="28575" cap="flat" cmpd="sng" algn="ctr">
            <a:solidFill>
              <a:srgbClr val="3F3F3F">
                <a:lumMod val="60000"/>
                <a:lumOff val="40000"/>
              </a:srgbClr>
            </a:solidFill>
            <a:prstDash val="solid"/>
          </a:ln>
          <a:effectLst/>
        </p:spPr>
      </p:cxnSp>
      <p:grpSp>
        <p:nvGrpSpPr>
          <p:cNvPr id="99" name="グループ化 13">
            <a:extLst>
              <a:ext uri="{FF2B5EF4-FFF2-40B4-BE49-F238E27FC236}">
                <a16:creationId xmlns:a16="http://schemas.microsoft.com/office/drawing/2014/main" id="{94CE8554-FEE5-EB46-ADE9-C302CC10F744}"/>
              </a:ext>
            </a:extLst>
          </p:cNvPr>
          <p:cNvGrpSpPr/>
          <p:nvPr/>
        </p:nvGrpSpPr>
        <p:grpSpPr>
          <a:xfrm>
            <a:off x="5428699" y="3450614"/>
            <a:ext cx="1695487" cy="1706179"/>
            <a:chOff x="4102646" y="3847356"/>
            <a:chExt cx="1944216" cy="1944216"/>
          </a:xfrm>
        </p:grpSpPr>
        <p:sp>
          <p:nvSpPr>
            <p:cNvPr id="100" name="円/楕円 12">
              <a:extLst>
                <a:ext uri="{FF2B5EF4-FFF2-40B4-BE49-F238E27FC236}">
                  <a16:creationId xmlns:a16="http://schemas.microsoft.com/office/drawing/2014/main" id="{F16BF7F1-F42D-304F-8D57-FD1C12CC2DB0}"/>
                </a:ext>
              </a:extLst>
            </p:cNvPr>
            <p:cNvSpPr/>
            <p:nvPr/>
          </p:nvSpPr>
          <p:spPr>
            <a:xfrm>
              <a:off x="4102646" y="3847356"/>
              <a:ext cx="1944216" cy="1944216"/>
            </a:xfrm>
            <a:prstGeom prst="ellipse">
              <a:avLst/>
            </a:prstGeom>
            <a:solidFill>
              <a:srgbClr val="0066CC"/>
            </a:solidFill>
            <a:ln w="25400" cap="flat" cmpd="sng" algn="ctr">
              <a:noFill/>
              <a:prstDash val="solid"/>
            </a:ln>
            <a:effectLst/>
          </p:spPr>
          <p:txBody>
            <a:bodyPr rtlCol="0" anchor="ctr"/>
            <a:lstStyle/>
            <a:p>
              <a:pPr marL="0" marR="0" lvl="0" indent="0" algn="ctr" defTabSz="1632753"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leo-Light"/>
                <a:cs typeface="+mn-cs"/>
              </a:endParaRPr>
            </a:p>
          </p:txBody>
        </p:sp>
        <p:pic>
          <p:nvPicPr>
            <p:cNvPr id="101" name="Picture 2" descr="C:\Users\Jun\Desktop\typicons\png\lightbulb1.png">
              <a:extLst>
                <a:ext uri="{FF2B5EF4-FFF2-40B4-BE49-F238E27FC236}">
                  <a16:creationId xmlns:a16="http://schemas.microsoft.com/office/drawing/2014/main" id="{435987FA-9A61-5540-9A6D-9F587E96B48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94101" y="4338811"/>
              <a:ext cx="961306" cy="961306"/>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0">
            <a:extLst>
              <a:ext uri="{FF2B5EF4-FFF2-40B4-BE49-F238E27FC236}">
                <a16:creationId xmlns:a16="http://schemas.microsoft.com/office/drawing/2014/main" id="{3A547033-E6AB-B646-A0D1-8C31469FA19B}"/>
              </a:ext>
            </a:extLst>
          </p:cNvPr>
          <p:cNvSpPr/>
          <p:nvPr/>
        </p:nvSpPr>
        <p:spPr>
          <a:xfrm>
            <a:off x="9139713" y="3073334"/>
            <a:ext cx="2148418" cy="646331"/>
          </a:xfrm>
          <a:prstGeom prst="rect">
            <a:avLst/>
          </a:prstGeom>
        </p:spPr>
        <p:txBody>
          <a:bodyPr wrap="square">
            <a:spAutoFit/>
          </a:bodyPr>
          <a:lstStyle/>
          <a:p>
            <a:r>
              <a:rPr lang="en-PH" sz="1200" dirty="0">
                <a:solidFill>
                  <a:schemeClr val="tx1">
                    <a:lumMod val="65000"/>
                  </a:schemeClr>
                </a:solidFill>
                <a:latin typeface="proxima-regular"/>
              </a:rPr>
              <a:t>Google Analytics 4 features “data streams” instead of the views and segments </a:t>
            </a:r>
            <a:endParaRPr lang="en-US" sz="1200" dirty="0">
              <a:solidFill>
                <a:schemeClr val="tx1">
                  <a:lumMod val="65000"/>
                </a:schemeClr>
              </a:solidFill>
            </a:endParaRPr>
          </a:p>
        </p:txBody>
      </p:sp>
      <p:sp>
        <p:nvSpPr>
          <p:cNvPr id="12" name="Rectangle 11">
            <a:extLst>
              <a:ext uri="{FF2B5EF4-FFF2-40B4-BE49-F238E27FC236}">
                <a16:creationId xmlns:a16="http://schemas.microsoft.com/office/drawing/2014/main" id="{57B8F0EA-B3AF-6A4B-858B-0BD4B5374F5E}"/>
              </a:ext>
            </a:extLst>
          </p:cNvPr>
          <p:cNvSpPr/>
          <p:nvPr/>
        </p:nvSpPr>
        <p:spPr>
          <a:xfrm>
            <a:off x="9312002" y="4675537"/>
            <a:ext cx="2316118" cy="646331"/>
          </a:xfrm>
          <a:prstGeom prst="rect">
            <a:avLst/>
          </a:prstGeom>
        </p:spPr>
        <p:txBody>
          <a:bodyPr wrap="square">
            <a:spAutoFit/>
          </a:bodyPr>
          <a:lstStyle/>
          <a:p>
            <a:r>
              <a:rPr lang="en-PH" sz="1200" dirty="0">
                <a:solidFill>
                  <a:schemeClr val="tx1">
                    <a:lumMod val="65000"/>
                  </a:schemeClr>
                </a:solidFill>
              </a:rPr>
              <a:t>There is no “view” level section of GA4. It only has Account and Property levels.</a:t>
            </a:r>
            <a:endParaRPr lang="en-US" sz="1200" dirty="0">
              <a:solidFill>
                <a:schemeClr val="tx1">
                  <a:lumMod val="65000"/>
                </a:schemeClr>
              </a:solidFill>
            </a:endParaRPr>
          </a:p>
        </p:txBody>
      </p:sp>
      <p:sp>
        <p:nvSpPr>
          <p:cNvPr id="13" name="Rectangle 12">
            <a:extLst>
              <a:ext uri="{FF2B5EF4-FFF2-40B4-BE49-F238E27FC236}">
                <a16:creationId xmlns:a16="http://schemas.microsoft.com/office/drawing/2014/main" id="{345162E1-85AE-3740-A215-D2850545594A}"/>
              </a:ext>
            </a:extLst>
          </p:cNvPr>
          <p:cNvSpPr/>
          <p:nvPr/>
        </p:nvSpPr>
        <p:spPr>
          <a:xfrm>
            <a:off x="8626262" y="5991514"/>
            <a:ext cx="2498937" cy="646331"/>
          </a:xfrm>
          <a:prstGeom prst="rect">
            <a:avLst/>
          </a:prstGeom>
        </p:spPr>
        <p:txBody>
          <a:bodyPr wrap="square">
            <a:spAutoFit/>
          </a:bodyPr>
          <a:lstStyle/>
          <a:p>
            <a:r>
              <a:rPr lang="en-PH" sz="1200" dirty="0">
                <a:solidFill>
                  <a:schemeClr val="tx1">
                    <a:lumMod val="65000"/>
                  </a:schemeClr>
                </a:solidFill>
                <a:latin typeface="proxima-regular"/>
              </a:rPr>
              <a:t>Google Analytics 4 claims to enable editing, tracking and fine-tuning of events within the UI. </a:t>
            </a:r>
            <a:endParaRPr lang="en-US" sz="1200" dirty="0">
              <a:solidFill>
                <a:schemeClr val="tx1">
                  <a:lumMod val="65000"/>
                </a:schemeClr>
              </a:solidFill>
            </a:endParaRPr>
          </a:p>
        </p:txBody>
      </p:sp>
      <p:sp>
        <p:nvSpPr>
          <p:cNvPr id="14" name="Rectangle 13">
            <a:extLst>
              <a:ext uri="{FF2B5EF4-FFF2-40B4-BE49-F238E27FC236}">
                <a16:creationId xmlns:a16="http://schemas.microsoft.com/office/drawing/2014/main" id="{7B14293D-18EE-8344-9807-8A8AAB5D1830}"/>
              </a:ext>
            </a:extLst>
          </p:cNvPr>
          <p:cNvSpPr/>
          <p:nvPr/>
        </p:nvSpPr>
        <p:spPr>
          <a:xfrm>
            <a:off x="548640" y="4515841"/>
            <a:ext cx="2416281" cy="646331"/>
          </a:xfrm>
          <a:prstGeom prst="rect">
            <a:avLst/>
          </a:prstGeom>
        </p:spPr>
        <p:txBody>
          <a:bodyPr wrap="square">
            <a:spAutoFit/>
          </a:bodyPr>
          <a:lstStyle/>
          <a:p>
            <a:pPr algn="r"/>
            <a:r>
              <a:rPr lang="en-PH" sz="1200" dirty="0">
                <a:solidFill>
                  <a:schemeClr val="tx1">
                    <a:lumMod val="65000"/>
                  </a:schemeClr>
                </a:solidFill>
                <a:latin typeface="proxima-regular"/>
              </a:rPr>
              <a:t>It’s designed to be “future proof” and work in a world without cookies or identifying data.</a:t>
            </a:r>
            <a:endParaRPr lang="en-PH" sz="1200" b="0" i="0" dirty="0">
              <a:solidFill>
                <a:schemeClr val="tx1">
                  <a:lumMod val="65000"/>
                </a:schemeClr>
              </a:solidFill>
              <a:effectLst/>
              <a:latin typeface="proxima-regular"/>
            </a:endParaRPr>
          </a:p>
        </p:txBody>
      </p:sp>
      <p:sp>
        <p:nvSpPr>
          <p:cNvPr id="15" name="Rectangle 14">
            <a:extLst>
              <a:ext uri="{FF2B5EF4-FFF2-40B4-BE49-F238E27FC236}">
                <a16:creationId xmlns:a16="http://schemas.microsoft.com/office/drawing/2014/main" id="{F787CB1C-CBEB-BF4E-A8AC-FCC9F3DCD04D}"/>
              </a:ext>
            </a:extLst>
          </p:cNvPr>
          <p:cNvSpPr/>
          <p:nvPr/>
        </p:nvSpPr>
        <p:spPr>
          <a:xfrm>
            <a:off x="1996439" y="5678440"/>
            <a:ext cx="2598625" cy="646331"/>
          </a:xfrm>
          <a:prstGeom prst="rect">
            <a:avLst/>
          </a:prstGeom>
        </p:spPr>
        <p:txBody>
          <a:bodyPr wrap="square">
            <a:spAutoFit/>
          </a:bodyPr>
          <a:lstStyle/>
          <a:p>
            <a:pPr algn="r"/>
            <a:r>
              <a:rPr lang="en-PH" sz="1200" dirty="0">
                <a:solidFill>
                  <a:schemeClr val="tx1">
                    <a:lumMod val="65000"/>
                  </a:schemeClr>
                </a:solidFill>
                <a:latin typeface="proxima-regular"/>
              </a:rPr>
              <a:t>It’s focused on giving marketers a “more complete understanding of the customer journey across devices.” </a:t>
            </a:r>
            <a:endParaRPr lang="en-US" sz="1200" dirty="0">
              <a:solidFill>
                <a:schemeClr val="tx1">
                  <a:lumMod val="65000"/>
                </a:schemeClr>
              </a:solidFill>
            </a:endParaRPr>
          </a:p>
        </p:txBody>
      </p:sp>
      <p:sp>
        <p:nvSpPr>
          <p:cNvPr id="16" name="Rectangle 15">
            <a:extLst>
              <a:ext uri="{FF2B5EF4-FFF2-40B4-BE49-F238E27FC236}">
                <a16:creationId xmlns:a16="http://schemas.microsoft.com/office/drawing/2014/main" id="{1F39913C-4A72-CE4E-A080-A99C8250C91B}"/>
              </a:ext>
            </a:extLst>
          </p:cNvPr>
          <p:cNvSpPr/>
          <p:nvPr/>
        </p:nvSpPr>
        <p:spPr>
          <a:xfrm>
            <a:off x="959575" y="3084168"/>
            <a:ext cx="3002718" cy="646331"/>
          </a:xfrm>
          <a:prstGeom prst="rect">
            <a:avLst/>
          </a:prstGeom>
        </p:spPr>
        <p:txBody>
          <a:bodyPr wrap="square">
            <a:spAutoFit/>
          </a:bodyPr>
          <a:lstStyle/>
          <a:p>
            <a:pPr algn="r"/>
            <a:r>
              <a:rPr lang="en-PH" sz="1200" dirty="0">
                <a:solidFill>
                  <a:schemeClr val="tx1">
                    <a:lumMod val="65000"/>
                  </a:schemeClr>
                </a:solidFill>
                <a:latin typeface="proxima-regular"/>
              </a:rPr>
              <a:t>It’s built with machine learning as the main form of data measurement, using “modeling” that can extrapolate from existing data </a:t>
            </a:r>
            <a:endParaRPr lang="en-US" sz="1200" dirty="0">
              <a:solidFill>
                <a:schemeClr val="tx1">
                  <a:lumMod val="65000"/>
                </a:schemeClr>
              </a:solidFill>
            </a:endParaRPr>
          </a:p>
        </p:txBody>
      </p:sp>
    </p:spTree>
    <p:extLst>
      <p:ext uri="{BB962C8B-B14F-4D97-AF65-F5344CB8AC3E}">
        <p14:creationId xmlns:p14="http://schemas.microsoft.com/office/powerpoint/2010/main" val="145473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2000"/>
                                        <p:tgtEl>
                                          <p:spTgt spid="99"/>
                                        </p:tgtEl>
                                      </p:cBhvr>
                                    </p:animEffect>
                                    <p:anim calcmode="lin" valueType="num">
                                      <p:cBhvr>
                                        <p:cTn id="8" dur="2000" fill="hold"/>
                                        <p:tgtEl>
                                          <p:spTgt spid="99"/>
                                        </p:tgtEl>
                                        <p:attrNameLst>
                                          <p:attrName>ppt_w</p:attrName>
                                        </p:attrNameLst>
                                      </p:cBhvr>
                                      <p:tavLst>
                                        <p:tav tm="0" fmla="#ppt_w*sin(2.5*pi*$)">
                                          <p:val>
                                            <p:fltVal val="0"/>
                                          </p:val>
                                        </p:tav>
                                        <p:tav tm="100000">
                                          <p:val>
                                            <p:fltVal val="1"/>
                                          </p:val>
                                        </p:tav>
                                      </p:tavLst>
                                    </p:anim>
                                    <p:anim calcmode="lin" valueType="num">
                                      <p:cBhvr>
                                        <p:cTn id="9" dur="2000" fill="hold"/>
                                        <p:tgtEl>
                                          <p:spTgt spid="99"/>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49" presetClass="entr" presetSubtype="0" decel="100000" fill="hold" nodeType="afterEffect">
                                  <p:stCondLst>
                                    <p:cond delay="500"/>
                                  </p:stCondLst>
                                  <p:childTnLst>
                                    <p:set>
                                      <p:cBhvr>
                                        <p:cTn id="12" dur="1" fill="hold">
                                          <p:stCondLst>
                                            <p:cond delay="0"/>
                                          </p:stCondLst>
                                        </p:cTn>
                                        <p:tgtEl>
                                          <p:spTgt spid="85"/>
                                        </p:tgtEl>
                                        <p:attrNameLst>
                                          <p:attrName>style.visibility</p:attrName>
                                        </p:attrNameLst>
                                      </p:cBhvr>
                                      <p:to>
                                        <p:strVal val="visible"/>
                                      </p:to>
                                    </p:set>
                                    <p:anim calcmode="lin" valueType="num">
                                      <p:cBhvr>
                                        <p:cTn id="13" dur="500" fill="hold"/>
                                        <p:tgtEl>
                                          <p:spTgt spid="85"/>
                                        </p:tgtEl>
                                        <p:attrNameLst>
                                          <p:attrName>ppt_w</p:attrName>
                                        </p:attrNameLst>
                                      </p:cBhvr>
                                      <p:tavLst>
                                        <p:tav tm="0">
                                          <p:val>
                                            <p:fltVal val="0"/>
                                          </p:val>
                                        </p:tav>
                                        <p:tav tm="100000">
                                          <p:val>
                                            <p:strVal val="#ppt_w"/>
                                          </p:val>
                                        </p:tav>
                                      </p:tavLst>
                                    </p:anim>
                                    <p:anim calcmode="lin" valueType="num">
                                      <p:cBhvr>
                                        <p:cTn id="14" dur="500" fill="hold"/>
                                        <p:tgtEl>
                                          <p:spTgt spid="85"/>
                                        </p:tgtEl>
                                        <p:attrNameLst>
                                          <p:attrName>ppt_h</p:attrName>
                                        </p:attrNameLst>
                                      </p:cBhvr>
                                      <p:tavLst>
                                        <p:tav tm="0">
                                          <p:val>
                                            <p:fltVal val="0"/>
                                          </p:val>
                                        </p:tav>
                                        <p:tav tm="100000">
                                          <p:val>
                                            <p:strVal val="#ppt_h"/>
                                          </p:val>
                                        </p:tav>
                                      </p:tavLst>
                                    </p:anim>
                                    <p:anim calcmode="lin" valueType="num">
                                      <p:cBhvr>
                                        <p:cTn id="15" dur="500" fill="hold"/>
                                        <p:tgtEl>
                                          <p:spTgt spid="85"/>
                                        </p:tgtEl>
                                        <p:attrNameLst>
                                          <p:attrName>style.rotation</p:attrName>
                                        </p:attrNameLst>
                                      </p:cBhvr>
                                      <p:tavLst>
                                        <p:tav tm="0">
                                          <p:val>
                                            <p:fltVal val="360"/>
                                          </p:val>
                                        </p:tav>
                                        <p:tav tm="100000">
                                          <p:val>
                                            <p:fltVal val="0"/>
                                          </p:val>
                                        </p:tav>
                                      </p:tavLst>
                                    </p:anim>
                                    <p:animEffect transition="in" filter="fade">
                                      <p:cBhvr>
                                        <p:cTn id="16" dur="500"/>
                                        <p:tgtEl>
                                          <p:spTgt spid="85"/>
                                        </p:tgtEl>
                                      </p:cBhvr>
                                    </p:animEffect>
                                  </p:childTnLst>
                                </p:cTn>
                              </p:par>
                            </p:childTnLst>
                          </p:cTn>
                        </p:par>
                        <p:par>
                          <p:cTn id="17" fill="hold">
                            <p:stCondLst>
                              <p:cond delay="3000"/>
                            </p:stCondLst>
                            <p:childTnLst>
                              <p:par>
                                <p:cTn id="18" presetID="49" presetClass="entr" presetSubtype="0" decel="100000" fill="hold" nodeType="afterEffect">
                                  <p:stCondLst>
                                    <p:cond delay="500"/>
                                  </p:stCondLst>
                                  <p:childTnLst>
                                    <p:set>
                                      <p:cBhvr>
                                        <p:cTn id="19" dur="1" fill="hold">
                                          <p:stCondLst>
                                            <p:cond delay="0"/>
                                          </p:stCondLst>
                                        </p:cTn>
                                        <p:tgtEl>
                                          <p:spTgt spid="73"/>
                                        </p:tgtEl>
                                        <p:attrNameLst>
                                          <p:attrName>style.visibility</p:attrName>
                                        </p:attrNameLst>
                                      </p:cBhvr>
                                      <p:to>
                                        <p:strVal val="visible"/>
                                      </p:to>
                                    </p:set>
                                    <p:anim calcmode="lin" valueType="num">
                                      <p:cBhvr>
                                        <p:cTn id="20" dur="500" fill="hold"/>
                                        <p:tgtEl>
                                          <p:spTgt spid="73"/>
                                        </p:tgtEl>
                                        <p:attrNameLst>
                                          <p:attrName>ppt_w</p:attrName>
                                        </p:attrNameLst>
                                      </p:cBhvr>
                                      <p:tavLst>
                                        <p:tav tm="0">
                                          <p:val>
                                            <p:fltVal val="0"/>
                                          </p:val>
                                        </p:tav>
                                        <p:tav tm="100000">
                                          <p:val>
                                            <p:strVal val="#ppt_w"/>
                                          </p:val>
                                        </p:tav>
                                      </p:tavLst>
                                    </p:anim>
                                    <p:anim calcmode="lin" valueType="num">
                                      <p:cBhvr>
                                        <p:cTn id="21" dur="500" fill="hold"/>
                                        <p:tgtEl>
                                          <p:spTgt spid="73"/>
                                        </p:tgtEl>
                                        <p:attrNameLst>
                                          <p:attrName>ppt_h</p:attrName>
                                        </p:attrNameLst>
                                      </p:cBhvr>
                                      <p:tavLst>
                                        <p:tav tm="0">
                                          <p:val>
                                            <p:fltVal val="0"/>
                                          </p:val>
                                        </p:tav>
                                        <p:tav tm="100000">
                                          <p:val>
                                            <p:strVal val="#ppt_h"/>
                                          </p:val>
                                        </p:tav>
                                      </p:tavLst>
                                    </p:anim>
                                    <p:anim calcmode="lin" valueType="num">
                                      <p:cBhvr>
                                        <p:cTn id="22" dur="500" fill="hold"/>
                                        <p:tgtEl>
                                          <p:spTgt spid="73"/>
                                        </p:tgtEl>
                                        <p:attrNameLst>
                                          <p:attrName>style.rotation</p:attrName>
                                        </p:attrNameLst>
                                      </p:cBhvr>
                                      <p:tavLst>
                                        <p:tav tm="0">
                                          <p:val>
                                            <p:fltVal val="360"/>
                                          </p:val>
                                        </p:tav>
                                        <p:tav tm="100000">
                                          <p:val>
                                            <p:fltVal val="0"/>
                                          </p:val>
                                        </p:tav>
                                      </p:tavLst>
                                    </p:anim>
                                    <p:animEffect transition="in" filter="fade">
                                      <p:cBhvr>
                                        <p:cTn id="23" dur="500"/>
                                        <p:tgtEl>
                                          <p:spTgt spid="73"/>
                                        </p:tgtEl>
                                      </p:cBhvr>
                                    </p:animEffect>
                                  </p:childTnLst>
                                </p:cTn>
                              </p:par>
                            </p:childTnLst>
                          </p:cTn>
                        </p:par>
                        <p:par>
                          <p:cTn id="24" fill="hold">
                            <p:stCondLst>
                              <p:cond delay="4000"/>
                            </p:stCondLst>
                            <p:childTnLst>
                              <p:par>
                                <p:cTn id="25" presetID="49" presetClass="entr" presetSubtype="0" decel="100000" fill="hold" nodeType="afterEffect">
                                  <p:stCondLst>
                                    <p:cond delay="500"/>
                                  </p:stCondLst>
                                  <p:childTnLst>
                                    <p:set>
                                      <p:cBhvr>
                                        <p:cTn id="26" dur="1" fill="hold">
                                          <p:stCondLst>
                                            <p:cond delay="0"/>
                                          </p:stCondLst>
                                        </p:cTn>
                                        <p:tgtEl>
                                          <p:spTgt spid="76"/>
                                        </p:tgtEl>
                                        <p:attrNameLst>
                                          <p:attrName>style.visibility</p:attrName>
                                        </p:attrNameLst>
                                      </p:cBhvr>
                                      <p:to>
                                        <p:strVal val="visible"/>
                                      </p:to>
                                    </p:set>
                                    <p:anim calcmode="lin" valueType="num">
                                      <p:cBhvr>
                                        <p:cTn id="27" dur="500" fill="hold"/>
                                        <p:tgtEl>
                                          <p:spTgt spid="76"/>
                                        </p:tgtEl>
                                        <p:attrNameLst>
                                          <p:attrName>ppt_w</p:attrName>
                                        </p:attrNameLst>
                                      </p:cBhvr>
                                      <p:tavLst>
                                        <p:tav tm="0">
                                          <p:val>
                                            <p:fltVal val="0"/>
                                          </p:val>
                                        </p:tav>
                                        <p:tav tm="100000">
                                          <p:val>
                                            <p:strVal val="#ppt_w"/>
                                          </p:val>
                                        </p:tav>
                                      </p:tavLst>
                                    </p:anim>
                                    <p:anim calcmode="lin" valueType="num">
                                      <p:cBhvr>
                                        <p:cTn id="28" dur="500" fill="hold"/>
                                        <p:tgtEl>
                                          <p:spTgt spid="76"/>
                                        </p:tgtEl>
                                        <p:attrNameLst>
                                          <p:attrName>ppt_h</p:attrName>
                                        </p:attrNameLst>
                                      </p:cBhvr>
                                      <p:tavLst>
                                        <p:tav tm="0">
                                          <p:val>
                                            <p:fltVal val="0"/>
                                          </p:val>
                                        </p:tav>
                                        <p:tav tm="100000">
                                          <p:val>
                                            <p:strVal val="#ppt_h"/>
                                          </p:val>
                                        </p:tav>
                                      </p:tavLst>
                                    </p:anim>
                                    <p:anim calcmode="lin" valueType="num">
                                      <p:cBhvr>
                                        <p:cTn id="29" dur="500" fill="hold"/>
                                        <p:tgtEl>
                                          <p:spTgt spid="76"/>
                                        </p:tgtEl>
                                        <p:attrNameLst>
                                          <p:attrName>style.rotation</p:attrName>
                                        </p:attrNameLst>
                                      </p:cBhvr>
                                      <p:tavLst>
                                        <p:tav tm="0">
                                          <p:val>
                                            <p:fltVal val="360"/>
                                          </p:val>
                                        </p:tav>
                                        <p:tav tm="100000">
                                          <p:val>
                                            <p:fltVal val="0"/>
                                          </p:val>
                                        </p:tav>
                                      </p:tavLst>
                                    </p:anim>
                                    <p:animEffect transition="in" filter="fade">
                                      <p:cBhvr>
                                        <p:cTn id="30" dur="500"/>
                                        <p:tgtEl>
                                          <p:spTgt spid="76"/>
                                        </p:tgtEl>
                                      </p:cBhvr>
                                    </p:animEffect>
                                  </p:childTnLst>
                                </p:cTn>
                              </p:par>
                            </p:childTnLst>
                          </p:cTn>
                        </p:par>
                        <p:par>
                          <p:cTn id="31" fill="hold">
                            <p:stCondLst>
                              <p:cond delay="5000"/>
                            </p:stCondLst>
                            <p:childTnLst>
                              <p:par>
                                <p:cTn id="32" presetID="49" presetClass="entr" presetSubtype="0" decel="100000" fill="hold" nodeType="afterEffect">
                                  <p:stCondLst>
                                    <p:cond delay="500"/>
                                  </p:stCondLst>
                                  <p:childTnLst>
                                    <p:set>
                                      <p:cBhvr>
                                        <p:cTn id="33" dur="1" fill="hold">
                                          <p:stCondLst>
                                            <p:cond delay="0"/>
                                          </p:stCondLst>
                                        </p:cTn>
                                        <p:tgtEl>
                                          <p:spTgt spid="88"/>
                                        </p:tgtEl>
                                        <p:attrNameLst>
                                          <p:attrName>style.visibility</p:attrName>
                                        </p:attrNameLst>
                                      </p:cBhvr>
                                      <p:to>
                                        <p:strVal val="visible"/>
                                      </p:to>
                                    </p:set>
                                    <p:anim calcmode="lin" valueType="num">
                                      <p:cBhvr>
                                        <p:cTn id="34" dur="500" fill="hold"/>
                                        <p:tgtEl>
                                          <p:spTgt spid="88"/>
                                        </p:tgtEl>
                                        <p:attrNameLst>
                                          <p:attrName>ppt_w</p:attrName>
                                        </p:attrNameLst>
                                      </p:cBhvr>
                                      <p:tavLst>
                                        <p:tav tm="0">
                                          <p:val>
                                            <p:fltVal val="0"/>
                                          </p:val>
                                        </p:tav>
                                        <p:tav tm="100000">
                                          <p:val>
                                            <p:strVal val="#ppt_w"/>
                                          </p:val>
                                        </p:tav>
                                      </p:tavLst>
                                    </p:anim>
                                    <p:anim calcmode="lin" valueType="num">
                                      <p:cBhvr>
                                        <p:cTn id="35" dur="500" fill="hold"/>
                                        <p:tgtEl>
                                          <p:spTgt spid="88"/>
                                        </p:tgtEl>
                                        <p:attrNameLst>
                                          <p:attrName>ppt_h</p:attrName>
                                        </p:attrNameLst>
                                      </p:cBhvr>
                                      <p:tavLst>
                                        <p:tav tm="0">
                                          <p:val>
                                            <p:fltVal val="0"/>
                                          </p:val>
                                        </p:tav>
                                        <p:tav tm="100000">
                                          <p:val>
                                            <p:strVal val="#ppt_h"/>
                                          </p:val>
                                        </p:tav>
                                      </p:tavLst>
                                    </p:anim>
                                    <p:anim calcmode="lin" valueType="num">
                                      <p:cBhvr>
                                        <p:cTn id="36" dur="500" fill="hold"/>
                                        <p:tgtEl>
                                          <p:spTgt spid="88"/>
                                        </p:tgtEl>
                                        <p:attrNameLst>
                                          <p:attrName>style.rotation</p:attrName>
                                        </p:attrNameLst>
                                      </p:cBhvr>
                                      <p:tavLst>
                                        <p:tav tm="0">
                                          <p:val>
                                            <p:fltVal val="360"/>
                                          </p:val>
                                        </p:tav>
                                        <p:tav tm="100000">
                                          <p:val>
                                            <p:fltVal val="0"/>
                                          </p:val>
                                        </p:tav>
                                      </p:tavLst>
                                    </p:anim>
                                    <p:animEffect transition="in" filter="fade">
                                      <p:cBhvr>
                                        <p:cTn id="37" dur="500"/>
                                        <p:tgtEl>
                                          <p:spTgt spid="88"/>
                                        </p:tgtEl>
                                      </p:cBhvr>
                                    </p:animEffect>
                                  </p:childTnLst>
                                </p:cTn>
                              </p:par>
                            </p:childTnLst>
                          </p:cTn>
                        </p:par>
                        <p:par>
                          <p:cTn id="38" fill="hold">
                            <p:stCondLst>
                              <p:cond delay="6000"/>
                            </p:stCondLst>
                            <p:childTnLst>
                              <p:par>
                                <p:cTn id="39" presetID="49" presetClass="entr" presetSubtype="0" decel="100000" fill="hold" nodeType="afterEffect">
                                  <p:stCondLst>
                                    <p:cond delay="500"/>
                                  </p:stCondLst>
                                  <p:childTnLst>
                                    <p:set>
                                      <p:cBhvr>
                                        <p:cTn id="40" dur="1" fill="hold">
                                          <p:stCondLst>
                                            <p:cond delay="0"/>
                                          </p:stCondLst>
                                        </p:cTn>
                                        <p:tgtEl>
                                          <p:spTgt spid="82"/>
                                        </p:tgtEl>
                                        <p:attrNameLst>
                                          <p:attrName>style.visibility</p:attrName>
                                        </p:attrNameLst>
                                      </p:cBhvr>
                                      <p:to>
                                        <p:strVal val="visible"/>
                                      </p:to>
                                    </p:set>
                                    <p:anim calcmode="lin" valueType="num">
                                      <p:cBhvr>
                                        <p:cTn id="41" dur="500" fill="hold"/>
                                        <p:tgtEl>
                                          <p:spTgt spid="82"/>
                                        </p:tgtEl>
                                        <p:attrNameLst>
                                          <p:attrName>ppt_w</p:attrName>
                                        </p:attrNameLst>
                                      </p:cBhvr>
                                      <p:tavLst>
                                        <p:tav tm="0">
                                          <p:val>
                                            <p:fltVal val="0"/>
                                          </p:val>
                                        </p:tav>
                                        <p:tav tm="100000">
                                          <p:val>
                                            <p:strVal val="#ppt_w"/>
                                          </p:val>
                                        </p:tav>
                                      </p:tavLst>
                                    </p:anim>
                                    <p:anim calcmode="lin" valueType="num">
                                      <p:cBhvr>
                                        <p:cTn id="42" dur="500" fill="hold"/>
                                        <p:tgtEl>
                                          <p:spTgt spid="82"/>
                                        </p:tgtEl>
                                        <p:attrNameLst>
                                          <p:attrName>ppt_h</p:attrName>
                                        </p:attrNameLst>
                                      </p:cBhvr>
                                      <p:tavLst>
                                        <p:tav tm="0">
                                          <p:val>
                                            <p:fltVal val="0"/>
                                          </p:val>
                                        </p:tav>
                                        <p:tav tm="100000">
                                          <p:val>
                                            <p:strVal val="#ppt_h"/>
                                          </p:val>
                                        </p:tav>
                                      </p:tavLst>
                                    </p:anim>
                                    <p:anim calcmode="lin" valueType="num">
                                      <p:cBhvr>
                                        <p:cTn id="43" dur="500" fill="hold"/>
                                        <p:tgtEl>
                                          <p:spTgt spid="82"/>
                                        </p:tgtEl>
                                        <p:attrNameLst>
                                          <p:attrName>style.rotation</p:attrName>
                                        </p:attrNameLst>
                                      </p:cBhvr>
                                      <p:tavLst>
                                        <p:tav tm="0">
                                          <p:val>
                                            <p:fltVal val="360"/>
                                          </p:val>
                                        </p:tav>
                                        <p:tav tm="100000">
                                          <p:val>
                                            <p:fltVal val="0"/>
                                          </p:val>
                                        </p:tav>
                                      </p:tavLst>
                                    </p:anim>
                                    <p:animEffect transition="in" filter="fade">
                                      <p:cBhvr>
                                        <p:cTn id="44" dur="500"/>
                                        <p:tgtEl>
                                          <p:spTgt spid="82"/>
                                        </p:tgtEl>
                                      </p:cBhvr>
                                    </p:animEffect>
                                  </p:childTnLst>
                                </p:cTn>
                              </p:par>
                            </p:childTnLst>
                          </p:cTn>
                        </p:par>
                        <p:par>
                          <p:cTn id="45" fill="hold">
                            <p:stCondLst>
                              <p:cond delay="7000"/>
                            </p:stCondLst>
                            <p:childTnLst>
                              <p:par>
                                <p:cTn id="46" presetID="49" presetClass="entr" presetSubtype="0" decel="100000" fill="hold" nodeType="afterEffect">
                                  <p:stCondLst>
                                    <p:cond delay="500"/>
                                  </p:stCondLst>
                                  <p:childTnLst>
                                    <p:set>
                                      <p:cBhvr>
                                        <p:cTn id="47" dur="1" fill="hold">
                                          <p:stCondLst>
                                            <p:cond delay="0"/>
                                          </p:stCondLst>
                                        </p:cTn>
                                        <p:tgtEl>
                                          <p:spTgt spid="70"/>
                                        </p:tgtEl>
                                        <p:attrNameLst>
                                          <p:attrName>style.visibility</p:attrName>
                                        </p:attrNameLst>
                                      </p:cBhvr>
                                      <p:to>
                                        <p:strVal val="visible"/>
                                      </p:to>
                                    </p:set>
                                    <p:anim calcmode="lin" valueType="num">
                                      <p:cBhvr>
                                        <p:cTn id="48" dur="500" fill="hold"/>
                                        <p:tgtEl>
                                          <p:spTgt spid="70"/>
                                        </p:tgtEl>
                                        <p:attrNameLst>
                                          <p:attrName>ppt_w</p:attrName>
                                        </p:attrNameLst>
                                      </p:cBhvr>
                                      <p:tavLst>
                                        <p:tav tm="0">
                                          <p:val>
                                            <p:fltVal val="0"/>
                                          </p:val>
                                        </p:tav>
                                        <p:tav tm="100000">
                                          <p:val>
                                            <p:strVal val="#ppt_w"/>
                                          </p:val>
                                        </p:tav>
                                      </p:tavLst>
                                    </p:anim>
                                    <p:anim calcmode="lin" valueType="num">
                                      <p:cBhvr>
                                        <p:cTn id="49" dur="500" fill="hold"/>
                                        <p:tgtEl>
                                          <p:spTgt spid="70"/>
                                        </p:tgtEl>
                                        <p:attrNameLst>
                                          <p:attrName>ppt_h</p:attrName>
                                        </p:attrNameLst>
                                      </p:cBhvr>
                                      <p:tavLst>
                                        <p:tav tm="0">
                                          <p:val>
                                            <p:fltVal val="0"/>
                                          </p:val>
                                        </p:tav>
                                        <p:tav tm="100000">
                                          <p:val>
                                            <p:strVal val="#ppt_h"/>
                                          </p:val>
                                        </p:tav>
                                      </p:tavLst>
                                    </p:anim>
                                    <p:anim calcmode="lin" valueType="num">
                                      <p:cBhvr>
                                        <p:cTn id="50" dur="500" fill="hold"/>
                                        <p:tgtEl>
                                          <p:spTgt spid="70"/>
                                        </p:tgtEl>
                                        <p:attrNameLst>
                                          <p:attrName>style.rotation</p:attrName>
                                        </p:attrNameLst>
                                      </p:cBhvr>
                                      <p:tavLst>
                                        <p:tav tm="0">
                                          <p:val>
                                            <p:fltVal val="360"/>
                                          </p:val>
                                        </p:tav>
                                        <p:tav tm="100000">
                                          <p:val>
                                            <p:fltVal val="0"/>
                                          </p:val>
                                        </p:tav>
                                      </p:tavLst>
                                    </p:anim>
                                    <p:animEffect transition="in" filter="fade">
                                      <p:cBhvr>
                                        <p:cTn id="51" dur="500"/>
                                        <p:tgtEl>
                                          <p:spTgt spid="70"/>
                                        </p:tgtEl>
                                      </p:cBhvr>
                                    </p:animEffect>
                                  </p:childTnLst>
                                </p:cTn>
                              </p:par>
                              <p:par>
                                <p:cTn id="52" presetID="53" presetClass="entr" presetSubtype="16" fill="hold" nodeType="withEffect">
                                  <p:stCondLst>
                                    <p:cond delay="0"/>
                                  </p:stCondLst>
                                  <p:childTnLst>
                                    <p:set>
                                      <p:cBhvr>
                                        <p:cTn id="53" dur="1" fill="hold">
                                          <p:stCondLst>
                                            <p:cond delay="0"/>
                                          </p:stCondLst>
                                        </p:cTn>
                                        <p:tgtEl>
                                          <p:spTgt spid="92"/>
                                        </p:tgtEl>
                                        <p:attrNameLst>
                                          <p:attrName>style.visibility</p:attrName>
                                        </p:attrNameLst>
                                      </p:cBhvr>
                                      <p:to>
                                        <p:strVal val="visible"/>
                                      </p:to>
                                    </p:set>
                                    <p:anim calcmode="lin" valueType="num">
                                      <p:cBhvr>
                                        <p:cTn id="54" dur="500" fill="hold"/>
                                        <p:tgtEl>
                                          <p:spTgt spid="92"/>
                                        </p:tgtEl>
                                        <p:attrNameLst>
                                          <p:attrName>ppt_w</p:attrName>
                                        </p:attrNameLst>
                                      </p:cBhvr>
                                      <p:tavLst>
                                        <p:tav tm="0">
                                          <p:val>
                                            <p:fltVal val="0"/>
                                          </p:val>
                                        </p:tav>
                                        <p:tav tm="100000">
                                          <p:val>
                                            <p:strVal val="#ppt_w"/>
                                          </p:val>
                                        </p:tav>
                                      </p:tavLst>
                                    </p:anim>
                                    <p:anim calcmode="lin" valueType="num">
                                      <p:cBhvr>
                                        <p:cTn id="55" dur="500" fill="hold"/>
                                        <p:tgtEl>
                                          <p:spTgt spid="92"/>
                                        </p:tgtEl>
                                        <p:attrNameLst>
                                          <p:attrName>ppt_h</p:attrName>
                                        </p:attrNameLst>
                                      </p:cBhvr>
                                      <p:tavLst>
                                        <p:tav tm="0">
                                          <p:val>
                                            <p:fltVal val="0"/>
                                          </p:val>
                                        </p:tav>
                                        <p:tav tm="100000">
                                          <p:val>
                                            <p:strVal val="#ppt_h"/>
                                          </p:val>
                                        </p:tav>
                                      </p:tavLst>
                                    </p:anim>
                                    <p:animEffect transition="in" filter="fade">
                                      <p:cBhvr>
                                        <p:cTn id="56" dur="500"/>
                                        <p:tgtEl>
                                          <p:spTgt spid="92"/>
                                        </p:tgtEl>
                                      </p:cBhvr>
                                    </p:animEffect>
                                  </p:childTnLst>
                                </p:cTn>
                              </p:par>
                              <p:par>
                                <p:cTn id="57" presetID="53" presetClass="entr" presetSubtype="16"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anim calcmode="lin" valueType="num">
                                      <p:cBhvr>
                                        <p:cTn id="59" dur="500" fill="hold"/>
                                        <p:tgtEl>
                                          <p:spTgt spid="93"/>
                                        </p:tgtEl>
                                        <p:attrNameLst>
                                          <p:attrName>ppt_w</p:attrName>
                                        </p:attrNameLst>
                                      </p:cBhvr>
                                      <p:tavLst>
                                        <p:tav tm="0">
                                          <p:val>
                                            <p:fltVal val="0"/>
                                          </p:val>
                                        </p:tav>
                                        <p:tav tm="100000">
                                          <p:val>
                                            <p:strVal val="#ppt_w"/>
                                          </p:val>
                                        </p:tav>
                                      </p:tavLst>
                                    </p:anim>
                                    <p:anim calcmode="lin" valueType="num">
                                      <p:cBhvr>
                                        <p:cTn id="60" dur="500" fill="hold"/>
                                        <p:tgtEl>
                                          <p:spTgt spid="93"/>
                                        </p:tgtEl>
                                        <p:attrNameLst>
                                          <p:attrName>ppt_h</p:attrName>
                                        </p:attrNameLst>
                                      </p:cBhvr>
                                      <p:tavLst>
                                        <p:tav tm="0">
                                          <p:val>
                                            <p:fltVal val="0"/>
                                          </p:val>
                                        </p:tav>
                                        <p:tav tm="100000">
                                          <p:val>
                                            <p:strVal val="#ppt_h"/>
                                          </p:val>
                                        </p:tav>
                                      </p:tavLst>
                                    </p:anim>
                                    <p:animEffect transition="in" filter="fade">
                                      <p:cBhvr>
                                        <p:cTn id="61" dur="500"/>
                                        <p:tgtEl>
                                          <p:spTgt spid="93"/>
                                        </p:tgtEl>
                                      </p:cBhvr>
                                    </p:animEffect>
                                  </p:childTnLst>
                                </p:cTn>
                              </p:par>
                              <p:par>
                                <p:cTn id="62" presetID="53" presetClass="entr" presetSubtype="16" fill="hold" nodeType="withEffect">
                                  <p:stCondLst>
                                    <p:cond delay="0"/>
                                  </p:stCondLst>
                                  <p:childTnLst>
                                    <p:set>
                                      <p:cBhvr>
                                        <p:cTn id="63" dur="1" fill="hold">
                                          <p:stCondLst>
                                            <p:cond delay="0"/>
                                          </p:stCondLst>
                                        </p:cTn>
                                        <p:tgtEl>
                                          <p:spTgt spid="94"/>
                                        </p:tgtEl>
                                        <p:attrNameLst>
                                          <p:attrName>style.visibility</p:attrName>
                                        </p:attrNameLst>
                                      </p:cBhvr>
                                      <p:to>
                                        <p:strVal val="visible"/>
                                      </p:to>
                                    </p:set>
                                    <p:anim calcmode="lin" valueType="num">
                                      <p:cBhvr>
                                        <p:cTn id="64" dur="500" fill="hold"/>
                                        <p:tgtEl>
                                          <p:spTgt spid="94"/>
                                        </p:tgtEl>
                                        <p:attrNameLst>
                                          <p:attrName>ppt_w</p:attrName>
                                        </p:attrNameLst>
                                      </p:cBhvr>
                                      <p:tavLst>
                                        <p:tav tm="0">
                                          <p:val>
                                            <p:fltVal val="0"/>
                                          </p:val>
                                        </p:tav>
                                        <p:tav tm="100000">
                                          <p:val>
                                            <p:strVal val="#ppt_w"/>
                                          </p:val>
                                        </p:tav>
                                      </p:tavLst>
                                    </p:anim>
                                    <p:anim calcmode="lin" valueType="num">
                                      <p:cBhvr>
                                        <p:cTn id="65" dur="500" fill="hold"/>
                                        <p:tgtEl>
                                          <p:spTgt spid="94"/>
                                        </p:tgtEl>
                                        <p:attrNameLst>
                                          <p:attrName>ppt_h</p:attrName>
                                        </p:attrNameLst>
                                      </p:cBhvr>
                                      <p:tavLst>
                                        <p:tav tm="0">
                                          <p:val>
                                            <p:fltVal val="0"/>
                                          </p:val>
                                        </p:tav>
                                        <p:tav tm="100000">
                                          <p:val>
                                            <p:strVal val="#ppt_h"/>
                                          </p:val>
                                        </p:tav>
                                      </p:tavLst>
                                    </p:anim>
                                    <p:animEffect transition="in" filter="fade">
                                      <p:cBhvr>
                                        <p:cTn id="66" dur="500"/>
                                        <p:tgtEl>
                                          <p:spTgt spid="94"/>
                                        </p:tgtEl>
                                      </p:cBhvr>
                                    </p:animEffect>
                                  </p:childTnLst>
                                </p:cTn>
                              </p:par>
                              <p:par>
                                <p:cTn id="67" presetID="53" presetClass="entr" presetSubtype="16"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anim calcmode="lin" valueType="num">
                                      <p:cBhvr>
                                        <p:cTn id="69" dur="500" fill="hold"/>
                                        <p:tgtEl>
                                          <p:spTgt spid="95"/>
                                        </p:tgtEl>
                                        <p:attrNameLst>
                                          <p:attrName>ppt_w</p:attrName>
                                        </p:attrNameLst>
                                      </p:cBhvr>
                                      <p:tavLst>
                                        <p:tav tm="0">
                                          <p:val>
                                            <p:fltVal val="0"/>
                                          </p:val>
                                        </p:tav>
                                        <p:tav tm="100000">
                                          <p:val>
                                            <p:strVal val="#ppt_w"/>
                                          </p:val>
                                        </p:tav>
                                      </p:tavLst>
                                    </p:anim>
                                    <p:anim calcmode="lin" valueType="num">
                                      <p:cBhvr>
                                        <p:cTn id="70" dur="500" fill="hold"/>
                                        <p:tgtEl>
                                          <p:spTgt spid="95"/>
                                        </p:tgtEl>
                                        <p:attrNameLst>
                                          <p:attrName>ppt_h</p:attrName>
                                        </p:attrNameLst>
                                      </p:cBhvr>
                                      <p:tavLst>
                                        <p:tav tm="0">
                                          <p:val>
                                            <p:fltVal val="0"/>
                                          </p:val>
                                        </p:tav>
                                        <p:tav tm="100000">
                                          <p:val>
                                            <p:strVal val="#ppt_h"/>
                                          </p:val>
                                        </p:tav>
                                      </p:tavLst>
                                    </p:anim>
                                    <p:animEffect transition="in" filter="fade">
                                      <p:cBhvr>
                                        <p:cTn id="71" dur="500"/>
                                        <p:tgtEl>
                                          <p:spTgt spid="95"/>
                                        </p:tgtEl>
                                      </p:cBhvr>
                                    </p:animEffect>
                                  </p:childTnLst>
                                </p:cTn>
                              </p:par>
                              <p:par>
                                <p:cTn id="72" presetID="53" presetClass="entr" presetSubtype="16" fill="hold" nodeType="withEffect">
                                  <p:stCondLst>
                                    <p:cond delay="0"/>
                                  </p:stCondLst>
                                  <p:childTnLst>
                                    <p:set>
                                      <p:cBhvr>
                                        <p:cTn id="73" dur="1" fill="hold">
                                          <p:stCondLst>
                                            <p:cond delay="0"/>
                                          </p:stCondLst>
                                        </p:cTn>
                                        <p:tgtEl>
                                          <p:spTgt spid="96"/>
                                        </p:tgtEl>
                                        <p:attrNameLst>
                                          <p:attrName>style.visibility</p:attrName>
                                        </p:attrNameLst>
                                      </p:cBhvr>
                                      <p:to>
                                        <p:strVal val="visible"/>
                                      </p:to>
                                    </p:set>
                                    <p:anim calcmode="lin" valueType="num">
                                      <p:cBhvr>
                                        <p:cTn id="74" dur="500" fill="hold"/>
                                        <p:tgtEl>
                                          <p:spTgt spid="96"/>
                                        </p:tgtEl>
                                        <p:attrNameLst>
                                          <p:attrName>ppt_w</p:attrName>
                                        </p:attrNameLst>
                                      </p:cBhvr>
                                      <p:tavLst>
                                        <p:tav tm="0">
                                          <p:val>
                                            <p:fltVal val="0"/>
                                          </p:val>
                                        </p:tav>
                                        <p:tav tm="100000">
                                          <p:val>
                                            <p:strVal val="#ppt_w"/>
                                          </p:val>
                                        </p:tav>
                                      </p:tavLst>
                                    </p:anim>
                                    <p:anim calcmode="lin" valueType="num">
                                      <p:cBhvr>
                                        <p:cTn id="75" dur="500" fill="hold"/>
                                        <p:tgtEl>
                                          <p:spTgt spid="96"/>
                                        </p:tgtEl>
                                        <p:attrNameLst>
                                          <p:attrName>ppt_h</p:attrName>
                                        </p:attrNameLst>
                                      </p:cBhvr>
                                      <p:tavLst>
                                        <p:tav tm="0">
                                          <p:val>
                                            <p:fltVal val="0"/>
                                          </p:val>
                                        </p:tav>
                                        <p:tav tm="100000">
                                          <p:val>
                                            <p:strVal val="#ppt_h"/>
                                          </p:val>
                                        </p:tav>
                                      </p:tavLst>
                                    </p:anim>
                                    <p:animEffect transition="in" filter="fade">
                                      <p:cBhvr>
                                        <p:cTn id="76" dur="500"/>
                                        <p:tgtEl>
                                          <p:spTgt spid="96"/>
                                        </p:tgtEl>
                                      </p:cBhvr>
                                    </p:animEffect>
                                  </p:childTnLst>
                                </p:cTn>
                              </p:par>
                              <p:par>
                                <p:cTn id="77" presetID="53" presetClass="entr" presetSubtype="16" fill="hold" nodeType="withEffect">
                                  <p:stCondLst>
                                    <p:cond delay="0"/>
                                  </p:stCondLst>
                                  <p:childTnLst>
                                    <p:set>
                                      <p:cBhvr>
                                        <p:cTn id="78" dur="1" fill="hold">
                                          <p:stCondLst>
                                            <p:cond delay="0"/>
                                          </p:stCondLst>
                                        </p:cTn>
                                        <p:tgtEl>
                                          <p:spTgt spid="98"/>
                                        </p:tgtEl>
                                        <p:attrNameLst>
                                          <p:attrName>style.visibility</p:attrName>
                                        </p:attrNameLst>
                                      </p:cBhvr>
                                      <p:to>
                                        <p:strVal val="visible"/>
                                      </p:to>
                                    </p:set>
                                    <p:anim calcmode="lin" valueType="num">
                                      <p:cBhvr>
                                        <p:cTn id="79" dur="500" fill="hold"/>
                                        <p:tgtEl>
                                          <p:spTgt spid="98"/>
                                        </p:tgtEl>
                                        <p:attrNameLst>
                                          <p:attrName>ppt_w</p:attrName>
                                        </p:attrNameLst>
                                      </p:cBhvr>
                                      <p:tavLst>
                                        <p:tav tm="0">
                                          <p:val>
                                            <p:fltVal val="0"/>
                                          </p:val>
                                        </p:tav>
                                        <p:tav tm="100000">
                                          <p:val>
                                            <p:strVal val="#ppt_w"/>
                                          </p:val>
                                        </p:tav>
                                      </p:tavLst>
                                    </p:anim>
                                    <p:anim calcmode="lin" valueType="num">
                                      <p:cBhvr>
                                        <p:cTn id="80" dur="500" fill="hold"/>
                                        <p:tgtEl>
                                          <p:spTgt spid="98"/>
                                        </p:tgtEl>
                                        <p:attrNameLst>
                                          <p:attrName>ppt_h</p:attrName>
                                        </p:attrNameLst>
                                      </p:cBhvr>
                                      <p:tavLst>
                                        <p:tav tm="0">
                                          <p:val>
                                            <p:fltVal val="0"/>
                                          </p:val>
                                        </p:tav>
                                        <p:tav tm="100000">
                                          <p:val>
                                            <p:strVal val="#ppt_h"/>
                                          </p:val>
                                        </p:tav>
                                      </p:tavLst>
                                    </p:anim>
                                    <p:animEffect transition="in" filter="fade">
                                      <p:cBhvr>
                                        <p:cTn id="81"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直線コネクタ 19">
            <a:extLst>
              <a:ext uri="{FF2B5EF4-FFF2-40B4-BE49-F238E27FC236}">
                <a16:creationId xmlns:a16="http://schemas.microsoft.com/office/drawing/2014/main" id="{48818D71-0BAC-224F-8E66-F0C1E432CD06}"/>
              </a:ext>
            </a:extLst>
          </p:cNvPr>
          <p:cNvCxnSpPr>
            <a:cxnSpLocks/>
          </p:cNvCxnSpPr>
          <p:nvPr/>
        </p:nvCxnSpPr>
        <p:spPr>
          <a:xfrm>
            <a:off x="0" y="3611571"/>
            <a:ext cx="1172308" cy="0"/>
          </a:xfrm>
          <a:prstGeom prst="line">
            <a:avLst/>
          </a:prstGeom>
          <a:noFill/>
          <a:ln w="28575" cap="flat" cmpd="sng" algn="ctr">
            <a:solidFill>
              <a:sysClr val="window" lastClr="FFFFFF">
                <a:lumMod val="50000"/>
              </a:sysClr>
            </a:solidFill>
            <a:prstDash val="solid"/>
          </a:ln>
          <a:effectLst/>
        </p:spPr>
      </p:cxn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GA 4</a:t>
            </a:r>
            <a:r>
              <a:rPr lang="en-US" baseline="30000" dirty="0"/>
              <a:t>th</a:t>
            </a:r>
            <a:r>
              <a:rPr lang="en-US" dirty="0"/>
              <a:t> Generation New Capabilities</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8" name="Date Placeholder 12">
            <a:extLst>
              <a:ext uri="{FF2B5EF4-FFF2-40B4-BE49-F238E27FC236}">
                <a16:creationId xmlns:a16="http://schemas.microsoft.com/office/drawing/2014/main" id="{EAC3FD51-7409-0742-AC5A-9DC9B30D1E48}"/>
              </a:ext>
            </a:extLst>
          </p:cNvPr>
          <p:cNvSpPr>
            <a:spLocks noGrp="1"/>
          </p:cNvSpPr>
          <p:nvPr>
            <p:ph type="dt" sz="half" idx="10"/>
          </p:nvPr>
        </p:nvSpPr>
        <p:spPr>
          <a:xfrm>
            <a:off x="550863" y="6507212"/>
            <a:ext cx="2628900" cy="153888"/>
          </a:xfrm>
        </p:spPr>
        <p:txBody>
          <a:bodyPr/>
          <a:lstStyle/>
          <a:p>
            <a:r>
              <a:rPr lang="en-US"/>
              <a:t>Saturday, May 8, 2021</a:t>
            </a:r>
            <a:endParaRPr lang="en-US" dirty="0"/>
          </a:p>
        </p:txBody>
      </p:sp>
      <p:sp>
        <p:nvSpPr>
          <p:cNvPr id="9" name="Footer Placeholder 13">
            <a:extLst>
              <a:ext uri="{FF2B5EF4-FFF2-40B4-BE49-F238E27FC236}">
                <a16:creationId xmlns:a16="http://schemas.microsoft.com/office/drawing/2014/main" id="{72F32C7F-A38A-3D40-AF1C-3CD369D1B59C}"/>
              </a:ext>
            </a:extLst>
          </p:cNvPr>
          <p:cNvSpPr>
            <a:spLocks noGrp="1"/>
          </p:cNvSpPr>
          <p:nvPr>
            <p:ph type="ftr" sz="quarter" idx="11"/>
          </p:nvPr>
        </p:nvSpPr>
        <p:spPr>
          <a:xfrm>
            <a:off x="3359150" y="6507212"/>
            <a:ext cx="6379210" cy="153888"/>
          </a:xfrm>
        </p:spPr>
        <p:txBody>
          <a:bodyPr/>
          <a:lstStyle/>
          <a:p>
            <a:r>
              <a:rPr lang="en-US"/>
              <a:t>Digital Analytics | Group B</a:t>
            </a:r>
            <a:endParaRPr lang="en-US" dirty="0"/>
          </a:p>
        </p:txBody>
      </p:sp>
      <p:sp>
        <p:nvSpPr>
          <p:cNvPr id="43" name="円/楕円 9">
            <a:extLst>
              <a:ext uri="{FF2B5EF4-FFF2-40B4-BE49-F238E27FC236}">
                <a16:creationId xmlns:a16="http://schemas.microsoft.com/office/drawing/2014/main" id="{8A4BBAB2-26F9-E445-BFA7-8A23FA206BF6}"/>
              </a:ext>
            </a:extLst>
          </p:cNvPr>
          <p:cNvSpPr/>
          <p:nvPr/>
        </p:nvSpPr>
        <p:spPr>
          <a:xfrm>
            <a:off x="903113" y="2747475"/>
            <a:ext cx="1728192" cy="1728192"/>
          </a:xfrm>
          <a:prstGeom prst="ellipse">
            <a:avLst/>
          </a:prstGeom>
          <a:solidFill>
            <a:srgbClr val="0066CC"/>
          </a:solidFill>
          <a:ln w="25400" cap="flat" cmpd="sng" algn="ctr">
            <a:noFill/>
            <a:prstDash val="solid"/>
          </a:ln>
          <a:effectLst/>
        </p:spPr>
        <p:txBody>
          <a:bodyPr wrap="none" rtlCol="0" anchor="ctr"/>
          <a:lstStyle/>
          <a:p>
            <a:pPr marL="0" marR="0" lvl="0" indent="0" algn="ctr" defTabSz="1632753"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Aleo-Bold" pitchFamily="34" charset="0"/>
                <a:cs typeface="+mn-cs"/>
              </a:rPr>
              <a:t>1</a:t>
            </a:r>
          </a:p>
        </p:txBody>
      </p:sp>
      <p:sp>
        <p:nvSpPr>
          <p:cNvPr id="44" name="円/楕円 10">
            <a:extLst>
              <a:ext uri="{FF2B5EF4-FFF2-40B4-BE49-F238E27FC236}">
                <a16:creationId xmlns:a16="http://schemas.microsoft.com/office/drawing/2014/main" id="{71514EB3-CCDE-BC4C-8462-BDD1EF6A5097}"/>
              </a:ext>
            </a:extLst>
          </p:cNvPr>
          <p:cNvSpPr/>
          <p:nvPr/>
        </p:nvSpPr>
        <p:spPr>
          <a:xfrm>
            <a:off x="3776287" y="2747475"/>
            <a:ext cx="1728192" cy="1728192"/>
          </a:xfrm>
          <a:prstGeom prst="ellipse">
            <a:avLst/>
          </a:prstGeom>
          <a:solidFill>
            <a:srgbClr val="0099CC"/>
          </a:solidFill>
          <a:ln w="25400" cap="flat" cmpd="sng" algn="ctr">
            <a:noFill/>
            <a:prstDash val="solid"/>
          </a:ln>
          <a:effectLst/>
        </p:spPr>
        <p:txBody>
          <a:bodyPr wrap="none" rtlCol="0" anchor="ctr"/>
          <a:lstStyle/>
          <a:p>
            <a:pPr marL="0" marR="0" lvl="0" indent="0" algn="ctr" defTabSz="1632753"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Aleo-Bold" pitchFamily="34" charset="0"/>
                <a:cs typeface="+mn-cs"/>
              </a:rPr>
              <a:t>2</a:t>
            </a:r>
          </a:p>
        </p:txBody>
      </p:sp>
      <p:sp>
        <p:nvSpPr>
          <p:cNvPr id="45" name="円/楕円 11">
            <a:extLst>
              <a:ext uri="{FF2B5EF4-FFF2-40B4-BE49-F238E27FC236}">
                <a16:creationId xmlns:a16="http://schemas.microsoft.com/office/drawing/2014/main" id="{C7ABD62F-11E4-9C4B-AA59-608F5002DF3C}"/>
              </a:ext>
            </a:extLst>
          </p:cNvPr>
          <p:cNvSpPr/>
          <p:nvPr/>
        </p:nvSpPr>
        <p:spPr>
          <a:xfrm>
            <a:off x="9395617" y="2747475"/>
            <a:ext cx="1728192" cy="1728192"/>
          </a:xfrm>
          <a:prstGeom prst="ellipse">
            <a:avLst/>
          </a:prstGeom>
          <a:solidFill>
            <a:srgbClr val="00CC99"/>
          </a:solidFill>
          <a:ln w="25400" cap="flat" cmpd="sng" algn="ctr">
            <a:noFill/>
            <a:prstDash val="solid"/>
          </a:ln>
          <a:effectLst/>
        </p:spPr>
        <p:txBody>
          <a:bodyPr wrap="none" rtlCol="0" anchor="ctr"/>
          <a:lstStyle/>
          <a:p>
            <a:pPr marL="0" marR="0" lvl="0" indent="0" algn="ctr" defTabSz="1632753"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Aleo-Bold" pitchFamily="34" charset="0"/>
                <a:cs typeface="+mn-cs"/>
              </a:rPr>
              <a:t>4</a:t>
            </a:r>
          </a:p>
        </p:txBody>
      </p:sp>
      <p:sp>
        <p:nvSpPr>
          <p:cNvPr id="46" name="円/楕円 12">
            <a:extLst>
              <a:ext uri="{FF2B5EF4-FFF2-40B4-BE49-F238E27FC236}">
                <a16:creationId xmlns:a16="http://schemas.microsoft.com/office/drawing/2014/main" id="{E9524E06-1D3C-FA4A-986A-CD9581B2FE41}"/>
              </a:ext>
            </a:extLst>
          </p:cNvPr>
          <p:cNvSpPr/>
          <p:nvPr/>
        </p:nvSpPr>
        <p:spPr>
          <a:xfrm>
            <a:off x="6558615" y="2747475"/>
            <a:ext cx="1728192" cy="1728192"/>
          </a:xfrm>
          <a:prstGeom prst="ellipse">
            <a:avLst/>
          </a:prstGeom>
          <a:solidFill>
            <a:srgbClr val="009999"/>
          </a:solidFill>
          <a:ln w="25400" cap="flat" cmpd="sng" algn="ctr">
            <a:noFill/>
            <a:prstDash val="solid"/>
          </a:ln>
          <a:effectLst/>
        </p:spPr>
        <p:txBody>
          <a:bodyPr wrap="none" rtlCol="0" anchor="ctr"/>
          <a:lstStyle/>
          <a:p>
            <a:pPr marL="0" marR="0" lvl="0" indent="0" algn="ctr" defTabSz="1632753"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Aleo-Bold" pitchFamily="34" charset="0"/>
                <a:cs typeface="+mn-cs"/>
              </a:rPr>
              <a:t>3</a:t>
            </a:r>
          </a:p>
        </p:txBody>
      </p:sp>
      <p:cxnSp>
        <p:nvCxnSpPr>
          <p:cNvPr id="48" name="直線コネクタ 20">
            <a:extLst>
              <a:ext uri="{FF2B5EF4-FFF2-40B4-BE49-F238E27FC236}">
                <a16:creationId xmlns:a16="http://schemas.microsoft.com/office/drawing/2014/main" id="{0D8B95E6-1549-E047-9F16-94753F2DFEAD}"/>
              </a:ext>
            </a:extLst>
          </p:cNvPr>
          <p:cNvCxnSpPr>
            <a:stCxn id="44" idx="2"/>
            <a:endCxn id="43" idx="6"/>
          </p:cNvCxnSpPr>
          <p:nvPr/>
        </p:nvCxnSpPr>
        <p:spPr>
          <a:xfrm flipH="1">
            <a:off x="2631305" y="3611571"/>
            <a:ext cx="1144982" cy="0"/>
          </a:xfrm>
          <a:prstGeom prst="line">
            <a:avLst/>
          </a:prstGeom>
          <a:noFill/>
          <a:ln w="28575" cap="flat" cmpd="sng" algn="ctr">
            <a:solidFill>
              <a:sysClr val="window" lastClr="FFFFFF">
                <a:lumMod val="50000"/>
              </a:sysClr>
            </a:solidFill>
            <a:prstDash val="solid"/>
          </a:ln>
          <a:effectLst/>
        </p:spPr>
      </p:cxnSp>
      <p:cxnSp>
        <p:nvCxnSpPr>
          <p:cNvPr id="49" name="直線コネクタ 26">
            <a:extLst>
              <a:ext uri="{FF2B5EF4-FFF2-40B4-BE49-F238E27FC236}">
                <a16:creationId xmlns:a16="http://schemas.microsoft.com/office/drawing/2014/main" id="{C2B41EC9-49CC-DA48-AAF7-410F10D363D3}"/>
              </a:ext>
            </a:extLst>
          </p:cNvPr>
          <p:cNvCxnSpPr>
            <a:stCxn id="46" idx="2"/>
            <a:endCxn id="44" idx="6"/>
          </p:cNvCxnSpPr>
          <p:nvPr/>
        </p:nvCxnSpPr>
        <p:spPr>
          <a:xfrm flipH="1">
            <a:off x="5504479" y="3611571"/>
            <a:ext cx="1054136" cy="0"/>
          </a:xfrm>
          <a:prstGeom prst="line">
            <a:avLst/>
          </a:prstGeom>
          <a:noFill/>
          <a:ln w="28575" cap="flat" cmpd="sng" algn="ctr">
            <a:solidFill>
              <a:sysClr val="window" lastClr="FFFFFF">
                <a:lumMod val="50000"/>
              </a:sysClr>
            </a:solidFill>
            <a:prstDash val="solid"/>
          </a:ln>
          <a:effectLst/>
        </p:spPr>
      </p:cxnSp>
      <p:cxnSp>
        <p:nvCxnSpPr>
          <p:cNvPr id="50" name="直線コネクタ 29">
            <a:extLst>
              <a:ext uri="{FF2B5EF4-FFF2-40B4-BE49-F238E27FC236}">
                <a16:creationId xmlns:a16="http://schemas.microsoft.com/office/drawing/2014/main" id="{AA3D5AE7-C6D7-834C-B354-9F17842794D4}"/>
              </a:ext>
            </a:extLst>
          </p:cNvPr>
          <p:cNvCxnSpPr>
            <a:stCxn id="45" idx="2"/>
            <a:endCxn id="46" idx="6"/>
          </p:cNvCxnSpPr>
          <p:nvPr/>
        </p:nvCxnSpPr>
        <p:spPr>
          <a:xfrm flipH="1">
            <a:off x="8286807" y="3611571"/>
            <a:ext cx="1108810" cy="0"/>
          </a:xfrm>
          <a:prstGeom prst="line">
            <a:avLst/>
          </a:prstGeom>
          <a:noFill/>
          <a:ln w="28575" cap="flat" cmpd="sng" algn="ctr">
            <a:solidFill>
              <a:sysClr val="window" lastClr="FFFFFF">
                <a:lumMod val="50000"/>
              </a:sysClr>
            </a:solidFill>
            <a:prstDash val="solid"/>
          </a:ln>
          <a:effectLst/>
        </p:spPr>
      </p:cxnSp>
      <p:cxnSp>
        <p:nvCxnSpPr>
          <p:cNvPr id="51" name="直線コネクタ 32">
            <a:extLst>
              <a:ext uri="{FF2B5EF4-FFF2-40B4-BE49-F238E27FC236}">
                <a16:creationId xmlns:a16="http://schemas.microsoft.com/office/drawing/2014/main" id="{1105F314-18BD-A84F-9D03-BA6A62E0EA16}"/>
              </a:ext>
            </a:extLst>
          </p:cNvPr>
          <p:cNvCxnSpPr>
            <a:cxnSpLocks/>
            <a:endCxn id="45" idx="6"/>
          </p:cNvCxnSpPr>
          <p:nvPr/>
        </p:nvCxnSpPr>
        <p:spPr>
          <a:xfrm flipH="1">
            <a:off x="11123809" y="3611571"/>
            <a:ext cx="1068191" cy="0"/>
          </a:xfrm>
          <a:prstGeom prst="line">
            <a:avLst/>
          </a:prstGeom>
          <a:noFill/>
          <a:ln w="28575" cap="flat" cmpd="sng" algn="ctr">
            <a:solidFill>
              <a:sysClr val="window" lastClr="FFFFFF">
                <a:lumMod val="50000"/>
              </a:sysClr>
            </a:solidFill>
            <a:prstDash val="solid"/>
          </a:ln>
          <a:effectLst/>
        </p:spPr>
      </p:cxnSp>
      <p:sp>
        <p:nvSpPr>
          <p:cNvPr id="17" name="Rectangle 16">
            <a:extLst>
              <a:ext uri="{FF2B5EF4-FFF2-40B4-BE49-F238E27FC236}">
                <a16:creationId xmlns:a16="http://schemas.microsoft.com/office/drawing/2014/main" id="{99D08735-A1F4-7A41-B2BE-D5C5E708E44C}"/>
              </a:ext>
            </a:extLst>
          </p:cNvPr>
          <p:cNvSpPr/>
          <p:nvPr/>
        </p:nvSpPr>
        <p:spPr>
          <a:xfrm>
            <a:off x="5682510" y="1686698"/>
            <a:ext cx="3122124" cy="954107"/>
          </a:xfrm>
          <a:prstGeom prst="rect">
            <a:avLst/>
          </a:prstGeom>
        </p:spPr>
        <p:txBody>
          <a:bodyPr wrap="square" lIns="91440" tIns="45720" rIns="91440" bIns="45720" anchor="t">
            <a:spAutoFit/>
          </a:bodyPr>
          <a:lstStyle/>
          <a:p>
            <a:pPr algn="ctr"/>
            <a:r>
              <a:rPr lang="en-PH" sz="1400" dirty="0">
                <a:solidFill>
                  <a:schemeClr val="tx1">
                    <a:lumMod val="65000"/>
                  </a:schemeClr>
                </a:solidFill>
                <a:latin typeface="proxima-regular"/>
              </a:rPr>
              <a:t>GA4 will allow marketers to edit, correct and fine-tune the way events are tracked in their analytics without having to edit on-site code.</a:t>
            </a:r>
            <a:endParaRPr lang="en-PH" sz="1400" b="0" i="0" dirty="0">
              <a:solidFill>
                <a:schemeClr val="tx1">
                  <a:lumMod val="65000"/>
                </a:schemeClr>
              </a:solidFill>
              <a:effectLst/>
              <a:latin typeface="proxima-regular"/>
            </a:endParaRPr>
          </a:p>
        </p:txBody>
      </p:sp>
      <p:sp>
        <p:nvSpPr>
          <p:cNvPr id="18" name="Rectangle 17">
            <a:extLst>
              <a:ext uri="{FF2B5EF4-FFF2-40B4-BE49-F238E27FC236}">
                <a16:creationId xmlns:a16="http://schemas.microsoft.com/office/drawing/2014/main" id="{2101B047-3244-B844-A46D-198D4CA881B8}"/>
              </a:ext>
            </a:extLst>
          </p:cNvPr>
          <p:cNvSpPr/>
          <p:nvPr/>
        </p:nvSpPr>
        <p:spPr>
          <a:xfrm>
            <a:off x="3105720" y="4749900"/>
            <a:ext cx="2990280" cy="954107"/>
          </a:xfrm>
          <a:prstGeom prst="rect">
            <a:avLst/>
          </a:prstGeom>
        </p:spPr>
        <p:txBody>
          <a:bodyPr wrap="square">
            <a:spAutoFit/>
          </a:bodyPr>
          <a:lstStyle/>
          <a:p>
            <a:pPr algn="ctr"/>
            <a:r>
              <a:rPr lang="en-PH" sz="1400" dirty="0">
                <a:solidFill>
                  <a:schemeClr val="tx1">
                    <a:lumMod val="65000"/>
                  </a:schemeClr>
                </a:solidFill>
                <a:latin typeface="proxima-regular"/>
              </a:rPr>
              <a:t>Data Import can now include a wide range of data from non-website sources (like apps for example) all within one property.</a:t>
            </a:r>
            <a:endParaRPr lang="en-PH" sz="1400" b="0" i="0" dirty="0">
              <a:solidFill>
                <a:schemeClr val="tx1">
                  <a:lumMod val="65000"/>
                </a:schemeClr>
              </a:solidFill>
              <a:effectLst/>
              <a:latin typeface="proxima-regular"/>
            </a:endParaRPr>
          </a:p>
        </p:txBody>
      </p:sp>
      <p:sp>
        <p:nvSpPr>
          <p:cNvPr id="19" name="Rectangle 18">
            <a:extLst>
              <a:ext uri="{FF2B5EF4-FFF2-40B4-BE49-F238E27FC236}">
                <a16:creationId xmlns:a16="http://schemas.microsoft.com/office/drawing/2014/main" id="{825C97BE-7AB4-9D49-BE00-A28A7AF6CCC8}"/>
              </a:ext>
            </a:extLst>
          </p:cNvPr>
          <p:cNvSpPr/>
          <p:nvPr/>
        </p:nvSpPr>
        <p:spPr>
          <a:xfrm>
            <a:off x="-14408" y="1778886"/>
            <a:ext cx="3316738" cy="738661"/>
          </a:xfrm>
          <a:prstGeom prst="rect">
            <a:avLst/>
          </a:prstGeom>
        </p:spPr>
        <p:txBody>
          <a:bodyPr wrap="square">
            <a:spAutoFit/>
          </a:bodyPr>
          <a:lstStyle/>
          <a:p>
            <a:pPr algn="ctr"/>
            <a:r>
              <a:rPr lang="en-PH" sz="1400" dirty="0">
                <a:solidFill>
                  <a:schemeClr val="tx1">
                    <a:lumMod val="65000"/>
                  </a:schemeClr>
                </a:solidFill>
                <a:latin typeface="proxima-regular"/>
              </a:rPr>
              <a:t>Cross-domain tracking that does not require code adjustments either, can be done within the UI</a:t>
            </a:r>
            <a:endParaRPr lang="en-US" sz="1400" dirty="0">
              <a:solidFill>
                <a:schemeClr val="tx1">
                  <a:lumMod val="65000"/>
                </a:schemeClr>
              </a:solidFill>
            </a:endParaRPr>
          </a:p>
        </p:txBody>
      </p:sp>
      <p:sp>
        <p:nvSpPr>
          <p:cNvPr id="20" name="Rectangle 19">
            <a:extLst>
              <a:ext uri="{FF2B5EF4-FFF2-40B4-BE49-F238E27FC236}">
                <a16:creationId xmlns:a16="http://schemas.microsoft.com/office/drawing/2014/main" id="{02266007-7171-F84A-9C74-A2B01B9376BD}"/>
              </a:ext>
            </a:extLst>
          </p:cNvPr>
          <p:cNvSpPr/>
          <p:nvPr/>
        </p:nvSpPr>
        <p:spPr>
          <a:xfrm>
            <a:off x="8804634" y="4752775"/>
            <a:ext cx="2990280" cy="738664"/>
          </a:xfrm>
          <a:prstGeom prst="rect">
            <a:avLst/>
          </a:prstGeom>
        </p:spPr>
        <p:txBody>
          <a:bodyPr wrap="square">
            <a:spAutoFit/>
          </a:bodyPr>
          <a:lstStyle/>
          <a:p>
            <a:pPr algn="ctr"/>
            <a:r>
              <a:rPr lang="en-PH" sz="1400" dirty="0">
                <a:solidFill>
                  <a:schemeClr val="tx1">
                    <a:lumMod val="65000"/>
                  </a:schemeClr>
                </a:solidFill>
                <a:latin typeface="proxima-regular"/>
              </a:rPr>
              <a:t>A “Life Cycle Report” which seems to be one of the biggest changes in Analytics and focuses on user journey. </a:t>
            </a:r>
            <a:endParaRPr lang="en-US" sz="1400" dirty="0">
              <a:solidFill>
                <a:schemeClr val="tx1">
                  <a:lumMod val="65000"/>
                </a:schemeClr>
              </a:solidFill>
            </a:endParaRPr>
          </a:p>
        </p:txBody>
      </p:sp>
    </p:spTree>
    <p:extLst>
      <p:ext uri="{BB962C8B-B14F-4D97-AF65-F5344CB8AC3E}">
        <p14:creationId xmlns:p14="http://schemas.microsoft.com/office/powerpoint/2010/main" val="91418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left)">
                                      <p:cBhvr>
                                        <p:cTn id="16" dur="500"/>
                                        <p:tgtEl>
                                          <p:spTgt spid="48"/>
                                        </p:tgtEl>
                                      </p:cBhvr>
                                    </p:animEffect>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p:cTn id="20" dur="500" fill="hold"/>
                                        <p:tgtEl>
                                          <p:spTgt spid="44"/>
                                        </p:tgtEl>
                                        <p:attrNameLst>
                                          <p:attrName>ppt_w</p:attrName>
                                        </p:attrNameLst>
                                      </p:cBhvr>
                                      <p:tavLst>
                                        <p:tav tm="0">
                                          <p:val>
                                            <p:fltVal val="0"/>
                                          </p:val>
                                        </p:tav>
                                        <p:tav tm="100000">
                                          <p:val>
                                            <p:strVal val="#ppt_w"/>
                                          </p:val>
                                        </p:tav>
                                      </p:tavLst>
                                    </p:anim>
                                    <p:anim calcmode="lin" valueType="num">
                                      <p:cBhvr>
                                        <p:cTn id="21" dur="500" fill="hold"/>
                                        <p:tgtEl>
                                          <p:spTgt spid="44"/>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left)">
                                      <p:cBhvr>
                                        <p:cTn id="25" dur="500"/>
                                        <p:tgtEl>
                                          <p:spTgt spid="49"/>
                                        </p:tgtEl>
                                      </p:cBhvr>
                                    </p:animEffect>
                                  </p:childTnLst>
                                </p:cTn>
                              </p:par>
                            </p:childTnLst>
                          </p:cTn>
                        </p:par>
                        <p:par>
                          <p:cTn id="26" fill="hold">
                            <p:stCondLst>
                              <p:cond delay="2500"/>
                            </p:stCondLst>
                            <p:childTnLst>
                              <p:par>
                                <p:cTn id="27" presetID="23" presetClass="entr" presetSubtype="16"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p:cTn id="29" dur="500" fill="hold"/>
                                        <p:tgtEl>
                                          <p:spTgt spid="46"/>
                                        </p:tgtEl>
                                        <p:attrNameLst>
                                          <p:attrName>ppt_w</p:attrName>
                                        </p:attrNameLst>
                                      </p:cBhvr>
                                      <p:tavLst>
                                        <p:tav tm="0">
                                          <p:val>
                                            <p:fltVal val="0"/>
                                          </p:val>
                                        </p:tav>
                                        <p:tav tm="100000">
                                          <p:val>
                                            <p:strVal val="#ppt_w"/>
                                          </p:val>
                                        </p:tav>
                                      </p:tavLst>
                                    </p:anim>
                                    <p:anim calcmode="lin" valueType="num">
                                      <p:cBhvr>
                                        <p:cTn id="30" dur="500" fill="hold"/>
                                        <p:tgtEl>
                                          <p:spTgt spid="46"/>
                                        </p:tgtEl>
                                        <p:attrNameLst>
                                          <p:attrName>ppt_h</p:attrName>
                                        </p:attrNameLst>
                                      </p:cBhvr>
                                      <p:tavLst>
                                        <p:tav tm="0">
                                          <p:val>
                                            <p:fltVal val="0"/>
                                          </p:val>
                                        </p:tav>
                                        <p:tav tm="100000">
                                          <p:val>
                                            <p:strVal val="#ppt_h"/>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p:stCondLst>
                              <p:cond delay="3500"/>
                            </p:stCondLst>
                            <p:childTnLst>
                              <p:par>
                                <p:cTn id="36" presetID="23" presetClass="entr" presetSubtype="16" fill="hold" grpId="0" nodeType="afterEffect">
                                  <p:stCondLst>
                                    <p:cond delay="0"/>
                                  </p:stCondLst>
                                  <p:childTnLst>
                                    <p:set>
                                      <p:cBhvr>
                                        <p:cTn id="37" dur="1" fill="hold">
                                          <p:stCondLst>
                                            <p:cond delay="0"/>
                                          </p:stCondLst>
                                        </p:cTn>
                                        <p:tgtEl>
                                          <p:spTgt spid="45"/>
                                        </p:tgtEl>
                                        <p:attrNameLst>
                                          <p:attrName>style.visibility</p:attrName>
                                        </p:attrNameLst>
                                      </p:cBhvr>
                                      <p:to>
                                        <p:strVal val="visible"/>
                                      </p:to>
                                    </p:set>
                                    <p:anim calcmode="lin" valueType="num">
                                      <p:cBhvr>
                                        <p:cTn id="38" dur="500" fill="hold"/>
                                        <p:tgtEl>
                                          <p:spTgt spid="45"/>
                                        </p:tgtEl>
                                        <p:attrNameLst>
                                          <p:attrName>ppt_w</p:attrName>
                                        </p:attrNameLst>
                                      </p:cBhvr>
                                      <p:tavLst>
                                        <p:tav tm="0">
                                          <p:val>
                                            <p:fltVal val="0"/>
                                          </p:val>
                                        </p:tav>
                                        <p:tav tm="100000">
                                          <p:val>
                                            <p:strVal val="#ppt_w"/>
                                          </p:val>
                                        </p:tav>
                                      </p:tavLst>
                                    </p:anim>
                                    <p:anim calcmode="lin" valueType="num">
                                      <p:cBhvr>
                                        <p:cTn id="39" dur="500" fill="hold"/>
                                        <p:tgtEl>
                                          <p:spTgt spid="45"/>
                                        </p:tgtEl>
                                        <p:attrNameLst>
                                          <p:attrName>ppt_h</p:attrName>
                                        </p:attrNameLst>
                                      </p:cBhvr>
                                      <p:tavLst>
                                        <p:tav tm="0">
                                          <p:val>
                                            <p:fltVal val="0"/>
                                          </p:val>
                                        </p:tav>
                                        <p:tav tm="100000">
                                          <p:val>
                                            <p:strVal val="#ppt_h"/>
                                          </p:val>
                                        </p:tav>
                                      </p:tavLst>
                                    </p:anim>
                                  </p:childTnLst>
                                </p:cTn>
                              </p:par>
                            </p:childTnLst>
                          </p:cTn>
                        </p:par>
                        <p:par>
                          <p:cTn id="40" fill="hold">
                            <p:stCondLst>
                              <p:cond delay="4000"/>
                            </p:stCondLst>
                            <p:childTnLst>
                              <p:par>
                                <p:cTn id="41" presetID="22" presetClass="entr" presetSubtype="8" fill="hold"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wipe(left)">
                                      <p:cBhvr>
                                        <p:cTn id="4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2610465"/>
            <a:ext cx="4345601" cy="1323360"/>
          </a:xfrm>
        </p:spPr>
        <p:txBody>
          <a:bodyPr>
            <a:noAutofit/>
          </a:bodyPr>
          <a:lstStyle/>
          <a:p>
            <a:r>
              <a:rPr lang="en-US" sz="6000" dirty="0"/>
              <a:t>GA4 Impacts to GMS</a:t>
            </a: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8" name="Date Placeholder 12">
            <a:extLst>
              <a:ext uri="{FF2B5EF4-FFF2-40B4-BE49-F238E27FC236}">
                <a16:creationId xmlns:a16="http://schemas.microsoft.com/office/drawing/2014/main" id="{1D68F4EC-8C1C-4F4E-ABF1-B54F9967A60E}"/>
              </a:ext>
            </a:extLst>
          </p:cNvPr>
          <p:cNvSpPr>
            <a:spLocks noGrp="1"/>
          </p:cNvSpPr>
          <p:nvPr>
            <p:ph type="dt" sz="half" idx="10"/>
          </p:nvPr>
        </p:nvSpPr>
        <p:spPr>
          <a:xfrm>
            <a:off x="550863" y="6507212"/>
            <a:ext cx="2628900" cy="153888"/>
          </a:xfrm>
        </p:spPr>
        <p:txBody>
          <a:bodyPr/>
          <a:lstStyle/>
          <a:p>
            <a:r>
              <a:rPr lang="en-US" dirty="0"/>
              <a:t>Saturday, May 8, 2021</a:t>
            </a:r>
          </a:p>
        </p:txBody>
      </p:sp>
      <p:sp>
        <p:nvSpPr>
          <p:cNvPr id="9" name="Footer Placeholder 13">
            <a:extLst>
              <a:ext uri="{FF2B5EF4-FFF2-40B4-BE49-F238E27FC236}">
                <a16:creationId xmlns:a16="http://schemas.microsoft.com/office/drawing/2014/main" id="{22E02493-4B36-C742-B6C7-483B28D7C9A9}"/>
              </a:ext>
            </a:extLst>
          </p:cNvPr>
          <p:cNvSpPr>
            <a:spLocks noGrp="1"/>
          </p:cNvSpPr>
          <p:nvPr>
            <p:ph type="ftr" sz="quarter" idx="11"/>
          </p:nvPr>
        </p:nvSpPr>
        <p:spPr>
          <a:xfrm>
            <a:off x="3359150" y="6507212"/>
            <a:ext cx="6379210" cy="153888"/>
          </a:xfrm>
        </p:spPr>
        <p:txBody>
          <a:bodyPr/>
          <a:lstStyle/>
          <a:p>
            <a:r>
              <a:rPr lang="en-US" dirty="0"/>
              <a:t>Digital Analytics | Group B</a:t>
            </a:r>
          </a:p>
        </p:txBody>
      </p:sp>
    </p:spTree>
    <p:extLst>
      <p:ext uri="{BB962C8B-B14F-4D97-AF65-F5344CB8AC3E}">
        <p14:creationId xmlns:p14="http://schemas.microsoft.com/office/powerpoint/2010/main" val="39551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rot="16200000">
            <a:off x="-1639795" y="2467204"/>
            <a:ext cx="6136988" cy="1332000"/>
          </a:xfrm>
        </p:spPr>
        <p:txBody>
          <a:bodyPr/>
          <a:lstStyle/>
          <a:p>
            <a:r>
              <a:rPr lang="en-US" dirty="0"/>
              <a:t>GA 4 Impacts to GMS</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8" name="Date Placeholder 12">
            <a:extLst>
              <a:ext uri="{FF2B5EF4-FFF2-40B4-BE49-F238E27FC236}">
                <a16:creationId xmlns:a16="http://schemas.microsoft.com/office/drawing/2014/main" id="{EAC3FD51-7409-0742-AC5A-9DC9B30D1E48}"/>
              </a:ext>
            </a:extLst>
          </p:cNvPr>
          <p:cNvSpPr>
            <a:spLocks noGrp="1"/>
          </p:cNvSpPr>
          <p:nvPr>
            <p:ph type="dt" sz="half" idx="10"/>
          </p:nvPr>
        </p:nvSpPr>
        <p:spPr>
          <a:xfrm>
            <a:off x="550863" y="6507212"/>
            <a:ext cx="2628900" cy="153888"/>
          </a:xfrm>
        </p:spPr>
        <p:txBody>
          <a:bodyPr/>
          <a:lstStyle/>
          <a:p>
            <a:r>
              <a:rPr lang="en-US"/>
              <a:t>Saturday, May 8, 2021</a:t>
            </a:r>
            <a:endParaRPr lang="en-US" dirty="0"/>
          </a:p>
        </p:txBody>
      </p:sp>
      <p:sp>
        <p:nvSpPr>
          <p:cNvPr id="9" name="Footer Placeholder 13">
            <a:extLst>
              <a:ext uri="{FF2B5EF4-FFF2-40B4-BE49-F238E27FC236}">
                <a16:creationId xmlns:a16="http://schemas.microsoft.com/office/drawing/2014/main" id="{72F32C7F-A38A-3D40-AF1C-3CD369D1B59C}"/>
              </a:ext>
            </a:extLst>
          </p:cNvPr>
          <p:cNvSpPr>
            <a:spLocks noGrp="1"/>
          </p:cNvSpPr>
          <p:nvPr>
            <p:ph type="ftr" sz="quarter" idx="11"/>
          </p:nvPr>
        </p:nvSpPr>
        <p:spPr>
          <a:xfrm>
            <a:off x="3359150" y="6507212"/>
            <a:ext cx="6379210" cy="153888"/>
          </a:xfrm>
        </p:spPr>
        <p:txBody>
          <a:bodyPr/>
          <a:lstStyle/>
          <a:p>
            <a:r>
              <a:rPr lang="en-US"/>
              <a:t>Digital Analytics | Group B</a:t>
            </a:r>
            <a:endParaRPr lang="en-US" dirty="0"/>
          </a:p>
        </p:txBody>
      </p:sp>
      <p:sp>
        <p:nvSpPr>
          <p:cNvPr id="21" name="Freeform 28">
            <a:extLst>
              <a:ext uri="{FF2B5EF4-FFF2-40B4-BE49-F238E27FC236}">
                <a16:creationId xmlns:a16="http://schemas.microsoft.com/office/drawing/2014/main" id="{09229999-2629-9643-9DAD-C15D4CE327A2}"/>
              </a:ext>
            </a:extLst>
          </p:cNvPr>
          <p:cNvSpPr/>
          <p:nvPr/>
        </p:nvSpPr>
        <p:spPr>
          <a:xfrm>
            <a:off x="1607948" y="-17863"/>
            <a:ext cx="637083" cy="535008"/>
          </a:xfrm>
          <a:custGeom>
            <a:avLst/>
            <a:gdLst>
              <a:gd name="connsiteX0" fmla="*/ 0 w 637083"/>
              <a:gd name="connsiteY0" fmla="*/ 0 h 535008"/>
              <a:gd name="connsiteX1" fmla="*/ 232616 w 637083"/>
              <a:gd name="connsiteY1" fmla="*/ 0 h 535008"/>
              <a:gd name="connsiteX2" fmla="*/ 260711 w 637083"/>
              <a:gd name="connsiteY2" fmla="*/ 26787 h 535008"/>
              <a:gd name="connsiteX3" fmla="*/ 572096 w 637083"/>
              <a:gd name="connsiteY3" fmla="*/ 369396 h 535008"/>
              <a:gd name="connsiteX4" fmla="*/ 637083 w 637083"/>
              <a:gd name="connsiteY4" fmla="*/ 452093 h 535008"/>
              <a:gd name="connsiteX5" fmla="*/ 627565 w 637083"/>
              <a:gd name="connsiteY5" fmla="*/ 455048 h 535008"/>
              <a:gd name="connsiteX6" fmla="*/ 532376 w 637083"/>
              <a:gd name="connsiteY6" fmla="*/ 506715 h 535008"/>
              <a:gd name="connsiteX7" fmla="*/ 498084 w 637083"/>
              <a:gd name="connsiteY7" fmla="*/ 535008 h 535008"/>
              <a:gd name="connsiteX8" fmla="*/ 448199 w 637083"/>
              <a:gd name="connsiteY8" fmla="*/ 471528 h 535008"/>
              <a:gd name="connsiteX9" fmla="*/ 147177 w 637083"/>
              <a:gd name="connsiteY9" fmla="*/ 140321 h 53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083" h="535008">
                <a:moveTo>
                  <a:pt x="0" y="0"/>
                </a:moveTo>
                <a:lnTo>
                  <a:pt x="232616" y="0"/>
                </a:lnTo>
                <a:lnTo>
                  <a:pt x="260711" y="26787"/>
                </a:lnTo>
                <a:cubicBezTo>
                  <a:pt x="369845" y="135921"/>
                  <a:pt x="473774" y="250259"/>
                  <a:pt x="572096" y="369396"/>
                </a:cubicBezTo>
                <a:lnTo>
                  <a:pt x="637083" y="452093"/>
                </a:lnTo>
                <a:lnTo>
                  <a:pt x="627565" y="455048"/>
                </a:lnTo>
                <a:cubicBezTo>
                  <a:pt x="594043" y="469227"/>
                  <a:pt x="562188" y="486574"/>
                  <a:pt x="532376" y="506715"/>
                </a:cubicBezTo>
                <a:lnTo>
                  <a:pt x="498084" y="535008"/>
                </a:lnTo>
                <a:lnTo>
                  <a:pt x="448199" y="471528"/>
                </a:lnTo>
                <a:cubicBezTo>
                  <a:pt x="353150" y="356356"/>
                  <a:pt x="252679" y="245823"/>
                  <a:pt x="147177" y="140321"/>
                </a:cubicBezTo>
                <a:close/>
              </a:path>
            </a:pathLst>
          </a:custGeom>
          <a:solidFill>
            <a:srgbClr val="BFBFB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22" name="Freeform 33">
            <a:extLst>
              <a:ext uri="{FF2B5EF4-FFF2-40B4-BE49-F238E27FC236}">
                <a16:creationId xmlns:a16="http://schemas.microsoft.com/office/drawing/2014/main" id="{A6F67259-34B2-BC4D-BD7D-B0F52F3FF6CB}"/>
              </a:ext>
            </a:extLst>
          </p:cNvPr>
          <p:cNvSpPr/>
          <p:nvPr/>
        </p:nvSpPr>
        <p:spPr>
          <a:xfrm>
            <a:off x="2689287" y="1370457"/>
            <a:ext cx="391928" cy="709696"/>
          </a:xfrm>
          <a:custGeom>
            <a:avLst/>
            <a:gdLst>
              <a:gd name="connsiteX0" fmla="*/ 135550 w 391928"/>
              <a:gd name="connsiteY0" fmla="*/ 0 h 709696"/>
              <a:gd name="connsiteX1" fmla="*/ 213310 w 391928"/>
              <a:gd name="connsiteY1" fmla="*/ 172002 h 709696"/>
              <a:gd name="connsiteX2" fmla="*/ 375545 w 391928"/>
              <a:gd name="connsiteY2" fmla="*/ 615260 h 709696"/>
              <a:gd name="connsiteX3" fmla="*/ 391928 w 391928"/>
              <a:gd name="connsiteY3" fmla="*/ 672955 h 709696"/>
              <a:gd name="connsiteX4" fmla="*/ 335492 w 391928"/>
              <a:gd name="connsiteY4" fmla="*/ 678644 h 709696"/>
              <a:gd name="connsiteX5" fmla="*/ 235461 w 391928"/>
              <a:gd name="connsiteY5" fmla="*/ 709696 h 709696"/>
              <a:gd name="connsiteX6" fmla="*/ 222202 w 391928"/>
              <a:gd name="connsiteY6" fmla="*/ 663006 h 709696"/>
              <a:gd name="connsiteX7" fmla="*/ 65367 w 391928"/>
              <a:gd name="connsiteY7" fmla="*/ 234500 h 709696"/>
              <a:gd name="connsiteX8" fmla="*/ 0 w 391928"/>
              <a:gd name="connsiteY8" fmla="*/ 89913 h 709696"/>
              <a:gd name="connsiteX9" fmla="*/ 77670 w 391928"/>
              <a:gd name="connsiteY9" fmla="*/ 47755 h 70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8" h="709696">
                <a:moveTo>
                  <a:pt x="135550" y="0"/>
                </a:moveTo>
                <a:lnTo>
                  <a:pt x="213310" y="172002"/>
                </a:lnTo>
                <a:cubicBezTo>
                  <a:pt x="274344" y="316302"/>
                  <a:pt x="328557" y="464190"/>
                  <a:pt x="375545" y="615260"/>
                </a:cubicBezTo>
                <a:lnTo>
                  <a:pt x="391928" y="672955"/>
                </a:lnTo>
                <a:lnTo>
                  <a:pt x="335492" y="678644"/>
                </a:lnTo>
                <a:lnTo>
                  <a:pt x="235461" y="709696"/>
                </a:lnTo>
                <a:lnTo>
                  <a:pt x="222202" y="663006"/>
                </a:lnTo>
                <a:cubicBezTo>
                  <a:pt x="176778" y="516963"/>
                  <a:pt x="124370" y="373998"/>
                  <a:pt x="65367" y="234500"/>
                </a:cubicBezTo>
                <a:lnTo>
                  <a:pt x="0" y="89913"/>
                </a:lnTo>
                <a:lnTo>
                  <a:pt x="77670" y="47755"/>
                </a:lnTo>
                <a:close/>
              </a:path>
            </a:pathLst>
          </a:custGeom>
          <a:solidFill>
            <a:srgbClr val="BFBFB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23" name="Freeform 38">
            <a:extLst>
              <a:ext uri="{FF2B5EF4-FFF2-40B4-BE49-F238E27FC236}">
                <a16:creationId xmlns:a16="http://schemas.microsoft.com/office/drawing/2014/main" id="{D5BB0C26-9B50-E54C-810E-76BE2D483E58}"/>
              </a:ext>
            </a:extLst>
          </p:cNvPr>
          <p:cNvSpPr/>
          <p:nvPr/>
        </p:nvSpPr>
        <p:spPr>
          <a:xfrm>
            <a:off x="3113251" y="3140158"/>
            <a:ext cx="168482" cy="560459"/>
          </a:xfrm>
          <a:custGeom>
            <a:avLst/>
            <a:gdLst>
              <a:gd name="connsiteX0" fmla="*/ 159774 w 168482"/>
              <a:gd name="connsiteY0" fmla="*/ 0 h 560459"/>
              <a:gd name="connsiteX1" fmla="*/ 162205 w 168482"/>
              <a:gd name="connsiteY1" fmla="*/ 31959 h 560459"/>
              <a:gd name="connsiteX2" fmla="*/ 168482 w 168482"/>
              <a:gd name="connsiteY2" fmla="*/ 280229 h 560459"/>
              <a:gd name="connsiteX3" fmla="*/ 162205 w 168482"/>
              <a:gd name="connsiteY3" fmla="*/ 528499 h 560459"/>
              <a:gd name="connsiteX4" fmla="*/ 159774 w 168482"/>
              <a:gd name="connsiteY4" fmla="*/ 560459 h 560459"/>
              <a:gd name="connsiteX5" fmla="*/ 137402 w 168482"/>
              <a:gd name="connsiteY5" fmla="*/ 553514 h 560459"/>
              <a:gd name="connsiteX6" fmla="*/ 24465 w 168482"/>
              <a:gd name="connsiteY6" fmla="*/ 542129 h 560459"/>
              <a:gd name="connsiteX7" fmla="*/ 0 w 168482"/>
              <a:gd name="connsiteY7" fmla="*/ 544595 h 560459"/>
              <a:gd name="connsiteX8" fmla="*/ 1853 w 168482"/>
              <a:gd name="connsiteY8" fmla="*/ 520237 h 560459"/>
              <a:gd name="connsiteX9" fmla="*/ 7921 w 168482"/>
              <a:gd name="connsiteY9" fmla="*/ 280229 h 560459"/>
              <a:gd name="connsiteX10" fmla="*/ 1853 w 168482"/>
              <a:gd name="connsiteY10" fmla="*/ 40222 h 560459"/>
              <a:gd name="connsiteX11" fmla="*/ 0 w 168482"/>
              <a:gd name="connsiteY11" fmla="*/ 15863 h 560459"/>
              <a:gd name="connsiteX12" fmla="*/ 24465 w 168482"/>
              <a:gd name="connsiteY12" fmla="*/ 18329 h 560459"/>
              <a:gd name="connsiteX13" fmla="*/ 137402 w 168482"/>
              <a:gd name="connsiteY13" fmla="*/ 6944 h 56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82" h="560459">
                <a:moveTo>
                  <a:pt x="159774" y="0"/>
                </a:moveTo>
                <a:lnTo>
                  <a:pt x="162205" y="31959"/>
                </a:lnTo>
                <a:cubicBezTo>
                  <a:pt x="166373" y="114190"/>
                  <a:pt x="168482" y="196963"/>
                  <a:pt x="168482" y="280229"/>
                </a:cubicBezTo>
                <a:cubicBezTo>
                  <a:pt x="168482" y="363495"/>
                  <a:pt x="166373" y="446269"/>
                  <a:pt x="162205" y="528499"/>
                </a:cubicBezTo>
                <a:lnTo>
                  <a:pt x="159774" y="560459"/>
                </a:lnTo>
                <a:lnTo>
                  <a:pt x="137402" y="553514"/>
                </a:lnTo>
                <a:cubicBezTo>
                  <a:pt x="100923" y="546049"/>
                  <a:pt x="63152" y="542129"/>
                  <a:pt x="24465" y="542129"/>
                </a:cubicBezTo>
                <a:lnTo>
                  <a:pt x="0" y="544595"/>
                </a:lnTo>
                <a:lnTo>
                  <a:pt x="1853" y="520237"/>
                </a:lnTo>
                <a:cubicBezTo>
                  <a:pt x="5882" y="440743"/>
                  <a:pt x="7921" y="360724"/>
                  <a:pt x="7921" y="280229"/>
                </a:cubicBezTo>
                <a:cubicBezTo>
                  <a:pt x="7921" y="199734"/>
                  <a:pt x="5882" y="119716"/>
                  <a:pt x="1853" y="40222"/>
                </a:cubicBezTo>
                <a:lnTo>
                  <a:pt x="0" y="15863"/>
                </a:lnTo>
                <a:lnTo>
                  <a:pt x="24465" y="18329"/>
                </a:lnTo>
                <a:cubicBezTo>
                  <a:pt x="63152" y="18329"/>
                  <a:pt x="100923" y="14409"/>
                  <a:pt x="137402" y="6944"/>
                </a:cubicBezTo>
                <a:close/>
              </a:path>
            </a:pathLst>
          </a:custGeom>
          <a:solidFill>
            <a:srgbClr val="BFBFB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24" name="Freeform 43">
            <a:extLst>
              <a:ext uri="{FF2B5EF4-FFF2-40B4-BE49-F238E27FC236}">
                <a16:creationId xmlns:a16="http://schemas.microsoft.com/office/drawing/2014/main" id="{AADE36A9-F293-9149-9647-E2598DBEF888}"/>
              </a:ext>
            </a:extLst>
          </p:cNvPr>
          <p:cNvSpPr/>
          <p:nvPr/>
        </p:nvSpPr>
        <p:spPr>
          <a:xfrm>
            <a:off x="2689294" y="4760621"/>
            <a:ext cx="391921" cy="709210"/>
          </a:xfrm>
          <a:custGeom>
            <a:avLst/>
            <a:gdLst>
              <a:gd name="connsiteX0" fmla="*/ 235454 w 391921"/>
              <a:gd name="connsiteY0" fmla="*/ 0 h 709210"/>
              <a:gd name="connsiteX1" fmla="*/ 335485 w 391921"/>
              <a:gd name="connsiteY1" fmla="*/ 31051 h 709210"/>
              <a:gd name="connsiteX2" fmla="*/ 391921 w 391921"/>
              <a:gd name="connsiteY2" fmla="*/ 36740 h 709210"/>
              <a:gd name="connsiteX3" fmla="*/ 375538 w 391921"/>
              <a:gd name="connsiteY3" fmla="*/ 94436 h 709210"/>
              <a:gd name="connsiteX4" fmla="*/ 166256 w 391921"/>
              <a:gd name="connsiteY4" fmla="*/ 645240 h 709210"/>
              <a:gd name="connsiteX5" fmla="*/ 134954 w 391921"/>
              <a:gd name="connsiteY5" fmla="*/ 709210 h 709210"/>
              <a:gd name="connsiteX6" fmla="*/ 77663 w 391921"/>
              <a:gd name="connsiteY6" fmla="*/ 661940 h 709210"/>
              <a:gd name="connsiteX7" fmla="*/ 0 w 391921"/>
              <a:gd name="connsiteY7" fmla="*/ 619786 h 709210"/>
              <a:gd name="connsiteX8" fmla="*/ 19878 w 391921"/>
              <a:gd name="connsiteY8" fmla="*/ 579163 h 709210"/>
              <a:gd name="connsiteX9" fmla="*/ 222195 w 391921"/>
              <a:gd name="connsiteY9" fmla="*/ 46690 h 70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1" h="709210">
                <a:moveTo>
                  <a:pt x="235454" y="0"/>
                </a:moveTo>
                <a:lnTo>
                  <a:pt x="335485" y="31051"/>
                </a:lnTo>
                <a:lnTo>
                  <a:pt x="391921" y="36740"/>
                </a:lnTo>
                <a:lnTo>
                  <a:pt x="375538" y="94436"/>
                </a:lnTo>
                <a:cubicBezTo>
                  <a:pt x="316803" y="283275"/>
                  <a:pt x="246779" y="467139"/>
                  <a:pt x="166256" y="645240"/>
                </a:cubicBezTo>
                <a:lnTo>
                  <a:pt x="134954" y="709210"/>
                </a:lnTo>
                <a:lnTo>
                  <a:pt x="77663" y="661940"/>
                </a:lnTo>
                <a:lnTo>
                  <a:pt x="0" y="619786"/>
                </a:lnTo>
                <a:lnTo>
                  <a:pt x="19878" y="579163"/>
                </a:lnTo>
                <a:cubicBezTo>
                  <a:pt x="97722" y="406989"/>
                  <a:pt x="165415" y="229244"/>
                  <a:pt x="222195" y="46690"/>
                </a:cubicBezTo>
                <a:close/>
              </a:path>
            </a:pathLst>
          </a:custGeom>
          <a:solidFill>
            <a:srgbClr val="BFBFB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25" name="Freeform 46">
            <a:extLst>
              <a:ext uri="{FF2B5EF4-FFF2-40B4-BE49-F238E27FC236}">
                <a16:creationId xmlns:a16="http://schemas.microsoft.com/office/drawing/2014/main" id="{84B58B95-9B43-B948-9597-A22B814EE438}"/>
              </a:ext>
            </a:extLst>
          </p:cNvPr>
          <p:cNvSpPr/>
          <p:nvPr/>
        </p:nvSpPr>
        <p:spPr>
          <a:xfrm>
            <a:off x="1607946" y="6323887"/>
            <a:ext cx="638189" cy="534751"/>
          </a:xfrm>
          <a:custGeom>
            <a:avLst/>
            <a:gdLst>
              <a:gd name="connsiteX0" fmla="*/ 498399 w 638189"/>
              <a:gd name="connsiteY0" fmla="*/ 0 h 534751"/>
              <a:gd name="connsiteX1" fmla="*/ 532378 w 638189"/>
              <a:gd name="connsiteY1" fmla="*/ 28034 h 534751"/>
              <a:gd name="connsiteX2" fmla="*/ 627567 w 638189"/>
              <a:gd name="connsiteY2" fmla="*/ 79701 h 534751"/>
              <a:gd name="connsiteX3" fmla="*/ 638189 w 638189"/>
              <a:gd name="connsiteY3" fmla="*/ 82999 h 534751"/>
              <a:gd name="connsiteX4" fmla="*/ 459142 w 638189"/>
              <a:gd name="connsiteY4" fmla="*/ 297338 h 534751"/>
              <a:gd name="connsiteX5" fmla="*/ 260713 w 638189"/>
              <a:gd name="connsiteY5" fmla="*/ 507963 h 534751"/>
              <a:gd name="connsiteX6" fmla="*/ 232616 w 638189"/>
              <a:gd name="connsiteY6" fmla="*/ 534751 h 534751"/>
              <a:gd name="connsiteX7" fmla="*/ 0 w 638189"/>
              <a:gd name="connsiteY7" fmla="*/ 534751 h 534751"/>
              <a:gd name="connsiteX8" fmla="*/ 147179 w 638189"/>
              <a:gd name="connsiteY8" fmla="*/ 394429 h 534751"/>
              <a:gd name="connsiteX9" fmla="*/ 339004 w 638189"/>
              <a:gd name="connsiteY9" fmla="*/ 190813 h 53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89" h="534751">
                <a:moveTo>
                  <a:pt x="498399" y="0"/>
                </a:moveTo>
                <a:lnTo>
                  <a:pt x="532378" y="28034"/>
                </a:lnTo>
                <a:cubicBezTo>
                  <a:pt x="562190" y="48175"/>
                  <a:pt x="594045" y="65523"/>
                  <a:pt x="627567" y="79701"/>
                </a:cubicBezTo>
                <a:lnTo>
                  <a:pt x="638189" y="82999"/>
                </a:lnTo>
                <a:lnTo>
                  <a:pt x="459142" y="297338"/>
                </a:lnTo>
                <a:cubicBezTo>
                  <a:pt x="395098" y="369513"/>
                  <a:pt x="328922" y="439755"/>
                  <a:pt x="260713" y="507963"/>
                </a:cubicBezTo>
                <a:lnTo>
                  <a:pt x="232616" y="534751"/>
                </a:lnTo>
                <a:lnTo>
                  <a:pt x="0" y="534751"/>
                </a:lnTo>
                <a:lnTo>
                  <a:pt x="147179" y="394429"/>
                </a:lnTo>
                <a:cubicBezTo>
                  <a:pt x="213118" y="328491"/>
                  <a:pt x="277091" y="260587"/>
                  <a:pt x="339004" y="190813"/>
                </a:cubicBezTo>
                <a:close/>
              </a:path>
            </a:pathLst>
          </a:custGeom>
          <a:solidFill>
            <a:srgbClr val="BFBFB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26" name="Oval 25">
            <a:extLst>
              <a:ext uri="{FF2B5EF4-FFF2-40B4-BE49-F238E27FC236}">
                <a16:creationId xmlns:a16="http://schemas.microsoft.com/office/drawing/2014/main" id="{01DD9845-1246-534A-8F88-AD7081A6E968}"/>
              </a:ext>
            </a:extLst>
          </p:cNvPr>
          <p:cNvSpPr/>
          <p:nvPr/>
        </p:nvSpPr>
        <p:spPr>
          <a:xfrm>
            <a:off x="1769564" y="269455"/>
            <a:ext cx="1368152" cy="1368152"/>
          </a:xfrm>
          <a:prstGeom prst="ellipse">
            <a:avLst/>
          </a:prstGeom>
          <a:solidFill>
            <a:srgbClr val="1374FF">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27" name="Oval 26">
            <a:extLst>
              <a:ext uri="{FF2B5EF4-FFF2-40B4-BE49-F238E27FC236}">
                <a16:creationId xmlns:a16="http://schemas.microsoft.com/office/drawing/2014/main" id="{5D247737-6A6D-0948-B9DF-46A5B7FBF12E}"/>
              </a:ext>
            </a:extLst>
          </p:cNvPr>
          <p:cNvSpPr/>
          <p:nvPr/>
        </p:nvSpPr>
        <p:spPr>
          <a:xfrm>
            <a:off x="2453640" y="1914025"/>
            <a:ext cx="1368152" cy="1368152"/>
          </a:xfrm>
          <a:prstGeom prst="ellipse">
            <a:avLst/>
          </a:prstGeom>
          <a:solidFill>
            <a:srgbClr val="1374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28" name="Oval 27">
            <a:extLst>
              <a:ext uri="{FF2B5EF4-FFF2-40B4-BE49-F238E27FC236}">
                <a16:creationId xmlns:a16="http://schemas.microsoft.com/office/drawing/2014/main" id="{B73C2A7A-4CDB-1843-92DE-124B44445B40}"/>
              </a:ext>
            </a:extLst>
          </p:cNvPr>
          <p:cNvSpPr/>
          <p:nvPr/>
        </p:nvSpPr>
        <p:spPr>
          <a:xfrm>
            <a:off x="2453640" y="3558595"/>
            <a:ext cx="1368152" cy="1368152"/>
          </a:xfrm>
          <a:prstGeom prst="ellipse">
            <a:avLst/>
          </a:prstGeom>
          <a:solidFill>
            <a:srgbClr val="56C5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29" name="Oval 28">
            <a:extLst>
              <a:ext uri="{FF2B5EF4-FFF2-40B4-BE49-F238E27FC236}">
                <a16:creationId xmlns:a16="http://schemas.microsoft.com/office/drawing/2014/main" id="{A3160084-4263-2548-8CC7-80CD86B58B75}"/>
              </a:ext>
            </a:extLst>
          </p:cNvPr>
          <p:cNvSpPr/>
          <p:nvPr/>
        </p:nvSpPr>
        <p:spPr>
          <a:xfrm>
            <a:off x="1769564" y="5203164"/>
            <a:ext cx="1368152" cy="1368152"/>
          </a:xfrm>
          <a:prstGeom prst="ellipse">
            <a:avLst/>
          </a:prstGeom>
          <a:solidFill>
            <a:srgbClr val="C1EBF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31" name="Oval 30">
            <a:extLst>
              <a:ext uri="{FF2B5EF4-FFF2-40B4-BE49-F238E27FC236}">
                <a16:creationId xmlns:a16="http://schemas.microsoft.com/office/drawing/2014/main" id="{7A9C5926-DD6F-BA47-A7BE-536A8983DA2A}"/>
              </a:ext>
            </a:extLst>
          </p:cNvPr>
          <p:cNvSpPr/>
          <p:nvPr/>
        </p:nvSpPr>
        <p:spPr>
          <a:xfrm>
            <a:off x="2625109" y="3730064"/>
            <a:ext cx="1025215" cy="1025215"/>
          </a:xfrm>
          <a:prstGeom prst="ellipse">
            <a:avLst/>
          </a:prstGeom>
          <a:solidFill>
            <a:srgbClr val="BFBFB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32" name="Oval 31">
            <a:extLst>
              <a:ext uri="{FF2B5EF4-FFF2-40B4-BE49-F238E27FC236}">
                <a16:creationId xmlns:a16="http://schemas.microsoft.com/office/drawing/2014/main" id="{14A6C707-DEB0-6B4A-8BEC-191CBA2A3C8C}"/>
              </a:ext>
            </a:extLst>
          </p:cNvPr>
          <p:cNvSpPr/>
          <p:nvPr/>
        </p:nvSpPr>
        <p:spPr>
          <a:xfrm>
            <a:off x="1941033" y="5374633"/>
            <a:ext cx="1025215" cy="1025215"/>
          </a:xfrm>
          <a:prstGeom prst="ellipse">
            <a:avLst/>
          </a:prstGeom>
          <a:solidFill>
            <a:srgbClr val="BFBFB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33" name="Oval 32">
            <a:extLst>
              <a:ext uri="{FF2B5EF4-FFF2-40B4-BE49-F238E27FC236}">
                <a16:creationId xmlns:a16="http://schemas.microsoft.com/office/drawing/2014/main" id="{15208C93-160E-AD44-AC42-2E2BB1B63271}"/>
              </a:ext>
            </a:extLst>
          </p:cNvPr>
          <p:cNvSpPr/>
          <p:nvPr/>
        </p:nvSpPr>
        <p:spPr>
          <a:xfrm>
            <a:off x="2625109" y="2085494"/>
            <a:ext cx="1025215" cy="1025215"/>
          </a:xfrm>
          <a:prstGeom prst="ellipse">
            <a:avLst/>
          </a:prstGeom>
          <a:solidFill>
            <a:srgbClr val="BFBFB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pic>
        <p:nvPicPr>
          <p:cNvPr id="34" name="Picture 33" descr="A close up of a logo&#10;&#10;Description automatically generated">
            <a:extLst>
              <a:ext uri="{FF2B5EF4-FFF2-40B4-BE49-F238E27FC236}">
                <a16:creationId xmlns:a16="http://schemas.microsoft.com/office/drawing/2014/main" id="{A7EBA552-322F-DD4F-9D8E-30F390591B15}"/>
              </a:ext>
            </a:extLst>
          </p:cNvPr>
          <p:cNvPicPr>
            <a:picLocks noChangeAspect="1"/>
          </p:cNvPicPr>
          <p:nvPr/>
        </p:nvPicPr>
        <p:blipFill>
          <a:blip r:embed="rId2" cstate="print">
            <a:duotone>
              <a:srgbClr val="56C5FF">
                <a:shade val="45000"/>
                <a:satMod val="135000"/>
              </a:srgbClr>
              <a:prstClr val="white"/>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177270" y="5610870"/>
            <a:ext cx="552741" cy="552741"/>
          </a:xfrm>
          <a:prstGeom prst="rect">
            <a:avLst/>
          </a:prstGeom>
        </p:spPr>
      </p:pic>
      <p:pic>
        <p:nvPicPr>
          <p:cNvPr id="35" name="Picture 34" descr="A close up of a logo&#10;&#10;Description automatically generated">
            <a:extLst>
              <a:ext uri="{FF2B5EF4-FFF2-40B4-BE49-F238E27FC236}">
                <a16:creationId xmlns:a16="http://schemas.microsoft.com/office/drawing/2014/main" id="{5B45D6BE-8983-B841-9ECD-6E45AAEB2981}"/>
              </a:ext>
            </a:extLst>
          </p:cNvPr>
          <p:cNvPicPr>
            <a:picLocks noChangeAspect="1"/>
          </p:cNvPicPr>
          <p:nvPr/>
        </p:nvPicPr>
        <p:blipFill>
          <a:blip r:embed="rId4" cstate="print">
            <a:duotone>
              <a:srgbClr val="56C5FF">
                <a:shade val="45000"/>
                <a:satMod val="135000"/>
              </a:srgbClr>
              <a:prstClr val="white"/>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124196" y="624087"/>
            <a:ext cx="658889" cy="658889"/>
          </a:xfrm>
          <a:prstGeom prst="rect">
            <a:avLst/>
          </a:prstGeom>
        </p:spPr>
      </p:pic>
      <p:pic>
        <p:nvPicPr>
          <p:cNvPr id="36" name="Picture 35" descr="A close up of a logo&#10;&#10;Description automatically generated">
            <a:extLst>
              <a:ext uri="{FF2B5EF4-FFF2-40B4-BE49-F238E27FC236}">
                <a16:creationId xmlns:a16="http://schemas.microsoft.com/office/drawing/2014/main" id="{A0C1D9A5-2875-8142-A972-4DBDA2AE878C}"/>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853055" y="3958010"/>
            <a:ext cx="569323" cy="569323"/>
          </a:xfrm>
          <a:prstGeom prst="rect">
            <a:avLst/>
          </a:prstGeom>
        </p:spPr>
      </p:pic>
      <p:pic>
        <p:nvPicPr>
          <p:cNvPr id="37" name="Picture 36" descr="A close up of a logo&#10;&#10;Description automatically generated">
            <a:extLst>
              <a:ext uri="{FF2B5EF4-FFF2-40B4-BE49-F238E27FC236}">
                <a16:creationId xmlns:a16="http://schemas.microsoft.com/office/drawing/2014/main" id="{A3D42822-253E-124F-AB6C-557C698FC67B}"/>
              </a:ext>
            </a:extLst>
          </p:cNvPr>
          <p:cNvPicPr>
            <a:picLocks noChangeAspect="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813716" y="2274101"/>
            <a:ext cx="648000" cy="648000"/>
          </a:xfrm>
          <a:prstGeom prst="rect">
            <a:avLst/>
          </a:prstGeom>
        </p:spPr>
      </p:pic>
      <p:sp>
        <p:nvSpPr>
          <p:cNvPr id="2" name="Rectangle 1">
            <a:extLst>
              <a:ext uri="{FF2B5EF4-FFF2-40B4-BE49-F238E27FC236}">
                <a16:creationId xmlns:a16="http://schemas.microsoft.com/office/drawing/2014/main" id="{08F38289-84BA-944D-AE7E-2FD35969F9D8}"/>
              </a:ext>
            </a:extLst>
          </p:cNvPr>
          <p:cNvSpPr/>
          <p:nvPr/>
        </p:nvSpPr>
        <p:spPr>
          <a:xfrm>
            <a:off x="3220286" y="5680407"/>
            <a:ext cx="7202150" cy="584775"/>
          </a:xfrm>
          <a:prstGeom prst="rect">
            <a:avLst/>
          </a:prstGeom>
        </p:spPr>
        <p:txBody>
          <a:bodyPr wrap="square">
            <a:spAutoFit/>
          </a:bodyPr>
          <a:lstStyle/>
          <a:p>
            <a:r>
              <a:rPr lang="en-PH" sz="1600" b="1" dirty="0">
                <a:solidFill>
                  <a:schemeClr val="tx1">
                    <a:lumMod val="65000"/>
                  </a:schemeClr>
                </a:solidFill>
                <a:latin typeface="Libre Franklin"/>
              </a:rPr>
              <a:t>AUTOMATICALLY COLLECTED EVENTS: </a:t>
            </a:r>
            <a:r>
              <a:rPr lang="en-PH" sz="1600" dirty="0">
                <a:solidFill>
                  <a:schemeClr val="tx1">
                    <a:lumMod val="65000"/>
                  </a:schemeClr>
                </a:solidFill>
                <a:latin typeface="Libre Franklin"/>
              </a:rPr>
              <a:t>Google Analytics 4 automatically collects a range of events when implemented for mobile apps and/or web. </a:t>
            </a:r>
            <a:endParaRPr lang="en-US" sz="1600" dirty="0">
              <a:solidFill>
                <a:schemeClr val="tx1">
                  <a:lumMod val="65000"/>
                </a:schemeClr>
              </a:solidFill>
            </a:endParaRPr>
          </a:p>
        </p:txBody>
      </p:sp>
      <p:sp>
        <p:nvSpPr>
          <p:cNvPr id="3" name="Rectangle 2">
            <a:extLst>
              <a:ext uri="{FF2B5EF4-FFF2-40B4-BE49-F238E27FC236}">
                <a16:creationId xmlns:a16="http://schemas.microsoft.com/office/drawing/2014/main" id="{50DA5B00-6E5E-8243-B90B-47AE01C292EA}"/>
              </a:ext>
            </a:extLst>
          </p:cNvPr>
          <p:cNvSpPr/>
          <p:nvPr/>
        </p:nvSpPr>
        <p:spPr>
          <a:xfrm>
            <a:off x="3878270" y="3827172"/>
            <a:ext cx="6907186" cy="830997"/>
          </a:xfrm>
          <a:prstGeom prst="rect">
            <a:avLst/>
          </a:prstGeom>
        </p:spPr>
        <p:txBody>
          <a:bodyPr wrap="square">
            <a:spAutoFit/>
          </a:bodyPr>
          <a:lstStyle/>
          <a:p>
            <a:r>
              <a:rPr lang="en-PH" sz="1600" b="1" dirty="0">
                <a:solidFill>
                  <a:schemeClr val="tx1">
                    <a:lumMod val="65000"/>
                  </a:schemeClr>
                </a:solidFill>
                <a:latin typeface="Libre Franklin"/>
              </a:rPr>
              <a:t>ECOMMERCE REPORTS: </a:t>
            </a:r>
            <a:r>
              <a:rPr lang="en-PH" sz="1600" dirty="0">
                <a:solidFill>
                  <a:schemeClr val="tx1">
                    <a:lumMod val="65000"/>
                  </a:schemeClr>
                </a:solidFill>
                <a:latin typeface="Libre Franklin"/>
              </a:rPr>
              <a:t>Ecommerce tracking in GA4 adheres to the fundamental event and parameter model but GA4 still does provide specialized metrics and reporting for Ecommerce</a:t>
            </a:r>
            <a:endParaRPr lang="en-US" sz="1600" dirty="0">
              <a:solidFill>
                <a:schemeClr val="tx1">
                  <a:lumMod val="65000"/>
                </a:schemeClr>
              </a:solidFill>
            </a:endParaRPr>
          </a:p>
        </p:txBody>
      </p:sp>
      <p:sp>
        <p:nvSpPr>
          <p:cNvPr id="4" name="Rectangle 3">
            <a:extLst>
              <a:ext uri="{FF2B5EF4-FFF2-40B4-BE49-F238E27FC236}">
                <a16:creationId xmlns:a16="http://schemas.microsoft.com/office/drawing/2014/main" id="{1B965AC3-D9FD-A04F-89F8-C0ECB9688B6A}"/>
              </a:ext>
            </a:extLst>
          </p:cNvPr>
          <p:cNvSpPr/>
          <p:nvPr/>
        </p:nvSpPr>
        <p:spPr>
          <a:xfrm>
            <a:off x="3878270" y="2274101"/>
            <a:ext cx="6096000" cy="584775"/>
          </a:xfrm>
          <a:prstGeom prst="rect">
            <a:avLst/>
          </a:prstGeom>
        </p:spPr>
        <p:txBody>
          <a:bodyPr>
            <a:spAutoFit/>
          </a:bodyPr>
          <a:lstStyle/>
          <a:p>
            <a:r>
              <a:rPr lang="en-PH" sz="1600" b="1" dirty="0">
                <a:solidFill>
                  <a:schemeClr val="tx1">
                    <a:lumMod val="65000"/>
                  </a:schemeClr>
                </a:solidFill>
                <a:latin typeface="Libre Franklin"/>
              </a:rPr>
              <a:t>ENHANCED SEARCH: </a:t>
            </a:r>
            <a:r>
              <a:rPr lang="en-PH" sz="1600" dirty="0">
                <a:solidFill>
                  <a:schemeClr val="tx1">
                    <a:lumMod val="65000"/>
                  </a:schemeClr>
                </a:solidFill>
                <a:latin typeface="Libre Franklin"/>
              </a:rPr>
              <a:t>The search feature in GA4 returns a variety of results, including insights, built-in reports, and help articles.</a:t>
            </a:r>
            <a:endParaRPr lang="en-US" sz="1600" dirty="0">
              <a:solidFill>
                <a:schemeClr val="tx1">
                  <a:lumMod val="65000"/>
                </a:schemeClr>
              </a:solidFill>
            </a:endParaRPr>
          </a:p>
        </p:txBody>
      </p:sp>
      <p:sp>
        <p:nvSpPr>
          <p:cNvPr id="5" name="Rectangle 4">
            <a:extLst>
              <a:ext uri="{FF2B5EF4-FFF2-40B4-BE49-F238E27FC236}">
                <a16:creationId xmlns:a16="http://schemas.microsoft.com/office/drawing/2014/main" id="{B3E27ECD-E28A-324A-BC34-856FD60AAFE5}"/>
              </a:ext>
            </a:extLst>
          </p:cNvPr>
          <p:cNvSpPr/>
          <p:nvPr/>
        </p:nvSpPr>
        <p:spPr>
          <a:xfrm>
            <a:off x="3228736" y="450895"/>
            <a:ext cx="8559922" cy="1077218"/>
          </a:xfrm>
          <a:prstGeom prst="rect">
            <a:avLst/>
          </a:prstGeom>
        </p:spPr>
        <p:txBody>
          <a:bodyPr wrap="square">
            <a:spAutoFit/>
          </a:bodyPr>
          <a:lstStyle/>
          <a:p>
            <a:r>
              <a:rPr lang="en-PH" sz="1600" b="1" dirty="0">
                <a:solidFill>
                  <a:schemeClr val="tx1">
                    <a:lumMod val="65000"/>
                  </a:schemeClr>
                </a:solidFill>
                <a:latin typeface="Libre Franklin"/>
              </a:rPr>
              <a:t>ADVANCED ANALYSIS: </a:t>
            </a:r>
            <a:r>
              <a:rPr lang="en-PH" sz="1600" dirty="0">
                <a:solidFill>
                  <a:schemeClr val="tx1">
                    <a:lumMod val="65000"/>
                  </a:schemeClr>
                </a:solidFill>
                <a:latin typeface="Libre Franklin"/>
              </a:rPr>
              <a:t>The templates for advanced analysis are among the most significant features in Google Analytics 4. In Google Universal Analytics, this capability is available only in the enterprise version of the platform.  GA4 opens these up to everyone to further explore data and drill down for deeper insights such as doing funnel analysis, path analysis and line charts with anomaly detections.</a:t>
            </a:r>
            <a:endParaRPr lang="en-US" sz="1600" dirty="0">
              <a:solidFill>
                <a:schemeClr val="tx1">
                  <a:lumMod val="65000"/>
                </a:schemeClr>
              </a:solidFill>
            </a:endParaRPr>
          </a:p>
        </p:txBody>
      </p:sp>
    </p:spTree>
    <p:extLst>
      <p:ext uri="{BB962C8B-B14F-4D97-AF65-F5344CB8AC3E}">
        <p14:creationId xmlns:p14="http://schemas.microsoft.com/office/powerpoint/2010/main" val="128195672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8fa2d39-e44c-4f60-97c4-1cdc9475f01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E471773BCAACA4FAE8B3C9D1B3CEF57" ma:contentTypeVersion="9" ma:contentTypeDescription="Create a new document." ma:contentTypeScope="" ma:versionID="840e8ce3b179244c2b460ce419258b02">
  <xsd:schema xmlns:xsd="http://www.w3.org/2001/XMLSchema" xmlns:xs="http://www.w3.org/2001/XMLSchema" xmlns:p="http://schemas.microsoft.com/office/2006/metadata/properties" xmlns:ns2="98fa2d39-e44c-4f60-97c4-1cdc9475f014" targetNamespace="http://schemas.microsoft.com/office/2006/metadata/properties" ma:root="true" ma:fieldsID="36c919bada8084965de57c5164a28051" ns2:_="">
    <xsd:import namespace="98fa2d39-e44c-4f60-97c4-1cdc9475f01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fa2d39-e44c-4f60-97c4-1cdc9475f0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 ds:uri="98fa2d39-e44c-4f60-97c4-1cdc9475f014"/>
  </ds:schemaRefs>
</ds:datastoreItem>
</file>

<file path=customXml/itemProps2.xml><?xml version="1.0" encoding="utf-8"?>
<ds:datastoreItem xmlns:ds="http://schemas.openxmlformats.org/officeDocument/2006/customXml" ds:itemID="{43F9ACD3-6FA2-49FC-9278-CAA1140E12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fa2d39-e44c-4f60-97c4-1cdc9475f0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3DFloatVTI</Template>
  <TotalTime>300</TotalTime>
  <Words>1128</Words>
  <Application>Microsoft Office PowerPoint</Application>
  <PresentationFormat>Widescreen</PresentationFormat>
  <Paragraphs>133</Paragraphs>
  <Slides>16</Slides>
  <Notes>7</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3DFloatVTI</vt:lpstr>
      <vt:lpstr>DIGITAL ANALYTICS              4     </vt:lpstr>
      <vt:lpstr>Table of Contents</vt:lpstr>
      <vt:lpstr>What is Google Analytics?</vt:lpstr>
      <vt:lpstr>What is Google Analytics?</vt:lpstr>
      <vt:lpstr>What Does the 4th Generation Bring?</vt:lpstr>
      <vt:lpstr>What Does the 4th Gen Bring?</vt:lpstr>
      <vt:lpstr>GA 4th Generation New Capabilities</vt:lpstr>
      <vt:lpstr>GA4 Impacts to GMS</vt:lpstr>
      <vt:lpstr>GA 4 Impacts to GMS</vt:lpstr>
      <vt:lpstr>Innovative capabilities</vt:lpstr>
      <vt:lpstr>Innovative capabilities </vt:lpstr>
      <vt:lpstr>Cookie-less future</vt:lpstr>
      <vt:lpstr>Background &amp; transition to cookie-less</vt:lpstr>
      <vt:lpstr>Cookies background</vt:lpstr>
      <vt:lpstr>First-Party vs. Third-Party Cookies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ANALYTICS        GA4</dc:title>
  <dc:creator>Anas Assil</dc:creator>
  <cp:lastModifiedBy>Anas Assil</cp:lastModifiedBy>
  <cp:revision>33</cp:revision>
  <dcterms:created xsi:type="dcterms:W3CDTF">2021-05-04T10:41:46Z</dcterms:created>
  <dcterms:modified xsi:type="dcterms:W3CDTF">2021-05-06T00:03:38Z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0x0101007E471773BCAACA4FAE8B3C9D1B3CEF57</vt:lpwstr>
  </property>
</Properties>
</file>