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9BEE5-B0B8-41C0-9E04-B9D9F87DB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77" y="906887"/>
            <a:ext cx="11037045" cy="3329581"/>
          </a:xfrm>
        </p:spPr>
        <p:txBody>
          <a:bodyPr/>
          <a:lstStyle/>
          <a:p>
            <a:pPr algn="ctr"/>
            <a:r>
              <a:rPr lang="fr-FR" b="1" dirty="0"/>
              <a:t>Calcul des prédicats du premier ordre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FE6538-F89A-42E2-A460-88AB230C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30237"/>
          </a:xfrm>
        </p:spPr>
        <p:txBody>
          <a:bodyPr>
            <a:normAutofit fontScale="92500" lnSpcReduction="20000"/>
          </a:bodyPr>
          <a:lstStyle/>
          <a:p>
            <a:r>
              <a:rPr lang="fr-FR" cap="none" dirty="0">
                <a:solidFill>
                  <a:schemeClr val="tx1"/>
                </a:solidFill>
              </a:rPr>
              <a:t>Présenté par : 	ANDRINIRINA Erick</a:t>
            </a:r>
          </a:p>
          <a:p>
            <a:r>
              <a:rPr lang="fr-FR" cap="none" dirty="0">
                <a:solidFill>
                  <a:schemeClr val="tx1"/>
                </a:solidFill>
              </a:rPr>
              <a:t>				RAFALIMALALA MIARISOA </a:t>
            </a:r>
            <a:r>
              <a:rPr lang="fr-FR" cap="none" dirty="0" err="1">
                <a:solidFill>
                  <a:schemeClr val="tx1"/>
                </a:solidFill>
              </a:rPr>
              <a:t>Andoniaina</a:t>
            </a:r>
            <a:endParaRPr lang="fr-FR" cap="none" dirty="0">
              <a:solidFill>
                <a:schemeClr val="tx1"/>
              </a:solidFill>
            </a:endParaRPr>
          </a:p>
          <a:p>
            <a:r>
              <a:rPr lang="fr-FR" cap="none" dirty="0">
                <a:solidFill>
                  <a:schemeClr val="tx1"/>
                </a:solidFill>
              </a:rPr>
              <a:t>				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RAZAFINDRAKOTOZAKA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Nirina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 André  </a:t>
            </a:r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P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1">
                    <a:lumMod val="95000"/>
                  </a:schemeClr>
                </a:solidFill>
              </a:rPr>
              <a:t>			</a:t>
            </a:r>
            <a:r>
              <a:rPr lang="fr-FR" dirty="0" smtClean="0">
                <a:solidFill>
                  <a:schemeClr val="tx1"/>
                </a:solidFill>
              </a:rPr>
              <a:t>HARISON </a:t>
            </a:r>
            <a:r>
              <a:rPr lang="fr-FR" dirty="0" err="1">
                <a:solidFill>
                  <a:schemeClr val="tx1"/>
                </a:solidFill>
              </a:rPr>
              <a:t>Laza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Nantenaina</a:t>
            </a:r>
            <a:endParaRPr lang="en-US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fr-F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57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292" y="360218"/>
            <a:ext cx="9315562" cy="58881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Vars</a:t>
            </a:r>
            <a:r>
              <a:rPr lang="fr-FR" dirty="0"/>
              <a:t> </a:t>
            </a:r>
            <a:r>
              <a:rPr lang="fr-FR" dirty="0" smtClean="0"/>
              <a:t>		</a:t>
            </a:r>
            <a:r>
              <a:rPr lang="fr-FR" i="1" dirty="0" err="1" smtClean="0"/>
              <a:t>x</a:t>
            </a:r>
            <a:r>
              <a:rPr lang="fr-FR" dirty="0" err="1" smtClean="0"/>
              <a:t>σ</a:t>
            </a:r>
            <a:r>
              <a:rPr lang="fr-FR" dirty="0" smtClean="0"/>
              <a:t> </a:t>
            </a:r>
            <a:r>
              <a:rPr lang="fr-FR" i="1" dirty="0"/>
              <a:t>= </a:t>
            </a:r>
            <a:r>
              <a:rPr lang="fr-FR" dirty="0"/>
              <a:t>σ</a:t>
            </a:r>
            <a:r>
              <a:rPr lang="fr-FR" i="1" dirty="0"/>
              <a:t>(x)</a:t>
            </a:r>
            <a:r>
              <a:rPr lang="fr-FR" dirty="0"/>
              <a:t/>
            </a:r>
            <a:br>
              <a:rPr lang="fr-FR" dirty="0"/>
            </a:br>
            <a:r>
              <a:rPr lang="fr-FR" sz="2400" b="1" dirty="0" err="1" smtClean="0"/>
              <a:t>Terms</a:t>
            </a:r>
            <a:r>
              <a:rPr lang="fr-FR" dirty="0" smtClean="0"/>
              <a:t> 		</a:t>
            </a:r>
            <a:r>
              <a:rPr lang="fr-FR" i="1" dirty="0" smtClean="0"/>
              <a:t>f(t</a:t>
            </a:r>
            <a:r>
              <a:rPr lang="fr-FR" dirty="0" smtClean="0"/>
              <a:t>1</a:t>
            </a:r>
            <a:r>
              <a:rPr lang="fr-FR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</a:t>
            </a:r>
            <a:r>
              <a:rPr lang="fr-FR" dirty="0"/>
              <a:t>σ </a:t>
            </a:r>
            <a:r>
              <a:rPr lang="fr-FR" i="1" dirty="0"/>
              <a:t>= f(t</a:t>
            </a:r>
            <a:r>
              <a:rPr lang="fr-FR" dirty="0"/>
              <a:t>1σ, . . . , </a:t>
            </a:r>
            <a:r>
              <a:rPr lang="fr-FR" i="1" dirty="0" err="1"/>
              <a:t>tn</a:t>
            </a:r>
            <a:r>
              <a:rPr lang="fr-FR" dirty="0" err="1"/>
              <a:t>σ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sz="2400" b="1" dirty="0" err="1"/>
              <a:t>Atoms</a:t>
            </a:r>
            <a:r>
              <a:rPr lang="fr-FR" dirty="0"/>
              <a:t> </a:t>
            </a:r>
            <a:r>
              <a:rPr lang="fr-FR" dirty="0" smtClean="0"/>
              <a:t>	</a:t>
            </a:r>
            <a:r>
              <a:rPr lang="fr-FR" i="1" dirty="0" smtClean="0"/>
              <a:t>P(t</a:t>
            </a:r>
            <a:r>
              <a:rPr lang="fr-FR" dirty="0" smtClean="0"/>
              <a:t>1</a:t>
            </a:r>
            <a:r>
              <a:rPr lang="fr-FR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</a:t>
            </a:r>
            <a:r>
              <a:rPr lang="fr-FR" dirty="0"/>
              <a:t>σ </a:t>
            </a:r>
            <a:r>
              <a:rPr lang="fr-FR" i="1" dirty="0"/>
              <a:t>= P(t</a:t>
            </a:r>
            <a:r>
              <a:rPr lang="fr-FR" dirty="0"/>
              <a:t>1σ, . . . , </a:t>
            </a:r>
            <a:r>
              <a:rPr lang="fr-FR" i="1" dirty="0" err="1"/>
              <a:t>tn</a:t>
            </a:r>
            <a:r>
              <a:rPr lang="fr-FR" dirty="0" err="1"/>
              <a:t>σ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sz="2400" b="1" dirty="0" err="1"/>
              <a:t>Forms</a:t>
            </a:r>
            <a:r>
              <a:rPr lang="fr-FR" dirty="0"/>
              <a:t> </a:t>
            </a:r>
            <a:r>
              <a:rPr lang="fr-FR" dirty="0" smtClean="0"/>
              <a:t>	</a:t>
            </a:r>
            <a:r>
              <a:rPr lang="fr-FR" i="1" dirty="0" smtClean="0"/>
              <a:t>(</a:t>
            </a:r>
            <a:r>
              <a:rPr lang="fr-FR" i="1" dirty="0"/>
              <a:t>A ∧ B)</a:t>
            </a:r>
            <a:r>
              <a:rPr lang="fr-FR" dirty="0"/>
              <a:t>σ </a:t>
            </a:r>
            <a:r>
              <a:rPr lang="fr-FR" i="1" dirty="0"/>
              <a:t>= </a:t>
            </a:r>
            <a:r>
              <a:rPr lang="fr-FR" i="1" dirty="0" err="1"/>
              <a:t>A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i="1" dirty="0"/>
              <a:t>∧ </a:t>
            </a:r>
            <a:r>
              <a:rPr lang="fr-FR" i="1" dirty="0" err="1"/>
              <a:t>B</a:t>
            </a:r>
            <a:r>
              <a:rPr lang="fr-FR" dirty="0" err="1"/>
              <a:t>σ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			(</a:t>
            </a:r>
            <a:r>
              <a:rPr lang="fr-FR" i="1" dirty="0"/>
              <a:t>A ∨ B)</a:t>
            </a:r>
            <a:r>
              <a:rPr lang="fr-FR" dirty="0"/>
              <a:t>σ </a:t>
            </a:r>
            <a:r>
              <a:rPr lang="fr-FR" i="1" dirty="0"/>
              <a:t>= </a:t>
            </a:r>
            <a:r>
              <a:rPr lang="fr-FR" i="1" dirty="0" err="1"/>
              <a:t>A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i="1" dirty="0"/>
              <a:t>∨ </a:t>
            </a:r>
            <a:r>
              <a:rPr lang="fr-FR" i="1" dirty="0" err="1"/>
              <a:t>B</a:t>
            </a:r>
            <a:r>
              <a:rPr lang="fr-FR" dirty="0" err="1"/>
              <a:t>σ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			A </a:t>
            </a:r>
            <a:r>
              <a:rPr lang="fr-FR" i="1" dirty="0"/>
              <a:t>⇒ B)</a:t>
            </a:r>
            <a:r>
              <a:rPr lang="fr-FR" dirty="0"/>
              <a:t>σ </a:t>
            </a:r>
            <a:r>
              <a:rPr lang="fr-FR" i="1" dirty="0"/>
              <a:t>= </a:t>
            </a:r>
            <a:r>
              <a:rPr lang="fr-FR" i="1" dirty="0" err="1"/>
              <a:t>A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i="1" dirty="0"/>
              <a:t>⇒ </a:t>
            </a:r>
            <a:r>
              <a:rPr lang="fr-FR" i="1" dirty="0" err="1"/>
              <a:t>B</a:t>
            </a:r>
            <a:r>
              <a:rPr lang="fr-FR" dirty="0" err="1"/>
              <a:t>σ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			(¬</a:t>
            </a:r>
            <a:r>
              <a:rPr lang="fr-FR" i="1" dirty="0"/>
              <a:t>A)</a:t>
            </a:r>
            <a:r>
              <a:rPr lang="fr-FR" dirty="0"/>
              <a:t>σ </a:t>
            </a:r>
            <a:r>
              <a:rPr lang="fr-FR" i="1" dirty="0"/>
              <a:t>= ¬(</a:t>
            </a:r>
            <a:r>
              <a:rPr lang="fr-FR" i="1" dirty="0" err="1"/>
              <a:t>A</a:t>
            </a:r>
            <a:r>
              <a:rPr lang="fr-FR" dirty="0" err="1"/>
              <a:t>σ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</a:t>
            </a:r>
            <a:r>
              <a:rPr lang="fr-FR" i="1" dirty="0" smtClean="0"/>
              <a:t>(</a:t>
            </a:r>
            <a:r>
              <a:rPr lang="fr-FR" i="1" dirty="0"/>
              <a:t>∃</a:t>
            </a:r>
            <a:r>
              <a:rPr lang="fr-FR" i="1" dirty="0" err="1"/>
              <a:t>xA</a:t>
            </a:r>
            <a:r>
              <a:rPr lang="fr-FR" i="1" dirty="0"/>
              <a:t>)</a:t>
            </a:r>
            <a:r>
              <a:rPr lang="fr-FR" dirty="0"/>
              <a:t>σ </a:t>
            </a:r>
            <a:r>
              <a:rPr lang="fr-FR" i="1" dirty="0"/>
              <a:t>= ∃y(A</a:t>
            </a:r>
            <a:r>
              <a:rPr lang="fr-FR" dirty="0"/>
              <a:t>σ</a:t>
            </a:r>
            <a:r>
              <a:rPr lang="fr-FR" i="1" dirty="0"/>
              <a:t>0)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avec </a:t>
            </a:r>
            <a:r>
              <a:rPr lang="fr-FR" dirty="0"/>
              <a:t>σ</a:t>
            </a:r>
            <a:r>
              <a:rPr lang="fr-FR" i="1" dirty="0"/>
              <a:t>0 = </a:t>
            </a:r>
            <a:r>
              <a:rPr lang="fr-FR" dirty="0"/>
              <a:t>σ</a:t>
            </a:r>
            <a:r>
              <a:rPr lang="fr-FR" i="1" dirty="0"/>
              <a:t>|6=x ∪ {x 7→ y} </a:t>
            </a:r>
            <a:r>
              <a:rPr lang="fr-FR" dirty="0"/>
              <a:t>pour </a:t>
            </a:r>
            <a:r>
              <a:rPr lang="fr-FR" i="1" dirty="0"/>
              <a:t>y </a:t>
            </a:r>
            <a:r>
              <a:rPr lang="fr-FR" dirty="0"/>
              <a:t>fraiche</a:t>
            </a:r>
            <a:br>
              <a:rPr lang="fr-FR" dirty="0"/>
            </a:br>
            <a:r>
              <a:rPr lang="fr-FR" dirty="0" smtClean="0"/>
              <a:t>			</a:t>
            </a:r>
            <a:r>
              <a:rPr lang="fr-FR" i="1" dirty="0" smtClean="0"/>
              <a:t>(</a:t>
            </a:r>
            <a:r>
              <a:rPr lang="fr-FR" i="1" dirty="0"/>
              <a:t>∀</a:t>
            </a:r>
            <a:r>
              <a:rPr lang="fr-FR" i="1" dirty="0" err="1"/>
              <a:t>xA</a:t>
            </a:r>
            <a:r>
              <a:rPr lang="fr-FR" i="1" dirty="0"/>
              <a:t>)</a:t>
            </a:r>
            <a:r>
              <a:rPr lang="fr-FR" dirty="0"/>
              <a:t>σ </a:t>
            </a:r>
            <a:r>
              <a:rPr lang="fr-FR" i="1" dirty="0"/>
              <a:t>= ∀y(A</a:t>
            </a:r>
            <a:r>
              <a:rPr lang="fr-FR" dirty="0"/>
              <a:t>σ</a:t>
            </a:r>
            <a:r>
              <a:rPr lang="fr-FR" i="1" dirty="0"/>
              <a:t>0)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avec </a:t>
            </a:r>
            <a:r>
              <a:rPr lang="fr-FR" dirty="0"/>
              <a:t>σ</a:t>
            </a:r>
            <a:r>
              <a:rPr lang="fr-FR" i="1" dirty="0"/>
              <a:t>0 = </a:t>
            </a:r>
            <a:r>
              <a:rPr lang="fr-FR" dirty="0"/>
              <a:t>σ</a:t>
            </a:r>
            <a:r>
              <a:rPr lang="fr-FR" i="1" dirty="0"/>
              <a:t>|6=x ∪ {x 7→ y} </a:t>
            </a:r>
            <a:r>
              <a:rPr lang="fr-FR" dirty="0"/>
              <a:t>pour </a:t>
            </a:r>
            <a:r>
              <a:rPr lang="fr-FR" i="1" dirty="0"/>
              <a:t>y </a:t>
            </a:r>
            <a:r>
              <a:rPr lang="fr-FR" dirty="0"/>
              <a:t>fraiche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pPr algn="ctr"/>
            <a:r>
              <a:rPr lang="fr-FR" dirty="0" smtClean="0"/>
              <a:t>SEMENTIQUE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385454"/>
            <a:ext cx="10548362" cy="489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/>
              <a:t>EXEMPLES:</a:t>
            </a:r>
          </a:p>
          <a:p>
            <a:pPr marL="0" indent="0">
              <a:buNone/>
            </a:pPr>
            <a:r>
              <a:rPr lang="fr-FR" dirty="0"/>
              <a:t>Considérons la structure ӡ= (Z, &lt;, +, -,0)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/>
              <a:t>Des symboles de prédicats =,</a:t>
            </a:r>
            <a:r>
              <a:rPr lang="fr-FR" i="1" dirty="0"/>
              <a:t> L</a:t>
            </a:r>
            <a:r>
              <a:rPr lang="fr-FR" dirty="0"/>
              <a:t>,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/>
              <a:t>Des symboles de fonctions </a:t>
            </a:r>
            <a:r>
              <a:rPr lang="fr-FR" i="1" dirty="0"/>
              <a:t>P, M</a:t>
            </a:r>
            <a:r>
              <a:rPr lang="fr-FR" dirty="0"/>
              <a:t>,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/>
              <a:t>Des symboles de constantes 0</a:t>
            </a:r>
            <a:endParaRPr lang="en-US" dirty="0"/>
          </a:p>
          <a:p>
            <a:pPr marL="0" indent="0">
              <a:buNone/>
            </a:pPr>
            <a:r>
              <a:rPr lang="fr-FR" b="1" i="1" dirty="0"/>
              <a:t>L</a:t>
            </a:r>
            <a:r>
              <a:rPr lang="fr-FR" b="1" dirty="0"/>
              <a:t>(</a:t>
            </a:r>
            <a:r>
              <a:rPr lang="fr-FR" b="1" i="1" dirty="0"/>
              <a:t>Z</a:t>
            </a:r>
            <a:r>
              <a:rPr lang="fr-FR" b="1" dirty="0"/>
              <a:t>) </a:t>
            </a:r>
            <a:r>
              <a:rPr lang="fr-FR" dirty="0" smtClean="0"/>
              <a:t>contient </a:t>
            </a:r>
            <a:r>
              <a:rPr lang="fr-FR" dirty="0"/>
              <a:t>de plus un symbole de constante</a:t>
            </a:r>
            <a:r>
              <a:rPr lang="fr-FR" b="1" dirty="0"/>
              <a:t> </a:t>
            </a:r>
            <a:r>
              <a:rPr lang="fr-FR" b="1" i="1" dirty="0"/>
              <a:t>m </a:t>
            </a:r>
            <a:r>
              <a:rPr lang="fr-FR" dirty="0"/>
              <a:t>pour chaque </a:t>
            </a:r>
            <a:r>
              <a:rPr lang="fr-FR" b="1" i="1" dirty="0"/>
              <a:t>m ∈ </a:t>
            </a:r>
            <a:r>
              <a:rPr lang="fr-FR" b="1" i="1" dirty="0" smtClean="0"/>
              <a:t>Z</a:t>
            </a:r>
          </a:p>
          <a:p>
            <a:pPr marL="0" indent="0">
              <a:buNone/>
            </a:pPr>
            <a:r>
              <a:rPr lang="fr-FR" dirty="0"/>
              <a:t>L’interprétation </a:t>
            </a:r>
            <a:r>
              <a:rPr lang="fr-FR" b="1" i="1" dirty="0" err="1"/>
              <a:t>t</a:t>
            </a:r>
            <a:r>
              <a:rPr lang="fr-FR" b="1" baseline="30000" dirty="0" err="1"/>
              <a:t>z</a:t>
            </a:r>
            <a:r>
              <a:rPr lang="fr-FR" dirty="0"/>
              <a:t> de chaque terme </a:t>
            </a:r>
            <a:r>
              <a:rPr lang="fr-FR" b="1" i="1" dirty="0"/>
              <a:t>t </a:t>
            </a:r>
            <a:r>
              <a:rPr lang="fr-FR" dirty="0"/>
              <a:t>de </a:t>
            </a:r>
            <a:r>
              <a:rPr lang="fr-FR" b="1" i="1" dirty="0"/>
              <a:t>L</a:t>
            </a:r>
            <a:r>
              <a:rPr lang="fr-FR" b="1" dirty="0"/>
              <a:t>(</a:t>
            </a:r>
            <a:r>
              <a:rPr lang="fr-FR" b="1" i="1" dirty="0"/>
              <a:t>Z</a:t>
            </a:r>
            <a:r>
              <a:rPr lang="fr-FR" b="1" dirty="0"/>
              <a:t>) </a:t>
            </a:r>
            <a:r>
              <a:rPr lang="fr-FR" dirty="0"/>
              <a:t>est un élément de </a:t>
            </a:r>
            <a:r>
              <a:rPr lang="fr-FR" b="1" i="1" dirty="0"/>
              <a:t>Z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7792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93712" y="362663"/>
                <a:ext cx="11088688" cy="5899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 smtClean="0"/>
                  <a:t>INTERPRETATIONS DES TERMES DANS Z:</a:t>
                </a:r>
                <a:endParaRPr lang="fr-FR" b="1" dirty="0"/>
              </a:p>
              <a:p>
                <a:pPr marL="0" indent="0">
                  <a:buNone/>
                </a:pPr>
                <a:r>
                  <a:rPr lang="fr-FR" dirty="0" smtClean="0"/>
                  <a:t>	</a:t>
                </a:r>
                <a:r>
                  <a:rPr lang="fr-FR" b="1" dirty="0" smtClean="0"/>
                  <a:t>Termes </a:t>
                </a:r>
                <a:r>
                  <a:rPr lang="fr-FR" b="1" dirty="0"/>
                  <a:t>z		 	Z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	</a:t>
                </a:r>
                <a:r>
                  <a:rPr lang="fr-FR" i="1" dirty="0" smtClean="0"/>
                  <a:t>t </a:t>
                </a:r>
                <a:r>
                  <a:rPr lang="fr-FR" i="1" dirty="0"/>
                  <a:t>				</a:t>
                </a:r>
                <a:r>
                  <a:rPr lang="fr-FR" i="1" dirty="0" smtClean="0"/>
                  <a:t>	</a:t>
                </a:r>
                <a:r>
                  <a:rPr lang="fr-FR" i="1" dirty="0" err="1" smtClean="0"/>
                  <a:t>t</a:t>
                </a:r>
                <a:r>
                  <a:rPr lang="fr-FR" baseline="30000" dirty="0" err="1" smtClean="0"/>
                  <a:t>z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fr-FR" i="1" dirty="0"/>
                  <a:t>				</a:t>
                </a:r>
                <a:r>
                  <a:rPr lang="fr-FR" i="1" dirty="0" smtClean="0"/>
                  <a:t> 	m</a:t>
                </a:r>
                <a:r>
                  <a:rPr lang="fr-FR" i="1" dirty="0"/>
                  <a:t/>
                </a:r>
                <a:br>
                  <a:rPr lang="fr-FR" i="1" dirty="0"/>
                </a:br>
                <a:r>
                  <a:rPr lang="fr-FR" i="1" dirty="0" smtClean="0"/>
                  <a:t>	P</a:t>
                </a:r>
                <a:r>
                  <a:rPr lang="fr-FR" dirty="0" smtClean="0"/>
                  <a:t>(</a:t>
                </a:r>
                <a:r>
                  <a:rPr lang="fr-FR" i="1" dirty="0" smtClean="0"/>
                  <a:t>t</a:t>
                </a:r>
                <a:r>
                  <a:rPr lang="fr-FR" i="1" baseline="-25000" dirty="0" smtClean="0"/>
                  <a:t>1</a:t>
                </a:r>
                <a:r>
                  <a:rPr lang="fr-FR" i="1" dirty="0"/>
                  <a:t>, t</a:t>
                </a:r>
                <a:r>
                  <a:rPr lang="fr-FR" i="1" baseline="-25000" dirty="0"/>
                  <a:t>2</a:t>
                </a:r>
                <a:r>
                  <a:rPr lang="fr-FR" dirty="0"/>
                  <a:t>)		 	</a:t>
                </a:r>
                <a:r>
                  <a:rPr lang="fr-FR" dirty="0" smtClean="0"/>
                  <a:t>	t</a:t>
                </a:r>
                <a:r>
                  <a:rPr lang="fr-FR" baseline="-25000" dirty="0" smtClean="0"/>
                  <a:t>1</a:t>
                </a:r>
                <a:r>
                  <a:rPr lang="fr-FR" baseline="30000" dirty="0" smtClean="0"/>
                  <a:t>z</a:t>
                </a:r>
                <a:r>
                  <a:rPr lang="fr-FR" dirty="0"/>
                  <a:t>+ t</a:t>
                </a:r>
                <a:r>
                  <a:rPr lang="fr-FR" baseline="-25000" dirty="0"/>
                  <a:t>2</a:t>
                </a:r>
                <a:r>
                  <a:rPr lang="fr-FR" baseline="30000" dirty="0"/>
                  <a:t>z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	</a:t>
                </a:r>
                <a:r>
                  <a:rPr lang="fr-FR" i="1" dirty="0" smtClean="0"/>
                  <a:t>M</a:t>
                </a:r>
                <a:r>
                  <a:rPr lang="fr-FR" dirty="0" smtClean="0"/>
                  <a:t>(</a:t>
                </a:r>
                <a:r>
                  <a:rPr lang="fr-FR" i="1" dirty="0" smtClean="0"/>
                  <a:t>t</a:t>
                </a:r>
                <a:r>
                  <a:rPr lang="fr-FR" dirty="0"/>
                  <a:t>) 				</a:t>
                </a:r>
                <a:r>
                  <a:rPr lang="fr-FR" i="1" dirty="0"/>
                  <a:t>-</a:t>
                </a:r>
                <a:r>
                  <a:rPr lang="fr-FR" i="1" dirty="0" err="1" smtClean="0"/>
                  <a:t>t</a:t>
                </a:r>
                <a:r>
                  <a:rPr lang="fr-FR" baseline="30000" dirty="0" err="1" smtClean="0"/>
                  <a:t>z</a:t>
                </a:r>
                <a:endParaRPr lang="fr-FR" baseline="30000" dirty="0" smtClean="0"/>
              </a:p>
              <a:p>
                <a:pPr marL="0" indent="0">
                  <a:buNone/>
                </a:pPr>
                <a:r>
                  <a:rPr lang="fr-FR" b="1" dirty="0"/>
                  <a:t>INTERPRETATIONS DES TERMES DANS Z: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12" y="362663"/>
                <a:ext cx="11088688" cy="5899592"/>
              </a:xfrm>
              <a:blipFill>
                <a:blip r:embed="rId2"/>
                <a:stretch>
                  <a:fillRect l="-605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886691" y="1136073"/>
            <a:ext cx="275705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886691" y="1440873"/>
            <a:ext cx="275705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816436" y="803564"/>
            <a:ext cx="2791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</a:t>
            </a:r>
            <a:r>
              <a:rPr lang="fr-FR" dirty="0" smtClean="0"/>
              <a:t>interprète: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i="1" dirty="0"/>
              <a:t>m </a:t>
            </a:r>
            <a:r>
              <a:rPr lang="fr-FR" dirty="0"/>
              <a:t>par </a:t>
            </a:r>
            <a:r>
              <a:rPr lang="fr-FR" i="1" dirty="0"/>
              <a:t>«</a:t>
            </a:r>
            <a:r>
              <a:rPr lang="fr-FR" dirty="0"/>
              <a:t>son nombre</a:t>
            </a:r>
            <a:r>
              <a:rPr lang="fr-FR" i="1" dirty="0"/>
              <a:t>»</a:t>
            </a:r>
            <a:r>
              <a:rPr lang="fr-FR" dirty="0"/>
              <a:t>,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i="1" dirty="0"/>
              <a:t>P </a:t>
            </a:r>
            <a:r>
              <a:rPr lang="fr-FR" dirty="0"/>
              <a:t>par plus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/>
              <a:t>et </a:t>
            </a:r>
            <a:r>
              <a:rPr lang="fr-FR" i="1" dirty="0"/>
              <a:t>M </a:t>
            </a:r>
            <a:r>
              <a:rPr lang="fr-FR" dirty="0"/>
              <a:t>par moins.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2881745"/>
            <a:ext cx="6073343" cy="3821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625934" y="3574472"/>
                <a:ext cx="53409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[[</a:t>
                </a:r>
                <a:r>
                  <a:rPr lang="fr-FR" dirty="0"/>
                  <a:t>∀</a:t>
                </a:r>
                <a:r>
                  <a:rPr lang="fr-FR" i="1" dirty="0"/>
                  <a:t>x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 smtClean="0"/>
                  <a:t>]]</a:t>
                </a:r>
                <a:r>
                  <a:rPr lang="fr-FR" i="1" dirty="0"/>
                  <a:t>=</a:t>
                </a:r>
                <a:r>
                  <a:rPr lang="fr-FR" dirty="0" smtClean="0"/>
                  <a:t>1 si  </a:t>
                </a:r>
                <a:r>
                  <a:rPr lang="fr-FR" i="1" dirty="0" smtClean="0"/>
                  <a:t>[[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/>
                  <a:t>]]u </a:t>
                </a:r>
                <a:r>
                  <a:rPr lang="fr-FR" i="1" dirty="0" smtClean="0"/>
                  <a:t>=1         </a:t>
                </a:r>
                <a:r>
                  <a:rPr lang="fr-FR" dirty="0" smtClean="0"/>
                  <a:t>généralisation de </a:t>
                </a:r>
                <a:r>
                  <a:rPr lang="fr-FR" dirty="0"/>
                  <a:t>∧</a:t>
                </a:r>
                <a:r>
                  <a:rPr lang="fr-FR" dirty="0" smtClean="0"/>
                  <a:t>.</a:t>
                </a:r>
              </a:p>
              <a:p>
                <a:endParaRPr lang="fr-FR" dirty="0" smtClean="0"/>
              </a:p>
              <a:p>
                <a:r>
                  <a:rPr lang="fr-FR" dirty="0"/>
                  <a:t>[[ꓱx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]]</a:t>
                </a:r>
                <a:r>
                  <a:rPr lang="fr-FR" i="1" dirty="0"/>
                  <a:t> </a:t>
                </a:r>
                <a:r>
                  <a:rPr lang="fr-FR" dirty="0"/>
                  <a:t>est une généralisation de ∨</a:t>
                </a:r>
                <a:r>
                  <a:rPr lang="fr-FR" dirty="0" smtClean="0"/>
                  <a:t>.</a:t>
                </a:r>
              </a:p>
              <a:p>
                <a:endParaRPr lang="fr-FR" i="1" dirty="0"/>
              </a:p>
              <a:p>
                <a:r>
                  <a:rPr lang="fr-FR" i="1" dirty="0"/>
                  <a:t>[[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/>
                  <a:t>]] </a:t>
                </a:r>
                <a:r>
                  <a:rPr lang="fr-FR" dirty="0"/>
                  <a:t>au lieu de </a:t>
                </a:r>
                <a:r>
                  <a:rPr lang="fr-FR" i="1" dirty="0"/>
                  <a:t>[[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/>
                  <a:t>]]u</a:t>
                </a:r>
                <a:r>
                  <a:rPr lang="fr-FR" i="1" dirty="0" smtClean="0"/>
                  <a:t> </a:t>
                </a:r>
                <a:r>
                  <a:rPr lang="fr-FR" dirty="0" smtClean="0"/>
                  <a:t> quand il n’y aura pas de confusion</a:t>
                </a:r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34" y="3574472"/>
                <a:ext cx="5340927" cy="1754326"/>
              </a:xfrm>
              <a:prstGeom prst="rect">
                <a:avLst/>
              </a:prstGeom>
              <a:blipFill>
                <a:blip r:embed="rId4"/>
                <a:stretch>
                  <a:fillRect l="-1027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èche droite 10"/>
          <p:cNvSpPr/>
          <p:nvPr/>
        </p:nvSpPr>
        <p:spPr>
          <a:xfrm>
            <a:off x="9081653" y="2997138"/>
            <a:ext cx="429491" cy="13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603" y="321099"/>
            <a:ext cx="11462761" cy="605199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INTERPRETATIONS DES </a:t>
            </a:r>
            <a:r>
              <a:rPr lang="fr-FR" b="1" dirty="0" smtClean="0"/>
              <a:t>TERMES: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Considérons </a:t>
            </a:r>
            <a:r>
              <a:rPr lang="fr-FR" i="1" dirty="0"/>
              <a:t>u </a:t>
            </a:r>
            <a:r>
              <a:rPr lang="fr-FR" dirty="0"/>
              <a:t>= ( </a:t>
            </a:r>
            <a:r>
              <a:rPr lang="fr-FR" i="1" dirty="0"/>
              <a:t>A, P</a:t>
            </a:r>
            <a:r>
              <a:rPr lang="fr-FR" i="1" baseline="-25000" dirty="0"/>
              <a:t>1</a:t>
            </a:r>
            <a:r>
              <a:rPr lang="fr-FR" i="1" dirty="0"/>
              <a:t>, . . . </a:t>
            </a:r>
            <a:r>
              <a:rPr lang="fr-FR" i="1" dirty="0" err="1"/>
              <a:t>Pn</a:t>
            </a:r>
            <a:r>
              <a:rPr lang="fr-FR" i="1" dirty="0"/>
              <a:t>, F</a:t>
            </a:r>
            <a:r>
              <a:rPr lang="fr-FR" i="1" baseline="-25000" dirty="0"/>
              <a:t>1</a:t>
            </a:r>
            <a:r>
              <a:rPr lang="fr-FR" i="1" dirty="0"/>
              <a:t>, . . . , Fm, </a:t>
            </a:r>
            <a:r>
              <a:rPr lang="fr-FR" dirty="0"/>
              <a:t>{</a:t>
            </a:r>
            <a:r>
              <a:rPr lang="fr-FR" i="1" dirty="0"/>
              <a:t>ci </a:t>
            </a:r>
            <a:r>
              <a:rPr lang="fr-FR" dirty="0"/>
              <a:t>∈ </a:t>
            </a:r>
            <a:r>
              <a:rPr lang="fr-FR" i="1" dirty="0"/>
              <a:t>I </a:t>
            </a:r>
            <a:r>
              <a:rPr lang="fr-FR" dirty="0"/>
              <a:t>}) </a:t>
            </a:r>
          </a:p>
          <a:p>
            <a:pPr marL="0" indent="0">
              <a:buNone/>
            </a:pPr>
            <a:r>
              <a:rPr lang="fr-FR" dirty="0" smtClean="0"/>
              <a:t>De type similarité </a:t>
            </a:r>
            <a:r>
              <a:rPr lang="fr-FR" dirty="0"/>
              <a:t>(</a:t>
            </a:r>
            <a:r>
              <a:rPr lang="fr-FR" i="1" dirty="0"/>
              <a:t>r</a:t>
            </a:r>
            <a:r>
              <a:rPr lang="fr-FR" i="1" baseline="-25000" dirty="0"/>
              <a:t>1</a:t>
            </a:r>
            <a:r>
              <a:rPr lang="fr-FR" i="1" dirty="0"/>
              <a:t>, . . . , rn</a:t>
            </a:r>
            <a:r>
              <a:rPr lang="fr-FR" dirty="0"/>
              <a:t>; </a:t>
            </a:r>
            <a:r>
              <a:rPr lang="fr-FR" i="1" dirty="0"/>
              <a:t>a</a:t>
            </a:r>
            <a:r>
              <a:rPr lang="fr-FR" i="1" baseline="-25000" dirty="0"/>
              <a:t>1</a:t>
            </a:r>
            <a:r>
              <a:rPr lang="fr-FR" i="1" dirty="0"/>
              <a:t>, . . . , </a:t>
            </a:r>
            <a:r>
              <a:rPr lang="fr-FR" i="1" dirty="0" err="1"/>
              <a:t>a</a:t>
            </a:r>
            <a:r>
              <a:rPr lang="fr-FR" i="1" baseline="-25000" dirty="0" err="1"/>
              <a:t>m</a:t>
            </a:r>
            <a:r>
              <a:rPr lang="fr-FR" i="1" dirty="0"/>
              <a:t>, </a:t>
            </a:r>
            <a:r>
              <a:rPr lang="fr-FR" dirty="0"/>
              <a:t>|</a:t>
            </a:r>
            <a:r>
              <a:rPr lang="fr-FR" i="1" dirty="0"/>
              <a:t>I </a:t>
            </a:r>
            <a:r>
              <a:rPr lang="fr-FR" dirty="0" smtClean="0"/>
              <a:t>|)</a:t>
            </a:r>
          </a:p>
          <a:p>
            <a:pPr marL="0" indent="0">
              <a:buNone/>
            </a:pPr>
            <a:r>
              <a:rPr lang="fr-FR" dirty="0"/>
              <a:t>fonction (u)</a:t>
            </a:r>
            <a:r>
              <a:rPr lang="fr-FR" i="1" baseline="30000" dirty="0"/>
              <a:t>u</a:t>
            </a:r>
            <a:r>
              <a:rPr lang="fr-FR" i="1" dirty="0"/>
              <a:t> </a:t>
            </a:r>
            <a:r>
              <a:rPr lang="fr-FR" dirty="0"/>
              <a:t>: termes u</a:t>
            </a:r>
            <a:r>
              <a:rPr lang="fr-FR" i="1" dirty="0"/>
              <a:t> </a:t>
            </a:r>
            <a:r>
              <a:rPr lang="fr-FR" dirty="0"/>
              <a:t>→ </a:t>
            </a:r>
            <a:r>
              <a:rPr lang="fr-FR" i="1" dirty="0" smtClean="0"/>
              <a:t>A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r>
              <a:rPr lang="fr-FR" i="1" dirty="0" smtClean="0"/>
              <a:t>Fi </a:t>
            </a:r>
            <a:r>
              <a:rPr lang="fr-FR" dirty="0" smtClean="0"/>
              <a:t> est </a:t>
            </a:r>
            <a:r>
              <a:rPr lang="fr-FR" dirty="0"/>
              <a:t>le symbole correspondant à la fonction </a:t>
            </a:r>
            <a:r>
              <a:rPr lang="fr-FR" i="1" dirty="0"/>
              <a:t>Fi </a:t>
            </a:r>
            <a:r>
              <a:rPr lang="fr-FR" dirty="0"/>
              <a:t>et où </a:t>
            </a:r>
            <a:r>
              <a:rPr lang="fr-FR" i="1" dirty="0"/>
              <a:t>p </a:t>
            </a:r>
            <a:r>
              <a:rPr lang="fr-FR" dirty="0"/>
              <a:t>= </a:t>
            </a:r>
            <a:r>
              <a:rPr lang="fr-FR" i="1" dirty="0"/>
              <a:t>a</a:t>
            </a:r>
            <a:r>
              <a:rPr lang="fr-FR" i="1" baseline="-25000" dirty="0"/>
              <a:t>i</a:t>
            </a:r>
            <a:endParaRPr lang="en-US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2" y="2105428"/>
            <a:ext cx="4424653" cy="139977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313602" y="3810000"/>
            <a:ext cx="2959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2875" y="418082"/>
            <a:ext cx="11407343" cy="605199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INTERPRETATIONS DES </a:t>
            </a:r>
            <a:r>
              <a:rPr lang="fr-FR" b="1" dirty="0" smtClean="0"/>
              <a:t>PHRASES:</a:t>
            </a:r>
            <a:endParaRPr lang="en-US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932324"/>
            <a:ext cx="6967316" cy="1909329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2841653"/>
            <a:ext cx="6967315" cy="2019299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5" y="4860952"/>
            <a:ext cx="6967317" cy="102723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06" y="2841653"/>
            <a:ext cx="3746612" cy="7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2876" y="293391"/>
            <a:ext cx="11462760" cy="624595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INTERPRETATIONS DES PHRASES: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Si </a:t>
            </a:r>
            <a:r>
              <a:rPr lang="fr-FR" i="1" dirty="0"/>
              <a:t>FV </a:t>
            </a:r>
            <a:r>
              <a:rPr lang="fr-FR" dirty="0"/>
              <a:t>(ϕ) = </a:t>
            </a:r>
            <a:r>
              <a:rPr lang="fr-FR" i="1" dirty="0"/>
              <a:t>{z1</a:t>
            </a:r>
            <a:r>
              <a:rPr lang="fr-FR" dirty="0"/>
              <a:t>, . . . </a:t>
            </a:r>
            <a:r>
              <a:rPr lang="fr-FR" i="1" dirty="0" err="1"/>
              <a:t>zk</a:t>
            </a:r>
            <a:r>
              <a:rPr lang="fr-FR" i="1" dirty="0" smtClean="0"/>
              <a:t>}</a:t>
            </a:r>
            <a:r>
              <a:rPr lang="fr-FR" dirty="0"/>
              <a:t> </a:t>
            </a:r>
            <a:r>
              <a:rPr lang="fr-FR" dirty="0" smtClean="0"/>
              <a:t>		  la </a:t>
            </a:r>
            <a:r>
              <a:rPr lang="fr-FR" dirty="0"/>
              <a:t>clôture </a:t>
            </a:r>
            <a:r>
              <a:rPr lang="fr-FR" dirty="0" smtClean="0"/>
              <a:t>universelle </a:t>
            </a:r>
            <a:r>
              <a:rPr lang="fr-FR" dirty="0"/>
              <a:t>de ϕ </a:t>
            </a:r>
            <a:r>
              <a:rPr lang="fr-FR" dirty="0" err="1"/>
              <a:t>est</a:t>
            </a:r>
            <a:r>
              <a:rPr lang="fr-FR" i="1" dirty="0" err="1"/>
              <a:t>Cl</a:t>
            </a:r>
            <a:r>
              <a:rPr lang="fr-FR" dirty="0"/>
              <a:t>(ϕ) = </a:t>
            </a:r>
            <a:r>
              <a:rPr lang="fr-FR" i="1" dirty="0"/>
              <a:t>∀z1 </a:t>
            </a:r>
            <a:r>
              <a:rPr lang="fr-FR" dirty="0"/>
              <a:t>. . . </a:t>
            </a:r>
            <a:r>
              <a:rPr lang="fr-FR" i="1" dirty="0" err="1" smtClean="0"/>
              <a:t>Zk</a:t>
            </a:r>
            <a:r>
              <a:rPr lang="fr-FR" dirty="0" err="1" smtClean="0"/>
              <a:t>ϕ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èche droite 3"/>
          <p:cNvSpPr/>
          <p:nvPr/>
        </p:nvSpPr>
        <p:spPr>
          <a:xfrm>
            <a:off x="3075709" y="858982"/>
            <a:ext cx="665018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6" y="1321291"/>
            <a:ext cx="3177742" cy="72918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5" y="2604655"/>
            <a:ext cx="5449888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021" y="362663"/>
            <a:ext cx="11504324" cy="6065846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LEMMES: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DEMONSTRATION:</a:t>
            </a:r>
            <a:endParaRPr lang="fr-FR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1" y="871027"/>
            <a:ext cx="8137670" cy="2315518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1" y="3966238"/>
            <a:ext cx="8137670" cy="24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8000" dirty="0" smtClean="0">
                <a:solidFill>
                  <a:srgbClr val="00B0F0"/>
                </a:solidFill>
              </a:rPr>
              <a:t>		CONCLUSION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696AA-8E5E-467E-BFC4-AF8C8293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E416A-C231-4204-9CCE-E446E71A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  <a:p>
            <a:r>
              <a:rPr lang="fr-FR" sz="3200" dirty="0"/>
              <a:t>SYNTAXE</a:t>
            </a:r>
          </a:p>
          <a:p>
            <a:r>
              <a:rPr lang="fr-FR" sz="3200" dirty="0"/>
              <a:t>SEMANTIQUE</a:t>
            </a:r>
          </a:p>
          <a:p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3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2EA84-53FC-4F6F-AA45-AE2661E2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9" y="1625362"/>
            <a:ext cx="9697278" cy="1915647"/>
          </a:xfrm>
        </p:spPr>
        <p:txBody>
          <a:bodyPr/>
          <a:lstStyle/>
          <a:p>
            <a:pPr algn="ctr"/>
            <a:r>
              <a:rPr lang="fr-FR" sz="96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0639E276-35CC-40EA-B35D-16E5FEE02B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𝑔𝑒𝑛𝑡𝑖𝑙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fr-FR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ꓯ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𝑎𝑚𝑖𝑠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0639E276-35CC-40EA-B35D-16E5FEE0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1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CAB35-C5E0-41D9-9498-A0803A18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fr-FR" sz="6000" dirty="0"/>
              <a:t>SYNTAXE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7EF4F-2FD3-41A6-82CF-4DD029E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2778"/>
            <a:ext cx="8946541" cy="58652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i="1" dirty="0"/>
              <a:t>alphabet </a:t>
            </a:r>
            <a:r>
              <a:rPr lang="fr-FR" dirty="0"/>
              <a:t>A d'un langage L de la logique des </a:t>
            </a:r>
            <a:r>
              <a:rPr lang="fr-FR" dirty="0" smtClean="0"/>
              <a:t>prédicats </a:t>
            </a:r>
            <a:r>
              <a:rPr lang="fr-FR" dirty="0"/>
              <a:t>des données suivantes </a:t>
            </a:r>
            <a:r>
              <a:rPr lang="fr-FR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connecteurs </a:t>
            </a:r>
            <a:r>
              <a:rPr lang="fr-FR" dirty="0" smtClean="0"/>
              <a:t>logiques      symbole : ꓥ</a:t>
            </a:r>
            <a:r>
              <a:rPr lang="fr-FR" dirty="0"/>
              <a:t>, ꓦ, →, </a:t>
            </a:r>
            <a:r>
              <a:rPr lang="fr-FR" dirty="0" smtClean="0"/>
              <a:t>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fr-FR" dirty="0"/>
              <a:t>les constantes logiques ꓕ et ꓔ </a:t>
            </a: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fr-FR" dirty="0"/>
              <a:t>les parenthèses </a:t>
            </a:r>
            <a:r>
              <a:rPr lang="fr-FR" i="1" dirty="0"/>
              <a:t>( ) et virgules ,,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i="1" dirty="0"/>
              <a:t>quantificateur universel </a:t>
            </a:r>
            <a:r>
              <a:rPr lang="fr-FR" i="1" dirty="0" smtClean="0"/>
              <a:t> </a:t>
            </a:r>
            <a:r>
              <a:rPr lang="fr-FR" dirty="0" smtClean="0"/>
              <a:t>ꓯ et </a:t>
            </a:r>
            <a:r>
              <a:rPr lang="fr-FR" i="1" dirty="0"/>
              <a:t>quantificateur</a:t>
            </a:r>
            <a:r>
              <a:rPr lang="fr-FR" dirty="0"/>
              <a:t> </a:t>
            </a:r>
            <a:r>
              <a:rPr lang="fr-FR" i="1" dirty="0" smtClean="0"/>
              <a:t>existentiel </a:t>
            </a:r>
            <a:r>
              <a:rPr lang="fr-FR" dirty="0" smtClean="0"/>
              <a:t>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un ensemble infini dénombrable X , les </a:t>
            </a:r>
            <a:r>
              <a:rPr lang="fr-FR" i="1" dirty="0"/>
              <a:t>variables individuelles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i="1" dirty="0"/>
              <a:t> </a:t>
            </a:r>
            <a:r>
              <a:rPr lang="fr-FR" dirty="0"/>
              <a:t>un ensemble dénombrable F </a:t>
            </a:r>
            <a:endParaRPr lang="fr-FR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dirty="0"/>
              <a:t>un ensemble dénombrable R </a:t>
            </a:r>
            <a:r>
              <a:rPr lang="fr-FR" i="1" dirty="0"/>
              <a:t>= </a:t>
            </a:r>
            <a:r>
              <a:rPr lang="fr-FR" dirty="0"/>
              <a:t>{</a:t>
            </a:r>
            <a:r>
              <a:rPr lang="fr-FR" i="1" dirty="0"/>
              <a:t>P; Q; R ;…} </a:t>
            </a:r>
            <a:endParaRPr lang="fr-FR" i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fr-FR" i="1" dirty="0"/>
              <a:t>si l'</a:t>
            </a:r>
            <a:r>
              <a:rPr lang="fr-FR" i="1" dirty="0" err="1"/>
              <a:t>aritè</a:t>
            </a:r>
            <a:r>
              <a:rPr lang="fr-FR" i="1" dirty="0"/>
              <a:t> d'un symbole de fonction est </a:t>
            </a:r>
            <a:r>
              <a:rPr lang="fr-FR" i="1" dirty="0" smtClean="0"/>
              <a:t>0          Constante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fr-FR" i="1" dirty="0"/>
              <a:t>si l'</a:t>
            </a:r>
            <a:r>
              <a:rPr lang="fr-FR" i="1" dirty="0" err="1"/>
              <a:t>aritè</a:t>
            </a:r>
            <a:r>
              <a:rPr lang="fr-FR" i="1" dirty="0"/>
              <a:t> d'un symbole de prédicats est </a:t>
            </a:r>
            <a:r>
              <a:rPr lang="fr-FR" i="1" dirty="0" smtClean="0"/>
              <a:t>0          </a:t>
            </a:r>
            <a:r>
              <a:rPr lang="fr-FR" dirty="0"/>
              <a:t>lettre </a:t>
            </a:r>
            <a:r>
              <a:rPr lang="fr-FR" dirty="0" smtClean="0"/>
              <a:t>propositionnelle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fr-FR" i="1" dirty="0"/>
              <a:t>(F,R) </a:t>
            </a:r>
            <a:r>
              <a:rPr lang="fr-FR" i="1" dirty="0" smtClean="0"/>
              <a:t>signature </a:t>
            </a:r>
            <a:r>
              <a:rPr lang="fr-FR" i="1" dirty="0"/>
              <a:t>d'un langage L.</a:t>
            </a:r>
            <a:r>
              <a:rPr lang="fr-FR" i="1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6322423" y="4872446"/>
            <a:ext cx="509452" cy="14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èche droite 4"/>
          <p:cNvSpPr/>
          <p:nvPr/>
        </p:nvSpPr>
        <p:spPr>
          <a:xfrm>
            <a:off x="6422572" y="5325291"/>
            <a:ext cx="509452" cy="14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248"/>
          </a:xfrm>
        </p:spPr>
        <p:txBody>
          <a:bodyPr/>
          <a:lstStyle/>
          <a:p>
            <a:r>
              <a:rPr lang="fr-FR" sz="4000" b="1" dirty="0" smtClean="0"/>
              <a:t>Termes:</a:t>
            </a:r>
            <a:endParaRPr lang="en-US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88720"/>
            <a:ext cx="8946541" cy="534270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F </a:t>
            </a:r>
            <a:r>
              <a:rPr lang="fr-FR" dirty="0"/>
              <a:t>un ensemble de symboles de </a:t>
            </a:r>
            <a:r>
              <a:rPr lang="fr-FR" dirty="0" smtClean="0"/>
              <a:t>fonctions: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Toute variable individuelle est un terme sur </a:t>
            </a:r>
            <a:r>
              <a:rPr lang="fr-FR" i="1" dirty="0"/>
              <a:t>F </a:t>
            </a:r>
            <a:endParaRPr lang="fr-FR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 </a:t>
            </a:r>
            <a:r>
              <a:rPr lang="fr-FR" i="1" dirty="0"/>
              <a:t>f Ꞓ F </a:t>
            </a:r>
            <a:r>
              <a:rPr lang="fr-FR" dirty="0" smtClean="0"/>
              <a:t>un </a:t>
            </a:r>
            <a:r>
              <a:rPr lang="fr-FR" dirty="0"/>
              <a:t>symbole de </a:t>
            </a:r>
            <a:r>
              <a:rPr lang="fr-FR" dirty="0" smtClean="0"/>
              <a:t>fonction, </a:t>
            </a:r>
            <a:r>
              <a:rPr lang="fr-FR" i="1" dirty="0" smtClean="0"/>
              <a:t>f </a:t>
            </a:r>
            <a:r>
              <a:rPr lang="fr-FR" dirty="0"/>
              <a:t>est d'</a:t>
            </a:r>
            <a:r>
              <a:rPr lang="fr-FR" dirty="0" err="1"/>
              <a:t>arité</a:t>
            </a:r>
            <a:r>
              <a:rPr lang="fr-FR" dirty="0"/>
              <a:t> </a:t>
            </a:r>
            <a:r>
              <a:rPr lang="fr-FR" i="1" dirty="0" smtClean="0"/>
              <a:t>n,</a:t>
            </a:r>
            <a:r>
              <a:rPr lang="fr-FR" dirty="0"/>
              <a:t> , avec 0 </a:t>
            </a:r>
            <a:r>
              <a:rPr lang="fr-FR" i="1" dirty="0"/>
              <a:t>≤ n</a:t>
            </a:r>
            <a:r>
              <a:rPr lang="fr-FR" dirty="0"/>
              <a:t>, et </a:t>
            </a:r>
            <a:r>
              <a:rPr lang="fr-FR" i="1" dirty="0" smtClean="0"/>
              <a:t>t1,…,</a:t>
            </a:r>
            <a:r>
              <a:rPr lang="fr-FR" i="1" dirty="0" err="1" smtClean="0"/>
              <a:t>tn</a:t>
            </a:r>
            <a:r>
              <a:rPr lang="fr-FR" i="1" dirty="0" smtClean="0"/>
              <a:t> </a:t>
            </a:r>
            <a:r>
              <a:rPr lang="fr-FR" dirty="0"/>
              <a:t>des termes sur </a:t>
            </a:r>
            <a:r>
              <a:rPr lang="fr-FR" i="1" dirty="0" smtClean="0"/>
              <a:t>F            </a:t>
            </a:r>
            <a:r>
              <a:rPr lang="fr-FR" i="1" dirty="0" err="1"/>
              <a:t>f</a:t>
            </a:r>
            <a:r>
              <a:rPr lang="fr-FR" i="1" dirty="0"/>
              <a:t> (t1,… , </a:t>
            </a:r>
            <a:r>
              <a:rPr lang="fr-FR" i="1" dirty="0" err="1"/>
              <a:t>tn</a:t>
            </a:r>
            <a:r>
              <a:rPr lang="fr-FR" i="1" dirty="0"/>
              <a:t>) </a:t>
            </a:r>
            <a:r>
              <a:rPr lang="fr-FR" dirty="0"/>
              <a:t>est un terme sur </a:t>
            </a:r>
            <a:r>
              <a:rPr lang="fr-FR" i="1" dirty="0"/>
              <a:t>F</a:t>
            </a:r>
            <a:endParaRPr lang="fr-FR" i="1" dirty="0" smtClean="0"/>
          </a:p>
          <a:p>
            <a:pPr marL="0" indent="0">
              <a:buNone/>
            </a:pPr>
            <a:r>
              <a:rPr lang="fr-FR" i="1" dirty="0" smtClean="0"/>
              <a:t>      Si f est une constante individuel </a:t>
            </a:r>
          </a:p>
          <a:p>
            <a:pPr marL="0" indent="0">
              <a:buNone/>
            </a:pPr>
            <a:r>
              <a:rPr lang="fr-FR" i="1" dirty="0" smtClean="0"/>
              <a:t>				</a:t>
            </a:r>
            <a:r>
              <a:rPr lang="fr-FR" sz="4000" i="1" dirty="0" smtClean="0">
                <a:latin typeface="+mn-lt"/>
              </a:rPr>
              <a:t>f () abrégée en </a:t>
            </a:r>
            <a:r>
              <a:rPr lang="fr-FR" sz="4000" dirty="0" smtClean="0">
                <a:latin typeface="+mn-lt"/>
              </a:rPr>
              <a:t> </a:t>
            </a:r>
            <a:r>
              <a:rPr lang="fr-FR" sz="4000" i="1" dirty="0">
                <a:latin typeface="+mn-lt"/>
              </a:rPr>
              <a:t>f </a:t>
            </a:r>
            <a:endParaRPr lang="en-US" sz="40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èche droite 3"/>
          <p:cNvSpPr/>
          <p:nvPr/>
        </p:nvSpPr>
        <p:spPr>
          <a:xfrm>
            <a:off x="3069772" y="2468880"/>
            <a:ext cx="653142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191"/>
          </a:xfrm>
        </p:spPr>
        <p:txBody>
          <a:bodyPr/>
          <a:lstStyle/>
          <a:p>
            <a:r>
              <a:rPr lang="fr-FR" sz="4400" b="1" dirty="0" smtClean="0"/>
              <a:t>Formules: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 numCol="2"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P(t</a:t>
            </a:r>
            <a:r>
              <a:rPr lang="fr-FR" i="1" dirty="0" smtClean="0"/>
              <a:t>1</a:t>
            </a:r>
            <a:r>
              <a:rPr lang="fr-FR" dirty="0"/>
              <a:t>, . . . , </a:t>
            </a:r>
            <a:r>
              <a:rPr lang="fr-FR" dirty="0" err="1"/>
              <a:t>tn</a:t>
            </a:r>
            <a:r>
              <a:rPr lang="fr-FR" dirty="0"/>
              <a:t>) </a:t>
            </a:r>
            <a:r>
              <a:rPr lang="fr-FR" dirty="0" smtClean="0"/>
              <a:t>est un atomes </a:t>
            </a:r>
            <a:endParaRPr lang="en-US" dirty="0"/>
          </a:p>
        </p:txBody>
      </p:sp>
      <p:sp>
        <p:nvSpPr>
          <p:cNvPr id="4" name="Flèche droite 3"/>
          <p:cNvSpPr/>
          <p:nvPr/>
        </p:nvSpPr>
        <p:spPr>
          <a:xfrm rot="19776705">
            <a:off x="4607338" y="1724296"/>
            <a:ext cx="731520" cy="169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èche droite 4"/>
          <p:cNvSpPr/>
          <p:nvPr/>
        </p:nvSpPr>
        <p:spPr>
          <a:xfrm rot="1777127">
            <a:off x="4616336" y="2221308"/>
            <a:ext cx="731520" cy="169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348471" y="1371600"/>
            <a:ext cx="37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r>
              <a:rPr lang="en-US" dirty="0" smtClean="0"/>
              <a:t> </a:t>
            </a:r>
            <a:r>
              <a:rPr lang="fr-FR" i="1" dirty="0" smtClean="0"/>
              <a:t>symbole</a:t>
            </a:r>
            <a:r>
              <a:rPr lang="fr-FR" dirty="0" smtClean="0"/>
              <a:t> </a:t>
            </a:r>
            <a:r>
              <a:rPr lang="fr-FR" i="1" dirty="0" smtClean="0"/>
              <a:t>de prédicat d’</a:t>
            </a:r>
            <a:r>
              <a:rPr lang="fr-FR" i="1" dirty="0" err="1" smtClean="0"/>
              <a:t>arité</a:t>
            </a:r>
            <a:r>
              <a:rPr lang="fr-FR" i="1" dirty="0" smtClean="0"/>
              <a:t> </a:t>
            </a:r>
            <a:r>
              <a:rPr lang="fr-FR" dirty="0" smtClean="0"/>
              <a:t>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331561" y="2246810"/>
            <a:ext cx="32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i="1" dirty="0"/>
              <a:t>1</a:t>
            </a:r>
            <a:r>
              <a:rPr lang="fr-FR" dirty="0"/>
              <a:t>, . . . , </a:t>
            </a:r>
            <a:r>
              <a:rPr lang="fr-FR" dirty="0" err="1"/>
              <a:t>tn</a:t>
            </a:r>
            <a:r>
              <a:rPr lang="fr-FR" dirty="0"/>
              <a:t> </a:t>
            </a:r>
            <a:r>
              <a:rPr lang="fr-FR" i="1" dirty="0"/>
              <a:t>sont des termes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19985" y="2859371"/>
            <a:ext cx="1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 langage F</a:t>
            </a:r>
            <a:r>
              <a:rPr lang="fr-FR" dirty="0"/>
              <a:t>(</a:t>
            </a:r>
            <a:r>
              <a:rPr lang="fr-FR" i="1" dirty="0"/>
              <a:t>R</a:t>
            </a:r>
            <a:r>
              <a:rPr lang="fr-FR" dirty="0"/>
              <a:t>, </a:t>
            </a:r>
            <a:r>
              <a:rPr lang="fr-FR" i="1" dirty="0"/>
              <a:t>F</a:t>
            </a:r>
            <a:r>
              <a:rPr lang="fr-FR" dirty="0"/>
              <a:t>, </a:t>
            </a:r>
            <a:r>
              <a:rPr lang="fr-FR" i="1" dirty="0"/>
              <a:t>X </a:t>
            </a:r>
            <a:r>
              <a:rPr lang="fr-FR" dirty="0" smtClean="0"/>
              <a:t>)</a:t>
            </a:r>
            <a:r>
              <a:rPr lang="fr-FR" i="1" dirty="0"/>
              <a:t> bâti sur le vocabulaire R</a:t>
            </a:r>
            <a:r>
              <a:rPr lang="fr-FR" dirty="0"/>
              <a:t>, </a:t>
            </a:r>
            <a:r>
              <a:rPr lang="fr-FR" i="1" dirty="0"/>
              <a:t>F</a:t>
            </a:r>
            <a:r>
              <a:rPr lang="fr-FR" dirty="0"/>
              <a:t>, </a:t>
            </a:r>
            <a:r>
              <a:rPr lang="fr-FR" i="1" dirty="0"/>
              <a:t>X  </a:t>
            </a:r>
            <a:r>
              <a:rPr lang="fr-FR" i="1" dirty="0" smtClean="0"/>
              <a:t>=&gt; plus</a:t>
            </a:r>
            <a:r>
              <a:rPr lang="fr-FR" dirty="0" smtClean="0"/>
              <a:t> </a:t>
            </a:r>
            <a:r>
              <a:rPr lang="fr-FR" i="1" dirty="0"/>
              <a:t>petit ensemble contenant les atomes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99007" y="3412030"/>
            <a:ext cx="9328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i="1" dirty="0"/>
              <a:t>les</a:t>
            </a:r>
            <a:r>
              <a:rPr lang="fr-FR" dirty="0"/>
              <a:t> constantes logiques </a:t>
            </a:r>
            <a:r>
              <a:rPr lang="fr-FR" i="1" dirty="0"/>
              <a:t>0 et 1, et clos par les</a:t>
            </a:r>
            <a:r>
              <a:rPr lang="fr-FR" dirty="0"/>
              <a:t> </a:t>
            </a:r>
            <a:r>
              <a:rPr lang="fr-FR" i="1" dirty="0"/>
              <a:t>opérations </a:t>
            </a:r>
            <a:r>
              <a:rPr lang="fr-FR" i="1" dirty="0" smtClean="0"/>
              <a:t>de: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Négation :</a:t>
            </a:r>
            <a:r>
              <a:rPr lang="en-US" i="1" dirty="0"/>
              <a:t>¬A</a:t>
            </a:r>
            <a:r>
              <a:rPr lang="en-US" dirty="0"/>
              <a:t> </a:t>
            </a:r>
            <a:r>
              <a:rPr lang="en-US" dirty="0" smtClean="0"/>
              <a:t> 					</a:t>
            </a:r>
            <a:r>
              <a:rPr lang="en-US" i="1" dirty="0" smtClean="0"/>
              <a:t>implication </a:t>
            </a:r>
            <a:r>
              <a:rPr lang="en-US" dirty="0"/>
              <a:t>: </a:t>
            </a:r>
            <a:r>
              <a:rPr lang="en-US" i="1" dirty="0"/>
              <a:t>A ⇒ B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conjonction </a:t>
            </a:r>
            <a:r>
              <a:rPr lang="fr-FR" i="1" dirty="0"/>
              <a:t>: </a:t>
            </a:r>
            <a:r>
              <a:rPr lang="fr-FR" dirty="0"/>
              <a:t>A </a:t>
            </a:r>
            <a:r>
              <a:rPr lang="fr-FR" i="1" dirty="0"/>
              <a:t>∧ </a:t>
            </a:r>
            <a:r>
              <a:rPr lang="fr-FR" dirty="0"/>
              <a:t>B </a:t>
            </a:r>
            <a:r>
              <a:rPr lang="fr-FR" dirty="0" smtClean="0"/>
              <a:t>				disjonction </a:t>
            </a:r>
            <a:r>
              <a:rPr lang="fr-FR" i="1" dirty="0"/>
              <a:t>: </a:t>
            </a:r>
            <a:r>
              <a:rPr lang="fr-FR" dirty="0"/>
              <a:t>A </a:t>
            </a:r>
            <a:r>
              <a:rPr lang="fr-FR" i="1" dirty="0"/>
              <a:t>∨ </a:t>
            </a:r>
            <a:r>
              <a:rPr lang="fr-FR" dirty="0" smtClean="0"/>
              <a:t>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/>
              <a:t>quantification existentielle </a:t>
            </a:r>
            <a:r>
              <a:rPr lang="fr-FR" i="1" dirty="0"/>
              <a:t>: ∃ </a:t>
            </a:r>
            <a:r>
              <a:rPr lang="fr-FR" dirty="0"/>
              <a:t>x </a:t>
            </a:r>
            <a:r>
              <a:rPr lang="fr-FR" dirty="0" smtClean="0"/>
              <a:t>A 	quantification </a:t>
            </a:r>
            <a:r>
              <a:rPr lang="fr-FR" dirty="0"/>
              <a:t>universelle </a:t>
            </a:r>
            <a:r>
              <a:rPr lang="fr-FR" i="1" dirty="0"/>
              <a:t>: ∀ </a:t>
            </a:r>
            <a:r>
              <a:rPr lang="fr-FR" dirty="0"/>
              <a:t>x A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219199" y="5349683"/>
            <a:ext cx="43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/>
              <a:t>¬ </a:t>
            </a:r>
            <a:r>
              <a:rPr lang="fr-FR" sz="3200" dirty="0"/>
              <a:t>&gt; </a:t>
            </a:r>
            <a:r>
              <a:rPr lang="fr-FR" sz="3200" i="1" dirty="0"/>
              <a:t>∧ </a:t>
            </a:r>
            <a:r>
              <a:rPr lang="fr-FR" sz="3200" dirty="0"/>
              <a:t>&gt; </a:t>
            </a:r>
            <a:r>
              <a:rPr lang="fr-FR" sz="3200" i="1" dirty="0"/>
              <a:t>∨ </a:t>
            </a:r>
            <a:r>
              <a:rPr lang="fr-FR" sz="3200" dirty="0"/>
              <a:t>&gt;</a:t>
            </a:r>
            <a:r>
              <a:rPr lang="fr-FR" sz="3200" i="1" dirty="0"/>
              <a:t>⇒</a:t>
            </a:r>
            <a:r>
              <a:rPr lang="fr-FR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20436" y="387927"/>
            <a:ext cx="877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langage des </a:t>
            </a:r>
            <a:r>
              <a:rPr lang="fr-FR" i="1" dirty="0"/>
              <a:t>formules propositionnelles </a:t>
            </a:r>
            <a:r>
              <a:rPr lang="fr-FR" dirty="0"/>
              <a:t>est obtenu pour X </a:t>
            </a:r>
            <a:r>
              <a:rPr lang="fr-FR" i="1" dirty="0"/>
              <a:t>= </a:t>
            </a:r>
            <a:r>
              <a:rPr lang="fr-FR" dirty="0"/>
              <a:t>∅</a:t>
            </a:r>
            <a:r>
              <a:rPr lang="fr-FR" i="1" dirty="0"/>
              <a:t>, </a:t>
            </a:r>
            <a:r>
              <a:rPr lang="fr-FR" dirty="0"/>
              <a:t>F </a:t>
            </a:r>
            <a:r>
              <a:rPr lang="fr-FR" i="1" dirty="0"/>
              <a:t>= </a:t>
            </a:r>
            <a:r>
              <a:rPr lang="fr-FR" dirty="0"/>
              <a:t>∅</a:t>
            </a:r>
            <a:r>
              <a:rPr lang="fr-FR" i="1" dirty="0"/>
              <a:t>, </a:t>
            </a:r>
            <a:r>
              <a:rPr lang="fr-FR" dirty="0"/>
              <a:t>P </a:t>
            </a:r>
            <a:r>
              <a:rPr lang="fr-FR" i="1" dirty="0"/>
              <a:t>= </a:t>
            </a:r>
            <a:r>
              <a:rPr lang="fr-FR" dirty="0"/>
              <a:t>P0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20436" y="138545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</a:t>
            </a:r>
            <a:r>
              <a:rPr lang="fr-FR" i="1" dirty="0"/>
              <a:t>littéral </a:t>
            </a:r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 rot="19613349">
            <a:off x="2006309" y="1257554"/>
            <a:ext cx="52317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droite 6"/>
          <p:cNvSpPr/>
          <p:nvPr/>
        </p:nvSpPr>
        <p:spPr>
          <a:xfrm rot="1966045">
            <a:off x="2006310" y="1662454"/>
            <a:ext cx="52317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2537446" y="978508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atome </a:t>
            </a:r>
            <a:r>
              <a:rPr lang="fr-FR" dirty="0"/>
              <a:t>(auquel cas il est dit </a:t>
            </a:r>
            <a:r>
              <a:rPr lang="fr-FR" i="1" dirty="0"/>
              <a:t>positif</a:t>
            </a:r>
            <a:r>
              <a:rPr lang="fr-FR" dirty="0"/>
              <a:t>) 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537446" y="1754787"/>
            <a:ext cx="613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Négation d’un atome </a:t>
            </a:r>
            <a:r>
              <a:rPr lang="fr-FR" dirty="0"/>
              <a:t>(auquel cas il </a:t>
            </a:r>
            <a:r>
              <a:rPr lang="fr-FR" dirty="0" smtClean="0"/>
              <a:t>est </a:t>
            </a:r>
            <a:r>
              <a:rPr lang="fr-FR" dirty="0"/>
              <a:t>dit </a:t>
            </a:r>
            <a:r>
              <a:rPr lang="fr-FR" i="1" dirty="0"/>
              <a:t>négatif  </a:t>
            </a:r>
            <a:r>
              <a:rPr lang="fr-FR" dirty="0"/>
              <a:t>). 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720436" y="2712432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Clause : ∀</a:t>
            </a:r>
            <a:r>
              <a:rPr lang="fr-FR" i="1" dirty="0"/>
              <a:t>x</a:t>
            </a:r>
            <a:r>
              <a:rPr lang="fr-FR" dirty="0"/>
              <a:t>1 </a:t>
            </a:r>
            <a:r>
              <a:rPr lang="fr-FR" i="1" dirty="0"/>
              <a:t>. . . </a:t>
            </a:r>
            <a:r>
              <a:rPr lang="fr-FR" dirty="0"/>
              <a:t>∀</a:t>
            </a:r>
            <a:r>
              <a:rPr lang="fr-FR" i="1" dirty="0" err="1"/>
              <a:t>xn</a:t>
            </a:r>
            <a:r>
              <a:rPr lang="fr-FR" i="1" dirty="0"/>
              <a:t> A</a:t>
            </a:r>
            <a:r>
              <a:rPr lang="fr-FR" dirty="0"/>
              <a:t>1 ∨ </a:t>
            </a:r>
            <a:r>
              <a:rPr lang="fr-FR" i="1" dirty="0"/>
              <a:t>. . . </a:t>
            </a:r>
            <a:r>
              <a:rPr lang="fr-FR" dirty="0"/>
              <a:t>∨ </a:t>
            </a:r>
            <a:r>
              <a:rPr lang="fr-FR" i="1" dirty="0" err="1"/>
              <a:t>Ap</a:t>
            </a:r>
            <a:r>
              <a:rPr lang="fr-FR" i="1" dirty="0"/>
              <a:t> </a:t>
            </a:r>
            <a:r>
              <a:rPr lang="fr-FR" dirty="0"/>
              <a:t>∨ ¬</a:t>
            </a:r>
            <a:r>
              <a:rPr lang="fr-FR" i="1" dirty="0"/>
              <a:t>B</a:t>
            </a:r>
            <a:r>
              <a:rPr lang="fr-FR" dirty="0"/>
              <a:t>1 ∨ </a:t>
            </a:r>
            <a:r>
              <a:rPr lang="fr-FR" i="1" dirty="0"/>
              <a:t>. . . </a:t>
            </a:r>
            <a:r>
              <a:rPr lang="fr-FR" dirty="0"/>
              <a:t>∨ ¬</a:t>
            </a:r>
            <a:r>
              <a:rPr lang="fr-FR" i="1" dirty="0"/>
              <a:t>Bq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0436" y="330074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 variables </a:t>
            </a:r>
            <a:r>
              <a:rPr lang="fr-FR" i="1" dirty="0"/>
              <a:t>libres </a:t>
            </a:r>
            <a:r>
              <a:rPr lang="fr-FR" dirty="0"/>
              <a:t>V</a:t>
            </a:r>
            <a:r>
              <a:rPr lang="fr-FR" i="1" dirty="0"/>
              <a:t>ar()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6303817" y="330074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</a:t>
            </a:r>
            <a:r>
              <a:rPr lang="fr-FR" i="1" dirty="0"/>
              <a:t>liées </a:t>
            </a:r>
            <a:r>
              <a:rPr lang="fr-FR" dirty="0" err="1"/>
              <a:t>BV</a:t>
            </a:r>
            <a:r>
              <a:rPr lang="fr-FR" i="1" dirty="0" err="1"/>
              <a:t>ar</a:t>
            </a:r>
            <a:r>
              <a:rPr lang="fr-FR" i="1" dirty="0"/>
              <a:t>()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710978" y="3670077"/>
            <a:ext cx="407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Vars</a:t>
            </a:r>
          </a:p>
          <a:p>
            <a:r>
              <a:rPr lang="fr-FR" dirty="0" smtClean="0"/>
              <a:t>V</a:t>
            </a:r>
            <a:r>
              <a:rPr lang="fr-FR" i="1" dirty="0" smtClean="0"/>
              <a:t>ar(x) = </a:t>
            </a:r>
            <a:r>
              <a:rPr lang="fr-FR" dirty="0" smtClean="0"/>
              <a:t>{</a:t>
            </a:r>
            <a:r>
              <a:rPr lang="fr-FR" i="1" dirty="0" smtClean="0"/>
              <a:t>x</a:t>
            </a:r>
            <a:r>
              <a:rPr lang="fr-FR" dirty="0" smtClean="0"/>
              <a:t>} si </a:t>
            </a:r>
            <a:r>
              <a:rPr lang="fr-FR" i="1" dirty="0" smtClean="0"/>
              <a:t>x </a:t>
            </a:r>
            <a:r>
              <a:rPr lang="fr-FR" dirty="0" smtClean="0"/>
              <a:t>est une variable</a:t>
            </a:r>
            <a:br>
              <a:rPr lang="fr-FR" dirty="0" smtClean="0"/>
            </a:br>
            <a:r>
              <a:rPr lang="fr-FR" dirty="0" err="1" smtClean="0"/>
              <a:t>BV</a:t>
            </a:r>
            <a:r>
              <a:rPr lang="fr-FR" i="1" dirty="0" err="1" smtClean="0"/>
              <a:t>ar</a:t>
            </a:r>
            <a:r>
              <a:rPr lang="fr-FR" i="1" dirty="0" smtClean="0"/>
              <a:t>(x) = </a:t>
            </a:r>
            <a:r>
              <a:rPr lang="fr-FR" dirty="0" smtClean="0"/>
              <a:t>∅ si </a:t>
            </a:r>
            <a:r>
              <a:rPr lang="fr-FR" i="1" dirty="0" smtClean="0"/>
              <a:t>x </a:t>
            </a:r>
            <a:r>
              <a:rPr lang="fr-FR" dirty="0" smtClean="0"/>
              <a:t>est une variable</a:t>
            </a:r>
            <a:endParaRPr lang="en-US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6303817" y="3670076"/>
            <a:ext cx="502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 smtClean="0"/>
              <a:t>Terms</a:t>
            </a:r>
            <a:endParaRPr lang="fr-FR" sz="2400" b="1" u="sng" dirty="0" smtClean="0"/>
          </a:p>
          <a:p>
            <a:r>
              <a:rPr lang="fr-FR" dirty="0"/>
              <a:t>V</a:t>
            </a:r>
            <a:r>
              <a:rPr lang="fr-FR" i="1" dirty="0"/>
              <a:t>ar(f (t</a:t>
            </a:r>
            <a:r>
              <a:rPr lang="fr-FR" dirty="0"/>
              <a:t>1</a:t>
            </a:r>
            <a:r>
              <a:rPr lang="fr-FR" i="1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)) = </a:t>
            </a:r>
            <a:r>
              <a:rPr lang="fr-FR" dirty="0"/>
              <a:t>V</a:t>
            </a:r>
            <a:r>
              <a:rPr lang="fr-FR" i="1" dirty="0"/>
              <a:t>ar(t</a:t>
            </a:r>
            <a:r>
              <a:rPr lang="fr-FR" dirty="0"/>
              <a:t>1</a:t>
            </a:r>
            <a:r>
              <a:rPr lang="fr-FR" i="1" dirty="0"/>
              <a:t>) </a:t>
            </a:r>
            <a:r>
              <a:rPr lang="fr-FR" dirty="0"/>
              <a:t>∪ </a:t>
            </a:r>
            <a:r>
              <a:rPr lang="fr-FR" i="1" dirty="0"/>
              <a:t>. . . </a:t>
            </a:r>
            <a:r>
              <a:rPr lang="fr-FR" dirty="0"/>
              <a:t>∪ V</a:t>
            </a:r>
            <a:r>
              <a:rPr lang="fr-FR" i="1" dirty="0"/>
              <a:t>ar(</a:t>
            </a:r>
            <a:r>
              <a:rPr lang="fr-FR" i="1" dirty="0" err="1"/>
              <a:t>tn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BV</a:t>
            </a:r>
            <a:r>
              <a:rPr lang="fr-FR" i="1" dirty="0" err="1" smtClean="0"/>
              <a:t>ar</a:t>
            </a:r>
            <a:r>
              <a:rPr lang="fr-FR" i="1" dirty="0" smtClean="0"/>
              <a:t>(f </a:t>
            </a:r>
            <a:r>
              <a:rPr lang="fr-FR" i="1" dirty="0"/>
              <a:t>(t</a:t>
            </a:r>
            <a:r>
              <a:rPr lang="fr-FR" dirty="0"/>
              <a:t>1</a:t>
            </a:r>
            <a:r>
              <a:rPr lang="fr-FR" i="1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)) = </a:t>
            </a:r>
            <a:r>
              <a:rPr lang="fr-FR" dirty="0"/>
              <a:t>∅</a:t>
            </a:r>
            <a:endParaRPr lang="en-US" sz="24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3567544" y="5077535"/>
            <a:ext cx="505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 smtClean="0"/>
              <a:t>Atoms</a:t>
            </a:r>
            <a:endParaRPr lang="fr-FR" sz="2400" b="1" u="sng" dirty="0" smtClean="0"/>
          </a:p>
          <a:p>
            <a:r>
              <a:rPr lang="fr-FR" dirty="0"/>
              <a:t>V</a:t>
            </a:r>
            <a:r>
              <a:rPr lang="fr-FR" i="1" dirty="0"/>
              <a:t>ar(P(t</a:t>
            </a:r>
            <a:r>
              <a:rPr lang="fr-FR" dirty="0"/>
              <a:t>1</a:t>
            </a:r>
            <a:r>
              <a:rPr lang="fr-FR" i="1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)) = </a:t>
            </a:r>
            <a:r>
              <a:rPr lang="fr-FR" dirty="0"/>
              <a:t>V</a:t>
            </a:r>
            <a:r>
              <a:rPr lang="fr-FR" i="1" dirty="0"/>
              <a:t>ar(t</a:t>
            </a:r>
            <a:r>
              <a:rPr lang="fr-FR" dirty="0"/>
              <a:t>1</a:t>
            </a:r>
            <a:r>
              <a:rPr lang="fr-FR" i="1" dirty="0"/>
              <a:t>) </a:t>
            </a:r>
            <a:r>
              <a:rPr lang="fr-FR" dirty="0"/>
              <a:t>∪ </a:t>
            </a:r>
            <a:r>
              <a:rPr lang="fr-FR" i="1" dirty="0"/>
              <a:t>. . . </a:t>
            </a:r>
            <a:r>
              <a:rPr lang="fr-FR" dirty="0"/>
              <a:t>∪ V</a:t>
            </a:r>
            <a:r>
              <a:rPr lang="fr-FR" i="1" dirty="0"/>
              <a:t>ar(</a:t>
            </a:r>
            <a:r>
              <a:rPr lang="fr-FR" i="1" dirty="0" err="1"/>
              <a:t>tn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BV</a:t>
            </a:r>
            <a:r>
              <a:rPr lang="fr-FR" i="1" dirty="0" err="1" smtClean="0"/>
              <a:t>ar</a:t>
            </a:r>
            <a:r>
              <a:rPr lang="fr-FR" i="1" dirty="0" smtClean="0"/>
              <a:t>(P(t</a:t>
            </a:r>
            <a:r>
              <a:rPr lang="fr-FR" dirty="0" smtClean="0"/>
              <a:t>1</a:t>
            </a:r>
            <a:r>
              <a:rPr lang="fr-FR" i="1" dirty="0"/>
              <a:t>, . . . , </a:t>
            </a:r>
            <a:r>
              <a:rPr lang="fr-FR" i="1" dirty="0" err="1"/>
              <a:t>tn</a:t>
            </a:r>
            <a:r>
              <a:rPr lang="fr-FR" i="1" dirty="0"/>
              <a:t>)) = </a:t>
            </a:r>
            <a:r>
              <a:rPr lang="fr-FR" dirty="0"/>
              <a:t>∅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9206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5" grpId="0"/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2507" y="238431"/>
            <a:ext cx="5052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 smtClean="0"/>
              <a:t>Forms</a:t>
            </a:r>
            <a:endParaRPr lang="fr-FR" sz="2400" b="1" u="sng" dirty="0" smtClean="0"/>
          </a:p>
          <a:p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∧ </a:t>
            </a:r>
            <a:r>
              <a:rPr lang="fr-FR" dirty="0"/>
              <a:t>B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 smtClean="0"/>
              <a:t>)</a:t>
            </a:r>
          </a:p>
          <a:p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∧ </a:t>
            </a:r>
            <a:r>
              <a:rPr lang="fr-FR" dirty="0"/>
              <a:t>B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∨ </a:t>
            </a:r>
            <a:r>
              <a:rPr lang="fr-FR" dirty="0"/>
              <a:t>B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∨ </a:t>
            </a:r>
            <a:r>
              <a:rPr lang="fr-FR" dirty="0"/>
              <a:t>B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⇒ </a:t>
            </a:r>
            <a:r>
              <a:rPr lang="fr-FR" dirty="0"/>
              <a:t>B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 </a:t>
            </a:r>
            <a:r>
              <a:rPr lang="fr-FR" i="1" dirty="0"/>
              <a:t>⇒ </a:t>
            </a:r>
            <a:r>
              <a:rPr lang="fr-FR" dirty="0"/>
              <a:t>B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B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(¬</a:t>
            </a:r>
            <a:r>
              <a:rPr lang="fr-FR" dirty="0"/>
              <a:t>A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(¬</a:t>
            </a:r>
            <a:r>
              <a:rPr lang="fr-FR" dirty="0"/>
              <a:t>A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(∃</a:t>
            </a:r>
            <a:r>
              <a:rPr lang="fr-FR" dirty="0" err="1"/>
              <a:t>xA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- {</a:t>
            </a:r>
            <a:r>
              <a:rPr lang="fr-FR" dirty="0"/>
              <a:t>x</a:t>
            </a:r>
            <a:r>
              <a:rPr lang="fr-FR" i="1" dirty="0"/>
              <a:t>}</a:t>
            </a:r>
            <a:br>
              <a:rPr lang="fr-FR" i="1" dirty="0"/>
            </a:b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(∃</a:t>
            </a:r>
            <a:r>
              <a:rPr lang="fr-FR" dirty="0" err="1"/>
              <a:t>xA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{</a:t>
            </a:r>
            <a:r>
              <a:rPr lang="fr-FR" dirty="0"/>
              <a:t>x</a:t>
            </a:r>
            <a:r>
              <a:rPr lang="fr-FR" i="1" dirty="0"/>
              <a:t>}</a:t>
            </a:r>
            <a:br>
              <a:rPr lang="fr-FR" i="1" dirty="0"/>
            </a:br>
            <a:r>
              <a:rPr lang="fr-FR" i="1" dirty="0"/>
              <a:t>V</a:t>
            </a:r>
            <a:r>
              <a:rPr lang="fr-FR" dirty="0"/>
              <a:t>ar</a:t>
            </a:r>
            <a:r>
              <a:rPr lang="fr-FR" i="1" dirty="0"/>
              <a:t>(∀</a:t>
            </a:r>
            <a:r>
              <a:rPr lang="fr-FR" dirty="0" err="1"/>
              <a:t>xA</a:t>
            </a:r>
            <a:r>
              <a:rPr lang="fr-FR" i="1" dirty="0"/>
              <a:t>) = V</a:t>
            </a:r>
            <a:r>
              <a:rPr lang="fr-FR" dirty="0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- {</a:t>
            </a:r>
            <a:r>
              <a:rPr lang="fr-FR" dirty="0"/>
              <a:t>x</a:t>
            </a:r>
            <a:r>
              <a:rPr lang="fr-FR" i="1" dirty="0"/>
              <a:t>}</a:t>
            </a:r>
            <a:br>
              <a:rPr lang="fr-FR" i="1" dirty="0"/>
            </a:b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(∀</a:t>
            </a:r>
            <a:r>
              <a:rPr lang="fr-FR" dirty="0" err="1"/>
              <a:t>xA</a:t>
            </a:r>
            <a:r>
              <a:rPr lang="fr-FR" i="1" dirty="0"/>
              <a:t>) = </a:t>
            </a:r>
            <a:r>
              <a:rPr lang="fr-FR" i="1" dirty="0" err="1"/>
              <a:t>BV</a:t>
            </a:r>
            <a:r>
              <a:rPr lang="fr-FR" dirty="0" err="1"/>
              <a:t>ar</a:t>
            </a:r>
            <a:r>
              <a:rPr lang="fr-FR" i="1" dirty="0"/>
              <a:t>(</a:t>
            </a:r>
            <a:r>
              <a:rPr lang="fr-FR" dirty="0"/>
              <a:t>A</a:t>
            </a:r>
            <a:r>
              <a:rPr lang="fr-FR" i="1" dirty="0"/>
              <a:t>) ∪ {</a:t>
            </a:r>
            <a:r>
              <a:rPr lang="fr-FR" dirty="0"/>
              <a:t>x</a:t>
            </a:r>
            <a:r>
              <a:rPr lang="fr-FR" i="1" dirty="0"/>
              <a:t>}</a:t>
            </a:r>
            <a:endParaRPr lang="en-US" dirty="0"/>
          </a:p>
          <a:p>
            <a:endParaRPr lang="en-US" sz="2400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4475018" y="33449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≡ désigne l’égalité 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475018" y="924580"/>
            <a:ext cx="569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 err="1" smtClean="0"/>
              <a:t>φ</a:t>
            </a:r>
            <a:r>
              <a:rPr lang="fr-FR" dirty="0" err="1" smtClean="0"/>
              <a:t>|</a:t>
            </a:r>
            <a:r>
              <a:rPr lang="fr-FR" i="1" dirty="0" err="1" smtClean="0"/>
              <a:t>p</a:t>
            </a:r>
            <a:r>
              <a:rPr lang="fr-FR" i="1" dirty="0" smtClean="0"/>
              <a:t> </a:t>
            </a:r>
            <a:r>
              <a:rPr lang="fr-FR" dirty="0"/>
              <a:t>la sous-formule de </a:t>
            </a:r>
            <a:r>
              <a:rPr lang="fr-FR" i="1" dirty="0"/>
              <a:t>φ </a:t>
            </a:r>
            <a:r>
              <a:rPr lang="fr-FR" dirty="0"/>
              <a:t>a la </a:t>
            </a:r>
            <a:r>
              <a:rPr lang="fr-FR" dirty="0" smtClean="0"/>
              <a:t>position 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i="1" dirty="0"/>
              <a:t>φ[ψ]p </a:t>
            </a:r>
            <a:r>
              <a:rPr lang="fr-FR" dirty="0"/>
              <a:t>la formule obtenue </a:t>
            </a:r>
            <a:r>
              <a:rPr lang="fr-FR" dirty="0" smtClean="0"/>
              <a:t>en remplaçant </a:t>
            </a:r>
            <a:r>
              <a:rPr lang="fr-FR" i="1" dirty="0" err="1"/>
              <a:t>φ</a:t>
            </a:r>
            <a:r>
              <a:rPr lang="fr-FR" dirty="0" err="1"/>
              <a:t>|</a:t>
            </a:r>
            <a:r>
              <a:rPr lang="fr-FR" i="1" dirty="0" err="1"/>
              <a:t>p</a:t>
            </a:r>
            <a:r>
              <a:rPr lang="fr-FR" i="1" dirty="0"/>
              <a:t> </a:t>
            </a:r>
            <a:r>
              <a:rPr lang="fr-FR" dirty="0"/>
              <a:t>par </a:t>
            </a:r>
            <a:r>
              <a:rPr lang="fr-FR" i="1" dirty="0"/>
              <a:t>ψ </a:t>
            </a:r>
            <a:r>
              <a:rPr lang="fr-FR" dirty="0"/>
              <a:t>dans </a:t>
            </a:r>
            <a:r>
              <a:rPr lang="fr-FR" i="1" dirty="0"/>
              <a:t>φ</a:t>
            </a:r>
            <a:r>
              <a:rPr lang="fr-FR" dirty="0" smtClean="0"/>
              <a:t> </a:t>
            </a:r>
            <a:r>
              <a:rPr lang="fr-FR" i="1" dirty="0" smtClean="0"/>
              <a:t> 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475018" y="2065182"/>
            <a:ext cx="66684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</a:t>
            </a:r>
            <a:r>
              <a:rPr lang="fr-FR" i="1" dirty="0"/>
              <a:t>a une occurrence libre et une</a:t>
            </a:r>
            <a:r>
              <a:rPr lang="fr-FR" dirty="0"/>
              <a:t> </a:t>
            </a:r>
            <a:r>
              <a:rPr lang="fr-FR" i="1" dirty="0"/>
              <a:t>occurrence liée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	</a:t>
            </a:r>
            <a:r>
              <a:rPr lang="fr-FR" sz="3200" b="1" dirty="0" smtClean="0"/>
              <a:t>P(x</a:t>
            </a:r>
            <a:r>
              <a:rPr lang="fr-FR" sz="3200" b="1" dirty="0"/>
              <a:t>) </a:t>
            </a:r>
            <a:r>
              <a:rPr lang="fr-FR" sz="3200" b="1" i="1" dirty="0"/>
              <a:t>∨ ∀</a:t>
            </a:r>
            <a:r>
              <a:rPr lang="fr-FR" sz="3200" b="1" dirty="0" err="1"/>
              <a:t>xQ</a:t>
            </a:r>
            <a:r>
              <a:rPr lang="fr-FR" sz="3200" b="1" dirty="0"/>
              <a:t>(x</a:t>
            </a:r>
            <a:r>
              <a:rPr lang="fr-FR" sz="3200" b="1" dirty="0" smtClean="0"/>
              <a:t>)</a:t>
            </a:r>
            <a:r>
              <a:rPr lang="fr-FR" sz="3200" b="1" i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i="1" dirty="0"/>
              <a:t>la variable liée </a:t>
            </a:r>
            <a:r>
              <a:rPr lang="fr-FR" dirty="0"/>
              <a:t>x </a:t>
            </a:r>
            <a:r>
              <a:rPr lang="fr-FR" i="1" dirty="0"/>
              <a:t>est représenté par un pointeur sur le nœud </a:t>
            </a:r>
            <a:r>
              <a:rPr lang="fr-FR" i="1" dirty="0" smtClean="0"/>
              <a:t>correspondant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i="1" dirty="0"/>
              <a:t>Deux occurrences de </a:t>
            </a:r>
            <a:r>
              <a:rPr lang="fr-FR" dirty="0"/>
              <a:t>x </a:t>
            </a:r>
            <a:r>
              <a:rPr lang="fr-FR" i="1" dirty="0"/>
              <a:t>liées par le </a:t>
            </a:r>
            <a:r>
              <a:rPr lang="fr-FR" i="1" dirty="0" smtClean="0"/>
              <a:t>même quantificateur </a:t>
            </a:r>
            <a:r>
              <a:rPr lang="fr-FR" i="1" dirty="0"/>
              <a:t>pointeront sur le même </a:t>
            </a:r>
            <a:r>
              <a:rPr lang="fr-FR" i="1" dirty="0" smtClean="0"/>
              <a:t>nœud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i="1" dirty="0"/>
              <a:t>Deux variables distinctes ou liées par des quantificateurs distincts pointeront sur des</a:t>
            </a:r>
            <a:r>
              <a:rPr lang="fr-FR" dirty="0"/>
              <a:t> </a:t>
            </a:r>
            <a:r>
              <a:rPr lang="fr-FR" i="1" dirty="0"/>
              <a:t>nœuds </a:t>
            </a:r>
            <a:r>
              <a:rPr lang="fr-FR" i="1" dirty="0" smtClean="0"/>
              <a:t>distincts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i="1" dirty="0"/>
              <a:t>Les variables libres pointent</a:t>
            </a:r>
            <a:r>
              <a:rPr lang="fr-FR" dirty="0"/>
              <a:t> </a:t>
            </a:r>
            <a:r>
              <a:rPr lang="fr-FR" i="1" dirty="0"/>
              <a:t>sur des nœuds fictifs rajoutes en tête de la </a:t>
            </a:r>
            <a:r>
              <a:rPr lang="fr-FR" dirty="0"/>
              <a:t> </a:t>
            </a:r>
            <a:r>
              <a:rPr lang="fr-FR" i="1" dirty="0" smtClean="0"/>
              <a:t>formule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i="1" dirty="0"/>
              <a:t>Cette représentation est due à De </a:t>
            </a:r>
            <a:r>
              <a:rPr lang="fr-FR" i="1" dirty="0" err="1"/>
              <a:t>Bruijn</a:t>
            </a:r>
            <a:endParaRPr lang="fr-FR" i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000" b="1" i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18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lang="fr-FR" sz="4000" b="1" dirty="0" err="1" smtClean="0"/>
              <a:t>Substition</a:t>
            </a:r>
            <a:r>
              <a:rPr lang="fr-FR" sz="4000" b="1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415609"/>
                <a:ext cx="8946541" cy="419548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i="1" dirty="0" smtClean="0"/>
                  <a:t>domaine </a:t>
                </a:r>
                <a:r>
                  <a:rPr lang="fr-FR" dirty="0"/>
                  <a:t>de la substitution σ</a:t>
                </a:r>
                <a:r>
                  <a:rPr lang="fr-FR" i="1" dirty="0"/>
                  <a:t> </a:t>
                </a:r>
                <a:r>
                  <a:rPr lang="fr-FR" i="1" dirty="0" smtClean="0"/>
                  <a:t>c’est l’ensemble</a:t>
                </a:r>
              </a:p>
              <a:p>
                <a:pPr marL="0" indent="0">
                  <a:buNone/>
                </a:pPr>
                <a:r>
                  <a:rPr lang="fr-FR" sz="2400" b="1" dirty="0"/>
                  <a:t>	</a:t>
                </a:r>
                <a:r>
                  <a:rPr lang="fr-FR" sz="2400" b="1" dirty="0" smtClean="0"/>
                  <a:t>				Dom(σ</a:t>
                </a:r>
                <a:r>
                  <a:rPr lang="fr-FR" sz="2400" b="1" dirty="0"/>
                  <a:t>) = {x ∈ X | </a:t>
                </a:r>
                <a:r>
                  <a:rPr lang="fr-FR" sz="2400" b="1" dirty="0" err="1"/>
                  <a:t>xσ</a:t>
                </a:r>
                <a:r>
                  <a:rPr lang="fr-FR" sz="2400" b="1" dirty="0"/>
                  <a:t> 6= </a:t>
                </a:r>
                <a:r>
                  <a:rPr lang="fr-FR" sz="2400" b="1" dirty="0" smtClean="0"/>
                  <a:t>x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i="1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i="1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:r>
                  <a:rPr lang="fr-FR" dirty="0"/>
                  <a:t>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i="1" dirty="0" smtClean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i="1" dirty="0" smtClean="0"/>
                  <a:t>}</a:t>
                </a:r>
                <a:r>
                  <a:rPr lang="fr-FR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 err="1"/>
                  <a:t>σ</a:t>
                </a:r>
                <a:r>
                  <a:rPr lang="fr-FR" i="1" dirty="0" err="1"/>
                  <a:t>|X</a:t>
                </a:r>
                <a:r>
                  <a:rPr lang="fr-FR" i="1" dirty="0"/>
                  <a:t> X </a:t>
                </a:r>
                <a:r>
                  <a:rPr lang="fr-FR" dirty="0"/>
                  <a:t>la restriction de σ </a:t>
                </a:r>
                <a:r>
                  <a:rPr lang="fr-FR" dirty="0" smtClean="0"/>
                  <a:t>à </a:t>
                </a:r>
                <a:r>
                  <a:rPr lang="fr-FR" i="1" dirty="0" smtClean="0"/>
                  <a:t>Dom(</a:t>
                </a:r>
                <a:r>
                  <a:rPr lang="fr-FR" dirty="0" smtClean="0"/>
                  <a:t>σ</a:t>
                </a:r>
                <a:r>
                  <a:rPr lang="fr-FR" i="1" dirty="0"/>
                  <a:t>)∩ X</a:t>
                </a:r>
                <a:r>
                  <a:rPr lang="fr-FR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i="1" dirty="0"/>
                  <a:t>image </a:t>
                </a:r>
                <a:r>
                  <a:rPr lang="fr-FR" dirty="0"/>
                  <a:t>de la substitution </a:t>
                </a:r>
                <a:r>
                  <a:rPr lang="fr-FR" dirty="0" smtClean="0"/>
                  <a:t>σ c’est l’ensemble</a:t>
                </a:r>
              </a:p>
              <a:p>
                <a:pPr marL="1714500" lvl="4" indent="0">
                  <a:buNone/>
                </a:pPr>
                <a:r>
                  <a:rPr lang="fr-FR" sz="2400" b="1" i="1" dirty="0" smtClean="0"/>
                  <a:t>		(</a:t>
                </a:r>
                <a:r>
                  <a:rPr lang="fr-FR" sz="2400" b="1" dirty="0"/>
                  <a:t>σ</a:t>
                </a:r>
                <a:r>
                  <a:rPr lang="fr-FR" sz="2400" b="1" i="1" dirty="0"/>
                  <a:t>) = </a:t>
                </a:r>
                <a:r>
                  <a:rPr lang="fr-FR" sz="2400" b="1" i="1" dirty="0" err="1"/>
                  <a:t>Sx∈Dom</a:t>
                </a:r>
                <a:r>
                  <a:rPr lang="fr-FR" sz="2400" b="1" i="1" dirty="0"/>
                  <a:t>(σ) </a:t>
                </a:r>
                <a:r>
                  <a:rPr lang="fr-FR" sz="2400" b="1" i="1" dirty="0" smtClean="0"/>
                  <a:t>Var(</a:t>
                </a:r>
                <a:r>
                  <a:rPr lang="fr-FR" sz="2400" b="1" i="1" dirty="0" err="1" smtClean="0"/>
                  <a:t>x</a:t>
                </a:r>
                <a:r>
                  <a:rPr lang="fr-FR" sz="2400" b="1" dirty="0" err="1" smtClean="0"/>
                  <a:t>σ</a:t>
                </a:r>
                <a:r>
                  <a:rPr lang="fr-FR" sz="2400" b="1" dirty="0" smtClean="0"/>
                  <a:t>)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415609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607</Words>
  <Application>Microsoft Office PowerPoint</Application>
  <PresentationFormat>Grand écran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Ion</vt:lpstr>
      <vt:lpstr>Calcul des prédicats du premier ordre</vt:lpstr>
      <vt:lpstr>PLAN</vt:lpstr>
      <vt:lpstr>INTRODUCTION</vt:lpstr>
      <vt:lpstr>SYNTAXE</vt:lpstr>
      <vt:lpstr>Termes:</vt:lpstr>
      <vt:lpstr>Formules:</vt:lpstr>
      <vt:lpstr>Présentation PowerPoint</vt:lpstr>
      <vt:lpstr>Présentation PowerPoint</vt:lpstr>
      <vt:lpstr>Substition:</vt:lpstr>
      <vt:lpstr>Présentation PowerPoint</vt:lpstr>
      <vt:lpstr>SEMENTIQUE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des prédicats du premier ordre</dc:title>
  <dc:creator>ANDRINIRINA</dc:creator>
  <cp:lastModifiedBy>Miarisoa Andoniaina</cp:lastModifiedBy>
  <cp:revision>66</cp:revision>
  <dcterms:created xsi:type="dcterms:W3CDTF">2019-03-11T11:55:14Z</dcterms:created>
  <dcterms:modified xsi:type="dcterms:W3CDTF">2019-04-03T07:49:04Z</dcterms:modified>
</cp:coreProperties>
</file>