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57" r:id="rId6"/>
    <p:sldId id="258" r:id="rId7"/>
    <p:sldId id="259" r:id="rId8"/>
    <p:sldId id="260" r:id="rId9"/>
    <p:sldId id="261" r:id="rId10"/>
    <p:sldId id="262" r:id="rId11"/>
    <p:sldId id="263"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92" autoAdjust="0"/>
    <p:restoredTop sz="94660"/>
  </p:normalViewPr>
  <p:slideViewPr>
    <p:cSldViewPr snapToGrid="0">
      <p:cViewPr varScale="1">
        <p:scale>
          <a:sx n="86" d="100"/>
          <a:sy n="86" d="100"/>
        </p:scale>
        <p:origin x="3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D34C91-6C69-4E0E-9BE1-FD6D7BEBB1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2AA50A5-3EF6-447B-83F4-94556E93CFB7}">
      <dgm:prSet phldrT="[Text]"/>
      <dgm:spPr/>
      <dgm:t>
        <a:bodyPr/>
        <a:lstStyle/>
        <a:p>
          <a:r>
            <a:rPr lang="en-IN" dirty="0"/>
            <a:t>An easy to use app that helps admin to manage the user info, theatre info.</a:t>
          </a:r>
        </a:p>
      </dgm:t>
    </dgm:pt>
    <dgm:pt modelId="{515FED91-A764-46BF-BBF1-78149EDB7A4E}" type="parTrans" cxnId="{5320698B-03EA-47F8-A6A1-4C72B6072CD2}">
      <dgm:prSet/>
      <dgm:spPr/>
      <dgm:t>
        <a:bodyPr/>
        <a:lstStyle/>
        <a:p>
          <a:endParaRPr lang="en-IN"/>
        </a:p>
      </dgm:t>
    </dgm:pt>
    <dgm:pt modelId="{62C6C614-4611-45C2-A445-0B0A4BBEE63C}" type="sibTrans" cxnId="{5320698B-03EA-47F8-A6A1-4C72B6072CD2}">
      <dgm:prSet/>
      <dgm:spPr/>
      <dgm:t>
        <a:bodyPr/>
        <a:lstStyle/>
        <a:p>
          <a:endParaRPr lang="en-IN"/>
        </a:p>
      </dgm:t>
    </dgm:pt>
    <dgm:pt modelId="{3FECFCDE-90D9-4513-B641-866626E547F5}">
      <dgm:prSet phldrT="[Text]"/>
      <dgm:spPr/>
      <dgm:t>
        <a:bodyPr/>
        <a:lstStyle/>
        <a:p>
          <a:r>
            <a:rPr lang="en-IN" dirty="0"/>
            <a:t>A system in which user can request movie info, and additional services all through the default </a:t>
          </a:r>
          <a:r>
            <a:rPr lang="en-IN" dirty="0" err="1"/>
            <a:t>sms</a:t>
          </a:r>
          <a:r>
            <a:rPr lang="en-IN" dirty="0"/>
            <a:t> app.</a:t>
          </a:r>
        </a:p>
      </dgm:t>
    </dgm:pt>
    <dgm:pt modelId="{DFD8091A-5D4A-42DF-97C3-E08214120471}" type="parTrans" cxnId="{C4A934E8-48A3-40B5-B959-B3989243AEC2}">
      <dgm:prSet/>
      <dgm:spPr/>
      <dgm:t>
        <a:bodyPr/>
        <a:lstStyle/>
        <a:p>
          <a:endParaRPr lang="en-IN"/>
        </a:p>
      </dgm:t>
    </dgm:pt>
    <dgm:pt modelId="{738560CE-0286-43CE-9080-ADBFAFBAE76D}" type="sibTrans" cxnId="{C4A934E8-48A3-40B5-B959-B3989243AEC2}">
      <dgm:prSet/>
      <dgm:spPr/>
      <dgm:t>
        <a:bodyPr/>
        <a:lstStyle/>
        <a:p>
          <a:endParaRPr lang="en-IN"/>
        </a:p>
      </dgm:t>
    </dgm:pt>
    <dgm:pt modelId="{2193E891-0054-4D8E-87F5-0FA0386AEF67}">
      <dgm:prSet phldrT="[Text]"/>
      <dgm:spPr/>
      <dgm:t>
        <a:bodyPr/>
        <a:lstStyle/>
        <a:p>
          <a:r>
            <a:rPr lang="en-IN" dirty="0"/>
            <a:t>A well defined token system where a unique token is generated after the successful booking which is shared to the theatre and user.  </a:t>
          </a:r>
        </a:p>
      </dgm:t>
    </dgm:pt>
    <dgm:pt modelId="{F845877F-6F91-4DEF-B9EA-C516787D91C3}" type="parTrans" cxnId="{A2A0474D-8DE1-49C0-B172-6B3E316252AE}">
      <dgm:prSet/>
      <dgm:spPr/>
      <dgm:t>
        <a:bodyPr/>
        <a:lstStyle/>
        <a:p>
          <a:endParaRPr lang="en-IN"/>
        </a:p>
      </dgm:t>
    </dgm:pt>
    <dgm:pt modelId="{33DBFC8A-FCE4-4D9A-96E4-4124FB89EE8F}" type="sibTrans" cxnId="{A2A0474D-8DE1-49C0-B172-6B3E316252AE}">
      <dgm:prSet/>
      <dgm:spPr/>
      <dgm:t>
        <a:bodyPr/>
        <a:lstStyle/>
        <a:p>
          <a:endParaRPr lang="en-IN"/>
        </a:p>
      </dgm:t>
    </dgm:pt>
    <dgm:pt modelId="{E4349988-7E6F-469C-A869-ED42A74D1FFF}" type="pres">
      <dgm:prSet presAssocID="{B6D34C91-6C69-4E0E-9BE1-FD6D7BEBB196}" presName="diagram" presStyleCnt="0">
        <dgm:presLayoutVars>
          <dgm:dir/>
          <dgm:resizeHandles val="exact"/>
        </dgm:presLayoutVars>
      </dgm:prSet>
      <dgm:spPr/>
    </dgm:pt>
    <dgm:pt modelId="{F8E67F0E-C987-44D4-9F82-FB26D88BAF61}" type="pres">
      <dgm:prSet presAssocID="{52AA50A5-3EF6-447B-83F4-94556E93CFB7}" presName="node" presStyleLbl="node1" presStyleIdx="0" presStyleCnt="3" custLinFactNeighborY="885">
        <dgm:presLayoutVars>
          <dgm:bulletEnabled val="1"/>
        </dgm:presLayoutVars>
      </dgm:prSet>
      <dgm:spPr/>
    </dgm:pt>
    <dgm:pt modelId="{36C18D4E-FE85-436C-8EF7-A2A988B38BD4}" type="pres">
      <dgm:prSet presAssocID="{62C6C614-4611-45C2-A445-0B0A4BBEE63C}" presName="sibTrans" presStyleCnt="0"/>
      <dgm:spPr/>
    </dgm:pt>
    <dgm:pt modelId="{9F2B761C-3B95-4706-9214-6EC432C9B2C2}" type="pres">
      <dgm:prSet presAssocID="{3FECFCDE-90D9-4513-B641-866626E547F5}" presName="node" presStyleLbl="node1" presStyleIdx="1" presStyleCnt="3">
        <dgm:presLayoutVars>
          <dgm:bulletEnabled val="1"/>
        </dgm:presLayoutVars>
      </dgm:prSet>
      <dgm:spPr/>
    </dgm:pt>
    <dgm:pt modelId="{3B5CDFB3-442A-493A-B277-E241AA64075E}" type="pres">
      <dgm:prSet presAssocID="{738560CE-0286-43CE-9080-ADBFAFBAE76D}" presName="sibTrans" presStyleCnt="0"/>
      <dgm:spPr/>
    </dgm:pt>
    <dgm:pt modelId="{29AB8694-2DB2-4728-AD22-39CBD15DDF46}" type="pres">
      <dgm:prSet presAssocID="{2193E891-0054-4D8E-87F5-0FA0386AEF67}" presName="node" presStyleLbl="node1" presStyleIdx="2" presStyleCnt="3">
        <dgm:presLayoutVars>
          <dgm:bulletEnabled val="1"/>
        </dgm:presLayoutVars>
      </dgm:prSet>
      <dgm:spPr/>
    </dgm:pt>
  </dgm:ptLst>
  <dgm:cxnLst>
    <dgm:cxn modelId="{C503583D-CDFC-47D1-A1FA-D9A001C4CBDD}" type="presOf" srcId="{3FECFCDE-90D9-4513-B641-866626E547F5}" destId="{9F2B761C-3B95-4706-9214-6EC432C9B2C2}" srcOrd="0" destOrd="0" presId="urn:microsoft.com/office/officeart/2005/8/layout/default"/>
    <dgm:cxn modelId="{A2A0474D-8DE1-49C0-B172-6B3E316252AE}" srcId="{B6D34C91-6C69-4E0E-9BE1-FD6D7BEBB196}" destId="{2193E891-0054-4D8E-87F5-0FA0386AEF67}" srcOrd="2" destOrd="0" parTransId="{F845877F-6F91-4DEF-B9EA-C516787D91C3}" sibTransId="{33DBFC8A-FCE4-4D9A-96E4-4124FB89EE8F}"/>
    <dgm:cxn modelId="{B520267A-8D82-4C76-BE69-E960D0ACB8DC}" type="presOf" srcId="{52AA50A5-3EF6-447B-83F4-94556E93CFB7}" destId="{F8E67F0E-C987-44D4-9F82-FB26D88BAF61}" srcOrd="0" destOrd="0" presId="urn:microsoft.com/office/officeart/2005/8/layout/default"/>
    <dgm:cxn modelId="{5320698B-03EA-47F8-A6A1-4C72B6072CD2}" srcId="{B6D34C91-6C69-4E0E-9BE1-FD6D7BEBB196}" destId="{52AA50A5-3EF6-447B-83F4-94556E93CFB7}" srcOrd="0" destOrd="0" parTransId="{515FED91-A764-46BF-BBF1-78149EDB7A4E}" sibTransId="{62C6C614-4611-45C2-A445-0B0A4BBEE63C}"/>
    <dgm:cxn modelId="{4E72B5B7-90FA-44EB-B9E3-29509EB0A668}" type="presOf" srcId="{B6D34C91-6C69-4E0E-9BE1-FD6D7BEBB196}" destId="{E4349988-7E6F-469C-A869-ED42A74D1FFF}" srcOrd="0" destOrd="0" presId="urn:microsoft.com/office/officeart/2005/8/layout/default"/>
    <dgm:cxn modelId="{A8CAE4C5-3A5A-4694-9AE9-5546D24CA7DA}" type="presOf" srcId="{2193E891-0054-4D8E-87F5-0FA0386AEF67}" destId="{29AB8694-2DB2-4728-AD22-39CBD15DDF46}" srcOrd="0" destOrd="0" presId="urn:microsoft.com/office/officeart/2005/8/layout/default"/>
    <dgm:cxn modelId="{C4A934E8-48A3-40B5-B959-B3989243AEC2}" srcId="{B6D34C91-6C69-4E0E-9BE1-FD6D7BEBB196}" destId="{3FECFCDE-90D9-4513-B641-866626E547F5}" srcOrd="1" destOrd="0" parTransId="{DFD8091A-5D4A-42DF-97C3-E08214120471}" sibTransId="{738560CE-0286-43CE-9080-ADBFAFBAE76D}"/>
    <dgm:cxn modelId="{45A0B51C-BDD3-4174-9444-47C8C1D1F8AE}" type="presParOf" srcId="{E4349988-7E6F-469C-A869-ED42A74D1FFF}" destId="{F8E67F0E-C987-44D4-9F82-FB26D88BAF61}" srcOrd="0" destOrd="0" presId="urn:microsoft.com/office/officeart/2005/8/layout/default"/>
    <dgm:cxn modelId="{80D9CC72-63DB-4127-B460-56F68155E043}" type="presParOf" srcId="{E4349988-7E6F-469C-A869-ED42A74D1FFF}" destId="{36C18D4E-FE85-436C-8EF7-A2A988B38BD4}" srcOrd="1" destOrd="0" presId="urn:microsoft.com/office/officeart/2005/8/layout/default"/>
    <dgm:cxn modelId="{1EBA7A3F-B59C-43C9-82B2-332CEA75307A}" type="presParOf" srcId="{E4349988-7E6F-469C-A869-ED42A74D1FFF}" destId="{9F2B761C-3B95-4706-9214-6EC432C9B2C2}" srcOrd="2" destOrd="0" presId="urn:microsoft.com/office/officeart/2005/8/layout/default"/>
    <dgm:cxn modelId="{E751B966-58C3-4EAE-8D38-DC950F31889B}" type="presParOf" srcId="{E4349988-7E6F-469C-A869-ED42A74D1FFF}" destId="{3B5CDFB3-442A-493A-B277-E241AA64075E}" srcOrd="3" destOrd="0" presId="urn:microsoft.com/office/officeart/2005/8/layout/default"/>
    <dgm:cxn modelId="{0CF0A955-1ABB-42C0-B6EF-B543736E5D0C}" type="presParOf" srcId="{E4349988-7E6F-469C-A869-ED42A74D1FFF}" destId="{29AB8694-2DB2-4728-AD22-39CBD15DDF4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67F0E-C987-44D4-9F82-FB26D88BAF61}">
      <dsp:nvSpPr>
        <dsp:cNvPr id="0" name=""/>
        <dsp:cNvSpPr/>
      </dsp:nvSpPr>
      <dsp:spPr>
        <a:xfrm>
          <a:off x="1748064" y="20724"/>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An easy to use app that helps admin to manage the user info, theatre info.</a:t>
          </a:r>
        </a:p>
      </dsp:txBody>
      <dsp:txXfrm>
        <a:off x="1748064" y="20724"/>
        <a:ext cx="3342605" cy="2005563"/>
      </dsp:txXfrm>
    </dsp:sp>
    <dsp:sp modelId="{9F2B761C-3B95-4706-9214-6EC432C9B2C2}">
      <dsp:nvSpPr>
        <dsp:cNvPr id="0" name=""/>
        <dsp:cNvSpPr/>
      </dsp:nvSpPr>
      <dsp:spPr>
        <a:xfrm>
          <a:off x="5424930"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 system in which user can request movie info, and additional services all through the default </a:t>
          </a:r>
          <a:r>
            <a:rPr lang="en-IN" sz="2100" kern="1200" dirty="0" err="1"/>
            <a:t>sms</a:t>
          </a:r>
          <a:r>
            <a:rPr lang="en-IN" sz="2100" kern="1200" dirty="0"/>
            <a:t> app.</a:t>
          </a:r>
        </a:p>
      </dsp:txBody>
      <dsp:txXfrm>
        <a:off x="5424930" y="2975"/>
        <a:ext cx="3342605" cy="2005563"/>
      </dsp:txXfrm>
    </dsp:sp>
    <dsp:sp modelId="{29AB8694-2DB2-4728-AD22-39CBD15DDF46}">
      <dsp:nvSpPr>
        <dsp:cNvPr id="0" name=""/>
        <dsp:cNvSpPr/>
      </dsp:nvSpPr>
      <dsp:spPr>
        <a:xfrm>
          <a:off x="3586497"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 well defined token system where a unique token is generated after the successful booking which is shared to the theatre and user.  </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jpeg"/><Relationship Id="rId7"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9" name="Picture 8">
            <a:extLst>
              <a:ext uri="{FF2B5EF4-FFF2-40B4-BE49-F238E27FC236}">
                <a16:creationId xmlns:a16="http://schemas.microsoft.com/office/drawing/2014/main" id="{D4B1C923-BEFD-4478-95BD-BF23B6E86C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3537" cy="6858000"/>
          </a:xfrm>
          <a:prstGeom prst="rect">
            <a:avLst/>
          </a:prstGeom>
        </p:spPr>
      </p:pic>
    </p:spTree>
    <p:extLst>
      <p:ext uri="{BB962C8B-B14F-4D97-AF65-F5344CB8AC3E}">
        <p14:creationId xmlns:p14="http://schemas.microsoft.com/office/powerpoint/2010/main" val="1098572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88450B-CF65-4997-B36B-91F708C71CBE}"/>
              </a:ext>
            </a:extLst>
          </p:cNvPr>
          <p:cNvPicPr>
            <a:picLocks noChangeAspect="1"/>
          </p:cNvPicPr>
          <p:nvPr/>
        </p:nvPicPr>
        <p:blipFill rotWithShape="1">
          <a:blip r:embed="rId3">
            <a:extLst>
              <a:ext uri="{28A0092B-C50C-407E-A947-70E740481C1C}">
                <a14:useLocalDpi xmlns:a14="http://schemas.microsoft.com/office/drawing/2010/main" val="0"/>
              </a:ext>
            </a:extLst>
          </a:blip>
          <a:srcRect r="19450"/>
          <a:stretch/>
        </p:blipFill>
        <p:spPr>
          <a:xfrm>
            <a:off x="862393" y="884421"/>
            <a:ext cx="3087815" cy="5494852"/>
          </a:xfrm>
          <a:prstGeom prst="rect">
            <a:avLst/>
          </a:prstGeom>
        </p:spPr>
      </p:pic>
      <p:sp>
        <p:nvSpPr>
          <p:cNvPr id="8" name="Rectangle 7">
            <a:extLst>
              <a:ext uri="{FF2B5EF4-FFF2-40B4-BE49-F238E27FC236}">
                <a16:creationId xmlns:a16="http://schemas.microsoft.com/office/drawing/2014/main" id="{7D3BA8CA-6A35-401C-88A5-2200AD98A7EB}"/>
              </a:ext>
            </a:extLst>
          </p:cNvPr>
          <p:cNvSpPr/>
          <p:nvPr/>
        </p:nvSpPr>
        <p:spPr>
          <a:xfrm>
            <a:off x="880680" y="2606040"/>
            <a:ext cx="3051239" cy="16459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B9C723C-0221-4B73-A750-58D0A67EA769}"/>
              </a:ext>
            </a:extLst>
          </p:cNvPr>
          <p:cNvSpPr/>
          <p:nvPr/>
        </p:nvSpPr>
        <p:spPr>
          <a:xfrm>
            <a:off x="6864887" y="1985927"/>
            <a:ext cx="3051239" cy="164592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DA7F598-0E8F-43B8-96F0-870E8346B688}"/>
              </a:ext>
            </a:extLst>
          </p:cNvPr>
          <p:cNvSpPr txBox="1"/>
          <p:nvPr/>
        </p:nvSpPr>
        <p:spPr>
          <a:xfrm>
            <a:off x="3906375" y="3005768"/>
            <a:ext cx="2824812" cy="584775"/>
          </a:xfrm>
          <a:prstGeom prst="rect">
            <a:avLst/>
          </a:prstGeom>
          <a:noFill/>
        </p:spPr>
        <p:txBody>
          <a:bodyPr wrap="none" rtlCol="0">
            <a:spAutoFit/>
          </a:bodyPr>
          <a:lstStyle/>
          <a:p>
            <a:r>
              <a:rPr lang="en-US" sz="1600" dirty="0">
                <a:solidFill>
                  <a:schemeClr val="bg1"/>
                </a:solidFill>
                <a:latin typeface="Candara" panose="020E0502030303020204" pitchFamily="34" charset="0"/>
              </a:rPr>
              <a:t>Error msg sent to user for </a:t>
            </a:r>
          </a:p>
          <a:p>
            <a:r>
              <a:rPr lang="en-US" sz="1600" dirty="0">
                <a:solidFill>
                  <a:schemeClr val="bg1"/>
                </a:solidFill>
                <a:latin typeface="Candara" panose="020E0502030303020204" pitchFamily="34" charset="0"/>
              </a:rPr>
              <a:t>sending wrong code or format</a:t>
            </a:r>
            <a:endParaRPr lang="en-IN" sz="1600" dirty="0">
              <a:solidFill>
                <a:schemeClr val="bg1"/>
              </a:solidFill>
              <a:latin typeface="Candara" panose="020E0502030303020204" pitchFamily="34" charset="0"/>
            </a:endParaRPr>
          </a:p>
        </p:txBody>
      </p:sp>
      <p:pic>
        <p:nvPicPr>
          <p:cNvPr id="11" name="Picture 10">
            <a:extLst>
              <a:ext uri="{FF2B5EF4-FFF2-40B4-BE49-F238E27FC236}">
                <a16:creationId xmlns:a16="http://schemas.microsoft.com/office/drawing/2014/main" id="{E7A5F2A1-B3ED-48EC-9887-A5FD85AAF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338" y="815596"/>
            <a:ext cx="3144333" cy="5563678"/>
          </a:xfrm>
          <a:prstGeom prst="rect">
            <a:avLst/>
          </a:prstGeom>
        </p:spPr>
      </p:pic>
      <p:sp>
        <p:nvSpPr>
          <p:cNvPr id="12" name="Rectangle 11">
            <a:extLst>
              <a:ext uri="{FF2B5EF4-FFF2-40B4-BE49-F238E27FC236}">
                <a16:creationId xmlns:a16="http://schemas.microsoft.com/office/drawing/2014/main" id="{BFCDB592-6530-4301-8705-9468079096AE}"/>
              </a:ext>
            </a:extLst>
          </p:cNvPr>
          <p:cNvSpPr/>
          <p:nvPr/>
        </p:nvSpPr>
        <p:spPr>
          <a:xfrm>
            <a:off x="6850884" y="4005072"/>
            <a:ext cx="3051239" cy="109728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7E40946-8BD3-437D-9756-9611C4A94A58}"/>
              </a:ext>
            </a:extLst>
          </p:cNvPr>
          <p:cNvSpPr txBox="1"/>
          <p:nvPr/>
        </p:nvSpPr>
        <p:spPr>
          <a:xfrm>
            <a:off x="4079857" y="4261324"/>
            <a:ext cx="2821606" cy="584775"/>
          </a:xfrm>
          <a:prstGeom prst="rect">
            <a:avLst/>
          </a:prstGeom>
          <a:noFill/>
        </p:spPr>
        <p:txBody>
          <a:bodyPr wrap="none" rtlCol="0">
            <a:spAutoFit/>
          </a:bodyPr>
          <a:lstStyle/>
          <a:p>
            <a:r>
              <a:rPr lang="en-US" sz="1600" dirty="0">
                <a:solidFill>
                  <a:schemeClr val="bg1"/>
                </a:solidFill>
                <a:latin typeface="Candara" panose="020E0502030303020204" pitchFamily="34" charset="0"/>
              </a:rPr>
              <a:t>Error msg due to unavailability</a:t>
            </a:r>
          </a:p>
          <a:p>
            <a:r>
              <a:rPr lang="en-US" sz="1600" dirty="0">
                <a:solidFill>
                  <a:schemeClr val="bg1"/>
                </a:solidFill>
                <a:latin typeface="Candara" panose="020E0502030303020204" pitchFamily="34" charset="0"/>
              </a:rPr>
              <a:t>Of seats</a:t>
            </a:r>
            <a:endParaRPr lang="en-IN" sz="16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10956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F7ECB4-F471-4F16-909D-81B784EDB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89" y="1883663"/>
            <a:ext cx="2740575" cy="4890325"/>
          </a:xfrm>
          <a:prstGeom prst="rect">
            <a:avLst/>
          </a:prstGeom>
        </p:spPr>
      </p:pic>
      <p:pic>
        <p:nvPicPr>
          <p:cNvPr id="11" name="Picture 10">
            <a:extLst>
              <a:ext uri="{FF2B5EF4-FFF2-40B4-BE49-F238E27FC236}">
                <a16:creationId xmlns:a16="http://schemas.microsoft.com/office/drawing/2014/main" id="{CDF3484C-7267-433D-8D37-8799C7648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3884" y="1901187"/>
            <a:ext cx="2772762" cy="4872037"/>
          </a:xfrm>
          <a:prstGeom prst="rect">
            <a:avLst/>
          </a:prstGeom>
        </p:spPr>
      </p:pic>
      <p:pic>
        <p:nvPicPr>
          <p:cNvPr id="13" name="Picture 12">
            <a:extLst>
              <a:ext uri="{FF2B5EF4-FFF2-40B4-BE49-F238E27FC236}">
                <a16:creationId xmlns:a16="http://schemas.microsoft.com/office/drawing/2014/main" id="{BCBC4467-405D-4F4B-A181-45596864D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1966" y="1847087"/>
            <a:ext cx="2766503" cy="4907849"/>
          </a:xfrm>
          <a:prstGeom prst="rect">
            <a:avLst/>
          </a:prstGeom>
        </p:spPr>
      </p:pic>
      <p:pic>
        <p:nvPicPr>
          <p:cNvPr id="14" name="Picture 16" descr="A picture containing graphics&#10;&#10;Description generated with very high confidence">
            <a:extLst>
              <a:ext uri="{FF2B5EF4-FFF2-40B4-BE49-F238E27FC236}">
                <a16:creationId xmlns:a16="http://schemas.microsoft.com/office/drawing/2014/main" id="{2CC0EA00-F002-4C9C-92AD-BDDBE3CF0172}"/>
              </a:ext>
            </a:extLst>
          </p:cNvPr>
          <p:cNvPicPr>
            <a:picLocks noChangeAspect="1"/>
          </p:cNvPicPr>
          <p:nvPr/>
        </p:nvPicPr>
        <p:blipFill>
          <a:blip r:embed="rId6"/>
          <a:stretch>
            <a:fillRect/>
          </a:stretch>
        </p:blipFill>
        <p:spPr>
          <a:xfrm>
            <a:off x="1631785" y="240039"/>
            <a:ext cx="832981" cy="832982"/>
          </a:xfrm>
          <a:prstGeom prst="rect">
            <a:avLst/>
          </a:prstGeom>
        </p:spPr>
      </p:pic>
      <p:pic>
        <p:nvPicPr>
          <p:cNvPr id="15" name="Picture 15" descr="A close up of text on a black background&#10;&#10;Description generated with high confidence">
            <a:extLst>
              <a:ext uri="{FF2B5EF4-FFF2-40B4-BE49-F238E27FC236}">
                <a16:creationId xmlns:a16="http://schemas.microsoft.com/office/drawing/2014/main" id="{7D7B833F-16D7-4347-A06D-B26392E4DF83}"/>
              </a:ext>
            </a:extLst>
          </p:cNvPr>
          <p:cNvPicPr>
            <a:picLocks noChangeAspect="1"/>
          </p:cNvPicPr>
          <p:nvPr/>
        </p:nvPicPr>
        <p:blipFill>
          <a:blip r:embed="rId7"/>
          <a:stretch>
            <a:fillRect/>
          </a:stretch>
        </p:blipFill>
        <p:spPr>
          <a:xfrm>
            <a:off x="5334212" y="304232"/>
            <a:ext cx="812105" cy="780791"/>
          </a:xfrm>
          <a:prstGeom prst="rect">
            <a:avLst/>
          </a:prstGeom>
        </p:spPr>
      </p:pic>
      <p:sp>
        <p:nvSpPr>
          <p:cNvPr id="16" name="TextBox 15">
            <a:extLst>
              <a:ext uri="{FF2B5EF4-FFF2-40B4-BE49-F238E27FC236}">
                <a16:creationId xmlns:a16="http://schemas.microsoft.com/office/drawing/2014/main" id="{8C95F40B-FF59-4963-AE63-5D96A429BF94}"/>
              </a:ext>
            </a:extLst>
          </p:cNvPr>
          <p:cNvSpPr txBox="1"/>
          <p:nvPr/>
        </p:nvSpPr>
        <p:spPr>
          <a:xfrm>
            <a:off x="763308" y="1185954"/>
            <a:ext cx="2569934" cy="584775"/>
          </a:xfrm>
          <a:prstGeom prst="rect">
            <a:avLst/>
          </a:prstGeom>
          <a:noFill/>
        </p:spPr>
        <p:txBody>
          <a:bodyPr wrap="none" rtlCol="0">
            <a:spAutoFit/>
          </a:bodyPr>
          <a:lstStyle/>
          <a:p>
            <a:pPr algn="ctr"/>
            <a:r>
              <a:rPr lang="en-IN" sz="1600" b="1" dirty="0">
                <a:solidFill>
                  <a:schemeClr val="bg1"/>
                </a:solidFill>
                <a:latin typeface="Candara" panose="020E0502030303020204" pitchFamily="34" charset="0"/>
              </a:rPr>
              <a:t>Ticket successfully booked </a:t>
            </a:r>
          </a:p>
          <a:p>
            <a:pPr algn="ctr"/>
            <a:r>
              <a:rPr lang="en-IN" sz="1600" b="1" dirty="0">
                <a:solidFill>
                  <a:schemeClr val="bg1"/>
                </a:solidFill>
                <a:latin typeface="Candara" panose="020E0502030303020204" pitchFamily="34" charset="0"/>
              </a:rPr>
              <a:t>By user</a:t>
            </a:r>
          </a:p>
        </p:txBody>
      </p:sp>
      <p:sp>
        <p:nvSpPr>
          <p:cNvPr id="17" name="TextBox 16">
            <a:extLst>
              <a:ext uri="{FF2B5EF4-FFF2-40B4-BE49-F238E27FC236}">
                <a16:creationId xmlns:a16="http://schemas.microsoft.com/office/drawing/2014/main" id="{572EE293-B693-4225-BD7A-B25A7A8B9FFC}"/>
              </a:ext>
            </a:extLst>
          </p:cNvPr>
          <p:cNvSpPr txBox="1"/>
          <p:nvPr/>
        </p:nvSpPr>
        <p:spPr>
          <a:xfrm>
            <a:off x="4433654" y="1185953"/>
            <a:ext cx="2613216" cy="584775"/>
          </a:xfrm>
          <a:prstGeom prst="rect">
            <a:avLst/>
          </a:prstGeom>
          <a:noFill/>
        </p:spPr>
        <p:txBody>
          <a:bodyPr wrap="none" rtlCol="0">
            <a:spAutoFit/>
          </a:bodyPr>
          <a:lstStyle/>
          <a:p>
            <a:pPr algn="ctr"/>
            <a:r>
              <a:rPr lang="en-IN" sz="1600" b="1" dirty="0">
                <a:solidFill>
                  <a:schemeClr val="bg1"/>
                </a:solidFill>
                <a:latin typeface="Candara" panose="020E0502030303020204" pitchFamily="34" charset="0"/>
              </a:rPr>
              <a:t>Ticket confirmation sent to </a:t>
            </a:r>
          </a:p>
          <a:p>
            <a:pPr algn="ctr"/>
            <a:r>
              <a:rPr lang="en-IN" sz="1600" b="1" dirty="0">
                <a:solidFill>
                  <a:schemeClr val="bg1"/>
                </a:solidFill>
                <a:latin typeface="Candara" panose="020E0502030303020204" pitchFamily="34" charset="0"/>
              </a:rPr>
              <a:t>Movie theatre</a:t>
            </a:r>
          </a:p>
        </p:txBody>
      </p:sp>
      <p:grpSp>
        <p:nvGrpSpPr>
          <p:cNvPr id="18" name="Group 17">
            <a:extLst>
              <a:ext uri="{FF2B5EF4-FFF2-40B4-BE49-F238E27FC236}">
                <a16:creationId xmlns:a16="http://schemas.microsoft.com/office/drawing/2014/main" id="{3A97D5DE-504F-427B-9B59-58FB205E0570}"/>
              </a:ext>
            </a:extLst>
          </p:cNvPr>
          <p:cNvGrpSpPr/>
          <p:nvPr/>
        </p:nvGrpSpPr>
        <p:grpSpPr>
          <a:xfrm>
            <a:off x="8776402" y="304232"/>
            <a:ext cx="2052067" cy="1348591"/>
            <a:chOff x="10100153" y="4781809"/>
            <a:chExt cx="2952618" cy="1940421"/>
          </a:xfrm>
        </p:grpSpPr>
        <p:pic>
          <p:nvPicPr>
            <p:cNvPr id="19" name="Picture 8" descr="A close up of a logo&#10;&#10;Description generated with very high confidence">
              <a:extLst>
                <a:ext uri="{FF2B5EF4-FFF2-40B4-BE49-F238E27FC236}">
                  <a16:creationId xmlns:a16="http://schemas.microsoft.com/office/drawing/2014/main" id="{CCD8B632-6CDD-4702-80DA-20E273F740A7}"/>
                </a:ext>
              </a:extLst>
            </p:cNvPr>
            <p:cNvPicPr>
              <a:picLocks noChangeAspect="1"/>
            </p:cNvPicPr>
            <p:nvPr/>
          </p:nvPicPr>
          <p:blipFill>
            <a:blip r:embed="rId8"/>
            <a:stretch>
              <a:fillRect/>
            </a:stretch>
          </p:blipFill>
          <p:spPr>
            <a:xfrm>
              <a:off x="10100153" y="4781809"/>
              <a:ext cx="1511475" cy="1501036"/>
            </a:xfrm>
            <a:prstGeom prst="rect">
              <a:avLst/>
            </a:prstGeom>
          </p:spPr>
        </p:pic>
        <p:sp>
          <p:nvSpPr>
            <p:cNvPr id="20" name="TextBox 19">
              <a:extLst>
                <a:ext uri="{FF2B5EF4-FFF2-40B4-BE49-F238E27FC236}">
                  <a16:creationId xmlns:a16="http://schemas.microsoft.com/office/drawing/2014/main" id="{5A64C2B8-5DF8-486C-86AB-FBE42CCC7B8A}"/>
                </a:ext>
              </a:extLst>
            </p:cNvPr>
            <p:cNvSpPr txBox="1"/>
            <p:nvPr/>
          </p:nvSpPr>
          <p:spPr>
            <a:xfrm>
              <a:off x="10288696"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Token DataBase</a:t>
              </a:r>
            </a:p>
          </p:txBody>
        </p:sp>
      </p:grpSp>
      <p:sp>
        <p:nvSpPr>
          <p:cNvPr id="21" name="Rectangle 20">
            <a:extLst>
              <a:ext uri="{FF2B5EF4-FFF2-40B4-BE49-F238E27FC236}">
                <a16:creationId xmlns:a16="http://schemas.microsoft.com/office/drawing/2014/main" id="{DF8D115C-B1CF-45FE-AF7A-9FF5C5055818}"/>
              </a:ext>
            </a:extLst>
          </p:cNvPr>
          <p:cNvSpPr/>
          <p:nvPr/>
        </p:nvSpPr>
        <p:spPr>
          <a:xfrm>
            <a:off x="8211312" y="5483253"/>
            <a:ext cx="2474790" cy="107051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714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98DC-CC69-43D5-910A-13D1D2B24501}"/>
              </a:ext>
            </a:extLst>
          </p:cNvPr>
          <p:cNvSpPr>
            <a:spLocks noGrp="1"/>
          </p:cNvSpPr>
          <p:nvPr>
            <p:ph type="title"/>
          </p:nvPr>
        </p:nvSpPr>
        <p:spPr>
          <a:xfrm>
            <a:off x="386080" y="18255"/>
            <a:ext cx="10515600" cy="1325563"/>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7AA07E5A-E1B3-412D-B799-2CF39DF5F317}"/>
              </a:ext>
            </a:extLst>
          </p:cNvPr>
          <p:cNvSpPr>
            <a:spLocks noGrp="1"/>
          </p:cNvSpPr>
          <p:nvPr>
            <p:ph idx="1"/>
          </p:nvPr>
        </p:nvSpPr>
        <p:spPr>
          <a:xfrm>
            <a:off x="612140" y="1343818"/>
            <a:ext cx="10967720" cy="4693603"/>
          </a:xfrm>
        </p:spPr>
        <p:txBody>
          <a:bodyPr>
            <a:normAutofit/>
          </a:bodyPr>
          <a:lstStyle/>
          <a:p>
            <a:r>
              <a:rPr lang="en-US" dirty="0">
                <a:solidFill>
                  <a:schemeClr val="bg1"/>
                </a:solidFill>
              </a:rPr>
              <a:t>There are still many places in the country where there  is no 3G/4G services even if there is ,it is sometimes limited by its speed. So, there is some unmet demand for a ticketing system that has the potential to reach remote corners of the country. This potential can be realized, through M-Ticketer system, the SMS based mobile ticketing system. It is an innovation that clearly dominates its rivals on virtually all dimensions. It is faster and most importantly network independent. It has been designed in a very user friendly way. In developing markets, M-ticketer will allow people to use ticket booking services in a more efficient way and sometimes the only way. </a:t>
            </a:r>
            <a:endParaRPr lang="en-IN" dirty="0">
              <a:solidFill>
                <a:schemeClr val="bg1"/>
              </a:solidFill>
            </a:endParaRPr>
          </a:p>
        </p:txBody>
      </p:sp>
    </p:spTree>
    <p:extLst>
      <p:ext uri="{BB962C8B-B14F-4D97-AF65-F5344CB8AC3E}">
        <p14:creationId xmlns:p14="http://schemas.microsoft.com/office/powerpoint/2010/main" val="165686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0043-4366-4837-85F9-2E5D9E61E76D}"/>
              </a:ext>
            </a:extLst>
          </p:cNvPr>
          <p:cNvSpPr>
            <a:spLocks noGrp="1"/>
          </p:cNvSpPr>
          <p:nvPr>
            <p:ph type="title"/>
          </p:nvPr>
        </p:nvSpPr>
        <p:spPr>
          <a:xfrm>
            <a:off x="335280" y="18255"/>
            <a:ext cx="10515600" cy="1325563"/>
          </a:xfrm>
        </p:spPr>
        <p:txBody>
          <a:bodyPr/>
          <a:lstStyle/>
          <a:p>
            <a:r>
              <a:rPr lang="en-IN" dirty="0">
                <a:solidFill>
                  <a:schemeClr val="bg1"/>
                </a:solidFill>
              </a:rPr>
              <a:t>Future development</a:t>
            </a:r>
          </a:p>
        </p:txBody>
      </p:sp>
      <p:sp>
        <p:nvSpPr>
          <p:cNvPr id="3" name="Content Placeholder 2">
            <a:extLst>
              <a:ext uri="{FF2B5EF4-FFF2-40B4-BE49-F238E27FC236}">
                <a16:creationId xmlns:a16="http://schemas.microsoft.com/office/drawing/2014/main" id="{74E03A43-661B-478B-B9FD-8EA4DDB90F04}"/>
              </a:ext>
            </a:extLst>
          </p:cNvPr>
          <p:cNvSpPr>
            <a:spLocks noGrp="1"/>
          </p:cNvSpPr>
          <p:nvPr>
            <p:ph idx="1"/>
          </p:nvPr>
        </p:nvSpPr>
        <p:spPr>
          <a:xfrm>
            <a:off x="604520" y="1253331"/>
            <a:ext cx="10515600" cy="4351338"/>
          </a:xfrm>
        </p:spPr>
        <p:txBody>
          <a:bodyPr>
            <a:normAutofit/>
          </a:bodyPr>
          <a:lstStyle/>
          <a:p>
            <a:r>
              <a:rPr lang="en-IN" sz="2200" dirty="0">
                <a:solidFill>
                  <a:schemeClr val="bg1"/>
                </a:solidFill>
              </a:rPr>
              <a:t>Payment is a major problem when it comes to offline mode of ticket booking. So, in the future we intend to implement a</a:t>
            </a:r>
            <a:r>
              <a:rPr lang="en-US" sz="2200" dirty="0">
                <a:solidFill>
                  <a:schemeClr val="bg1"/>
                </a:solidFill>
              </a:rPr>
              <a:t>n SMS based payment system.</a:t>
            </a:r>
          </a:p>
          <a:p>
            <a:r>
              <a:rPr lang="en-US" sz="2200" dirty="0">
                <a:solidFill>
                  <a:schemeClr val="bg1"/>
                </a:solidFill>
              </a:rPr>
              <a:t>M-Wallet will be integrated in the existing m-ticker system. It provides a mobile payment system that will be available on all mobile devices that support basic features like text messaging, yet be secure from spoofing of mobile numbers and replay attacks. M-Wallet transactions are totally based on text messages and provide mobile apps only for added convenience. A user specified PIN allows only authorized access. Mobile number spoofing and replay attacks is eliminated as each transaction is protected with a unique one time key sent to the user’s registered mobile number.</a:t>
            </a:r>
            <a:endParaRPr lang="en-IN" sz="2200" dirty="0">
              <a:solidFill>
                <a:schemeClr val="bg1"/>
              </a:solidFill>
            </a:endParaRPr>
          </a:p>
          <a:p>
            <a:endParaRPr lang="en-IN" dirty="0">
              <a:solidFill>
                <a:schemeClr val="bg1"/>
              </a:solidFill>
            </a:endParaRPr>
          </a:p>
        </p:txBody>
      </p:sp>
      <p:pic>
        <p:nvPicPr>
          <p:cNvPr id="4" name="Picture 3">
            <a:extLst>
              <a:ext uri="{FF2B5EF4-FFF2-40B4-BE49-F238E27FC236}">
                <a16:creationId xmlns:a16="http://schemas.microsoft.com/office/drawing/2014/main" id="{4820F046-376E-42D3-8229-45319912EA94}"/>
              </a:ext>
            </a:extLst>
          </p:cNvPr>
          <p:cNvPicPr>
            <a:picLocks noChangeAspect="1"/>
          </p:cNvPicPr>
          <p:nvPr/>
        </p:nvPicPr>
        <p:blipFill rotWithShape="1">
          <a:blip r:embed="rId3"/>
          <a:srcRect l="409" t="12919" r="4152" b="11902"/>
          <a:stretch/>
        </p:blipFill>
        <p:spPr>
          <a:xfrm>
            <a:off x="6705600" y="4204494"/>
            <a:ext cx="4145280" cy="2534920"/>
          </a:xfrm>
          <a:prstGeom prst="rect">
            <a:avLst/>
          </a:prstGeom>
        </p:spPr>
      </p:pic>
    </p:spTree>
    <p:extLst>
      <p:ext uri="{BB962C8B-B14F-4D97-AF65-F5344CB8AC3E}">
        <p14:creationId xmlns:p14="http://schemas.microsoft.com/office/powerpoint/2010/main" val="269128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C8A-18F8-4534-B536-1CE1614C61ED}"/>
              </a:ext>
            </a:extLst>
          </p:cNvPr>
          <p:cNvSpPr>
            <a:spLocks noGrp="1"/>
          </p:cNvSpPr>
          <p:nvPr>
            <p:ph type="title"/>
          </p:nvPr>
        </p:nvSpPr>
        <p:spPr/>
        <p:txBody>
          <a:bodyPr/>
          <a:lstStyle/>
          <a:p>
            <a:r>
              <a:rPr lang="en-IN" dirty="0">
                <a:solidFill>
                  <a:schemeClr val="bg1"/>
                </a:solidFill>
                <a:latin typeface="Candara" panose="020E0502030303020204" pitchFamily="34" charset="0"/>
              </a:rPr>
              <a:t>AIM</a:t>
            </a:r>
          </a:p>
        </p:txBody>
      </p:sp>
      <p:sp>
        <p:nvSpPr>
          <p:cNvPr id="3" name="Content Placeholder 2">
            <a:extLst>
              <a:ext uri="{FF2B5EF4-FFF2-40B4-BE49-F238E27FC236}">
                <a16:creationId xmlns:a16="http://schemas.microsoft.com/office/drawing/2014/main" id="{AFDB7594-37F7-40D2-8DD1-02B19E438AF6}"/>
              </a:ext>
            </a:extLst>
          </p:cNvPr>
          <p:cNvSpPr>
            <a:spLocks noGrp="1"/>
          </p:cNvSpPr>
          <p:nvPr>
            <p:ph idx="1"/>
          </p:nvPr>
        </p:nvSpPr>
        <p:spPr/>
        <p:txBody>
          <a:bodyPr/>
          <a:lstStyle/>
          <a:p>
            <a:pPr marL="0" indent="0">
              <a:buNone/>
            </a:pPr>
            <a:r>
              <a:rPr lang="en-US" dirty="0">
                <a:solidFill>
                  <a:schemeClr val="bg1"/>
                </a:solidFill>
                <a:latin typeface="Candara" panose="020E0502030303020204" pitchFamily="34" charset="0"/>
              </a:rPr>
              <a:t>In the market several online movie ticket platforms exist but there is almost no offline booking platforms, there are many instances where users get inconsistent or no internet at times which prevents them from booking tickets we plan on capturing these users.</a:t>
            </a:r>
          </a:p>
          <a:p>
            <a:pPr marL="0" indent="0">
              <a:buNone/>
            </a:pPr>
            <a:r>
              <a:rPr lang="en-US" dirty="0">
                <a:solidFill>
                  <a:schemeClr val="bg1"/>
                </a:solidFill>
                <a:latin typeface="Candara" panose="020E0502030303020204" pitchFamily="34" charset="0"/>
              </a:rPr>
              <a:t>So, the aim of this project is to develop a ticketing system that allows users to book tickets remotely without the use of any internet connection.</a:t>
            </a:r>
          </a:p>
        </p:txBody>
      </p:sp>
    </p:spTree>
    <p:extLst>
      <p:ext uri="{BB962C8B-B14F-4D97-AF65-F5344CB8AC3E}">
        <p14:creationId xmlns:p14="http://schemas.microsoft.com/office/powerpoint/2010/main" val="265388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C8A-18F8-4534-B536-1CE1614C61ED}"/>
              </a:ext>
            </a:extLst>
          </p:cNvPr>
          <p:cNvSpPr>
            <a:spLocks noGrp="1"/>
          </p:cNvSpPr>
          <p:nvPr>
            <p:ph type="title"/>
          </p:nvPr>
        </p:nvSpPr>
        <p:spPr>
          <a:xfrm>
            <a:off x="767178" y="153192"/>
            <a:ext cx="10515600" cy="1325563"/>
          </a:xfrm>
        </p:spPr>
        <p:txBody>
          <a:bodyPr/>
          <a:lstStyle/>
          <a:p>
            <a:r>
              <a:rPr lang="en-IN" b="1" dirty="0">
                <a:solidFill>
                  <a:schemeClr val="bg1"/>
                </a:solidFill>
                <a:latin typeface="Candara" panose="020E0502030303020204" pitchFamily="34" charset="0"/>
              </a:rPr>
              <a:t>Project Objective</a:t>
            </a:r>
          </a:p>
        </p:txBody>
      </p:sp>
      <p:graphicFrame>
        <p:nvGraphicFramePr>
          <p:cNvPr id="5" name="Content Placeholder 4">
            <a:extLst>
              <a:ext uri="{FF2B5EF4-FFF2-40B4-BE49-F238E27FC236}">
                <a16:creationId xmlns:a16="http://schemas.microsoft.com/office/drawing/2014/main" id="{FDBBC2E6-C40C-4416-86F9-17700529D5F8}"/>
              </a:ext>
            </a:extLst>
          </p:cNvPr>
          <p:cNvGraphicFramePr>
            <a:graphicFrameLocks noGrp="1"/>
          </p:cNvGraphicFramePr>
          <p:nvPr>
            <p:ph idx="1"/>
            <p:extLst>
              <p:ext uri="{D42A27DB-BD31-4B8C-83A1-F6EECF244321}">
                <p14:modId xmlns:p14="http://schemas.microsoft.com/office/powerpoint/2010/main" val="2042995762"/>
              </p:ext>
            </p:extLst>
          </p:nvPr>
        </p:nvGraphicFramePr>
        <p:xfrm>
          <a:off x="594360"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888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C8A-18F8-4534-B536-1CE1614C61ED}"/>
              </a:ext>
            </a:extLst>
          </p:cNvPr>
          <p:cNvSpPr>
            <a:spLocks noGrp="1"/>
          </p:cNvSpPr>
          <p:nvPr>
            <p:ph type="title"/>
          </p:nvPr>
        </p:nvSpPr>
        <p:spPr/>
        <p:txBody>
          <a:bodyPr/>
          <a:lstStyle/>
          <a:p>
            <a:r>
              <a:rPr lang="en-IN" b="1" dirty="0">
                <a:solidFill>
                  <a:schemeClr val="bg1"/>
                </a:solidFill>
              </a:rPr>
              <a:t>Motivation</a:t>
            </a:r>
          </a:p>
        </p:txBody>
      </p:sp>
      <p:sp>
        <p:nvSpPr>
          <p:cNvPr id="3" name="Content Placeholder 2">
            <a:extLst>
              <a:ext uri="{FF2B5EF4-FFF2-40B4-BE49-F238E27FC236}">
                <a16:creationId xmlns:a16="http://schemas.microsoft.com/office/drawing/2014/main" id="{AFDB7594-37F7-40D2-8DD1-02B19E438AF6}"/>
              </a:ext>
            </a:extLst>
          </p:cNvPr>
          <p:cNvSpPr>
            <a:spLocks noGrp="1"/>
          </p:cNvSpPr>
          <p:nvPr>
            <p:ph idx="1"/>
          </p:nvPr>
        </p:nvSpPr>
        <p:spPr/>
        <p:txBody>
          <a:bodyPr/>
          <a:lstStyle/>
          <a:p>
            <a:r>
              <a:rPr lang="en-IN" dirty="0">
                <a:solidFill>
                  <a:schemeClr val="bg1"/>
                </a:solidFill>
              </a:rPr>
              <a:t>There are still many places in the country that don’t get internet connection and the only way to reserve your movie tickets is to stand in big lines in front of the box office.</a:t>
            </a:r>
          </a:p>
          <a:p>
            <a:pPr marL="0" indent="0">
              <a:buNone/>
            </a:pPr>
            <a:endParaRPr lang="en-IN" dirty="0">
              <a:solidFill>
                <a:schemeClr val="bg1"/>
              </a:solidFill>
            </a:endParaRPr>
          </a:p>
          <a:p>
            <a:r>
              <a:rPr lang="en-IN" dirty="0">
                <a:solidFill>
                  <a:schemeClr val="bg1"/>
                </a:solidFill>
              </a:rPr>
              <a:t>To eliminate this problem there should be no dependence on an active internet connection. The only other efficient way is through a message based system as it only requires a basic cell connection.</a:t>
            </a:r>
          </a:p>
          <a:p>
            <a:endParaRPr lang="en-IN" dirty="0">
              <a:solidFill>
                <a:schemeClr val="bg1"/>
              </a:solidFill>
            </a:endParaRPr>
          </a:p>
        </p:txBody>
      </p:sp>
    </p:spTree>
    <p:extLst>
      <p:ext uri="{BB962C8B-B14F-4D97-AF65-F5344CB8AC3E}">
        <p14:creationId xmlns:p14="http://schemas.microsoft.com/office/powerpoint/2010/main" val="320723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AC7D2C-3376-4E2E-9FD5-A76212F914DB}"/>
              </a:ext>
            </a:extLst>
          </p:cNvPr>
          <p:cNvSpPr txBox="1"/>
          <p:nvPr/>
        </p:nvSpPr>
        <p:spPr>
          <a:xfrm>
            <a:off x="1646760" y="2953105"/>
            <a:ext cx="3144793"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bg1"/>
                </a:solidFill>
                <a:latin typeface="Candara"/>
                <a:cs typeface="Calibri"/>
              </a:rPr>
              <a:t>Text Msg is received by the default messaging app,</a:t>
            </a:r>
            <a:endParaRPr lang="en-US" dirty="0">
              <a:cs typeface="Calibri" panose="020F0502020204030204"/>
            </a:endParaRPr>
          </a:p>
          <a:p>
            <a:pPr algn="just"/>
            <a:r>
              <a:rPr lang="en-US" dirty="0">
                <a:solidFill>
                  <a:schemeClr val="bg1"/>
                </a:solidFill>
                <a:latin typeface="Candara"/>
                <a:cs typeface="Calibri"/>
              </a:rPr>
              <a:t>This Broadcasts the msg to all apps </a:t>
            </a:r>
            <a:r>
              <a:rPr lang="en-US" dirty="0">
                <a:cs typeface="Calibri"/>
              </a:rPr>
              <a:t>.</a:t>
            </a:r>
          </a:p>
        </p:txBody>
      </p:sp>
      <p:pic>
        <p:nvPicPr>
          <p:cNvPr id="6" name="Picture 7" descr="A close up of a logo&#10;&#10;Description generated with high confidence">
            <a:extLst>
              <a:ext uri="{FF2B5EF4-FFF2-40B4-BE49-F238E27FC236}">
                <a16:creationId xmlns:a16="http://schemas.microsoft.com/office/drawing/2014/main" id="{0749640F-6A92-4397-B38B-92138829E5F9}"/>
              </a:ext>
            </a:extLst>
          </p:cNvPr>
          <p:cNvPicPr>
            <a:picLocks noChangeAspect="1"/>
          </p:cNvPicPr>
          <p:nvPr/>
        </p:nvPicPr>
        <p:blipFill>
          <a:blip r:embed="rId3"/>
          <a:stretch>
            <a:fillRect/>
          </a:stretch>
        </p:blipFill>
        <p:spPr>
          <a:xfrm>
            <a:off x="2490591" y="1587674"/>
            <a:ext cx="1250516" cy="1240077"/>
          </a:xfrm>
          <a:prstGeom prst="rect">
            <a:avLst/>
          </a:prstGeom>
        </p:spPr>
      </p:pic>
      <p:grpSp>
        <p:nvGrpSpPr>
          <p:cNvPr id="28" name="Group 27">
            <a:extLst>
              <a:ext uri="{FF2B5EF4-FFF2-40B4-BE49-F238E27FC236}">
                <a16:creationId xmlns:a16="http://schemas.microsoft.com/office/drawing/2014/main" id="{575F0544-BEFC-4623-B3DE-8FB7B88BC9BE}"/>
              </a:ext>
            </a:extLst>
          </p:cNvPr>
          <p:cNvGrpSpPr/>
          <p:nvPr/>
        </p:nvGrpSpPr>
        <p:grpSpPr>
          <a:xfrm>
            <a:off x="5799550" y="4781811"/>
            <a:ext cx="2910865" cy="1898666"/>
            <a:chOff x="5799550" y="4781811"/>
            <a:chExt cx="2910865" cy="1898666"/>
          </a:xfrm>
        </p:grpSpPr>
        <p:pic>
          <p:nvPicPr>
            <p:cNvPr id="9" name="Picture 8" descr="A close up of a logo&#10;&#10;Description generated with very high confidence">
              <a:extLst>
                <a:ext uri="{FF2B5EF4-FFF2-40B4-BE49-F238E27FC236}">
                  <a16:creationId xmlns:a16="http://schemas.microsoft.com/office/drawing/2014/main" id="{40434BC1-76DD-4CE0-B881-A86F725AB83B}"/>
                </a:ext>
              </a:extLst>
            </p:cNvPr>
            <p:cNvPicPr>
              <a:picLocks noChangeAspect="1"/>
            </p:cNvPicPr>
            <p:nvPr/>
          </p:nvPicPr>
          <p:blipFill>
            <a:blip r:embed="rId4"/>
            <a:stretch>
              <a:fillRect/>
            </a:stretch>
          </p:blipFill>
          <p:spPr>
            <a:xfrm>
              <a:off x="5799550" y="4781811"/>
              <a:ext cx="1511475" cy="1501036"/>
            </a:xfrm>
            <a:prstGeom prst="rect">
              <a:avLst/>
            </a:prstGeom>
          </p:spPr>
        </p:pic>
        <p:sp>
          <p:nvSpPr>
            <p:cNvPr id="11" name="TextBox 10">
              <a:extLst>
                <a:ext uri="{FF2B5EF4-FFF2-40B4-BE49-F238E27FC236}">
                  <a16:creationId xmlns:a16="http://schemas.microsoft.com/office/drawing/2014/main" id="{05970470-A50E-4C37-B52D-6BD3D3401DD6}"/>
                </a:ext>
              </a:extLst>
            </p:cNvPr>
            <p:cNvSpPr txBox="1"/>
            <p:nvPr/>
          </p:nvSpPr>
          <p:spPr>
            <a:xfrm>
              <a:off x="5946340" y="6280367"/>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User DataBase</a:t>
              </a:r>
            </a:p>
          </p:txBody>
        </p:sp>
      </p:grpSp>
      <p:grpSp>
        <p:nvGrpSpPr>
          <p:cNvPr id="29" name="Group 28">
            <a:extLst>
              <a:ext uri="{FF2B5EF4-FFF2-40B4-BE49-F238E27FC236}">
                <a16:creationId xmlns:a16="http://schemas.microsoft.com/office/drawing/2014/main" id="{068A44BD-53E1-4F72-9C1F-0C25C888F842}"/>
              </a:ext>
            </a:extLst>
          </p:cNvPr>
          <p:cNvGrpSpPr/>
          <p:nvPr/>
        </p:nvGrpSpPr>
        <p:grpSpPr>
          <a:xfrm>
            <a:off x="7949852" y="4781810"/>
            <a:ext cx="2910864" cy="1940420"/>
            <a:chOff x="7949852" y="4781810"/>
            <a:chExt cx="2910864" cy="1940420"/>
          </a:xfrm>
        </p:grpSpPr>
        <p:pic>
          <p:nvPicPr>
            <p:cNvPr id="8" name="Picture 8" descr="A close up of a logo&#10;&#10;Description generated with very high confidence">
              <a:extLst>
                <a:ext uri="{FF2B5EF4-FFF2-40B4-BE49-F238E27FC236}">
                  <a16:creationId xmlns:a16="http://schemas.microsoft.com/office/drawing/2014/main" id="{65F123E1-233B-4823-8ED7-EB12732B739C}"/>
                </a:ext>
              </a:extLst>
            </p:cNvPr>
            <p:cNvPicPr>
              <a:picLocks noChangeAspect="1"/>
            </p:cNvPicPr>
            <p:nvPr/>
          </p:nvPicPr>
          <p:blipFill>
            <a:blip r:embed="rId4"/>
            <a:stretch>
              <a:fillRect/>
            </a:stretch>
          </p:blipFill>
          <p:spPr>
            <a:xfrm>
              <a:off x="7949852" y="4781810"/>
              <a:ext cx="1511475" cy="1501036"/>
            </a:xfrm>
            <a:prstGeom prst="rect">
              <a:avLst/>
            </a:prstGeom>
          </p:spPr>
        </p:pic>
        <p:sp>
          <p:nvSpPr>
            <p:cNvPr id="12" name="TextBox 11">
              <a:extLst>
                <a:ext uri="{FF2B5EF4-FFF2-40B4-BE49-F238E27FC236}">
                  <a16:creationId xmlns:a16="http://schemas.microsoft.com/office/drawing/2014/main" id="{D851A799-D777-45B6-9171-2E006E981358}"/>
                </a:ext>
              </a:extLst>
            </p:cNvPr>
            <p:cNvSpPr txBox="1"/>
            <p:nvPr/>
          </p:nvSpPr>
          <p:spPr>
            <a:xfrm>
              <a:off x="8096641"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Movie DataBase</a:t>
              </a:r>
            </a:p>
          </p:txBody>
        </p:sp>
      </p:grpSp>
      <p:grpSp>
        <p:nvGrpSpPr>
          <p:cNvPr id="30" name="Group 29">
            <a:extLst>
              <a:ext uri="{FF2B5EF4-FFF2-40B4-BE49-F238E27FC236}">
                <a16:creationId xmlns:a16="http://schemas.microsoft.com/office/drawing/2014/main" id="{1876065D-FE82-4A0D-9985-1E41F184FED8}"/>
              </a:ext>
            </a:extLst>
          </p:cNvPr>
          <p:cNvGrpSpPr/>
          <p:nvPr/>
        </p:nvGrpSpPr>
        <p:grpSpPr>
          <a:xfrm>
            <a:off x="10100153" y="4781809"/>
            <a:ext cx="2952618" cy="1940421"/>
            <a:chOff x="10100153" y="4781809"/>
            <a:chExt cx="2952618" cy="1940421"/>
          </a:xfrm>
        </p:grpSpPr>
        <p:pic>
          <p:nvPicPr>
            <p:cNvPr id="10" name="Picture 8" descr="A close up of a logo&#10;&#10;Description generated with very high confidence">
              <a:extLst>
                <a:ext uri="{FF2B5EF4-FFF2-40B4-BE49-F238E27FC236}">
                  <a16:creationId xmlns:a16="http://schemas.microsoft.com/office/drawing/2014/main" id="{E0B6931E-ECF4-4C49-A3AF-00AD7B119588}"/>
                </a:ext>
              </a:extLst>
            </p:cNvPr>
            <p:cNvPicPr>
              <a:picLocks noChangeAspect="1"/>
            </p:cNvPicPr>
            <p:nvPr/>
          </p:nvPicPr>
          <p:blipFill>
            <a:blip r:embed="rId4"/>
            <a:stretch>
              <a:fillRect/>
            </a:stretch>
          </p:blipFill>
          <p:spPr>
            <a:xfrm>
              <a:off x="10100153" y="4781809"/>
              <a:ext cx="1511475" cy="1501036"/>
            </a:xfrm>
            <a:prstGeom prst="rect">
              <a:avLst/>
            </a:prstGeom>
          </p:spPr>
        </p:pic>
        <p:sp>
          <p:nvSpPr>
            <p:cNvPr id="13" name="TextBox 12">
              <a:extLst>
                <a:ext uri="{FF2B5EF4-FFF2-40B4-BE49-F238E27FC236}">
                  <a16:creationId xmlns:a16="http://schemas.microsoft.com/office/drawing/2014/main" id="{2E286F60-90E5-4FC2-A94E-2F3B168AD306}"/>
                </a:ext>
              </a:extLst>
            </p:cNvPr>
            <p:cNvSpPr txBox="1"/>
            <p:nvPr/>
          </p:nvSpPr>
          <p:spPr>
            <a:xfrm>
              <a:off x="10288696"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Token DataBase</a:t>
              </a:r>
            </a:p>
          </p:txBody>
        </p:sp>
      </p:grpSp>
      <p:pic>
        <p:nvPicPr>
          <p:cNvPr id="15" name="Picture 15" descr="A close up of text on a black background&#10;&#10;Description generated with high confidence">
            <a:extLst>
              <a:ext uri="{FF2B5EF4-FFF2-40B4-BE49-F238E27FC236}">
                <a16:creationId xmlns:a16="http://schemas.microsoft.com/office/drawing/2014/main" id="{D91490A4-04C9-4E6C-854C-6DA017633659}"/>
              </a:ext>
            </a:extLst>
          </p:cNvPr>
          <p:cNvPicPr>
            <a:picLocks noChangeAspect="1"/>
          </p:cNvPicPr>
          <p:nvPr/>
        </p:nvPicPr>
        <p:blipFill>
          <a:blip r:embed="rId5"/>
          <a:stretch>
            <a:fillRect/>
          </a:stretch>
        </p:blipFill>
        <p:spPr>
          <a:xfrm>
            <a:off x="841332" y="4604358"/>
            <a:ext cx="812105" cy="780791"/>
          </a:xfrm>
          <a:prstGeom prst="rect">
            <a:avLst/>
          </a:prstGeom>
        </p:spPr>
      </p:pic>
      <p:pic>
        <p:nvPicPr>
          <p:cNvPr id="16" name="Picture 16" descr="A picture containing graphics&#10;&#10;Description generated with very high confidence">
            <a:extLst>
              <a:ext uri="{FF2B5EF4-FFF2-40B4-BE49-F238E27FC236}">
                <a16:creationId xmlns:a16="http://schemas.microsoft.com/office/drawing/2014/main" id="{A25907ED-40D1-4E3B-91BD-3BD2A63AEC35}"/>
              </a:ext>
            </a:extLst>
          </p:cNvPr>
          <p:cNvPicPr>
            <a:picLocks noChangeAspect="1"/>
          </p:cNvPicPr>
          <p:nvPr/>
        </p:nvPicPr>
        <p:blipFill>
          <a:blip r:embed="rId6"/>
          <a:stretch>
            <a:fillRect/>
          </a:stretch>
        </p:blipFill>
        <p:spPr>
          <a:xfrm>
            <a:off x="820455" y="5763015"/>
            <a:ext cx="832981" cy="832982"/>
          </a:xfrm>
          <a:prstGeom prst="rect">
            <a:avLst/>
          </a:prstGeom>
        </p:spPr>
      </p:pic>
      <p:grpSp>
        <p:nvGrpSpPr>
          <p:cNvPr id="19" name="Group 18">
            <a:extLst>
              <a:ext uri="{FF2B5EF4-FFF2-40B4-BE49-F238E27FC236}">
                <a16:creationId xmlns:a16="http://schemas.microsoft.com/office/drawing/2014/main" id="{91589B34-912D-416F-B597-C07E3AB8CC9C}"/>
              </a:ext>
            </a:extLst>
          </p:cNvPr>
          <p:cNvGrpSpPr/>
          <p:nvPr/>
        </p:nvGrpSpPr>
        <p:grpSpPr>
          <a:xfrm>
            <a:off x="7864517" y="1322148"/>
            <a:ext cx="2975321" cy="1666736"/>
            <a:chOff x="7864517" y="1322148"/>
            <a:chExt cx="2975321" cy="1666736"/>
          </a:xfrm>
        </p:grpSpPr>
        <p:pic>
          <p:nvPicPr>
            <p:cNvPr id="14" name="Picture 14" descr="A picture containing game&#10;&#10;Description generated with very high confidence">
              <a:extLst>
                <a:ext uri="{FF2B5EF4-FFF2-40B4-BE49-F238E27FC236}">
                  <a16:creationId xmlns:a16="http://schemas.microsoft.com/office/drawing/2014/main" id="{8BB2840F-2A49-483A-8445-A562DD58FF0D}"/>
                </a:ext>
              </a:extLst>
            </p:cNvPr>
            <p:cNvPicPr>
              <a:picLocks noChangeAspect="1"/>
            </p:cNvPicPr>
            <p:nvPr/>
          </p:nvPicPr>
          <p:blipFill>
            <a:blip r:embed="rId7"/>
            <a:stretch>
              <a:fillRect/>
            </a:stretch>
          </p:blipFill>
          <p:spPr>
            <a:xfrm>
              <a:off x="7864517" y="1811435"/>
              <a:ext cx="1198325" cy="1177449"/>
            </a:xfrm>
            <a:prstGeom prst="rect">
              <a:avLst/>
            </a:prstGeom>
          </p:spPr>
        </p:pic>
        <p:sp>
          <p:nvSpPr>
            <p:cNvPr id="18" name="TextBox 17">
              <a:extLst>
                <a:ext uri="{FF2B5EF4-FFF2-40B4-BE49-F238E27FC236}">
                  <a16:creationId xmlns:a16="http://schemas.microsoft.com/office/drawing/2014/main" id="{F1D76235-6818-4A1C-8341-8585B975F1F4}"/>
                </a:ext>
              </a:extLst>
            </p:cNvPr>
            <p:cNvSpPr txBox="1"/>
            <p:nvPr/>
          </p:nvSpPr>
          <p:spPr>
            <a:xfrm>
              <a:off x="8075763" y="1322148"/>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Bodoni MT Condensed"/>
                  <a:cs typeface="Calibri"/>
                </a:rPr>
                <a:t>Admin App</a:t>
              </a:r>
            </a:p>
          </p:txBody>
        </p:sp>
      </p:grpSp>
      <p:grpSp>
        <p:nvGrpSpPr>
          <p:cNvPr id="27" name="Group 26">
            <a:extLst>
              <a:ext uri="{FF2B5EF4-FFF2-40B4-BE49-F238E27FC236}">
                <a16:creationId xmlns:a16="http://schemas.microsoft.com/office/drawing/2014/main" id="{0A708D00-8AD2-40FA-9505-B1269D8AA8EE}"/>
              </a:ext>
            </a:extLst>
          </p:cNvPr>
          <p:cNvGrpSpPr/>
          <p:nvPr/>
        </p:nvGrpSpPr>
        <p:grpSpPr>
          <a:xfrm>
            <a:off x="1946231" y="3933824"/>
            <a:ext cx="1450931" cy="2276474"/>
            <a:chOff x="1737464" y="3933824"/>
            <a:chExt cx="1450931" cy="2276474"/>
          </a:xfrm>
        </p:grpSpPr>
        <p:cxnSp>
          <p:nvCxnSpPr>
            <p:cNvPr id="25" name="Straight Arrow Connector 24">
              <a:extLst>
                <a:ext uri="{FF2B5EF4-FFF2-40B4-BE49-F238E27FC236}">
                  <a16:creationId xmlns:a16="http://schemas.microsoft.com/office/drawing/2014/main" id="{4644C001-1FEE-4835-B1B5-C16F5AB3FFDB}"/>
                </a:ext>
              </a:extLst>
            </p:cNvPr>
            <p:cNvCxnSpPr/>
            <p:nvPr/>
          </p:nvCxnSpPr>
          <p:spPr>
            <a:xfrm flipH="1" flipV="1">
              <a:off x="3145730" y="3933824"/>
              <a:ext cx="35489" cy="226930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3C2E4E5-F59E-4877-BB5F-0BC1F2AEAEA0}"/>
                </a:ext>
              </a:extLst>
            </p:cNvPr>
            <p:cNvCxnSpPr/>
            <p:nvPr/>
          </p:nvCxnSpPr>
          <p:spPr>
            <a:xfrm flipV="1">
              <a:off x="1737464" y="6199859"/>
              <a:ext cx="1450931" cy="10439"/>
            </a:xfrm>
            <a:prstGeom prst="straightConnector1">
              <a:avLst/>
            </a:prstGeom>
            <a:ln w="28575"/>
          </p:spPr>
          <p:style>
            <a:lnRef idx="3">
              <a:schemeClr val="dk1"/>
            </a:lnRef>
            <a:fillRef idx="0">
              <a:schemeClr val="dk1"/>
            </a:fillRef>
            <a:effectRef idx="2">
              <a:schemeClr val="dk1"/>
            </a:effectRef>
            <a:fontRef idx="minor">
              <a:schemeClr val="tx1"/>
            </a:fontRef>
          </p:style>
        </p:cxnSp>
      </p:grpSp>
      <p:cxnSp>
        <p:nvCxnSpPr>
          <p:cNvPr id="31" name="Straight Arrow Connector 30">
            <a:extLst>
              <a:ext uri="{FF2B5EF4-FFF2-40B4-BE49-F238E27FC236}">
                <a16:creationId xmlns:a16="http://schemas.microsoft.com/office/drawing/2014/main" id="{1D99B618-E77F-4130-AC17-6C2449267F81}"/>
              </a:ext>
            </a:extLst>
          </p:cNvPr>
          <p:cNvCxnSpPr/>
          <p:nvPr/>
        </p:nvCxnSpPr>
        <p:spPr>
          <a:xfrm flipV="1">
            <a:off x="3832312" y="2278039"/>
            <a:ext cx="3931085" cy="417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2D8CC46E-F2B1-4C69-B366-400C4FD5F1F2}"/>
              </a:ext>
            </a:extLst>
          </p:cNvPr>
          <p:cNvCxnSpPr/>
          <p:nvPr/>
        </p:nvCxnSpPr>
        <p:spPr>
          <a:xfrm flipH="1">
            <a:off x="6768492" y="3082708"/>
            <a:ext cx="1674311" cy="160333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2B5D2CFC-A618-4D81-8756-155D319265EC}"/>
              </a:ext>
            </a:extLst>
          </p:cNvPr>
          <p:cNvCxnSpPr>
            <a:cxnSpLocks/>
          </p:cNvCxnSpPr>
          <p:nvPr/>
        </p:nvCxnSpPr>
        <p:spPr>
          <a:xfrm>
            <a:off x="8442803" y="3103584"/>
            <a:ext cx="6264" cy="157201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7D3DC16-3913-4B4A-BD75-BEFC3E12D21D}"/>
              </a:ext>
            </a:extLst>
          </p:cNvPr>
          <p:cNvCxnSpPr>
            <a:cxnSpLocks/>
          </p:cNvCxnSpPr>
          <p:nvPr/>
        </p:nvCxnSpPr>
        <p:spPr>
          <a:xfrm>
            <a:off x="8463680" y="3114023"/>
            <a:ext cx="1874729" cy="154070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7" name="Arrow: Curved Left 36">
            <a:extLst>
              <a:ext uri="{FF2B5EF4-FFF2-40B4-BE49-F238E27FC236}">
                <a16:creationId xmlns:a16="http://schemas.microsoft.com/office/drawing/2014/main" id="{B36C2810-51F6-448D-AA92-7267F86B7B02}"/>
              </a:ext>
            </a:extLst>
          </p:cNvPr>
          <p:cNvSpPr/>
          <p:nvPr/>
        </p:nvSpPr>
        <p:spPr>
          <a:xfrm>
            <a:off x="9296896" y="1961716"/>
            <a:ext cx="553232" cy="918575"/>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a:extLst>
              <a:ext uri="{FF2B5EF4-FFF2-40B4-BE49-F238E27FC236}">
                <a16:creationId xmlns:a16="http://schemas.microsoft.com/office/drawing/2014/main" id="{37FD4A94-53F1-4934-9AE1-4AA2DA8B4285}"/>
              </a:ext>
            </a:extLst>
          </p:cNvPr>
          <p:cNvSpPr txBox="1"/>
          <p:nvPr/>
        </p:nvSpPr>
        <p:spPr>
          <a:xfrm>
            <a:off x="3914122" y="1837171"/>
            <a:ext cx="3954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ndara"/>
                <a:cs typeface="Calibri"/>
              </a:rPr>
              <a:t>Automatically detects msg from user</a:t>
            </a:r>
          </a:p>
        </p:txBody>
      </p:sp>
      <p:sp>
        <p:nvSpPr>
          <p:cNvPr id="39" name="TextBox 38">
            <a:extLst>
              <a:ext uri="{FF2B5EF4-FFF2-40B4-BE49-F238E27FC236}">
                <a16:creationId xmlns:a16="http://schemas.microsoft.com/office/drawing/2014/main" id="{87D82180-A4F4-475B-8183-71B7ECD59A30}"/>
              </a:ext>
            </a:extLst>
          </p:cNvPr>
          <p:cNvSpPr txBox="1"/>
          <p:nvPr/>
        </p:nvSpPr>
        <p:spPr>
          <a:xfrm>
            <a:off x="9902477" y="1718804"/>
            <a:ext cx="163673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bg1"/>
                </a:solidFill>
                <a:latin typeface="Candara"/>
                <a:cs typeface="Calibri"/>
              </a:rPr>
              <a:t>Checks if any incorrect format of msg is used and calls suitable database </a:t>
            </a:r>
          </a:p>
        </p:txBody>
      </p:sp>
      <p:cxnSp>
        <p:nvCxnSpPr>
          <p:cNvPr id="40" name="Straight Arrow Connector 39">
            <a:extLst>
              <a:ext uri="{FF2B5EF4-FFF2-40B4-BE49-F238E27FC236}">
                <a16:creationId xmlns:a16="http://schemas.microsoft.com/office/drawing/2014/main" id="{DD00619E-2A8B-4B4D-956B-026724593336}"/>
              </a:ext>
            </a:extLst>
          </p:cNvPr>
          <p:cNvCxnSpPr/>
          <p:nvPr/>
        </p:nvCxnSpPr>
        <p:spPr>
          <a:xfrm flipH="1" flipV="1">
            <a:off x="3836618" y="2474412"/>
            <a:ext cx="3866367" cy="1461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7" name="Group 6">
            <a:extLst>
              <a:ext uri="{FF2B5EF4-FFF2-40B4-BE49-F238E27FC236}">
                <a16:creationId xmlns:a16="http://schemas.microsoft.com/office/drawing/2014/main" id="{48118BC3-B6BE-4325-A8B6-9B77088A6190}"/>
              </a:ext>
            </a:extLst>
          </p:cNvPr>
          <p:cNvGrpSpPr/>
          <p:nvPr/>
        </p:nvGrpSpPr>
        <p:grpSpPr>
          <a:xfrm>
            <a:off x="1947275" y="3947133"/>
            <a:ext cx="1799574" cy="2494767"/>
            <a:chOff x="1947275" y="3947133"/>
            <a:chExt cx="1799574" cy="2494767"/>
          </a:xfrm>
        </p:grpSpPr>
        <p:cxnSp>
          <p:nvCxnSpPr>
            <p:cNvPr id="44" name="Straight Arrow Connector 43">
              <a:extLst>
                <a:ext uri="{FF2B5EF4-FFF2-40B4-BE49-F238E27FC236}">
                  <a16:creationId xmlns:a16="http://schemas.microsoft.com/office/drawing/2014/main" id="{5FF75530-944C-4F52-82C7-97CFCB635F5A}"/>
                </a:ext>
              </a:extLst>
            </p:cNvPr>
            <p:cNvCxnSpPr>
              <a:cxnSpLocks/>
            </p:cNvCxnSpPr>
            <p:nvPr/>
          </p:nvCxnSpPr>
          <p:spPr>
            <a:xfrm flipH="1">
              <a:off x="1947275" y="6424287"/>
              <a:ext cx="1799574" cy="6262"/>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9AE38FB4-BA5F-4959-BC73-0EC09D25D5BD}"/>
                </a:ext>
              </a:extLst>
            </p:cNvPr>
            <p:cNvCxnSpPr/>
            <p:nvPr/>
          </p:nvCxnSpPr>
          <p:spPr>
            <a:xfrm>
              <a:off x="3701832" y="3947133"/>
              <a:ext cx="41753" cy="2494767"/>
            </a:xfrm>
            <a:prstGeom prst="straightConnector1">
              <a:avLst/>
            </a:prstGeom>
            <a:ln w="28575"/>
          </p:spPr>
          <p:style>
            <a:lnRef idx="2">
              <a:schemeClr val="dk1"/>
            </a:lnRef>
            <a:fillRef idx="0">
              <a:schemeClr val="dk1"/>
            </a:fillRef>
            <a:effectRef idx="1">
              <a:schemeClr val="dk1"/>
            </a:effectRef>
            <a:fontRef idx="minor">
              <a:schemeClr val="tx1"/>
            </a:fontRef>
          </p:style>
        </p:cxnSp>
      </p:grpSp>
      <p:grpSp>
        <p:nvGrpSpPr>
          <p:cNvPr id="17" name="Group 16">
            <a:extLst>
              <a:ext uri="{FF2B5EF4-FFF2-40B4-BE49-F238E27FC236}">
                <a16:creationId xmlns:a16="http://schemas.microsoft.com/office/drawing/2014/main" id="{F3CE25CC-6206-4162-A848-660C1AE4A7A8}"/>
              </a:ext>
            </a:extLst>
          </p:cNvPr>
          <p:cNvGrpSpPr/>
          <p:nvPr/>
        </p:nvGrpSpPr>
        <p:grpSpPr>
          <a:xfrm>
            <a:off x="1738508" y="4030638"/>
            <a:ext cx="954066" cy="1231727"/>
            <a:chOff x="1738508" y="4030638"/>
            <a:chExt cx="954066" cy="1231727"/>
          </a:xfrm>
        </p:grpSpPr>
        <p:cxnSp>
          <p:nvCxnSpPr>
            <p:cNvPr id="45" name="Straight Arrow Connector 44">
              <a:extLst>
                <a:ext uri="{FF2B5EF4-FFF2-40B4-BE49-F238E27FC236}">
                  <a16:creationId xmlns:a16="http://schemas.microsoft.com/office/drawing/2014/main" id="{603A9455-06BB-4B30-898F-348A56D0D23A}"/>
                </a:ext>
              </a:extLst>
            </p:cNvPr>
            <p:cNvCxnSpPr>
              <a:cxnSpLocks/>
            </p:cNvCxnSpPr>
            <p:nvPr/>
          </p:nvCxnSpPr>
          <p:spPr>
            <a:xfrm flipH="1">
              <a:off x="1738508" y="5255191"/>
              <a:ext cx="954066" cy="6262"/>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F54C218-B656-41F3-8078-851B7CD50097}"/>
                </a:ext>
              </a:extLst>
            </p:cNvPr>
            <p:cNvCxnSpPr>
              <a:cxnSpLocks/>
            </p:cNvCxnSpPr>
            <p:nvPr/>
          </p:nvCxnSpPr>
          <p:spPr>
            <a:xfrm>
              <a:off x="2668433" y="4030638"/>
              <a:ext cx="10439" cy="1231727"/>
            </a:xfrm>
            <a:prstGeom prst="straightConnector1">
              <a:avLst/>
            </a:prstGeom>
            <a:ln w="28575"/>
          </p:spPr>
          <p:style>
            <a:lnRef idx="2">
              <a:schemeClr val="dk1"/>
            </a:lnRef>
            <a:fillRef idx="0">
              <a:schemeClr val="dk1"/>
            </a:fillRef>
            <a:effectRef idx="1">
              <a:schemeClr val="dk1"/>
            </a:effectRef>
            <a:fontRef idx="minor">
              <a:schemeClr val="tx1"/>
            </a:fontRef>
          </p:style>
        </p:cxnSp>
      </p:grpSp>
      <p:sp>
        <p:nvSpPr>
          <p:cNvPr id="49" name="TextBox 48">
            <a:extLst>
              <a:ext uri="{FF2B5EF4-FFF2-40B4-BE49-F238E27FC236}">
                <a16:creationId xmlns:a16="http://schemas.microsoft.com/office/drawing/2014/main" id="{1349B550-601D-42E1-A60F-A3051303190E}"/>
              </a:ext>
            </a:extLst>
          </p:cNvPr>
          <p:cNvSpPr txBox="1"/>
          <p:nvPr/>
        </p:nvSpPr>
        <p:spPr>
          <a:xfrm>
            <a:off x="4185518" y="2577447"/>
            <a:ext cx="32233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ndara"/>
                <a:cs typeface="Calibri"/>
              </a:rPr>
              <a:t>Automated reply is sent back</a:t>
            </a:r>
          </a:p>
        </p:txBody>
      </p:sp>
      <p:sp>
        <p:nvSpPr>
          <p:cNvPr id="50" name="TextBox 49">
            <a:extLst>
              <a:ext uri="{FF2B5EF4-FFF2-40B4-BE49-F238E27FC236}">
                <a16:creationId xmlns:a16="http://schemas.microsoft.com/office/drawing/2014/main" id="{8433F54D-BE3C-4E36-984A-0F7FED739ACA}"/>
              </a:ext>
            </a:extLst>
          </p:cNvPr>
          <p:cNvSpPr txBox="1"/>
          <p:nvPr/>
        </p:nvSpPr>
        <p:spPr>
          <a:xfrm>
            <a:off x="3747107" y="5834778"/>
            <a:ext cx="18455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latin typeface="Candara"/>
                <a:cs typeface="Calibri"/>
              </a:rPr>
              <a:t>Token Id or</a:t>
            </a:r>
          </a:p>
          <a:p>
            <a:r>
              <a:rPr lang="en-US" sz="1200" dirty="0">
                <a:solidFill>
                  <a:schemeClr val="bg1"/>
                </a:solidFill>
                <a:latin typeface="Candara"/>
                <a:cs typeface="Calibri"/>
              </a:rPr>
              <a:t>Error msg Sent</a:t>
            </a:r>
          </a:p>
          <a:p>
            <a:r>
              <a:rPr lang="en-US" sz="1200" dirty="0">
                <a:solidFill>
                  <a:schemeClr val="bg1"/>
                </a:solidFill>
                <a:latin typeface="Candara"/>
                <a:cs typeface="Calibri"/>
              </a:rPr>
              <a:t>Back</a:t>
            </a:r>
          </a:p>
        </p:txBody>
      </p:sp>
      <p:sp>
        <p:nvSpPr>
          <p:cNvPr id="51" name="TextBox 50">
            <a:extLst>
              <a:ext uri="{FF2B5EF4-FFF2-40B4-BE49-F238E27FC236}">
                <a16:creationId xmlns:a16="http://schemas.microsoft.com/office/drawing/2014/main" id="{8CDCE853-F7EB-44D3-8DC6-2C6906649A37}"/>
              </a:ext>
            </a:extLst>
          </p:cNvPr>
          <p:cNvSpPr txBox="1"/>
          <p:nvPr/>
        </p:nvSpPr>
        <p:spPr>
          <a:xfrm>
            <a:off x="1648997" y="5312860"/>
            <a:ext cx="17098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Candara"/>
                <a:cs typeface="Calibri"/>
              </a:rPr>
              <a:t>Token Id  &amp; User</a:t>
            </a:r>
          </a:p>
          <a:p>
            <a:r>
              <a:rPr lang="en-US" sz="1200">
                <a:solidFill>
                  <a:schemeClr val="bg1"/>
                </a:solidFill>
                <a:latin typeface="Candara"/>
                <a:cs typeface="Calibri"/>
              </a:rPr>
              <a:t>Info sent</a:t>
            </a:r>
          </a:p>
        </p:txBody>
      </p:sp>
    </p:spTree>
    <p:extLst>
      <p:ext uri="{BB962C8B-B14F-4D97-AF65-F5344CB8AC3E}">
        <p14:creationId xmlns:p14="http://schemas.microsoft.com/office/powerpoint/2010/main" val="150529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1000"/>
                                        <p:tgtEl>
                                          <p:spTgt spid="39"/>
                                        </p:tgtEl>
                                      </p:cBhvr>
                                    </p:animEffect>
                                    <p:anim calcmode="lin" valueType="num">
                                      <p:cBhvr>
                                        <p:cTn id="55" dur="1000" fill="hold"/>
                                        <p:tgtEl>
                                          <p:spTgt spid="39"/>
                                        </p:tgtEl>
                                        <p:attrNameLst>
                                          <p:attrName>ppt_x</p:attrName>
                                        </p:attrNameLst>
                                      </p:cBhvr>
                                      <p:tavLst>
                                        <p:tav tm="0">
                                          <p:val>
                                            <p:strVal val="#ppt_x"/>
                                          </p:val>
                                        </p:tav>
                                        <p:tav tm="100000">
                                          <p:val>
                                            <p:strVal val="#ppt_x"/>
                                          </p:val>
                                        </p:tav>
                                      </p:tavLst>
                                    </p:anim>
                                    <p:anim calcmode="lin" valueType="num">
                                      <p:cBhvr>
                                        <p:cTn id="5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1000"/>
                                        <p:tgtEl>
                                          <p:spTgt spid="28"/>
                                        </p:tgtEl>
                                      </p:cBhvr>
                                    </p:animEffect>
                                    <p:anim calcmode="lin" valueType="num">
                                      <p:cBhvr>
                                        <p:cTn id="77" dur="1000" fill="hold"/>
                                        <p:tgtEl>
                                          <p:spTgt spid="28"/>
                                        </p:tgtEl>
                                        <p:attrNameLst>
                                          <p:attrName>ppt_x</p:attrName>
                                        </p:attrNameLst>
                                      </p:cBhvr>
                                      <p:tavLst>
                                        <p:tav tm="0">
                                          <p:val>
                                            <p:strVal val="#ppt_x"/>
                                          </p:val>
                                        </p:tav>
                                        <p:tav tm="100000">
                                          <p:val>
                                            <p:strVal val="#ppt_x"/>
                                          </p:val>
                                        </p:tav>
                                      </p:tavLst>
                                    </p:anim>
                                    <p:anim calcmode="lin" valueType="num">
                                      <p:cBhvr>
                                        <p:cTn id="7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1000"/>
                                        <p:tgtEl>
                                          <p:spTgt spid="30"/>
                                        </p:tgtEl>
                                      </p:cBhvr>
                                    </p:animEffect>
                                    <p:anim calcmode="lin" valueType="num">
                                      <p:cBhvr>
                                        <p:cTn id="91" dur="1000" fill="hold"/>
                                        <p:tgtEl>
                                          <p:spTgt spid="30"/>
                                        </p:tgtEl>
                                        <p:attrNameLst>
                                          <p:attrName>ppt_x</p:attrName>
                                        </p:attrNameLst>
                                      </p:cBhvr>
                                      <p:tavLst>
                                        <p:tav tm="0">
                                          <p:val>
                                            <p:strVal val="#ppt_x"/>
                                          </p:val>
                                        </p:tav>
                                        <p:tav tm="100000">
                                          <p:val>
                                            <p:strVal val="#ppt_x"/>
                                          </p:val>
                                        </p:tav>
                                      </p:tavLst>
                                    </p:anim>
                                    <p:anim calcmode="lin" valueType="num">
                                      <p:cBhvr>
                                        <p:cTn id="9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fade">
                                      <p:cBhvr>
                                        <p:cTn id="112" dur="500"/>
                                        <p:tgtEl>
                                          <p:spTgt spid="17"/>
                                        </p:tgtEl>
                                      </p:cBhvr>
                                    </p:animEffect>
                                  </p:childTnLst>
                                </p:cTn>
                              </p:par>
                              <p:par>
                                <p:cTn id="113" presetID="10" presetClass="entr" presetSubtype="0" fill="hold" nodeType="with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fade">
                                      <p:cBhvr>
                                        <p:cTn id="115" dur="500"/>
                                        <p:tgtEl>
                                          <p:spTgt spid="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500"/>
                                        <p:tgtEl>
                                          <p:spTgt spid="5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animEffect transition="in" filter="fade">
                                      <p:cBhvr>
                                        <p:cTn id="1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7" grpId="0" animBg="1"/>
      <p:bldP spid="38" grpId="0"/>
      <p:bldP spid="39" grpId="0"/>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8417D9E-FEC3-4E66-9B32-82A70EC12A8A}"/>
              </a:ext>
            </a:extLst>
          </p:cNvPr>
          <p:cNvGrpSpPr/>
          <p:nvPr/>
        </p:nvGrpSpPr>
        <p:grpSpPr>
          <a:xfrm>
            <a:off x="6989522" y="147181"/>
            <a:ext cx="2910865" cy="1898666"/>
            <a:chOff x="5799550" y="4781811"/>
            <a:chExt cx="2910865" cy="1898666"/>
          </a:xfrm>
        </p:grpSpPr>
        <p:pic>
          <p:nvPicPr>
            <p:cNvPr id="10" name="Picture 9" descr="A close up of a logo&#10;&#10;Description generated with very high confidence">
              <a:extLst>
                <a:ext uri="{FF2B5EF4-FFF2-40B4-BE49-F238E27FC236}">
                  <a16:creationId xmlns:a16="http://schemas.microsoft.com/office/drawing/2014/main" id="{373B236A-2049-4881-BC33-327759D36291}"/>
                </a:ext>
              </a:extLst>
            </p:cNvPr>
            <p:cNvPicPr>
              <a:picLocks noChangeAspect="1"/>
            </p:cNvPicPr>
            <p:nvPr/>
          </p:nvPicPr>
          <p:blipFill>
            <a:blip r:embed="rId3"/>
            <a:stretch>
              <a:fillRect/>
            </a:stretch>
          </p:blipFill>
          <p:spPr>
            <a:xfrm>
              <a:off x="5799550" y="4781811"/>
              <a:ext cx="1511475" cy="1501036"/>
            </a:xfrm>
            <a:prstGeom prst="rect">
              <a:avLst/>
            </a:prstGeom>
          </p:spPr>
        </p:pic>
        <p:sp>
          <p:nvSpPr>
            <p:cNvPr id="11" name="TextBox 10">
              <a:extLst>
                <a:ext uri="{FF2B5EF4-FFF2-40B4-BE49-F238E27FC236}">
                  <a16:creationId xmlns:a16="http://schemas.microsoft.com/office/drawing/2014/main" id="{B3D96F2D-7ECF-4215-819D-7446420E4503}"/>
                </a:ext>
              </a:extLst>
            </p:cNvPr>
            <p:cNvSpPr txBox="1"/>
            <p:nvPr/>
          </p:nvSpPr>
          <p:spPr>
            <a:xfrm>
              <a:off x="5946340" y="6280367"/>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User DataBase</a:t>
              </a:r>
            </a:p>
          </p:txBody>
        </p:sp>
      </p:grpSp>
      <p:grpSp>
        <p:nvGrpSpPr>
          <p:cNvPr id="16" name="Group 15">
            <a:extLst>
              <a:ext uri="{FF2B5EF4-FFF2-40B4-BE49-F238E27FC236}">
                <a16:creationId xmlns:a16="http://schemas.microsoft.com/office/drawing/2014/main" id="{79440B51-C8D8-4FB0-9266-4D47CC691F91}"/>
              </a:ext>
            </a:extLst>
          </p:cNvPr>
          <p:cNvGrpSpPr/>
          <p:nvPr/>
        </p:nvGrpSpPr>
        <p:grpSpPr>
          <a:xfrm>
            <a:off x="9661743" y="2454056"/>
            <a:ext cx="2910864" cy="1940420"/>
            <a:chOff x="7949852" y="4781810"/>
            <a:chExt cx="2910864" cy="1940420"/>
          </a:xfrm>
        </p:grpSpPr>
        <p:pic>
          <p:nvPicPr>
            <p:cNvPr id="14" name="Picture 8" descr="A close up of a logo&#10;&#10;Description generated with very high confidence">
              <a:extLst>
                <a:ext uri="{FF2B5EF4-FFF2-40B4-BE49-F238E27FC236}">
                  <a16:creationId xmlns:a16="http://schemas.microsoft.com/office/drawing/2014/main" id="{0549B311-1F80-4CC0-ADD4-2AE3EA506C8D}"/>
                </a:ext>
              </a:extLst>
            </p:cNvPr>
            <p:cNvPicPr>
              <a:picLocks noChangeAspect="1"/>
            </p:cNvPicPr>
            <p:nvPr/>
          </p:nvPicPr>
          <p:blipFill>
            <a:blip r:embed="rId3"/>
            <a:stretch>
              <a:fillRect/>
            </a:stretch>
          </p:blipFill>
          <p:spPr>
            <a:xfrm>
              <a:off x="7949852" y="4781810"/>
              <a:ext cx="1511475" cy="1501036"/>
            </a:xfrm>
            <a:prstGeom prst="rect">
              <a:avLst/>
            </a:prstGeom>
          </p:spPr>
        </p:pic>
        <p:sp>
          <p:nvSpPr>
            <p:cNvPr id="15" name="TextBox 14">
              <a:extLst>
                <a:ext uri="{FF2B5EF4-FFF2-40B4-BE49-F238E27FC236}">
                  <a16:creationId xmlns:a16="http://schemas.microsoft.com/office/drawing/2014/main" id="{A6BE552D-045D-490A-BC3A-F346EE79EF0B}"/>
                </a:ext>
              </a:extLst>
            </p:cNvPr>
            <p:cNvSpPr txBox="1"/>
            <p:nvPr/>
          </p:nvSpPr>
          <p:spPr>
            <a:xfrm>
              <a:off x="8096641"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Movie DataBase</a:t>
              </a:r>
            </a:p>
          </p:txBody>
        </p:sp>
      </p:grpSp>
      <p:grpSp>
        <p:nvGrpSpPr>
          <p:cNvPr id="20" name="Group 19">
            <a:extLst>
              <a:ext uri="{FF2B5EF4-FFF2-40B4-BE49-F238E27FC236}">
                <a16:creationId xmlns:a16="http://schemas.microsoft.com/office/drawing/2014/main" id="{684D3C12-FAEC-4263-A69B-CAC432172884}"/>
              </a:ext>
            </a:extLst>
          </p:cNvPr>
          <p:cNvGrpSpPr/>
          <p:nvPr/>
        </p:nvGrpSpPr>
        <p:grpSpPr>
          <a:xfrm>
            <a:off x="6947769" y="4834000"/>
            <a:ext cx="2952618" cy="1940421"/>
            <a:chOff x="10100153" y="4781809"/>
            <a:chExt cx="2952618" cy="1940421"/>
          </a:xfrm>
        </p:grpSpPr>
        <p:pic>
          <p:nvPicPr>
            <p:cNvPr id="18" name="Picture 8" descr="A close up of a logo&#10;&#10;Description generated with very high confidence">
              <a:extLst>
                <a:ext uri="{FF2B5EF4-FFF2-40B4-BE49-F238E27FC236}">
                  <a16:creationId xmlns:a16="http://schemas.microsoft.com/office/drawing/2014/main" id="{6D682EA8-B460-4200-92D3-B2CF87893AFC}"/>
                </a:ext>
              </a:extLst>
            </p:cNvPr>
            <p:cNvPicPr>
              <a:picLocks noChangeAspect="1"/>
            </p:cNvPicPr>
            <p:nvPr/>
          </p:nvPicPr>
          <p:blipFill>
            <a:blip r:embed="rId3"/>
            <a:stretch>
              <a:fillRect/>
            </a:stretch>
          </p:blipFill>
          <p:spPr>
            <a:xfrm>
              <a:off x="10100153" y="4781809"/>
              <a:ext cx="1511475" cy="1501036"/>
            </a:xfrm>
            <a:prstGeom prst="rect">
              <a:avLst/>
            </a:prstGeom>
          </p:spPr>
        </p:pic>
        <p:sp>
          <p:nvSpPr>
            <p:cNvPr id="19" name="TextBox 18">
              <a:extLst>
                <a:ext uri="{FF2B5EF4-FFF2-40B4-BE49-F238E27FC236}">
                  <a16:creationId xmlns:a16="http://schemas.microsoft.com/office/drawing/2014/main" id="{4EF9CE5F-7B0B-460C-B664-C31BCD1D0ABE}"/>
                </a:ext>
              </a:extLst>
            </p:cNvPr>
            <p:cNvSpPr txBox="1"/>
            <p:nvPr/>
          </p:nvSpPr>
          <p:spPr>
            <a:xfrm>
              <a:off x="10288696"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Token DataBase</a:t>
              </a:r>
            </a:p>
          </p:txBody>
        </p:sp>
      </p:grpSp>
      <p:grpSp>
        <p:nvGrpSpPr>
          <p:cNvPr id="25" name="Group 24">
            <a:extLst>
              <a:ext uri="{FF2B5EF4-FFF2-40B4-BE49-F238E27FC236}">
                <a16:creationId xmlns:a16="http://schemas.microsoft.com/office/drawing/2014/main" id="{38C5857E-EC5A-4DFB-ADC7-091BED0CEA37}"/>
              </a:ext>
            </a:extLst>
          </p:cNvPr>
          <p:cNvGrpSpPr/>
          <p:nvPr/>
        </p:nvGrpSpPr>
        <p:grpSpPr>
          <a:xfrm>
            <a:off x="1603332" y="2251162"/>
            <a:ext cx="2900424" cy="1630864"/>
            <a:chOff x="7939414" y="1322148"/>
            <a:chExt cx="2900424" cy="1630864"/>
          </a:xfrm>
        </p:grpSpPr>
        <p:pic>
          <p:nvPicPr>
            <p:cNvPr id="22" name="Picture 14" descr="A picture containing game&#10;&#10;Description generated with very high confidence">
              <a:extLst>
                <a:ext uri="{FF2B5EF4-FFF2-40B4-BE49-F238E27FC236}">
                  <a16:creationId xmlns:a16="http://schemas.microsoft.com/office/drawing/2014/main" id="{75C0BDA4-3180-4B60-BA35-AA669D5BC40A}"/>
                </a:ext>
              </a:extLst>
            </p:cNvPr>
            <p:cNvPicPr>
              <a:picLocks noChangeAspect="1"/>
            </p:cNvPicPr>
            <p:nvPr/>
          </p:nvPicPr>
          <p:blipFill>
            <a:blip r:embed="rId4"/>
            <a:stretch>
              <a:fillRect/>
            </a:stretch>
          </p:blipFill>
          <p:spPr>
            <a:xfrm>
              <a:off x="7939414" y="1775563"/>
              <a:ext cx="1198325" cy="1177449"/>
            </a:xfrm>
            <a:prstGeom prst="rect">
              <a:avLst/>
            </a:prstGeom>
          </p:spPr>
        </p:pic>
        <p:sp>
          <p:nvSpPr>
            <p:cNvPr id="24" name="TextBox 23">
              <a:extLst>
                <a:ext uri="{FF2B5EF4-FFF2-40B4-BE49-F238E27FC236}">
                  <a16:creationId xmlns:a16="http://schemas.microsoft.com/office/drawing/2014/main" id="{5F637420-0570-40EC-A241-82D28F2F6C28}"/>
                </a:ext>
              </a:extLst>
            </p:cNvPr>
            <p:cNvSpPr txBox="1"/>
            <p:nvPr/>
          </p:nvSpPr>
          <p:spPr>
            <a:xfrm>
              <a:off x="8075763" y="1322148"/>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Admin App</a:t>
              </a:r>
              <a:endParaRPr lang="en-US" sz="2000" dirty="0">
                <a:solidFill>
                  <a:schemeClr val="bg1"/>
                </a:solidFill>
                <a:latin typeface="Bodoni MT Condensed"/>
                <a:cs typeface="Calibri"/>
              </a:endParaRPr>
            </a:p>
          </p:txBody>
        </p:sp>
      </p:grpSp>
      <p:sp>
        <p:nvSpPr>
          <p:cNvPr id="2" name="TextBox 1">
            <a:extLst>
              <a:ext uri="{FF2B5EF4-FFF2-40B4-BE49-F238E27FC236}">
                <a16:creationId xmlns:a16="http://schemas.microsoft.com/office/drawing/2014/main" id="{0E661B66-D856-4DDB-B0E4-87BD1254BC71}"/>
              </a:ext>
            </a:extLst>
          </p:cNvPr>
          <p:cNvSpPr txBox="1"/>
          <p:nvPr/>
        </p:nvSpPr>
        <p:spPr>
          <a:xfrm>
            <a:off x="914400" y="4055074"/>
            <a:ext cx="27431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if the msg sent by the user is of the correct format , then it is passed to the </a:t>
            </a:r>
            <a:r>
              <a:rPr lang="en-US" sz="1400" dirty="0">
                <a:solidFill>
                  <a:schemeClr val="bg1"/>
                </a:solidFill>
                <a:latin typeface="Candara" panose="020E0502030303020204" pitchFamily="34" charset="0"/>
                <a:cs typeface="Calibri"/>
              </a:rPr>
              <a:t>User </a:t>
            </a:r>
            <a:r>
              <a:rPr lang="en-US" sz="1400" dirty="0" err="1">
                <a:solidFill>
                  <a:schemeClr val="bg1"/>
                </a:solidFill>
                <a:latin typeface="Candara" panose="020E0502030303020204" pitchFamily="34" charset="0"/>
                <a:cs typeface="Calibri"/>
              </a:rPr>
              <a:t>DataBase</a:t>
            </a:r>
            <a:endParaRPr lang="en-US" sz="1400" dirty="0">
              <a:solidFill>
                <a:schemeClr val="bg1"/>
              </a:solidFill>
              <a:latin typeface="Candara" panose="020E0502030303020204" pitchFamily="34" charset="0"/>
              <a:cs typeface="Calibri"/>
            </a:endParaRPr>
          </a:p>
          <a:p>
            <a:pPr algn="just"/>
            <a:r>
              <a:rPr lang="en-US" sz="1400" dirty="0">
                <a:solidFill>
                  <a:schemeClr val="bg1"/>
                </a:solidFill>
                <a:latin typeface="Candara"/>
                <a:cs typeface="Calibri"/>
              </a:rPr>
              <a:t>If not it sends error msg back to user</a:t>
            </a:r>
          </a:p>
        </p:txBody>
      </p:sp>
      <p:cxnSp>
        <p:nvCxnSpPr>
          <p:cNvPr id="3" name="Straight Arrow Connector 2">
            <a:extLst>
              <a:ext uri="{FF2B5EF4-FFF2-40B4-BE49-F238E27FC236}">
                <a16:creationId xmlns:a16="http://schemas.microsoft.com/office/drawing/2014/main" id="{6FD83D8A-80DD-44F4-B683-7450A6578AB6}"/>
              </a:ext>
            </a:extLst>
          </p:cNvPr>
          <p:cNvCxnSpPr/>
          <p:nvPr/>
        </p:nvCxnSpPr>
        <p:spPr>
          <a:xfrm flipV="1">
            <a:off x="2905555" y="1042363"/>
            <a:ext cx="4003165" cy="177531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294A32A4-BC36-4070-B0D0-83AA90F6CF11}"/>
              </a:ext>
            </a:extLst>
          </p:cNvPr>
          <p:cNvSpPr txBox="1"/>
          <p:nvPr/>
        </p:nvSpPr>
        <p:spPr>
          <a:xfrm>
            <a:off x="2891480" y="770236"/>
            <a:ext cx="27431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It sends the user info </a:t>
            </a:r>
            <a:endParaRPr lang="en-US" sz="1400" dirty="0">
              <a:solidFill>
                <a:schemeClr val="bg1"/>
              </a:solidFill>
              <a:latin typeface="Candara"/>
            </a:endParaRPr>
          </a:p>
          <a:p>
            <a:pPr algn="just"/>
            <a:r>
              <a:rPr lang="en-US" sz="1400" dirty="0">
                <a:solidFill>
                  <a:schemeClr val="bg1"/>
                </a:solidFill>
                <a:latin typeface="Candara"/>
                <a:cs typeface="Calibri"/>
              </a:rPr>
              <a:t>if user is new it registers the new user.</a:t>
            </a:r>
          </a:p>
          <a:p>
            <a:pPr algn="just"/>
            <a:r>
              <a:rPr lang="en-US" sz="1400" dirty="0">
                <a:solidFill>
                  <a:schemeClr val="bg1"/>
                </a:solidFill>
                <a:latin typeface="Candara"/>
                <a:cs typeface="Calibri"/>
              </a:rPr>
              <a:t>Else if already registered it returns the area code</a:t>
            </a:r>
          </a:p>
        </p:txBody>
      </p:sp>
      <p:cxnSp>
        <p:nvCxnSpPr>
          <p:cNvPr id="6" name="Straight Arrow Connector 5">
            <a:extLst>
              <a:ext uri="{FF2B5EF4-FFF2-40B4-BE49-F238E27FC236}">
                <a16:creationId xmlns:a16="http://schemas.microsoft.com/office/drawing/2014/main" id="{BD32378E-CC18-4A87-BFDA-69C342A94109}"/>
              </a:ext>
            </a:extLst>
          </p:cNvPr>
          <p:cNvCxnSpPr/>
          <p:nvPr/>
        </p:nvCxnSpPr>
        <p:spPr>
          <a:xfrm flipH="1">
            <a:off x="2981943" y="1222459"/>
            <a:ext cx="3938447" cy="175652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08FC10A9-0CF6-4779-920A-9048C9AC676A}"/>
              </a:ext>
            </a:extLst>
          </p:cNvPr>
          <p:cNvSpPr txBox="1"/>
          <p:nvPr/>
        </p:nvSpPr>
        <p:spPr>
          <a:xfrm>
            <a:off x="4652318" y="2253046"/>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Return Area Code of User</a:t>
            </a:r>
          </a:p>
        </p:txBody>
      </p:sp>
      <p:cxnSp>
        <p:nvCxnSpPr>
          <p:cNvPr id="29" name="Straight Arrow Connector 28">
            <a:extLst>
              <a:ext uri="{FF2B5EF4-FFF2-40B4-BE49-F238E27FC236}">
                <a16:creationId xmlns:a16="http://schemas.microsoft.com/office/drawing/2014/main" id="{E0D820C1-B2E4-4DE8-A9A5-0BBCB0D95DF3}"/>
              </a:ext>
            </a:extLst>
          </p:cNvPr>
          <p:cNvCxnSpPr>
            <a:cxnSpLocks/>
          </p:cNvCxnSpPr>
          <p:nvPr/>
        </p:nvCxnSpPr>
        <p:spPr>
          <a:xfrm flipV="1">
            <a:off x="2957042" y="3101822"/>
            <a:ext cx="6618678" cy="4536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26E08A71-8162-4BF7-8E93-96F337EE9F28}"/>
              </a:ext>
            </a:extLst>
          </p:cNvPr>
          <p:cNvSpPr txBox="1"/>
          <p:nvPr/>
        </p:nvSpPr>
        <p:spPr>
          <a:xfrm>
            <a:off x="4487561" y="3334262"/>
            <a:ext cx="40715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Return Movie data according to Area Code of User</a:t>
            </a:r>
          </a:p>
        </p:txBody>
      </p:sp>
      <p:sp>
        <p:nvSpPr>
          <p:cNvPr id="31" name="TextBox 30">
            <a:extLst>
              <a:ext uri="{FF2B5EF4-FFF2-40B4-BE49-F238E27FC236}">
                <a16:creationId xmlns:a16="http://schemas.microsoft.com/office/drawing/2014/main" id="{0EF7C1C3-6802-44D1-9467-C349133F394F}"/>
              </a:ext>
            </a:extLst>
          </p:cNvPr>
          <p:cNvSpPr txBox="1"/>
          <p:nvPr/>
        </p:nvSpPr>
        <p:spPr>
          <a:xfrm>
            <a:off x="5424615" y="2819397"/>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Send Area Code of User</a:t>
            </a:r>
          </a:p>
        </p:txBody>
      </p:sp>
      <p:cxnSp>
        <p:nvCxnSpPr>
          <p:cNvPr id="32" name="Straight Arrow Connector 31">
            <a:extLst>
              <a:ext uri="{FF2B5EF4-FFF2-40B4-BE49-F238E27FC236}">
                <a16:creationId xmlns:a16="http://schemas.microsoft.com/office/drawing/2014/main" id="{FDEA19AF-88E7-428A-94FC-3CC8EA4D3EB0}"/>
              </a:ext>
            </a:extLst>
          </p:cNvPr>
          <p:cNvCxnSpPr>
            <a:cxnSpLocks/>
          </p:cNvCxnSpPr>
          <p:nvPr/>
        </p:nvCxnSpPr>
        <p:spPr>
          <a:xfrm flipH="1">
            <a:off x="2961349" y="3251026"/>
            <a:ext cx="6605446" cy="5746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E697C2A-98BF-4FC2-93CB-60830915B8BE}"/>
              </a:ext>
            </a:extLst>
          </p:cNvPr>
          <p:cNvCxnSpPr>
            <a:cxnSpLocks/>
          </p:cNvCxnSpPr>
          <p:nvPr/>
        </p:nvCxnSpPr>
        <p:spPr>
          <a:xfrm>
            <a:off x="3149913" y="3742954"/>
            <a:ext cx="3646301" cy="148167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CE22AA59-9BFF-4A5B-8E00-E434FB44A857}"/>
              </a:ext>
            </a:extLst>
          </p:cNvPr>
          <p:cNvSpPr txBox="1"/>
          <p:nvPr/>
        </p:nvSpPr>
        <p:spPr>
          <a:xfrm>
            <a:off x="1025199" y="3898047"/>
            <a:ext cx="274319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It checks if User has sent correct Movie code and if it is in correct format.</a:t>
            </a:r>
          </a:p>
          <a:p>
            <a:pPr algn="just"/>
            <a:r>
              <a:rPr lang="en-US" sz="1400" dirty="0">
                <a:solidFill>
                  <a:schemeClr val="bg1"/>
                </a:solidFill>
                <a:latin typeface="Candara"/>
                <a:cs typeface="Calibri"/>
              </a:rPr>
              <a:t>If the format is incorrect the user is guided by sending a msg of correct format</a:t>
            </a:r>
          </a:p>
        </p:txBody>
      </p:sp>
      <p:sp>
        <p:nvSpPr>
          <p:cNvPr id="13" name="TextBox 12">
            <a:extLst>
              <a:ext uri="{FF2B5EF4-FFF2-40B4-BE49-F238E27FC236}">
                <a16:creationId xmlns:a16="http://schemas.microsoft.com/office/drawing/2014/main" id="{C2354206-EEFD-4BEC-B4FD-18AA72B15C0B}"/>
              </a:ext>
            </a:extLst>
          </p:cNvPr>
          <p:cNvSpPr txBox="1"/>
          <p:nvPr/>
        </p:nvSpPr>
        <p:spPr>
          <a:xfrm>
            <a:off x="5119399" y="2624758"/>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The Movie Code and number of seats required are sent </a:t>
            </a:r>
          </a:p>
        </p:txBody>
      </p:sp>
      <p:sp>
        <p:nvSpPr>
          <p:cNvPr id="27" name="TextBox 26">
            <a:extLst>
              <a:ext uri="{FF2B5EF4-FFF2-40B4-BE49-F238E27FC236}">
                <a16:creationId xmlns:a16="http://schemas.microsoft.com/office/drawing/2014/main" id="{A745A93E-9DBE-4418-8A2B-D1125F6C172E}"/>
              </a:ext>
            </a:extLst>
          </p:cNvPr>
          <p:cNvSpPr txBox="1"/>
          <p:nvPr/>
        </p:nvSpPr>
        <p:spPr>
          <a:xfrm>
            <a:off x="5119398" y="3370272"/>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If  seats are less the msg request for updating number of seats is sent</a:t>
            </a:r>
          </a:p>
        </p:txBody>
      </p:sp>
      <p:sp>
        <p:nvSpPr>
          <p:cNvPr id="34" name="TextBox 33">
            <a:extLst>
              <a:ext uri="{FF2B5EF4-FFF2-40B4-BE49-F238E27FC236}">
                <a16:creationId xmlns:a16="http://schemas.microsoft.com/office/drawing/2014/main" id="{FB4A1F66-0FBC-4172-BBC8-0FDACBE72C02}"/>
              </a:ext>
            </a:extLst>
          </p:cNvPr>
          <p:cNvSpPr txBox="1"/>
          <p:nvPr/>
        </p:nvSpPr>
        <p:spPr>
          <a:xfrm>
            <a:off x="5055230" y="4031122"/>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Movie code , User Id and number of seats is sent</a:t>
            </a:r>
          </a:p>
        </p:txBody>
      </p:sp>
      <p:cxnSp>
        <p:nvCxnSpPr>
          <p:cNvPr id="35" name="Straight Arrow Connector 34">
            <a:extLst>
              <a:ext uri="{FF2B5EF4-FFF2-40B4-BE49-F238E27FC236}">
                <a16:creationId xmlns:a16="http://schemas.microsoft.com/office/drawing/2014/main" id="{943C4210-F2A1-466F-A7B9-9A38E98AF878}"/>
              </a:ext>
            </a:extLst>
          </p:cNvPr>
          <p:cNvCxnSpPr>
            <a:cxnSpLocks/>
          </p:cNvCxnSpPr>
          <p:nvPr/>
        </p:nvCxnSpPr>
        <p:spPr>
          <a:xfrm flipV="1">
            <a:off x="8459244" y="4100566"/>
            <a:ext cx="1116476" cy="103201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494A026E-514F-46B4-B360-D24FE56F209A}"/>
              </a:ext>
            </a:extLst>
          </p:cNvPr>
          <p:cNvSpPr txBox="1"/>
          <p:nvPr/>
        </p:nvSpPr>
        <p:spPr>
          <a:xfrm>
            <a:off x="8945502" y="4870974"/>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Movie code is sent and number of seats are updated in movie </a:t>
            </a:r>
            <a:r>
              <a:rPr lang="en-US" sz="1400" dirty="0" err="1">
                <a:solidFill>
                  <a:schemeClr val="bg1"/>
                </a:solidFill>
                <a:latin typeface="Candara"/>
                <a:cs typeface="Calibri"/>
              </a:rPr>
              <a:t>DataBase</a:t>
            </a:r>
            <a:endParaRPr lang="en-US" sz="1400" dirty="0">
              <a:solidFill>
                <a:schemeClr val="bg1"/>
              </a:solidFill>
              <a:latin typeface="Candara"/>
              <a:cs typeface="Calibri"/>
            </a:endParaRPr>
          </a:p>
        </p:txBody>
      </p:sp>
      <p:cxnSp>
        <p:nvCxnSpPr>
          <p:cNvPr id="38" name="Straight Arrow Connector 37">
            <a:extLst>
              <a:ext uri="{FF2B5EF4-FFF2-40B4-BE49-F238E27FC236}">
                <a16:creationId xmlns:a16="http://schemas.microsoft.com/office/drawing/2014/main" id="{3D7DF4B8-93FC-48C8-B11A-BFE5DDCDF5FC}"/>
              </a:ext>
            </a:extLst>
          </p:cNvPr>
          <p:cNvCxnSpPr>
            <a:cxnSpLocks/>
          </p:cNvCxnSpPr>
          <p:nvPr/>
        </p:nvCxnSpPr>
        <p:spPr>
          <a:xfrm flipH="1" flipV="1">
            <a:off x="3045127" y="3806233"/>
            <a:ext cx="3733014" cy="150547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8A4ABC43-438B-42E1-B761-2022359EACFF}"/>
              </a:ext>
            </a:extLst>
          </p:cNvPr>
          <p:cNvSpPr txBox="1"/>
          <p:nvPr/>
        </p:nvSpPr>
        <p:spPr>
          <a:xfrm>
            <a:off x="3789931" y="5300588"/>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Generated Token Id is sent to both user (with required instructions) and movie Theater</a:t>
            </a:r>
          </a:p>
        </p:txBody>
      </p:sp>
      <p:sp>
        <p:nvSpPr>
          <p:cNvPr id="42" name="TextBox 41">
            <a:extLst>
              <a:ext uri="{FF2B5EF4-FFF2-40B4-BE49-F238E27FC236}">
                <a16:creationId xmlns:a16="http://schemas.microsoft.com/office/drawing/2014/main" id="{DF5AE78A-2D3E-42BB-A9BB-D39AA6E22E9E}"/>
              </a:ext>
            </a:extLst>
          </p:cNvPr>
          <p:cNvSpPr txBox="1"/>
          <p:nvPr/>
        </p:nvSpPr>
        <p:spPr>
          <a:xfrm>
            <a:off x="908348" y="3937124"/>
            <a:ext cx="27431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chemeClr val="bg1"/>
                </a:solidFill>
                <a:latin typeface="Candara"/>
                <a:cs typeface="Calibri"/>
              </a:rPr>
              <a:t>If there is no error in msg and number of seats required are present</a:t>
            </a:r>
          </a:p>
        </p:txBody>
      </p:sp>
    </p:spTree>
    <p:extLst>
      <p:ext uri="{BB962C8B-B14F-4D97-AF65-F5344CB8AC3E}">
        <p14:creationId xmlns:p14="http://schemas.microsoft.com/office/powerpoint/2010/main" val="238929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2"/>
                                        </p:tgtEl>
                                      </p:cBhvr>
                                    </p:animEffect>
                                    <p:set>
                                      <p:cBhvr>
                                        <p:cTn id="77" dur="1" fill="hold">
                                          <p:stCondLst>
                                            <p:cond delay="499"/>
                                          </p:stCondLst>
                                        </p:cTn>
                                        <p:tgtEl>
                                          <p:spTgt spid="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3"/>
                                        </p:tgtEl>
                                      </p:cBhvr>
                                    </p:animEffect>
                                    <p:set>
                                      <p:cBhvr>
                                        <p:cTn id="87" dur="1" fill="hold">
                                          <p:stCondLst>
                                            <p:cond delay="499"/>
                                          </p:stCondLst>
                                        </p:cTn>
                                        <p:tgtEl>
                                          <p:spTgt spid="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28"/>
                                        </p:tgtEl>
                                      </p:cBhvr>
                                    </p:animEffect>
                                    <p:set>
                                      <p:cBhvr>
                                        <p:cTn id="92" dur="1" fill="hold">
                                          <p:stCondLst>
                                            <p:cond delay="499"/>
                                          </p:stCondLst>
                                        </p:cTn>
                                        <p:tgtEl>
                                          <p:spTgt spid="2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6"/>
                                        </p:tgtEl>
                                      </p:cBhvr>
                                    </p:animEffect>
                                    <p:set>
                                      <p:cBhvr>
                                        <p:cTn id="97" dur="1" fill="hold">
                                          <p:stCondLst>
                                            <p:cond delay="4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1"/>
                                        </p:tgtEl>
                                      </p:cBhvr>
                                    </p:animEffect>
                                    <p:set>
                                      <p:cBhvr>
                                        <p:cTn id="102" dur="1" fill="hold">
                                          <p:stCondLst>
                                            <p:cond delay="499"/>
                                          </p:stCondLst>
                                        </p:cTn>
                                        <p:tgtEl>
                                          <p:spTgt spid="3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nodeType="clickEffect">
                                  <p:stCondLst>
                                    <p:cond delay="0"/>
                                  </p:stCondLst>
                                  <p:childTnLst>
                                    <p:animEffect transition="out" filter="fade">
                                      <p:cBhvr>
                                        <p:cTn id="106" dur="500"/>
                                        <p:tgtEl>
                                          <p:spTgt spid="29"/>
                                        </p:tgtEl>
                                      </p:cBhvr>
                                    </p:animEffect>
                                    <p:set>
                                      <p:cBhvr>
                                        <p:cTn id="107" dur="1" fill="hold">
                                          <p:stCondLst>
                                            <p:cond delay="499"/>
                                          </p:stCondLst>
                                        </p:cTn>
                                        <p:tgtEl>
                                          <p:spTgt spid="2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30"/>
                                        </p:tgtEl>
                                      </p:cBhvr>
                                    </p:animEffect>
                                    <p:set>
                                      <p:cBhvr>
                                        <p:cTn id="112" dur="1" fill="hold">
                                          <p:stCondLst>
                                            <p:cond delay="499"/>
                                          </p:stCondLst>
                                        </p:cTn>
                                        <p:tgtEl>
                                          <p:spTgt spid="3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9"/>
                                        </p:tgtEl>
                                        <p:attrNameLst>
                                          <p:attrName>style.visibility</p:attrName>
                                        </p:attrNameLst>
                                      </p:cBhvr>
                                      <p:to>
                                        <p:strVal val="visible"/>
                                      </p:to>
                                    </p:set>
                                    <p:anim calcmode="lin" valueType="num">
                                      <p:cBhvr additive="base">
                                        <p:cTn id="122" dur="500" fill="hold"/>
                                        <p:tgtEl>
                                          <p:spTgt spid="9"/>
                                        </p:tgtEl>
                                        <p:attrNameLst>
                                          <p:attrName>ppt_x</p:attrName>
                                        </p:attrNameLst>
                                      </p:cBhvr>
                                      <p:tavLst>
                                        <p:tav tm="0">
                                          <p:val>
                                            <p:strVal val="#ppt_x"/>
                                          </p:val>
                                        </p:tav>
                                        <p:tav tm="100000">
                                          <p:val>
                                            <p:strVal val="#ppt_x"/>
                                          </p:val>
                                        </p:tav>
                                      </p:tavLst>
                                    </p:anim>
                                    <p:anim calcmode="lin" valueType="num">
                                      <p:cBhvr additive="base">
                                        <p:cTn id="1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9"/>
                                        </p:tgtEl>
                                        <p:attrNameLst>
                                          <p:attrName>style.visibility</p:attrName>
                                        </p:attrNameLst>
                                      </p:cBhvr>
                                      <p:to>
                                        <p:strVal val="visible"/>
                                      </p:to>
                                    </p:set>
                                    <p:animEffect transition="in" filter="fade">
                                      <p:cBhvr>
                                        <p:cTn id="128" dur="500"/>
                                        <p:tgtEl>
                                          <p:spTgt spid="2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Effect transition="in" filter="fade">
                                      <p:cBhvr>
                                        <p:cTn id="133" dur="500"/>
                                        <p:tgtEl>
                                          <p:spTgt spid="13"/>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500"/>
                                        <p:tgtEl>
                                          <p:spTgt spid="2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9"/>
                                        </p:tgtEl>
                                      </p:cBhvr>
                                    </p:animEffect>
                                    <p:set>
                                      <p:cBhvr>
                                        <p:cTn id="148" dur="1" fill="hold">
                                          <p:stCondLst>
                                            <p:cond delay="499"/>
                                          </p:stCondLst>
                                        </p:cTn>
                                        <p:tgtEl>
                                          <p:spTgt spid="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33"/>
                                        </p:tgtEl>
                                        <p:attrNameLst>
                                          <p:attrName>style.visibility</p:attrName>
                                        </p:attrNameLst>
                                      </p:cBhvr>
                                      <p:to>
                                        <p:strVal val="visible"/>
                                      </p:to>
                                    </p:set>
                                    <p:animEffect transition="in" filter="fade">
                                      <p:cBhvr>
                                        <p:cTn id="158" dur="500"/>
                                        <p:tgtEl>
                                          <p:spTgt spid="33"/>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35"/>
                                        </p:tgtEl>
                                        <p:attrNameLst>
                                          <p:attrName>style.visibility</p:attrName>
                                        </p:attrNameLst>
                                      </p:cBhvr>
                                      <p:to>
                                        <p:strVal val="visible"/>
                                      </p:to>
                                    </p:set>
                                    <p:animEffect transition="in" filter="fade">
                                      <p:cBhvr>
                                        <p:cTn id="168" dur="500"/>
                                        <p:tgtEl>
                                          <p:spTgt spid="35"/>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7"/>
                                        </p:tgtEl>
                                        <p:attrNameLst>
                                          <p:attrName>style.visibility</p:attrName>
                                        </p:attrNameLst>
                                      </p:cBhvr>
                                      <p:to>
                                        <p:strVal val="visible"/>
                                      </p:to>
                                    </p:set>
                                    <p:animEffect transition="in" filter="fade">
                                      <p:cBhvr>
                                        <p:cTn id="173" dur="500"/>
                                        <p:tgtEl>
                                          <p:spTgt spid="37"/>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500"/>
                                        <p:tgtEl>
                                          <p:spTgt spid="3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41"/>
                                        </p:tgtEl>
                                        <p:attrNameLst>
                                          <p:attrName>style.visibility</p:attrName>
                                        </p:attrNameLst>
                                      </p:cBhvr>
                                      <p:to>
                                        <p:strVal val="visible"/>
                                      </p:to>
                                    </p:set>
                                    <p:animEffect transition="in" filter="fade">
                                      <p:cBhvr>
                                        <p:cTn id="18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3" grpId="0"/>
      <p:bldP spid="23" grpId="1"/>
      <p:bldP spid="28" grpId="0"/>
      <p:bldP spid="28" grpId="1"/>
      <p:bldP spid="30" grpId="0"/>
      <p:bldP spid="30" grpId="1"/>
      <p:bldP spid="31" grpId="0"/>
      <p:bldP spid="31" grpId="1"/>
      <p:bldP spid="9" grpId="0"/>
      <p:bldP spid="9" grpId="1"/>
      <p:bldP spid="13" grpId="0"/>
      <p:bldP spid="27" grpId="0"/>
      <p:bldP spid="34" grpId="0"/>
      <p:bldP spid="37"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70B71-3F02-40F8-92EB-B83B21BFB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912" y="837533"/>
            <a:ext cx="2874378" cy="5182933"/>
          </a:xfrm>
          <a:prstGeom prst="rect">
            <a:avLst/>
          </a:prstGeom>
        </p:spPr>
      </p:pic>
      <p:grpSp>
        <p:nvGrpSpPr>
          <p:cNvPr id="6" name="Group 5">
            <a:extLst>
              <a:ext uri="{FF2B5EF4-FFF2-40B4-BE49-F238E27FC236}">
                <a16:creationId xmlns:a16="http://schemas.microsoft.com/office/drawing/2014/main" id="{B04101E0-D109-4CDF-83BC-24F9FBAB92F8}"/>
              </a:ext>
            </a:extLst>
          </p:cNvPr>
          <p:cNvGrpSpPr/>
          <p:nvPr/>
        </p:nvGrpSpPr>
        <p:grpSpPr>
          <a:xfrm>
            <a:off x="7980504" y="440502"/>
            <a:ext cx="2910865" cy="1898666"/>
            <a:chOff x="5799550" y="4781811"/>
            <a:chExt cx="2910865" cy="1898666"/>
          </a:xfrm>
        </p:grpSpPr>
        <p:pic>
          <p:nvPicPr>
            <p:cNvPr id="7" name="Picture 6" descr="A close up of a logo&#10;&#10;Description generated with very high confidence">
              <a:extLst>
                <a:ext uri="{FF2B5EF4-FFF2-40B4-BE49-F238E27FC236}">
                  <a16:creationId xmlns:a16="http://schemas.microsoft.com/office/drawing/2014/main" id="{4FA448EF-285F-47C6-905F-E2E0498576D5}"/>
                </a:ext>
              </a:extLst>
            </p:cNvPr>
            <p:cNvPicPr>
              <a:picLocks noChangeAspect="1"/>
            </p:cNvPicPr>
            <p:nvPr/>
          </p:nvPicPr>
          <p:blipFill>
            <a:blip r:embed="rId4"/>
            <a:stretch>
              <a:fillRect/>
            </a:stretch>
          </p:blipFill>
          <p:spPr>
            <a:xfrm>
              <a:off x="5799550" y="4781811"/>
              <a:ext cx="1511475" cy="1501036"/>
            </a:xfrm>
            <a:prstGeom prst="rect">
              <a:avLst/>
            </a:prstGeom>
          </p:spPr>
        </p:pic>
        <p:sp>
          <p:nvSpPr>
            <p:cNvPr id="8" name="TextBox 7">
              <a:extLst>
                <a:ext uri="{FF2B5EF4-FFF2-40B4-BE49-F238E27FC236}">
                  <a16:creationId xmlns:a16="http://schemas.microsoft.com/office/drawing/2014/main" id="{20CEFF20-BB61-4241-9166-1E64DC9CE398}"/>
                </a:ext>
              </a:extLst>
            </p:cNvPr>
            <p:cNvSpPr txBox="1"/>
            <p:nvPr/>
          </p:nvSpPr>
          <p:spPr>
            <a:xfrm>
              <a:off x="5946340" y="6280367"/>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Bodoni MT Condensed"/>
                  <a:cs typeface="Calibri"/>
                </a:rPr>
                <a:t>User </a:t>
              </a:r>
              <a:r>
                <a:rPr lang="en-US" sz="2000" dirty="0" err="1">
                  <a:solidFill>
                    <a:schemeClr val="bg1"/>
                  </a:solidFill>
                  <a:latin typeface="Bodoni MT Condensed"/>
                  <a:cs typeface="Calibri"/>
                </a:rPr>
                <a:t>DataBase</a:t>
              </a:r>
              <a:endParaRPr lang="en-US" sz="2000" dirty="0">
                <a:solidFill>
                  <a:schemeClr val="bg1"/>
                </a:solidFill>
                <a:latin typeface="Bodoni MT Condensed"/>
                <a:cs typeface="Calibri"/>
              </a:endParaRPr>
            </a:p>
          </p:txBody>
        </p:sp>
      </p:grpSp>
      <p:cxnSp>
        <p:nvCxnSpPr>
          <p:cNvPr id="9" name="Straight Arrow Connector 8">
            <a:extLst>
              <a:ext uri="{FF2B5EF4-FFF2-40B4-BE49-F238E27FC236}">
                <a16:creationId xmlns:a16="http://schemas.microsoft.com/office/drawing/2014/main" id="{EABCC738-69D3-4D56-AF94-4BDFF26F10A9}"/>
              </a:ext>
            </a:extLst>
          </p:cNvPr>
          <p:cNvCxnSpPr>
            <a:cxnSpLocks/>
          </p:cNvCxnSpPr>
          <p:nvPr/>
        </p:nvCxnSpPr>
        <p:spPr>
          <a:xfrm flipV="1">
            <a:off x="4944453" y="1490552"/>
            <a:ext cx="2924887" cy="129712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11" name="Group 10">
            <a:extLst>
              <a:ext uri="{FF2B5EF4-FFF2-40B4-BE49-F238E27FC236}">
                <a16:creationId xmlns:a16="http://schemas.microsoft.com/office/drawing/2014/main" id="{4138E636-F21E-4C19-8FA6-3B0611743D54}"/>
              </a:ext>
            </a:extLst>
          </p:cNvPr>
          <p:cNvGrpSpPr/>
          <p:nvPr/>
        </p:nvGrpSpPr>
        <p:grpSpPr>
          <a:xfrm>
            <a:off x="9200299" y="2860017"/>
            <a:ext cx="2910864" cy="1940420"/>
            <a:chOff x="7949852" y="4781810"/>
            <a:chExt cx="2910864" cy="1940420"/>
          </a:xfrm>
        </p:grpSpPr>
        <p:pic>
          <p:nvPicPr>
            <p:cNvPr id="12" name="Picture 8" descr="A close up of a logo&#10;&#10;Description generated with very high confidence">
              <a:extLst>
                <a:ext uri="{FF2B5EF4-FFF2-40B4-BE49-F238E27FC236}">
                  <a16:creationId xmlns:a16="http://schemas.microsoft.com/office/drawing/2014/main" id="{0E4EE4F0-5E29-45A2-9F72-59EB1220E9D9}"/>
                </a:ext>
              </a:extLst>
            </p:cNvPr>
            <p:cNvPicPr>
              <a:picLocks noChangeAspect="1"/>
            </p:cNvPicPr>
            <p:nvPr/>
          </p:nvPicPr>
          <p:blipFill>
            <a:blip r:embed="rId4"/>
            <a:stretch>
              <a:fillRect/>
            </a:stretch>
          </p:blipFill>
          <p:spPr>
            <a:xfrm>
              <a:off x="7949852" y="4781810"/>
              <a:ext cx="1511475" cy="1501036"/>
            </a:xfrm>
            <a:prstGeom prst="rect">
              <a:avLst/>
            </a:prstGeom>
          </p:spPr>
        </p:pic>
        <p:sp>
          <p:nvSpPr>
            <p:cNvPr id="13" name="TextBox 12">
              <a:extLst>
                <a:ext uri="{FF2B5EF4-FFF2-40B4-BE49-F238E27FC236}">
                  <a16:creationId xmlns:a16="http://schemas.microsoft.com/office/drawing/2014/main" id="{FC8ED797-46F8-4AB7-A007-EB8699818609}"/>
                </a:ext>
              </a:extLst>
            </p:cNvPr>
            <p:cNvSpPr txBox="1"/>
            <p:nvPr/>
          </p:nvSpPr>
          <p:spPr>
            <a:xfrm>
              <a:off x="8096641"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Bodoni MT Condensed"/>
                  <a:cs typeface="Calibri"/>
                </a:rPr>
                <a:t>Movie </a:t>
              </a:r>
              <a:r>
                <a:rPr lang="en-US" sz="2000" dirty="0" err="1">
                  <a:solidFill>
                    <a:schemeClr val="bg1"/>
                  </a:solidFill>
                  <a:latin typeface="Bodoni MT Condensed"/>
                  <a:cs typeface="Calibri"/>
                </a:rPr>
                <a:t>DataBase</a:t>
              </a:r>
              <a:endParaRPr lang="en-US" sz="2000" dirty="0">
                <a:solidFill>
                  <a:schemeClr val="bg1"/>
                </a:solidFill>
                <a:latin typeface="Bodoni MT Condensed"/>
                <a:cs typeface="Calibri"/>
              </a:endParaRPr>
            </a:p>
          </p:txBody>
        </p:sp>
      </p:grpSp>
      <p:cxnSp>
        <p:nvCxnSpPr>
          <p:cNvPr id="14" name="Straight Arrow Connector 13">
            <a:extLst>
              <a:ext uri="{FF2B5EF4-FFF2-40B4-BE49-F238E27FC236}">
                <a16:creationId xmlns:a16="http://schemas.microsoft.com/office/drawing/2014/main" id="{5E6C542A-C3D7-4CBA-8DA3-A6BCF62037EF}"/>
              </a:ext>
            </a:extLst>
          </p:cNvPr>
          <p:cNvCxnSpPr>
            <a:cxnSpLocks/>
          </p:cNvCxnSpPr>
          <p:nvPr/>
        </p:nvCxnSpPr>
        <p:spPr>
          <a:xfrm flipV="1">
            <a:off x="4944453" y="3837724"/>
            <a:ext cx="4144683"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nvGrpSpPr>
          <p:cNvPr id="17" name="Group 16">
            <a:extLst>
              <a:ext uri="{FF2B5EF4-FFF2-40B4-BE49-F238E27FC236}">
                <a16:creationId xmlns:a16="http://schemas.microsoft.com/office/drawing/2014/main" id="{C947DE63-DE1D-43BF-8942-BAF45FDC94FC}"/>
              </a:ext>
            </a:extLst>
          </p:cNvPr>
          <p:cNvGrpSpPr/>
          <p:nvPr/>
        </p:nvGrpSpPr>
        <p:grpSpPr>
          <a:xfrm>
            <a:off x="7938751" y="4857994"/>
            <a:ext cx="2952618" cy="1940421"/>
            <a:chOff x="10100153" y="4781809"/>
            <a:chExt cx="2952618" cy="1940421"/>
          </a:xfrm>
        </p:grpSpPr>
        <p:pic>
          <p:nvPicPr>
            <p:cNvPr id="18" name="Picture 8" descr="A close up of a logo&#10;&#10;Description generated with very high confidence">
              <a:extLst>
                <a:ext uri="{FF2B5EF4-FFF2-40B4-BE49-F238E27FC236}">
                  <a16:creationId xmlns:a16="http://schemas.microsoft.com/office/drawing/2014/main" id="{8A00B640-E3BA-40FD-9E84-4E55BC6C6699}"/>
                </a:ext>
              </a:extLst>
            </p:cNvPr>
            <p:cNvPicPr>
              <a:picLocks noChangeAspect="1"/>
            </p:cNvPicPr>
            <p:nvPr/>
          </p:nvPicPr>
          <p:blipFill>
            <a:blip r:embed="rId4"/>
            <a:stretch>
              <a:fillRect/>
            </a:stretch>
          </p:blipFill>
          <p:spPr>
            <a:xfrm>
              <a:off x="10100153" y="4781809"/>
              <a:ext cx="1511475" cy="1501036"/>
            </a:xfrm>
            <a:prstGeom prst="rect">
              <a:avLst/>
            </a:prstGeom>
          </p:spPr>
        </p:pic>
        <p:sp>
          <p:nvSpPr>
            <p:cNvPr id="19" name="TextBox 18">
              <a:extLst>
                <a:ext uri="{FF2B5EF4-FFF2-40B4-BE49-F238E27FC236}">
                  <a16:creationId xmlns:a16="http://schemas.microsoft.com/office/drawing/2014/main" id="{EFD2B9D9-D91F-437E-9D22-5226C395C94F}"/>
                </a:ext>
              </a:extLst>
            </p:cNvPr>
            <p:cNvSpPr txBox="1"/>
            <p:nvPr/>
          </p:nvSpPr>
          <p:spPr>
            <a:xfrm>
              <a:off x="10288696" y="6322120"/>
              <a:ext cx="2764075" cy="4001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Bodoni MT Condensed"/>
                  <a:cs typeface="Calibri"/>
                </a:rPr>
                <a:t>Token DataBase</a:t>
              </a:r>
            </a:p>
          </p:txBody>
        </p:sp>
      </p:grpSp>
      <p:cxnSp>
        <p:nvCxnSpPr>
          <p:cNvPr id="21" name="Straight Arrow Connector 20">
            <a:extLst>
              <a:ext uri="{FF2B5EF4-FFF2-40B4-BE49-F238E27FC236}">
                <a16:creationId xmlns:a16="http://schemas.microsoft.com/office/drawing/2014/main" id="{E3776FAE-55E7-42AA-B4AC-4346E912E32B}"/>
              </a:ext>
            </a:extLst>
          </p:cNvPr>
          <p:cNvCxnSpPr>
            <a:cxnSpLocks/>
          </p:cNvCxnSpPr>
          <p:nvPr/>
        </p:nvCxnSpPr>
        <p:spPr>
          <a:xfrm>
            <a:off x="4944453" y="4934916"/>
            <a:ext cx="2773083" cy="70291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458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51C41-5C73-4393-94E3-1C10DADFF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1523" y="1642189"/>
            <a:ext cx="2689106" cy="4780632"/>
          </a:xfrm>
          <a:prstGeom prst="rect">
            <a:avLst/>
          </a:prstGeom>
        </p:spPr>
      </p:pic>
      <p:pic>
        <p:nvPicPr>
          <p:cNvPr id="7" name="Picture 6">
            <a:extLst>
              <a:ext uri="{FF2B5EF4-FFF2-40B4-BE49-F238E27FC236}">
                <a16:creationId xmlns:a16="http://schemas.microsoft.com/office/drawing/2014/main" id="{DA2A13F2-CA81-44FE-9E11-FC2F3D60D8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390" y="1626919"/>
            <a:ext cx="2734104" cy="4811172"/>
          </a:xfrm>
          <a:prstGeom prst="rect">
            <a:avLst/>
          </a:prstGeom>
        </p:spPr>
      </p:pic>
      <p:cxnSp>
        <p:nvCxnSpPr>
          <p:cNvPr id="15" name="Connector: Curved 14">
            <a:extLst>
              <a:ext uri="{FF2B5EF4-FFF2-40B4-BE49-F238E27FC236}">
                <a16:creationId xmlns:a16="http://schemas.microsoft.com/office/drawing/2014/main" id="{8D088456-9FE3-4CCB-9A95-CF1634C9218A}"/>
              </a:ext>
            </a:extLst>
          </p:cNvPr>
          <p:cNvCxnSpPr>
            <a:cxnSpLocks/>
          </p:cNvCxnSpPr>
          <p:nvPr/>
        </p:nvCxnSpPr>
        <p:spPr>
          <a:xfrm>
            <a:off x="4627205" y="3429000"/>
            <a:ext cx="2212185" cy="2112264"/>
          </a:xfrm>
          <a:prstGeom prst="curvedConnector3">
            <a:avLst/>
          </a:prstGeom>
          <a:ln w="28575">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31F0FD74-19EA-4EFA-B8F7-B94BA88A51F2}"/>
              </a:ext>
            </a:extLst>
          </p:cNvPr>
          <p:cNvSpPr txBox="1"/>
          <p:nvPr/>
        </p:nvSpPr>
        <p:spPr>
          <a:xfrm>
            <a:off x="556062" y="435179"/>
            <a:ext cx="3111698"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chemeClr val="bg1"/>
                </a:solidFill>
                <a:latin typeface="Microsoft JhengHei UI Light" panose="020B0304030504040204" pitchFamily="34" charset="-120"/>
                <a:ea typeface="Microsoft JhengHei UI Light" panose="020B0304030504040204" pitchFamily="34" charset="-120"/>
                <a:cs typeface="Calibri"/>
              </a:rPr>
              <a:t>User Database</a:t>
            </a:r>
          </a:p>
        </p:txBody>
      </p:sp>
      <p:sp>
        <p:nvSpPr>
          <p:cNvPr id="24" name="Rectangle 23">
            <a:extLst>
              <a:ext uri="{FF2B5EF4-FFF2-40B4-BE49-F238E27FC236}">
                <a16:creationId xmlns:a16="http://schemas.microsoft.com/office/drawing/2014/main" id="{291CAD16-06B3-4040-8DD3-68D7E35AA297}"/>
              </a:ext>
            </a:extLst>
          </p:cNvPr>
          <p:cNvSpPr/>
          <p:nvPr/>
        </p:nvSpPr>
        <p:spPr>
          <a:xfrm>
            <a:off x="4710568" y="2648371"/>
            <a:ext cx="2008883" cy="646331"/>
          </a:xfrm>
          <a:prstGeom prst="rect">
            <a:avLst/>
          </a:prstGeom>
        </p:spPr>
        <p:txBody>
          <a:bodyPr wrap="none">
            <a:spAutoFit/>
          </a:bodyPr>
          <a:lstStyle/>
          <a:p>
            <a:r>
              <a:rPr lang="en-US" dirty="0">
                <a:solidFill>
                  <a:schemeClr val="bg1"/>
                </a:solidFill>
                <a:latin typeface="Candara" panose="020E0502030303020204" pitchFamily="34" charset="0"/>
              </a:rPr>
              <a:t>Saving new data in</a:t>
            </a:r>
          </a:p>
          <a:p>
            <a:r>
              <a:rPr lang="en-US" dirty="0">
                <a:solidFill>
                  <a:schemeClr val="bg1"/>
                </a:solidFill>
                <a:latin typeface="Candara" panose="020E0502030303020204" pitchFamily="34" charset="0"/>
              </a:rPr>
              <a:t> Database</a:t>
            </a:r>
            <a:endParaRPr lang="en-IN" dirty="0">
              <a:solidFill>
                <a:schemeClr val="bg1"/>
              </a:solidFill>
              <a:latin typeface="Candara" panose="020E0502030303020204" pitchFamily="34" charset="0"/>
            </a:endParaRPr>
          </a:p>
        </p:txBody>
      </p:sp>
    </p:spTree>
    <p:extLst>
      <p:ext uri="{BB962C8B-B14F-4D97-AF65-F5344CB8AC3E}">
        <p14:creationId xmlns:p14="http://schemas.microsoft.com/office/powerpoint/2010/main" val="23776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0E07E-0E95-408F-A90F-1DA3BEA4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955" y="1463040"/>
            <a:ext cx="2912128" cy="5168646"/>
          </a:xfrm>
          <a:prstGeom prst="rect">
            <a:avLst/>
          </a:prstGeom>
        </p:spPr>
      </p:pic>
      <p:pic>
        <p:nvPicPr>
          <p:cNvPr id="7" name="Picture 6">
            <a:extLst>
              <a:ext uri="{FF2B5EF4-FFF2-40B4-BE49-F238E27FC236}">
                <a16:creationId xmlns:a16="http://schemas.microsoft.com/office/drawing/2014/main" id="{92F98DFB-3249-4672-8F95-454BDA3DB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7081" y="155339"/>
            <a:ext cx="2783205" cy="4867003"/>
          </a:xfrm>
          <a:prstGeom prst="rect">
            <a:avLst/>
          </a:prstGeom>
        </p:spPr>
      </p:pic>
      <p:pic>
        <p:nvPicPr>
          <p:cNvPr id="9" name="Picture 8">
            <a:extLst>
              <a:ext uri="{FF2B5EF4-FFF2-40B4-BE49-F238E27FC236}">
                <a16:creationId xmlns:a16="http://schemas.microsoft.com/office/drawing/2014/main" id="{F2FAFC64-8E60-4381-BC04-A68642727C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3284" y="1758125"/>
            <a:ext cx="2703581" cy="4873561"/>
          </a:xfrm>
          <a:prstGeom prst="rect">
            <a:avLst/>
          </a:prstGeom>
        </p:spPr>
      </p:pic>
      <p:sp>
        <p:nvSpPr>
          <p:cNvPr id="10" name="TextBox 9">
            <a:extLst>
              <a:ext uri="{FF2B5EF4-FFF2-40B4-BE49-F238E27FC236}">
                <a16:creationId xmlns:a16="http://schemas.microsoft.com/office/drawing/2014/main" id="{2A57D59F-76F4-453E-92A5-B25CB6F9794F}"/>
              </a:ext>
            </a:extLst>
          </p:cNvPr>
          <p:cNvSpPr txBox="1"/>
          <p:nvPr/>
        </p:nvSpPr>
        <p:spPr>
          <a:xfrm>
            <a:off x="477408" y="155339"/>
            <a:ext cx="2764075"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Bodoni MT Condensed"/>
                <a:cs typeface="Calibri"/>
              </a:rPr>
              <a:t>Movie </a:t>
            </a:r>
            <a:r>
              <a:rPr lang="en-US" sz="4000" dirty="0" err="1">
                <a:solidFill>
                  <a:schemeClr val="bg1"/>
                </a:solidFill>
                <a:latin typeface="Bodoni MT Condensed"/>
                <a:cs typeface="Calibri"/>
              </a:rPr>
              <a:t>DataBase</a:t>
            </a:r>
            <a:endParaRPr lang="en-US" sz="4000" dirty="0">
              <a:solidFill>
                <a:schemeClr val="bg1"/>
              </a:solidFill>
              <a:latin typeface="Bodoni MT Condensed"/>
              <a:cs typeface="Calibri"/>
            </a:endParaRPr>
          </a:p>
        </p:txBody>
      </p:sp>
      <p:cxnSp>
        <p:nvCxnSpPr>
          <p:cNvPr id="12" name="Straight Arrow Connector 11">
            <a:extLst>
              <a:ext uri="{FF2B5EF4-FFF2-40B4-BE49-F238E27FC236}">
                <a16:creationId xmlns:a16="http://schemas.microsoft.com/office/drawing/2014/main" id="{13F6C1C1-C68E-4F14-81E9-174397FA6EAA}"/>
              </a:ext>
            </a:extLst>
          </p:cNvPr>
          <p:cNvCxnSpPr>
            <a:cxnSpLocks/>
          </p:cNvCxnSpPr>
          <p:nvPr/>
        </p:nvCxnSpPr>
        <p:spPr>
          <a:xfrm>
            <a:off x="3241483" y="2450592"/>
            <a:ext cx="1769429"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EEFDAE08-49E2-4B1B-B429-CFA3D737B39B}"/>
              </a:ext>
            </a:extLst>
          </p:cNvPr>
          <p:cNvCxnSpPr>
            <a:cxnSpLocks/>
          </p:cNvCxnSpPr>
          <p:nvPr/>
        </p:nvCxnSpPr>
        <p:spPr>
          <a:xfrm flipV="1">
            <a:off x="6875299" y="5248656"/>
            <a:ext cx="2087713" cy="75590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312FE33D-33B3-4117-AF2F-F5493FB51340}"/>
              </a:ext>
            </a:extLst>
          </p:cNvPr>
          <p:cNvCxnSpPr/>
          <p:nvPr/>
        </p:nvCxnSpPr>
        <p:spPr>
          <a:xfrm>
            <a:off x="3511296" y="6004560"/>
            <a:ext cx="3400579"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3A1192B-1C74-4C52-B80F-642A36BD7209}"/>
              </a:ext>
            </a:extLst>
          </p:cNvPr>
          <p:cNvSpPr txBox="1"/>
          <p:nvPr/>
        </p:nvSpPr>
        <p:spPr>
          <a:xfrm>
            <a:off x="5305787" y="6133456"/>
            <a:ext cx="1963999" cy="369332"/>
          </a:xfrm>
          <a:prstGeom prst="rect">
            <a:avLst/>
          </a:prstGeom>
          <a:noFill/>
        </p:spPr>
        <p:txBody>
          <a:bodyPr wrap="none" rtlCol="0">
            <a:spAutoFit/>
          </a:bodyPr>
          <a:lstStyle/>
          <a:p>
            <a:r>
              <a:rPr lang="en-US" dirty="0">
                <a:solidFill>
                  <a:schemeClr val="bg1"/>
                </a:solidFill>
                <a:latin typeface="Candara" panose="020E0502030303020204" pitchFamily="34" charset="0"/>
              </a:rPr>
              <a:t>Addition of details</a:t>
            </a:r>
            <a:endParaRPr lang="en-IN" dirty="0">
              <a:solidFill>
                <a:schemeClr val="bg1"/>
              </a:solidFill>
              <a:latin typeface="Candara" panose="020E0502030303020204" pitchFamily="34" charset="0"/>
            </a:endParaRPr>
          </a:p>
        </p:txBody>
      </p:sp>
      <p:sp>
        <p:nvSpPr>
          <p:cNvPr id="19" name="TextBox 18">
            <a:extLst>
              <a:ext uri="{FF2B5EF4-FFF2-40B4-BE49-F238E27FC236}">
                <a16:creationId xmlns:a16="http://schemas.microsoft.com/office/drawing/2014/main" id="{A5CF02BA-1864-4B6C-82E1-F2AD51770D72}"/>
              </a:ext>
            </a:extLst>
          </p:cNvPr>
          <p:cNvSpPr txBox="1"/>
          <p:nvPr/>
        </p:nvSpPr>
        <p:spPr>
          <a:xfrm>
            <a:off x="3737235" y="2048994"/>
            <a:ext cx="1010213" cy="369332"/>
          </a:xfrm>
          <a:prstGeom prst="rect">
            <a:avLst/>
          </a:prstGeom>
          <a:noFill/>
        </p:spPr>
        <p:txBody>
          <a:bodyPr wrap="none" rtlCol="0">
            <a:spAutoFit/>
          </a:bodyPr>
          <a:lstStyle/>
          <a:p>
            <a:r>
              <a:rPr lang="en-US" dirty="0">
                <a:solidFill>
                  <a:schemeClr val="bg1"/>
                </a:solidFill>
                <a:latin typeface="Candara" panose="020E0502030303020204" pitchFamily="34" charset="0"/>
              </a:rPr>
              <a:t>Deletion</a:t>
            </a:r>
            <a:endParaRPr lang="en-IN" dirty="0">
              <a:solidFill>
                <a:schemeClr val="bg1"/>
              </a:solidFill>
              <a:latin typeface="Candara" panose="020E0502030303020204" pitchFamily="34" charset="0"/>
            </a:endParaRPr>
          </a:p>
        </p:txBody>
      </p:sp>
    </p:spTree>
    <p:extLst>
      <p:ext uri="{BB962C8B-B14F-4D97-AF65-F5344CB8AC3E}">
        <p14:creationId xmlns:p14="http://schemas.microsoft.com/office/powerpoint/2010/main" val="185304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770</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JhengHei UI Light</vt:lpstr>
      <vt:lpstr>Arial</vt:lpstr>
      <vt:lpstr>Bodoni MT Condensed</vt:lpstr>
      <vt:lpstr>Calibri</vt:lpstr>
      <vt:lpstr>Calibri Light</vt:lpstr>
      <vt:lpstr>Candara</vt:lpstr>
      <vt:lpstr>office theme</vt:lpstr>
      <vt:lpstr>PowerPoint Presentation</vt:lpstr>
      <vt:lpstr>AIM</vt:lpstr>
      <vt:lpstr>Project Objective</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kaash</dc:creator>
  <cp:lastModifiedBy>SAI VENKAT SUJITH CHAMARTHI</cp:lastModifiedBy>
  <cp:revision>512</cp:revision>
  <dcterms:created xsi:type="dcterms:W3CDTF">2020-06-01T10:07:32Z</dcterms:created>
  <dcterms:modified xsi:type="dcterms:W3CDTF">2020-06-02T11:31:49Z</dcterms:modified>
</cp:coreProperties>
</file>