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6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 snapToGrid="0" snapToObjects="1">
      <p:cViewPr>
        <p:scale>
          <a:sx n="100" d="100"/>
          <a:sy n="100" d="100"/>
        </p:scale>
        <p:origin x="1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1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5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7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5F5F571-AAF8-D245-B971-278D10B829E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A92BC-8F16-874F-881A-3CBCDECA9C2F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6299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3AE8-6037-CB48-DB12-FF6C82D80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713" y="973115"/>
            <a:ext cx="7672388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 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-</a:t>
            </a:r>
            <a:r>
              <a:rPr lang="en-IN" sz="2200" b="1" i="0" u="none" strike="noStrike" dirty="0">
                <a:effectLst/>
                <a:latin typeface="Open Sans" panose="020B0606030504020204" pitchFamily="34" charset="0"/>
              </a:rPr>
              <a:t>Konstantinos Stefanidis</a:t>
            </a:r>
            <a:br>
              <a:rPr lang="en-IN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789E7-B665-90AB-F3A2-BF9B5B30A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157" y="3616326"/>
            <a:ext cx="7517500" cy="254317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By, </a:t>
            </a:r>
          </a:p>
          <a:p>
            <a:pPr algn="l"/>
            <a:r>
              <a:rPr lang="en-US" dirty="0"/>
              <a:t>Brindhapriya Babu</a:t>
            </a:r>
          </a:p>
          <a:p>
            <a:pPr algn="l"/>
            <a:r>
              <a:rPr lang="en-US" dirty="0"/>
              <a:t>Chethan Kashyap BM</a:t>
            </a:r>
          </a:p>
        </p:txBody>
      </p:sp>
    </p:spTree>
    <p:extLst>
      <p:ext uri="{BB962C8B-B14F-4D97-AF65-F5344CB8AC3E}">
        <p14:creationId xmlns:p14="http://schemas.microsoft.com/office/powerpoint/2010/main" val="101345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27DED8-5911-146B-29FA-D14A92C6CEDA}"/>
              </a:ext>
            </a:extLst>
          </p:cNvPr>
          <p:cNvSpPr txBox="1"/>
          <p:nvPr/>
        </p:nvSpPr>
        <p:spPr>
          <a:xfrm>
            <a:off x="1457325" y="543105"/>
            <a:ext cx="9464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OBJECTIVE: </a:t>
            </a:r>
          </a:p>
          <a:p>
            <a:endParaRPr lang="en-US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The main objective of this assignment is to find a way to calculate sequential recommendations while considering disagreements and satisfactions between the users into account in each iteration.</a:t>
            </a:r>
          </a:p>
          <a:p>
            <a:pPr algn="just"/>
            <a:r>
              <a:rPr lang="en-US" dirty="0"/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/>
              <a:t>We will be using the paper method with some modifications for calculating alpha score.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C434F-37F6-858D-22E0-68F075A8642C}"/>
              </a:ext>
            </a:extLst>
          </p:cNvPr>
          <p:cNvSpPr txBox="1"/>
          <p:nvPr/>
        </p:nvSpPr>
        <p:spPr>
          <a:xfrm>
            <a:off x="1457325" y="2957924"/>
            <a:ext cx="9464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Calculate User satisfaction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			User satisfaction = sum of group recommendation scores</a:t>
            </a:r>
          </a:p>
          <a:p>
            <a:r>
              <a:rPr lang="en-US" dirty="0"/>
              <a:t>							  --------------------------------------------------</a:t>
            </a:r>
          </a:p>
          <a:p>
            <a:r>
              <a:rPr lang="en-US" dirty="0"/>
              <a:t>							   sum of user recommendation scores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Calculate Group satisfaction</a:t>
            </a:r>
          </a:p>
          <a:p>
            <a:endParaRPr lang="en-US" dirty="0"/>
          </a:p>
          <a:p>
            <a:r>
              <a:rPr lang="en-US" dirty="0"/>
              <a:t>			Group satisfaction = Mean (satisfaction of all users in the group)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C434F-37F6-858D-22E0-68F075A8642C}"/>
              </a:ext>
            </a:extLst>
          </p:cNvPr>
          <p:cNvSpPr txBox="1"/>
          <p:nvPr/>
        </p:nvSpPr>
        <p:spPr>
          <a:xfrm>
            <a:off x="1457325" y="2610683"/>
            <a:ext cx="946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A56F7-A5A2-EEBB-5FE1-5677EFD8209C}"/>
              </a:ext>
            </a:extLst>
          </p:cNvPr>
          <p:cNvSpPr txBox="1"/>
          <p:nvPr/>
        </p:nvSpPr>
        <p:spPr>
          <a:xfrm>
            <a:off x="1287784" y="618774"/>
            <a:ext cx="980375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Calculate Kendall tau disagreements between users so that it will help us understand that how disagreements among the users affect the overall satisfaction.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		Consider 3 users (A,B,C)</a:t>
            </a:r>
          </a:p>
          <a:p>
            <a:r>
              <a:rPr lang="en-US" dirty="0"/>
              <a:t>		Calculate KT between all users i.e., KT (AB) , KT(BC), KT(AC)</a:t>
            </a:r>
          </a:p>
          <a:p>
            <a:r>
              <a:rPr lang="en-US" dirty="0"/>
              <a:t>		Calculate mean of KT disagreements between users</a:t>
            </a:r>
          </a:p>
          <a:p>
            <a:r>
              <a:rPr lang="en-US" dirty="0"/>
              <a:t>		i.e., Mean ( KT (AB) , KT(BC), KT(AC) 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Calculate KT disagreements between each user and group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KT (AG), KT(BG), KT(CG) </a:t>
            </a:r>
          </a:p>
          <a:p>
            <a:r>
              <a:rPr lang="en-US" dirty="0"/>
              <a:t>		where A,B,C are user’s movie recommendations,</a:t>
            </a:r>
          </a:p>
          <a:p>
            <a:r>
              <a:rPr lang="en-US" dirty="0"/>
              <a:t>		G is group recommendations.</a:t>
            </a:r>
          </a:p>
          <a:p>
            <a:r>
              <a:rPr lang="en-US" dirty="0"/>
              <a:t>		Calculate mean of KT disagreements between users and group</a:t>
            </a:r>
          </a:p>
          <a:p>
            <a:r>
              <a:rPr lang="en-US" dirty="0"/>
              <a:t>		i.e., Mean ( KT (AG) , KT(BG), KT(CG) 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Calculate alpha ( </a:t>
            </a:r>
            <a:r>
              <a:rPr lang="el-GR" dirty="0"/>
              <a:t>α</a:t>
            </a:r>
            <a:r>
              <a:rPr lang="en-US" dirty="0"/>
              <a:t> ) 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l-GR" dirty="0"/>
              <a:t> α</a:t>
            </a:r>
            <a:r>
              <a:rPr lang="en-US" dirty="0"/>
              <a:t> = ( Mean ( KT (AB) , KT(BC), KT(AC) ) ) – ( Mean ( KT (AG) , KT(BG), KT(CG) ) )</a:t>
            </a:r>
          </a:p>
          <a:p>
            <a:r>
              <a:rPr lang="en-US" dirty="0"/>
              <a:t>		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7EFAE-7BA8-B02D-A506-B0425F591B3B}"/>
              </a:ext>
            </a:extLst>
          </p:cNvPr>
          <p:cNvSpPr txBox="1"/>
          <p:nvPr/>
        </p:nvSpPr>
        <p:spPr>
          <a:xfrm>
            <a:off x="1771409" y="1242619"/>
            <a:ext cx="9468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LinLibertineI"/>
              </a:rPr>
              <a:t>The final movie score is calculated of the particular iteration is calculated as below</a:t>
            </a:r>
          </a:p>
          <a:p>
            <a:endParaRPr lang="en-IN" dirty="0">
              <a:latin typeface="LinLibertineI"/>
            </a:endParaRPr>
          </a:p>
          <a:p>
            <a:r>
              <a:rPr lang="en-IN" dirty="0">
                <a:latin typeface="LinLibertineI"/>
              </a:rPr>
              <a:t>			m</a:t>
            </a:r>
            <a:r>
              <a:rPr lang="en-IN" sz="1800" dirty="0">
                <a:effectLst/>
                <a:latin typeface="LinLibertineI"/>
              </a:rPr>
              <a:t>ovie score</a:t>
            </a:r>
            <a:r>
              <a:rPr lang="en-IN" sz="1800" dirty="0">
                <a:effectLst/>
                <a:latin typeface="txsys"/>
              </a:rPr>
              <a:t> </a:t>
            </a:r>
            <a:r>
              <a:rPr lang="en-IN" sz="1800" dirty="0">
                <a:effectLst/>
                <a:latin typeface="rtxr"/>
              </a:rPr>
              <a:t>= </a:t>
            </a:r>
            <a:r>
              <a:rPr lang="en-IN" sz="1800" dirty="0">
                <a:effectLst/>
                <a:latin typeface="txsys"/>
              </a:rPr>
              <a:t>( (</a:t>
            </a:r>
            <a:r>
              <a:rPr lang="en-IN" sz="1800" dirty="0">
                <a:effectLst/>
                <a:latin typeface="LinLibertineT"/>
              </a:rPr>
              <a:t>1</a:t>
            </a:r>
            <a:r>
              <a:rPr lang="en-IN" dirty="0">
                <a:latin typeface="LinLibertineI7"/>
              </a:rPr>
              <a:t>-</a:t>
            </a:r>
            <a:r>
              <a:rPr lang="el-GR" dirty="0"/>
              <a:t> α</a:t>
            </a:r>
            <a:r>
              <a:rPr lang="en-US" dirty="0"/>
              <a:t> </a:t>
            </a:r>
            <a:r>
              <a:rPr lang="en-IN" dirty="0">
                <a:latin typeface="LinLibertineI7"/>
              </a:rPr>
              <a:t>) * </a:t>
            </a:r>
            <a:r>
              <a:rPr lang="en-IN" sz="1800" dirty="0">
                <a:effectLst/>
                <a:latin typeface="LinLibertineI"/>
              </a:rPr>
              <a:t>avgScore</a:t>
            </a:r>
            <a:r>
              <a:rPr lang="en-IN" dirty="0">
                <a:latin typeface="txsys"/>
              </a:rPr>
              <a:t> ) </a:t>
            </a:r>
            <a:r>
              <a:rPr lang="en-IN" sz="1800" dirty="0">
                <a:effectLst/>
                <a:latin typeface="rtxr"/>
              </a:rPr>
              <a:t>+ (</a:t>
            </a:r>
            <a:r>
              <a:rPr lang="el-GR" dirty="0"/>
              <a:t>α</a:t>
            </a:r>
            <a:r>
              <a:rPr lang="en-US" dirty="0"/>
              <a:t> * </a:t>
            </a:r>
            <a:r>
              <a:rPr lang="en-IN" sz="1800" dirty="0">
                <a:effectLst/>
                <a:latin typeface="LinLibertineI"/>
              </a:rPr>
              <a:t>leastScore</a:t>
            </a:r>
            <a:r>
              <a:rPr lang="en-IN" sz="1800" dirty="0">
                <a:effectLst/>
                <a:latin typeface="txsys"/>
              </a:rPr>
              <a:t>)</a:t>
            </a:r>
          </a:p>
          <a:p>
            <a:endParaRPr lang="en-IN" dirty="0">
              <a:latin typeface="txsys"/>
            </a:endParaRPr>
          </a:p>
          <a:p>
            <a:endParaRPr lang="en-IN" dirty="0">
              <a:effectLst/>
              <a:latin typeface="txsys"/>
            </a:endParaRPr>
          </a:p>
          <a:p>
            <a:endParaRPr lang="en-IN" dirty="0">
              <a:latin typeface="txsys"/>
            </a:endParaRPr>
          </a:p>
          <a:p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90BEF-C309-DB3E-7A3F-B26E9BAA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2873450"/>
            <a:ext cx="4279723" cy="2645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B35A4-F5BA-3212-75ED-663E58B1E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26" y="2881929"/>
            <a:ext cx="4383365" cy="26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9AB1-6849-4BAF-FF85-0CE3139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738456"/>
            <a:ext cx="7958331" cy="10969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136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{A7FCD02F-051D-1244-AE02-6490C49E8586}tf16401378</Template>
  <TotalTime>239</TotalTime>
  <Words>372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LinLibertineI</vt:lpstr>
      <vt:lpstr>LinLibertineI7</vt:lpstr>
      <vt:lpstr>LinLibertineT</vt:lpstr>
      <vt:lpstr>MS Shell Dlg 2</vt:lpstr>
      <vt:lpstr>Open Sans</vt:lpstr>
      <vt:lpstr>rtxr</vt:lpstr>
      <vt:lpstr>txsys</vt:lpstr>
      <vt:lpstr>Wingdings</vt:lpstr>
      <vt:lpstr>Wingdings 3</vt:lpstr>
      <vt:lpstr>Madison</vt:lpstr>
      <vt:lpstr>Recommender Systems   -Konstantinos Stefanidis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Brindhapriya Babu</dc:creator>
  <cp:lastModifiedBy>Brindhapriya Babu</cp:lastModifiedBy>
  <cp:revision>55</cp:revision>
  <dcterms:created xsi:type="dcterms:W3CDTF">2022-11-14T16:39:44Z</dcterms:created>
  <dcterms:modified xsi:type="dcterms:W3CDTF">2022-11-27T15:26:53Z</dcterms:modified>
</cp:coreProperties>
</file>