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310" r:id="rId3"/>
    <p:sldId id="434" r:id="rId4"/>
    <p:sldId id="441" r:id="rId5"/>
    <p:sldId id="445" r:id="rId6"/>
    <p:sldId id="435" r:id="rId7"/>
    <p:sldId id="446" r:id="rId8"/>
    <p:sldId id="442" r:id="rId9"/>
    <p:sldId id="451" r:id="rId10"/>
    <p:sldId id="452" r:id="rId11"/>
    <p:sldId id="453" r:id="rId12"/>
    <p:sldId id="447" r:id="rId13"/>
    <p:sldId id="454" r:id="rId14"/>
    <p:sldId id="456" r:id="rId15"/>
    <p:sldId id="457" r:id="rId16"/>
    <p:sldId id="455" r:id="rId17"/>
    <p:sldId id="296" r:id="rId18"/>
    <p:sldId id="449" r:id="rId19"/>
    <p:sldId id="436" r:id="rId20"/>
    <p:sldId id="43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Saal" initials="JS" lastIdx="1" clrIdx="0">
    <p:extLst>
      <p:ext uri="{19B8F6BF-5375-455C-9EA6-DF929625EA0E}">
        <p15:presenceInfo xmlns:p15="http://schemas.microsoft.com/office/powerpoint/2012/main" userId="228fcd53de0473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1C01FF"/>
    <a:srgbClr val="00365F"/>
    <a:srgbClr val="5DA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54"/>
    <p:restoredTop sz="73010"/>
  </p:normalViewPr>
  <p:slideViewPr>
    <p:cSldViewPr snapToGrid="0" snapToObjects="1">
      <p:cViewPr varScale="1">
        <p:scale>
          <a:sx n="77" d="100"/>
          <a:sy n="77" d="100"/>
        </p:scale>
        <p:origin x="1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C03E3-B0BF-5C40-B9EC-4B39A4AA5E1B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A1FAC-02BD-7148-9F07-7C5DC556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6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_views/11942/predic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_views/11942/predict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_views/11942/predict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_views/11942/predict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_views/11942/predict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_views/11942/predict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_views/11942/predict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sets/181017/show_search?searchMatchOption=fuzzyMatch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_views/11942/predict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sets/181017/show_search?searchMatchOption=fuzzyMatch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sets/181017/show_search?searchMatchOption=fuzzyMatch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sets/181017/show_search?searchMatchOption=fuzzyMatch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sets/181017/show_search?searchMatchOption=fuzzyMatch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_views/11942/predic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_views/11942/predic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04A14-5917-7D40-857B-BE978D385D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42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https://citrination.com/data_views/11942/predict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GS = </a:t>
            </a:r>
            <a:r>
              <a:rPr lang="en-US" dirty="0" err="1"/>
              <a:t>dft</a:t>
            </a:r>
            <a:r>
              <a:rPr lang="en-US" dirty="0"/>
              <a:t> volume per atom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79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https://citrination.com/data_views/11942/predict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GS = </a:t>
            </a:r>
            <a:r>
              <a:rPr lang="en-US" dirty="0" err="1"/>
              <a:t>dft</a:t>
            </a:r>
            <a:r>
              <a:rPr lang="en-US" dirty="0"/>
              <a:t> volume per atom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32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https://citrination.com/data_views/11942/predict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GS = </a:t>
            </a:r>
            <a:r>
              <a:rPr lang="en-US" dirty="0" err="1"/>
              <a:t>dft</a:t>
            </a:r>
            <a:r>
              <a:rPr lang="en-US" dirty="0"/>
              <a:t> volume per atom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7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https://citrination.com/data_views/11942/predict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GS = </a:t>
            </a:r>
            <a:r>
              <a:rPr lang="en-US" dirty="0" err="1"/>
              <a:t>dft</a:t>
            </a:r>
            <a:r>
              <a:rPr lang="en-US" dirty="0"/>
              <a:t> volume per atom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28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https://citrination.com/data_views/11942/predict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GS = </a:t>
            </a:r>
            <a:r>
              <a:rPr lang="en-US" dirty="0" err="1"/>
              <a:t>dft</a:t>
            </a:r>
            <a:r>
              <a:rPr lang="en-US" dirty="0"/>
              <a:t> volume per atom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33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https://citrination.com/data_views/11942/predict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GS = </a:t>
            </a:r>
            <a:r>
              <a:rPr lang="en-US" dirty="0" err="1"/>
              <a:t>dft</a:t>
            </a:r>
            <a:r>
              <a:rPr lang="en-US" dirty="0"/>
              <a:t> volume per atom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73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https://citrination.com/data_views</a:t>
            </a:r>
            <a:r>
              <a:rPr lang="en-US">
                <a:hlinkClick r:id="rId3"/>
              </a:rPr>
              <a:t>/11942/predict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47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https://citrination.com/datasets/181017/show_search?searchMatchOption=fuzzyMatch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71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https://citrination.com/data_views</a:t>
            </a:r>
            <a:r>
              <a:rPr lang="en-US">
                <a:hlinkClick r:id="rId3"/>
              </a:rPr>
              <a:t>/11942/predict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0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https://citrination.com/datasets/181017/show_search?searchMatchOption=fuzzyMatch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2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https://citrination.com/datasets/181017/show_search?searchMatchOption=fuzzyMatch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delH</a:t>
            </a:r>
            <a:r>
              <a:rPr lang="en-US" dirty="0"/>
              <a:t> = enthalpy of formation. 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31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Lusitana" pitchFamily="2" charset="0"/>
              </a:rPr>
              <a:t> (i.e. do we believe our output of interest in controlled by more than 3 variables?)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07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https://citrination.com/datasets/181017/show_search?searchMatchOption=fuzzyMatch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55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https://citrination.com/datasets/181017/show_search?searchMatchOption=fuzzyMatch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16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https://citrination.com/data_views/11942/predict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45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# precision: What proportion of positive identifications was actually correct?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precision = </a:t>
            </a:r>
            <a:r>
              <a:rPr lang="en-US" dirty="0" err="1"/>
              <a:t>tp</a:t>
            </a:r>
            <a:r>
              <a:rPr lang="en-US" dirty="0"/>
              <a:t>/(</a:t>
            </a:r>
            <a:r>
              <a:rPr lang="en-US" dirty="0" err="1"/>
              <a:t>tp+fp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# recall: What proportion of actual positives was identified correctly?</a:t>
            </a:r>
          </a:p>
          <a:p>
            <a:pPr marL="171450" indent="-171450">
              <a:buFontTx/>
              <a:buChar char="-"/>
            </a:pPr>
            <a:r>
              <a:rPr lang="en-US" dirty="0"/>
              <a:t>recall = </a:t>
            </a:r>
            <a:r>
              <a:rPr lang="en-US" dirty="0" err="1"/>
              <a:t>tp</a:t>
            </a:r>
            <a:r>
              <a:rPr lang="en-US" dirty="0"/>
              <a:t>/(</a:t>
            </a:r>
            <a:r>
              <a:rPr lang="en-US" dirty="0" err="1"/>
              <a:t>tp+fn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sz="1200" dirty="0">
                <a:latin typeface="Lusitana" pitchFamily="2" charset="0"/>
              </a:rPr>
              <a:t>2 * (precision * recall) / (precision + recall)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56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https://citrination.com/data_views</a:t>
            </a:r>
            <a:r>
              <a:rPr lang="en-US">
                <a:hlinkClick r:id="rId3"/>
              </a:rPr>
              <a:t>/11942/predict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4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0D2F-6AC7-374E-BE2F-DD0FB7695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614E4-05AB-5D48-B3A2-A652FE6A4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F5CC-B859-054C-A7CD-F3753442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E5F5D-B217-D945-96CB-D17FB6AE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DC97-C0D3-7740-80E9-FBC8601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9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387E-02A5-9848-A940-EFD3F665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B2B3F-6775-B745-8E44-31F2CEFD6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CF672-0D7B-4648-BF08-6764A0EC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60BC7-6758-064D-A611-7DDC2691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47CF0-1C4E-044C-8928-459759A6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35C25-A450-8E40-AC59-517E9A494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B610A-889A-FF4F-83BB-F036202CF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F0E9-E69F-4F49-8C88-EB33D494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83618-8E09-704C-A660-24CBBA80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BADCF-F284-E146-A35C-1810500E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86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pen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005" y="2381744"/>
            <a:ext cx="5596814" cy="208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11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+ Presenter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H="1">
            <a:off x="0" y="0"/>
            <a:ext cx="8335991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609599" y="609600"/>
            <a:ext cx="5486401" cy="93315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6000" b="0" i="0">
                <a:solidFill>
                  <a:schemeClr val="bg1"/>
                </a:solidFill>
                <a:latin typeface="Barlow Semi Condensed SemiBold" charset="0"/>
                <a:ea typeface="Barlow Semi Condensed SemiBold" charset="0"/>
                <a:cs typeface="Barlow Semi Condensed SemiBold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757" y="570476"/>
            <a:ext cx="2972478" cy="110592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8795617" y="1667256"/>
            <a:ext cx="3007792" cy="18288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8795617" y="2743200"/>
            <a:ext cx="2936758" cy="324982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600">
                <a:latin typeface="Lusitana" charset="0"/>
                <a:ea typeface="Lusitana" charset="0"/>
                <a:cs typeface="Lusitana" charset="0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Lusitana" charset="0"/>
                <a:ea typeface="Lusitana" charset="0"/>
                <a:cs typeface="Lusitana" charset="0"/>
              </a:defRPr>
            </a:lvl2pPr>
            <a:lvl3pPr marL="914400" indent="0">
              <a:lnSpc>
                <a:spcPct val="100000"/>
              </a:lnSpc>
              <a:buNone/>
              <a:defRPr sz="1200">
                <a:latin typeface="Lusitana" charset="0"/>
                <a:ea typeface="Lusitana" charset="0"/>
                <a:cs typeface="Lusitana" charset="0"/>
              </a:defRPr>
            </a:lvl3pPr>
            <a:lvl4pPr marL="1371600" indent="0">
              <a:lnSpc>
                <a:spcPct val="100000"/>
              </a:lnSpc>
              <a:buNone/>
              <a:defRPr sz="1100">
                <a:latin typeface="Lusitana" charset="0"/>
                <a:ea typeface="Lusitana" charset="0"/>
                <a:cs typeface="Lusitana" charset="0"/>
              </a:defRPr>
            </a:lvl4pPr>
            <a:lvl5pPr marL="1828800" indent="0">
              <a:lnSpc>
                <a:spcPct val="100000"/>
              </a:lnSpc>
              <a:buNone/>
              <a:defRPr sz="1100">
                <a:latin typeface="Lusitana" charset="0"/>
                <a:ea typeface="Lusitana" charset="0"/>
                <a:cs typeface="Lusitan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9599" y="5562600"/>
            <a:ext cx="6781800" cy="4302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>
                <a:solidFill>
                  <a:schemeClr val="bg1"/>
                </a:solidFill>
                <a:latin typeface="Lusitana" charset="0"/>
                <a:ea typeface="Lusitana" charset="0"/>
                <a:cs typeface="Lusitana" charset="0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Lusitana" charset="0"/>
                <a:ea typeface="Lusitana" charset="0"/>
                <a:cs typeface="Lusitana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7928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/Media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90551" y="1981200"/>
            <a:ext cx="10763249" cy="3862389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usitana" charset="0"/>
                <a:ea typeface="Lusitana" charset="0"/>
                <a:cs typeface="Lusitana" charset="0"/>
              </a:defRPr>
            </a:lvl1pPr>
            <a:lvl2pPr>
              <a:defRPr sz="1600">
                <a:latin typeface="Lusitana" charset="0"/>
                <a:ea typeface="Lusitana" charset="0"/>
                <a:cs typeface="Lusitana" charset="0"/>
              </a:defRPr>
            </a:lvl2pPr>
            <a:lvl3pPr>
              <a:defRPr sz="1600">
                <a:latin typeface="Lusitana" charset="0"/>
                <a:ea typeface="Lusitana" charset="0"/>
                <a:cs typeface="Lusitana" charset="0"/>
              </a:defRPr>
            </a:lvl3pPr>
            <a:lvl4pPr>
              <a:defRPr sz="1600">
                <a:latin typeface="Lusitana" charset="0"/>
                <a:ea typeface="Lusitana" charset="0"/>
                <a:cs typeface="Lusitana" charset="0"/>
              </a:defRPr>
            </a:lvl4pPr>
            <a:lvl5pPr>
              <a:defRPr sz="1600">
                <a:latin typeface="Lusitana" charset="0"/>
                <a:ea typeface="Lusitana" charset="0"/>
                <a:cs typeface="Lusitan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90551" y="657225"/>
            <a:ext cx="10763250" cy="766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u="none">
                <a:solidFill>
                  <a:schemeClr val="tx1"/>
                </a:solidFill>
                <a:latin typeface="Barlow Semi Condensed Medium" charset="0"/>
                <a:ea typeface="Barlow Semi Condensed Medium" charset="0"/>
                <a:cs typeface="Barlow Semi Condensed Medium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496" y="5993026"/>
            <a:ext cx="687503" cy="86497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6200000">
            <a:off x="308216" y="1021319"/>
            <a:ext cx="490754" cy="671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506201" y="228599"/>
            <a:ext cx="685800" cy="3810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567A4CEE-210B-4A43-8E57-98E37E0AC15F}" type="slidenum">
              <a:rPr lang="en-US" sz="900" b="0" i="0" spc="0" baseline="0" smtClean="0">
                <a:solidFill>
                  <a:schemeClr val="accent6"/>
                </a:solidFill>
                <a:latin typeface="Barlow Semi Condensed" charset="0"/>
                <a:ea typeface="Barlow Semi Condensed" charset="0"/>
                <a:cs typeface="Barlow Semi Condensed" charset="0"/>
              </a:rPr>
              <a:pPr algn="ctr"/>
              <a:t>‹#›</a:t>
            </a:fld>
            <a:endParaRPr lang="en-US" sz="900" b="0" i="0" spc="0" baseline="0" dirty="0">
              <a:solidFill>
                <a:schemeClr val="accent6"/>
              </a:solidFill>
              <a:latin typeface="Barlow Semi Condensed" charset="0"/>
              <a:ea typeface="Barlow Semi Condensed" charset="0"/>
              <a:cs typeface="Barlow Semi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579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Slide - Black 50%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838199" y="3009259"/>
            <a:ext cx="10515601" cy="93315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6000" b="0" i="0">
                <a:solidFill>
                  <a:schemeClr val="tx1"/>
                </a:solidFill>
                <a:latin typeface="Barlow Semi Condensed SemiBold" charset="0"/>
                <a:ea typeface="Barlow Semi Condensed SemiBold" charset="0"/>
                <a:cs typeface="Barlow Semi Condensed SemiBold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791615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0630-DCE3-3D4A-8642-669F151E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0B74-7B17-184C-8E0E-3D1E47D6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0B4F-D3AA-3248-88B9-0552C222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8214B-695B-F842-8A48-A0A39E77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198D7-DE79-854B-987B-3B433034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5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A33E-7F73-244D-AFF8-E137FF97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0DF2A-96ED-1840-B5CE-CFEE724F9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EAB95-425C-FD49-AE6B-43821100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5C63E-8B58-514C-9801-B7911A8E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BCE3E-4788-8D48-A236-BA9D3CFC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4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2869-C684-3C41-ACCE-C09E3239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972A-DF60-7A4F-AF6C-69E522A58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65B80-9535-724F-A17B-9BDA5C8C5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296BF-FF55-1944-99B7-C6DE0E34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21672-A72E-C847-A606-DB7A3854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69DD4-0E19-5949-BE8E-D395F55B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F3E3-A1F3-2442-AAB6-6CF89BD0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0C651-1F13-7145-B60A-11731228F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47DFB-052E-7743-9FDA-DF0038855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46015-185A-E544-8987-88DFB022F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4C2E5-B9BD-6D43-A1E9-F7C33D98F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7794E-965F-2043-893A-C8DBB9A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9/5/19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34A8D-F337-804E-9DDB-11E2DAED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21EC2-9FE3-2D47-8CC0-10531F79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7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59E4-B4E4-3C4F-8347-8721F9CE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192B6-F394-554B-A697-CB13F1BC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BBE61-2A5A-854E-9B55-CF9EC672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4205D-EBB0-1D4F-BB89-5D5C1ECD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373DE-63B9-2848-A8EF-E989E20C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9/5/19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DA564-EB1C-7649-B923-BE3D3388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D9F69-8724-CA41-902A-A99E0DA7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0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57F6-4B65-8449-AF07-6E4C4CA7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CAB35-F8AF-8A43-A67E-4F6C3970C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63D9B-44F7-EF41-A2FC-F53A136AD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97851-9A23-1140-86FF-712484A4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B117F-204F-4A4C-9835-1F417C09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DD546-B6D2-5548-8081-01F7A786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9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61CB-A6EF-854E-991C-D00A2849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BD640-67E5-E54E-930C-1F2AFA6CE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1FC4B-5003-7F4F-85AE-BD0430873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B234F-4333-4543-B24E-B30951E8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D0770-5368-594E-9046-7A1C52A5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B63FA-9D85-1143-AA2A-5E8F97C5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CFB87-CB5C-494F-9F8D-A250A5FC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88765-6333-8A4B-AAB6-1EF7BDD6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9C98E-F51E-5842-8F71-5375B1401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A800D-FD12-1143-85AB-6998B637A4E2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BE73A-E1F9-6D4F-9902-0841F0514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C4BAA-2A77-7948-A992-73E21FE4B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oqmd.org/materials/composition/NaC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oqmd.org/materials/composition/NaC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5798" y="4693327"/>
            <a:ext cx="728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usitana" charset="0"/>
                <a:ea typeface="Lusitana" charset="0"/>
                <a:cs typeface="Lusitana" charset="0"/>
              </a:rPr>
              <a:t>Materials Data in Action</a:t>
            </a:r>
          </a:p>
        </p:txBody>
      </p:sp>
    </p:spTree>
    <p:extLst>
      <p:ext uri="{BB962C8B-B14F-4D97-AF65-F5344CB8AC3E}">
        <p14:creationId xmlns:p14="http://schemas.microsoft.com/office/powerpoint/2010/main" val="950933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Graphical model accuracy metrics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865C27-4BCE-A94F-96DB-34B0C32C538C}"/>
              </a:ext>
            </a:extLst>
          </p:cNvPr>
          <p:cNvSpPr txBox="1"/>
          <p:nvPr/>
        </p:nvSpPr>
        <p:spPr>
          <a:xfrm>
            <a:off x="788279" y="5240132"/>
            <a:ext cx="4386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Lusitana" pitchFamily="2" charset="0"/>
              </a:rPr>
              <a:t>Typically, an ROC curve is a good measure of the ability of a binary classifier.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DFE199-31A6-6440-9346-5C591E10FD70}"/>
              </a:ext>
            </a:extLst>
          </p:cNvPr>
          <p:cNvSpPr txBox="1"/>
          <p:nvPr/>
        </p:nvSpPr>
        <p:spPr>
          <a:xfrm>
            <a:off x="5793735" y="5226784"/>
            <a:ext cx="53775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Lusitana" pitchFamily="2" charset="0"/>
              </a:rPr>
              <a:t>However this is an overly optimistic view due to the large class imbalance between stable and unstable compounds. PR curve better captures the classification ability of the model.</a:t>
            </a:r>
          </a:p>
          <a:p>
            <a:pPr algn="just"/>
            <a:endParaRPr lang="en-US" sz="2000" dirty="0">
              <a:latin typeface="Lusitana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FE28D-D336-7848-9BE6-4089CF721124}"/>
              </a:ext>
            </a:extLst>
          </p:cNvPr>
          <p:cNvGrpSpPr/>
          <p:nvPr/>
        </p:nvGrpSpPr>
        <p:grpSpPr>
          <a:xfrm>
            <a:off x="1270344" y="1605781"/>
            <a:ext cx="3463703" cy="3452557"/>
            <a:chOff x="4541838" y="1177758"/>
            <a:chExt cx="3108324" cy="3098321"/>
          </a:xfrm>
        </p:grpSpPr>
        <p:pic>
          <p:nvPicPr>
            <p:cNvPr id="4" name="Picture 3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0E2208CF-DF38-164B-95D4-A3D61696AF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487" r="19631"/>
            <a:stretch/>
          </p:blipFill>
          <p:spPr>
            <a:xfrm>
              <a:off x="4541838" y="1177758"/>
              <a:ext cx="3108324" cy="30983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04D713-0291-F641-8AF8-295467A7F68D}"/>
                </a:ext>
              </a:extLst>
            </p:cNvPr>
            <p:cNvSpPr txBox="1"/>
            <p:nvPr/>
          </p:nvSpPr>
          <p:spPr>
            <a:xfrm>
              <a:off x="5781799" y="3263381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Lusitana" pitchFamily="2" charset="0"/>
                </a:rPr>
                <a:t>AUROC = 0.96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4369273-0D4C-5047-A85A-1D9D3062A3F7}"/>
              </a:ext>
            </a:extLst>
          </p:cNvPr>
          <p:cNvGrpSpPr/>
          <p:nvPr/>
        </p:nvGrpSpPr>
        <p:grpSpPr>
          <a:xfrm>
            <a:off x="6852263" y="1499120"/>
            <a:ext cx="3260456" cy="3528223"/>
            <a:chOff x="8115300" y="1790830"/>
            <a:chExt cx="2581153" cy="2793132"/>
          </a:xfrm>
        </p:grpSpPr>
        <p:pic>
          <p:nvPicPr>
            <p:cNvPr id="22" name="Picture 21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0D40EDB4-6ADB-CC4F-B2FC-4E607919FB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865" r="21528"/>
            <a:stretch/>
          </p:blipFill>
          <p:spPr>
            <a:xfrm>
              <a:off x="8115300" y="1790830"/>
              <a:ext cx="2581153" cy="27931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DB5C87-4EE7-254B-AE4A-CEFC3C02CED3}"/>
                </a:ext>
              </a:extLst>
            </p:cNvPr>
            <p:cNvSpPr txBox="1"/>
            <p:nvPr/>
          </p:nvSpPr>
          <p:spPr>
            <a:xfrm>
              <a:off x="8754069" y="2949438"/>
              <a:ext cx="19423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sitana" pitchFamily="2" charset="0"/>
                </a:rPr>
                <a:t>AP = 0.78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485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Comparing against DFT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CF4084-EC5F-0141-A067-6B8FE2740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76" y="1582737"/>
            <a:ext cx="3933799" cy="1846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DB4E61-B62E-774E-B918-1593DF3D2428}"/>
              </a:ext>
            </a:extLst>
          </p:cNvPr>
          <p:cNvSpPr txBox="1"/>
          <p:nvPr/>
        </p:nvSpPr>
        <p:spPr>
          <a:xfrm>
            <a:off x="590551" y="3607810"/>
            <a:ext cx="58707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Added DFT calculated stability to test data.</a:t>
            </a:r>
          </a:p>
          <a:p>
            <a:pPr algn="just"/>
            <a:endParaRPr lang="en-US" sz="2200" dirty="0">
              <a:latin typeface="Lusitana" pitchFamily="2" charset="0"/>
            </a:endParaRPr>
          </a:p>
          <a:p>
            <a:pPr algn="just"/>
            <a:r>
              <a:rPr lang="en-US" sz="2200" dirty="0">
                <a:latin typeface="Lusitana" pitchFamily="2" charset="0"/>
              </a:rPr>
              <a:t>While accuracy is high, FP is more than 2x TP. </a:t>
            </a:r>
          </a:p>
          <a:p>
            <a:pPr algn="just"/>
            <a:endParaRPr lang="en-US" sz="2200" dirty="0">
              <a:latin typeface="Lusitana" pitchFamily="2" charset="0"/>
            </a:endParaRPr>
          </a:p>
          <a:p>
            <a:pPr algn="just"/>
            <a:r>
              <a:rPr lang="en-US" sz="2200" dirty="0">
                <a:latin typeface="Lusitana" pitchFamily="2" charset="0"/>
              </a:rPr>
              <a:t>If a researcher were to attempt synthesis of predicted compounds, they may likely succeed 50% of the time.</a:t>
            </a:r>
          </a:p>
          <a:p>
            <a:pPr algn="just"/>
            <a:r>
              <a:rPr lang="en-US" sz="2200" dirty="0">
                <a:latin typeface="Lusitana" pitchFamily="2" charset="0"/>
              </a:rPr>
              <a:t>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6A05EE-9F10-CC4A-A298-59D5ACA7B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408952"/>
              </p:ext>
            </p:extLst>
          </p:nvPr>
        </p:nvGraphicFramePr>
        <p:xfrm>
          <a:off x="6871233" y="1548297"/>
          <a:ext cx="4482568" cy="2788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807">
                  <a:extLst>
                    <a:ext uri="{9D8B030D-6E8A-4147-A177-3AD203B41FA5}">
                      <a16:colId xmlns:a16="http://schemas.microsoft.com/office/drawing/2014/main" val="2546607406"/>
                    </a:ext>
                  </a:extLst>
                </a:gridCol>
                <a:gridCol w="1615868">
                  <a:extLst>
                    <a:ext uri="{9D8B030D-6E8A-4147-A177-3AD203B41FA5}">
                      <a16:colId xmlns:a16="http://schemas.microsoft.com/office/drawing/2014/main" val="4209961578"/>
                    </a:ext>
                  </a:extLst>
                </a:gridCol>
                <a:gridCol w="1655893">
                  <a:extLst>
                    <a:ext uri="{9D8B030D-6E8A-4147-A177-3AD203B41FA5}">
                      <a16:colId xmlns:a16="http://schemas.microsoft.com/office/drawing/2014/main" val="3644029023"/>
                    </a:ext>
                  </a:extLst>
                </a:gridCol>
              </a:tblGrid>
              <a:tr h="84752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N (predicted)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P (predicted)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extLst>
                  <a:ext uri="{0D108BD9-81ED-4DB2-BD59-A6C34878D82A}">
                    <a16:rowId xmlns:a16="http://schemas.microsoft.com/office/drawing/2014/main" val="2141506907"/>
                  </a:ext>
                </a:extLst>
              </a:tr>
              <a:tr h="9704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N (actual)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TN = 6230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FP = 218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extLst>
                  <a:ext uri="{0D108BD9-81ED-4DB2-BD59-A6C34878D82A}">
                    <a16:rowId xmlns:a16="http://schemas.microsoft.com/office/drawing/2014/main" val="3889698626"/>
                  </a:ext>
                </a:extLst>
              </a:tr>
              <a:tr h="9704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P (actual)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FN  = 196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TP = 97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extLst>
                  <a:ext uri="{0D108BD9-81ED-4DB2-BD59-A6C34878D82A}">
                    <a16:rowId xmlns:a16="http://schemas.microsoft.com/office/drawing/2014/main" val="31278592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D977220-AFA3-334B-9A21-5AC023F37012}"/>
              </a:ext>
            </a:extLst>
          </p:cNvPr>
          <p:cNvSpPr txBox="1"/>
          <p:nvPr/>
        </p:nvSpPr>
        <p:spPr>
          <a:xfrm>
            <a:off x="8229145" y="4792749"/>
            <a:ext cx="21403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Lusitana" pitchFamily="2" charset="0"/>
              </a:rPr>
              <a:t>Accuracy = 0.94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F75E11-ED5C-5A42-BBDC-70855C9E0EA9}"/>
              </a:ext>
            </a:extLst>
          </p:cNvPr>
          <p:cNvSpPr txBox="1"/>
          <p:nvPr/>
        </p:nvSpPr>
        <p:spPr>
          <a:xfrm>
            <a:off x="8329332" y="5679670"/>
            <a:ext cx="1939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Lusitana" pitchFamily="2" charset="0"/>
              </a:rPr>
              <a:t>F1 score = 0.32</a:t>
            </a:r>
          </a:p>
        </p:txBody>
      </p:sp>
    </p:spTree>
    <p:extLst>
      <p:ext uri="{BB962C8B-B14F-4D97-AF65-F5344CB8AC3E}">
        <p14:creationId xmlns:p14="http://schemas.microsoft.com/office/powerpoint/2010/main" val="3905174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Important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16099-4152-C843-AF7A-C3F24F676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1" y="2227065"/>
            <a:ext cx="6515100" cy="177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273487-DA62-1840-AD58-DA4695EFA2B7}"/>
              </a:ext>
            </a:extLst>
          </p:cNvPr>
          <p:cNvSpPr/>
          <p:nvPr/>
        </p:nvSpPr>
        <p:spPr>
          <a:xfrm>
            <a:off x="971551" y="5572632"/>
            <a:ext cx="100012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Lusitana" pitchFamily="2" charset="0"/>
              </a:rPr>
              <a:t>“The Mendeleev number (MN) (ordering number listing the chemical elements column by column through the periodic system) was successfully used to classify the chemical systems”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A4B6D-FEF7-0B42-ABC7-5C293B091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327" y="929152"/>
            <a:ext cx="3052509" cy="41943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8647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Conclusions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DB4E61-B62E-774E-B918-1593DF3D2428}"/>
              </a:ext>
            </a:extLst>
          </p:cNvPr>
          <p:cNvSpPr txBox="1"/>
          <p:nvPr/>
        </p:nvSpPr>
        <p:spPr>
          <a:xfrm>
            <a:off x="790576" y="1707984"/>
            <a:ext cx="101393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The random forest model trained on the given data is able to discern, above a baseline, between stable and unstable compounds.</a:t>
            </a:r>
          </a:p>
          <a:p>
            <a:pPr algn="just"/>
            <a:endParaRPr lang="en-US" sz="2200" dirty="0">
              <a:latin typeface="Lusitana" pitchFamily="2" charset="0"/>
            </a:endParaRPr>
          </a:p>
          <a:p>
            <a:pPr algn="just"/>
            <a:r>
              <a:rPr lang="en-US" sz="2200" dirty="0">
                <a:latin typeface="Lusitana" pitchFamily="2" charset="0"/>
              </a:rPr>
              <a:t>However, the class imbalance (low number of stable compounds) skews our perspective on the model’s classification ability (as shown in the comparison to DFT)</a:t>
            </a:r>
          </a:p>
          <a:p>
            <a:pPr algn="just"/>
            <a:endParaRPr lang="en-US" sz="2200" dirty="0">
              <a:latin typeface="Lusitana" pitchFamily="2" charset="0"/>
            </a:endParaRPr>
          </a:p>
          <a:p>
            <a:pPr algn="just"/>
            <a:r>
              <a:rPr lang="en-US" sz="2200" dirty="0">
                <a:latin typeface="Lusitana" pitchFamily="2" charset="0"/>
              </a:rPr>
              <a:t>This imbalance causes an equivalent number of false positives and false negatives and could be address through re-samples (super- or sub- sampling)</a:t>
            </a:r>
          </a:p>
          <a:p>
            <a:pPr algn="just"/>
            <a:r>
              <a:rPr lang="en-US" sz="2200" dirty="0">
                <a:latin typeface="Lusitan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870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Logistic regression results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4EBA3B-CD8B-5047-9C2E-5CE734EE4892}"/>
              </a:ext>
            </a:extLst>
          </p:cNvPr>
          <p:cNvGrpSpPr/>
          <p:nvPr/>
        </p:nvGrpSpPr>
        <p:grpSpPr>
          <a:xfrm>
            <a:off x="946625" y="3997367"/>
            <a:ext cx="2265480" cy="2475450"/>
            <a:chOff x="6555257" y="1670176"/>
            <a:chExt cx="3347358" cy="3657600"/>
          </a:xfrm>
        </p:grpSpPr>
        <p:pic>
          <p:nvPicPr>
            <p:cNvPr id="4" name="Picture 3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7CDC568D-BAE6-BA41-8847-C059D8AF81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39" r="21749"/>
            <a:stretch/>
          </p:blipFill>
          <p:spPr>
            <a:xfrm>
              <a:off x="6555257" y="1670176"/>
              <a:ext cx="3347358" cy="36576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EE7D89-D240-8C4A-AA00-E963B4F17570}"/>
                </a:ext>
              </a:extLst>
            </p:cNvPr>
            <p:cNvSpPr txBox="1"/>
            <p:nvPr/>
          </p:nvSpPr>
          <p:spPr>
            <a:xfrm>
              <a:off x="7112847" y="3592079"/>
              <a:ext cx="130997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Lusitana" pitchFamily="2" charset="0"/>
                </a:rPr>
                <a:t>AP = 0.65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A97822-1A43-FC43-BE6C-3E4CDD3955D8}"/>
              </a:ext>
            </a:extLst>
          </p:cNvPr>
          <p:cNvGrpSpPr/>
          <p:nvPr/>
        </p:nvGrpSpPr>
        <p:grpSpPr>
          <a:xfrm>
            <a:off x="860784" y="1472951"/>
            <a:ext cx="2437161" cy="2475451"/>
            <a:chOff x="1437583" y="1730829"/>
            <a:chExt cx="3601026" cy="3657600"/>
          </a:xfrm>
        </p:grpSpPr>
        <p:pic>
          <p:nvPicPr>
            <p:cNvPr id="6" name="Picture 5" descr="A close up of a map&#13;&#10;&#13;&#10;Description automatically generated">
              <a:extLst>
                <a:ext uri="{FF2B5EF4-FFF2-40B4-BE49-F238E27FC236}">
                  <a16:creationId xmlns:a16="http://schemas.microsoft.com/office/drawing/2014/main" id="{54859F38-12DC-604D-B568-2C675F081C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124" r="20240"/>
            <a:stretch/>
          </p:blipFill>
          <p:spPr>
            <a:xfrm>
              <a:off x="1437583" y="1730829"/>
              <a:ext cx="3601026" cy="3657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03E918-CF8D-EB47-B64D-70243B63FAC0}"/>
                </a:ext>
              </a:extLst>
            </p:cNvPr>
            <p:cNvSpPr txBox="1"/>
            <p:nvPr/>
          </p:nvSpPr>
          <p:spPr>
            <a:xfrm>
              <a:off x="3006624" y="3782925"/>
              <a:ext cx="2031985" cy="1136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Lusitana" pitchFamily="2" charset="0"/>
                </a:rPr>
                <a:t>AUROC = 0.913</a:t>
              </a:r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3E4DAC0-1455-DC4F-9562-515BDE19C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767792"/>
              </p:ext>
            </p:extLst>
          </p:nvPr>
        </p:nvGraphicFramePr>
        <p:xfrm>
          <a:off x="3727629" y="2652529"/>
          <a:ext cx="3892371" cy="2771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51386">
                  <a:extLst>
                    <a:ext uri="{9D8B030D-6E8A-4147-A177-3AD203B41FA5}">
                      <a16:colId xmlns:a16="http://schemas.microsoft.com/office/drawing/2014/main" val="2546607406"/>
                    </a:ext>
                  </a:extLst>
                </a:gridCol>
                <a:gridCol w="1403115">
                  <a:extLst>
                    <a:ext uri="{9D8B030D-6E8A-4147-A177-3AD203B41FA5}">
                      <a16:colId xmlns:a16="http://schemas.microsoft.com/office/drawing/2014/main" val="4209961578"/>
                    </a:ext>
                  </a:extLst>
                </a:gridCol>
                <a:gridCol w="1437870">
                  <a:extLst>
                    <a:ext uri="{9D8B030D-6E8A-4147-A177-3AD203B41FA5}">
                      <a16:colId xmlns:a16="http://schemas.microsoft.com/office/drawing/2014/main" val="3644029023"/>
                    </a:ext>
                  </a:extLst>
                </a:gridCol>
              </a:tblGrid>
              <a:tr h="842464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N (predicted)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P (predicted)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extLst>
                  <a:ext uri="{0D108BD9-81ED-4DB2-BD59-A6C34878D82A}">
                    <a16:rowId xmlns:a16="http://schemas.microsoft.com/office/drawing/2014/main" val="2141506907"/>
                  </a:ext>
                </a:extLst>
              </a:tr>
              <a:tr h="9646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N (actual)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TN = 6395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FP = 443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extLst>
                  <a:ext uri="{0D108BD9-81ED-4DB2-BD59-A6C34878D82A}">
                    <a16:rowId xmlns:a16="http://schemas.microsoft.com/office/drawing/2014/main" val="3889698626"/>
                  </a:ext>
                </a:extLst>
              </a:tr>
              <a:tr h="9646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P (actual)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FN  = 681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TP = 1818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extLst>
                  <a:ext uri="{0D108BD9-81ED-4DB2-BD59-A6C34878D82A}">
                    <a16:rowId xmlns:a16="http://schemas.microsoft.com/office/drawing/2014/main" val="312785920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CC174F-3A9B-254E-A9A2-27219F762DAF}"/>
              </a:ext>
            </a:extLst>
          </p:cNvPr>
          <p:cNvSpPr txBox="1"/>
          <p:nvPr/>
        </p:nvSpPr>
        <p:spPr>
          <a:xfrm>
            <a:off x="4544044" y="5557721"/>
            <a:ext cx="21226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usitana" pitchFamily="2" charset="0"/>
              </a:rPr>
              <a:t>Accuracy  = 0.88</a:t>
            </a:r>
          </a:p>
          <a:p>
            <a:r>
              <a:rPr lang="en-US" sz="2200" dirty="0">
                <a:latin typeface="Lusitana" pitchFamily="2" charset="0"/>
              </a:rPr>
              <a:t>F1_score = 0.76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FC2F46C-A272-3E4F-8EC3-B62262339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130797"/>
              </p:ext>
            </p:extLst>
          </p:nvPr>
        </p:nvGraphicFramePr>
        <p:xfrm>
          <a:off x="7773563" y="2652529"/>
          <a:ext cx="3892371" cy="2771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86">
                  <a:extLst>
                    <a:ext uri="{9D8B030D-6E8A-4147-A177-3AD203B41FA5}">
                      <a16:colId xmlns:a16="http://schemas.microsoft.com/office/drawing/2014/main" val="2546607406"/>
                    </a:ext>
                  </a:extLst>
                </a:gridCol>
                <a:gridCol w="1403115">
                  <a:extLst>
                    <a:ext uri="{9D8B030D-6E8A-4147-A177-3AD203B41FA5}">
                      <a16:colId xmlns:a16="http://schemas.microsoft.com/office/drawing/2014/main" val="4209961578"/>
                    </a:ext>
                  </a:extLst>
                </a:gridCol>
                <a:gridCol w="1437870">
                  <a:extLst>
                    <a:ext uri="{9D8B030D-6E8A-4147-A177-3AD203B41FA5}">
                      <a16:colId xmlns:a16="http://schemas.microsoft.com/office/drawing/2014/main" val="3644029023"/>
                    </a:ext>
                  </a:extLst>
                </a:gridCol>
              </a:tblGrid>
              <a:tr h="842464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N (predicted)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P (predicted)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extLst>
                  <a:ext uri="{0D108BD9-81ED-4DB2-BD59-A6C34878D82A}">
                    <a16:rowId xmlns:a16="http://schemas.microsoft.com/office/drawing/2014/main" val="2141506907"/>
                  </a:ext>
                </a:extLst>
              </a:tr>
              <a:tr h="9646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N (actual)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TN = 6046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FP = 402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extLst>
                  <a:ext uri="{0D108BD9-81ED-4DB2-BD59-A6C34878D82A}">
                    <a16:rowId xmlns:a16="http://schemas.microsoft.com/office/drawing/2014/main" val="3889698626"/>
                  </a:ext>
                </a:extLst>
              </a:tr>
              <a:tr h="9646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P (actual)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FN  = 199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TP = 94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extLst>
                  <a:ext uri="{0D108BD9-81ED-4DB2-BD59-A6C34878D82A}">
                    <a16:rowId xmlns:a16="http://schemas.microsoft.com/office/drawing/2014/main" val="312785920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BA467D1-4001-C249-AC2C-0EF5FAF5B055}"/>
              </a:ext>
            </a:extLst>
          </p:cNvPr>
          <p:cNvSpPr txBox="1"/>
          <p:nvPr/>
        </p:nvSpPr>
        <p:spPr>
          <a:xfrm>
            <a:off x="4735436" y="1940092"/>
            <a:ext cx="20842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usitana" pitchFamily="2" charset="0"/>
              </a:rPr>
              <a:t>Held out test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CDE782-206D-B849-A552-1660E8337A96}"/>
              </a:ext>
            </a:extLst>
          </p:cNvPr>
          <p:cNvSpPr txBox="1"/>
          <p:nvPr/>
        </p:nvSpPr>
        <p:spPr>
          <a:xfrm>
            <a:off x="8355864" y="1940092"/>
            <a:ext cx="3275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usitana" pitchFamily="2" charset="0"/>
              </a:rPr>
              <a:t>DFT-labeled </a:t>
            </a:r>
            <a:r>
              <a:rPr lang="en-US" sz="2200" dirty="0" err="1">
                <a:latin typeface="Lusitana" pitchFamily="2" charset="0"/>
              </a:rPr>
              <a:t>test_data.csv</a:t>
            </a:r>
            <a:endParaRPr lang="en-US" sz="2200" dirty="0">
              <a:latin typeface="Lusitana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C9F86-8DD4-7148-A942-B9CF29B6E23B}"/>
              </a:ext>
            </a:extLst>
          </p:cNvPr>
          <p:cNvSpPr txBox="1"/>
          <p:nvPr/>
        </p:nvSpPr>
        <p:spPr>
          <a:xfrm>
            <a:off x="8849532" y="5703376"/>
            <a:ext cx="21194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usitana" pitchFamily="2" charset="0"/>
              </a:rPr>
              <a:t>Accuracy = 0.911</a:t>
            </a:r>
          </a:p>
          <a:p>
            <a:r>
              <a:rPr lang="en-US" sz="2200" dirty="0">
                <a:latin typeface="Lusitana" pitchFamily="2" charset="0"/>
              </a:rPr>
              <a:t>F1_score = 0.24</a:t>
            </a:r>
          </a:p>
        </p:txBody>
      </p:sp>
    </p:spTree>
    <p:extLst>
      <p:ext uri="{BB962C8B-B14F-4D97-AF65-F5344CB8AC3E}">
        <p14:creationId xmlns:p14="http://schemas.microsoft.com/office/powerpoint/2010/main" val="3274799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rf</a:t>
            </a:r>
            <a:r>
              <a:rPr lang="en-US" sz="4400" dirty="0"/>
              <a:t> </a:t>
            </a:r>
            <a:r>
              <a:rPr lang="en-US" sz="4400" dirty="0" err="1"/>
              <a:t>supersampled</a:t>
            </a:r>
            <a:r>
              <a:rPr lang="en-US" sz="4400" dirty="0"/>
              <a:t> 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3E4DAC0-1455-DC4F-9562-515BDE19C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18630"/>
              </p:ext>
            </p:extLst>
          </p:nvPr>
        </p:nvGraphicFramePr>
        <p:xfrm>
          <a:off x="3727629" y="2652529"/>
          <a:ext cx="3892371" cy="2771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51386">
                  <a:extLst>
                    <a:ext uri="{9D8B030D-6E8A-4147-A177-3AD203B41FA5}">
                      <a16:colId xmlns:a16="http://schemas.microsoft.com/office/drawing/2014/main" val="2546607406"/>
                    </a:ext>
                  </a:extLst>
                </a:gridCol>
                <a:gridCol w="1403115">
                  <a:extLst>
                    <a:ext uri="{9D8B030D-6E8A-4147-A177-3AD203B41FA5}">
                      <a16:colId xmlns:a16="http://schemas.microsoft.com/office/drawing/2014/main" val="4209961578"/>
                    </a:ext>
                  </a:extLst>
                </a:gridCol>
                <a:gridCol w="1437870">
                  <a:extLst>
                    <a:ext uri="{9D8B030D-6E8A-4147-A177-3AD203B41FA5}">
                      <a16:colId xmlns:a16="http://schemas.microsoft.com/office/drawing/2014/main" val="3644029023"/>
                    </a:ext>
                  </a:extLst>
                </a:gridCol>
              </a:tblGrid>
              <a:tr h="842464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N (predicted)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P (predicted)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extLst>
                  <a:ext uri="{0D108BD9-81ED-4DB2-BD59-A6C34878D82A}">
                    <a16:rowId xmlns:a16="http://schemas.microsoft.com/office/drawing/2014/main" val="2141506907"/>
                  </a:ext>
                </a:extLst>
              </a:tr>
              <a:tr h="9646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N (actual)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TN = 6483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FP = 412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extLst>
                  <a:ext uri="{0D108BD9-81ED-4DB2-BD59-A6C34878D82A}">
                    <a16:rowId xmlns:a16="http://schemas.microsoft.com/office/drawing/2014/main" val="3889698626"/>
                  </a:ext>
                </a:extLst>
              </a:tr>
              <a:tr h="9646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P (actual)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FN  = 29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TP = 4881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extLst>
                  <a:ext uri="{0D108BD9-81ED-4DB2-BD59-A6C34878D82A}">
                    <a16:rowId xmlns:a16="http://schemas.microsoft.com/office/drawing/2014/main" val="312785920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CC174F-3A9B-254E-A9A2-27219F762DAF}"/>
              </a:ext>
            </a:extLst>
          </p:cNvPr>
          <p:cNvSpPr txBox="1"/>
          <p:nvPr/>
        </p:nvSpPr>
        <p:spPr>
          <a:xfrm>
            <a:off x="4544044" y="5557721"/>
            <a:ext cx="21291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usitana" pitchFamily="2" charset="0"/>
              </a:rPr>
              <a:t>Accuracy  = 0.96</a:t>
            </a:r>
          </a:p>
          <a:p>
            <a:r>
              <a:rPr lang="en-US" sz="2200" dirty="0">
                <a:latin typeface="Lusitana" pitchFamily="2" charset="0"/>
              </a:rPr>
              <a:t>F1_score = 0.96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FC2F46C-A272-3E4F-8EC3-B62262339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83132"/>
              </p:ext>
            </p:extLst>
          </p:nvPr>
        </p:nvGraphicFramePr>
        <p:xfrm>
          <a:off x="7773563" y="2652529"/>
          <a:ext cx="3892371" cy="2771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86">
                  <a:extLst>
                    <a:ext uri="{9D8B030D-6E8A-4147-A177-3AD203B41FA5}">
                      <a16:colId xmlns:a16="http://schemas.microsoft.com/office/drawing/2014/main" val="2546607406"/>
                    </a:ext>
                  </a:extLst>
                </a:gridCol>
                <a:gridCol w="1403115">
                  <a:extLst>
                    <a:ext uri="{9D8B030D-6E8A-4147-A177-3AD203B41FA5}">
                      <a16:colId xmlns:a16="http://schemas.microsoft.com/office/drawing/2014/main" val="4209961578"/>
                    </a:ext>
                  </a:extLst>
                </a:gridCol>
                <a:gridCol w="1437870">
                  <a:extLst>
                    <a:ext uri="{9D8B030D-6E8A-4147-A177-3AD203B41FA5}">
                      <a16:colId xmlns:a16="http://schemas.microsoft.com/office/drawing/2014/main" val="3644029023"/>
                    </a:ext>
                  </a:extLst>
                </a:gridCol>
              </a:tblGrid>
              <a:tr h="842464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N (predicted)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P (predicted)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extLst>
                  <a:ext uri="{0D108BD9-81ED-4DB2-BD59-A6C34878D82A}">
                    <a16:rowId xmlns:a16="http://schemas.microsoft.com/office/drawing/2014/main" val="2141506907"/>
                  </a:ext>
                </a:extLst>
              </a:tr>
              <a:tr h="9646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N (actual)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TN = 5897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FP = 551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extLst>
                  <a:ext uri="{0D108BD9-81ED-4DB2-BD59-A6C34878D82A}">
                    <a16:rowId xmlns:a16="http://schemas.microsoft.com/office/drawing/2014/main" val="3889698626"/>
                  </a:ext>
                </a:extLst>
              </a:tr>
              <a:tr h="9646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P (actual)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FN  = 126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TP = 167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extLst>
                  <a:ext uri="{0D108BD9-81ED-4DB2-BD59-A6C34878D82A}">
                    <a16:rowId xmlns:a16="http://schemas.microsoft.com/office/drawing/2014/main" val="312785920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BA467D1-4001-C249-AC2C-0EF5FAF5B055}"/>
              </a:ext>
            </a:extLst>
          </p:cNvPr>
          <p:cNvSpPr txBox="1"/>
          <p:nvPr/>
        </p:nvSpPr>
        <p:spPr>
          <a:xfrm>
            <a:off x="4735436" y="1940092"/>
            <a:ext cx="20842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usitana" pitchFamily="2" charset="0"/>
              </a:rPr>
              <a:t>Held out test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CDE782-206D-B849-A552-1660E8337A96}"/>
              </a:ext>
            </a:extLst>
          </p:cNvPr>
          <p:cNvSpPr txBox="1"/>
          <p:nvPr/>
        </p:nvSpPr>
        <p:spPr>
          <a:xfrm>
            <a:off x="8355864" y="1940092"/>
            <a:ext cx="3275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usitana" pitchFamily="2" charset="0"/>
              </a:rPr>
              <a:t>DFT-labeled </a:t>
            </a:r>
            <a:r>
              <a:rPr lang="en-US" sz="2200" dirty="0" err="1">
                <a:latin typeface="Lusitana" pitchFamily="2" charset="0"/>
              </a:rPr>
              <a:t>test_data.csv</a:t>
            </a:r>
            <a:endParaRPr lang="en-US" sz="2200" dirty="0">
              <a:latin typeface="Lusitana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C9F86-8DD4-7148-A942-B9CF29B6E23B}"/>
              </a:ext>
            </a:extLst>
          </p:cNvPr>
          <p:cNvSpPr txBox="1"/>
          <p:nvPr/>
        </p:nvSpPr>
        <p:spPr>
          <a:xfrm>
            <a:off x="8849532" y="5703376"/>
            <a:ext cx="19607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usitana" pitchFamily="2" charset="0"/>
              </a:rPr>
              <a:t>Accuracy = 0.9</a:t>
            </a:r>
          </a:p>
          <a:p>
            <a:r>
              <a:rPr lang="en-US" sz="2200" dirty="0">
                <a:latin typeface="Lusitana" pitchFamily="2" charset="0"/>
              </a:rPr>
              <a:t>F1_score = 0.33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84E7AC-0C5E-2348-BBD6-916FEA4DE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57" y="1598386"/>
            <a:ext cx="2711615" cy="26143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8CDCE0-F72A-DC43-9729-BBF3D354CEDF}"/>
              </a:ext>
            </a:extLst>
          </p:cNvPr>
          <p:cNvSpPr txBox="1"/>
          <p:nvPr/>
        </p:nvSpPr>
        <p:spPr>
          <a:xfrm>
            <a:off x="1352420" y="2310369"/>
            <a:ext cx="160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AUROC = 0.996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34816-71CD-CF4D-ADF2-366A00B44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93" y="4212772"/>
            <a:ext cx="2209934" cy="21921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C1D0F84-A47D-B14F-BA2B-6910EC9A71EF}"/>
              </a:ext>
            </a:extLst>
          </p:cNvPr>
          <p:cNvSpPr txBox="1"/>
          <p:nvPr/>
        </p:nvSpPr>
        <p:spPr>
          <a:xfrm>
            <a:off x="1450205" y="5074948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 = 0.92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1AF66FD-CA90-464E-8D52-49CB069E2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7890" y="169740"/>
            <a:ext cx="4034755" cy="17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4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Further considerations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DB4E61-B62E-774E-B918-1593DF3D2428}"/>
              </a:ext>
            </a:extLst>
          </p:cNvPr>
          <p:cNvSpPr txBox="1"/>
          <p:nvPr/>
        </p:nvSpPr>
        <p:spPr>
          <a:xfrm>
            <a:off x="790576" y="1707984"/>
            <a:ext cx="1013936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2200" dirty="0">
                <a:latin typeface="Lusitana" pitchFamily="2" charset="0"/>
              </a:rPr>
              <a:t>Investigate design space, low F1 score could be due to inability to extrapolate</a:t>
            </a:r>
          </a:p>
          <a:p>
            <a:pPr marL="342900" indent="-342900" algn="just">
              <a:buFontTx/>
              <a:buChar char="-"/>
            </a:pPr>
            <a:endParaRPr lang="en-US" sz="2200" dirty="0">
              <a:latin typeface="Lusitana" pitchFamily="2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200" dirty="0">
                <a:latin typeface="Lusitana" pitchFamily="2" charset="0"/>
              </a:rPr>
              <a:t>Feature engineering</a:t>
            </a:r>
          </a:p>
          <a:p>
            <a:pPr marL="342900" indent="-342900" algn="just">
              <a:buFontTx/>
              <a:buChar char="-"/>
            </a:pPr>
            <a:endParaRPr lang="en-US" sz="2200" dirty="0">
              <a:latin typeface="Lusitana" pitchFamily="2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200" dirty="0">
                <a:latin typeface="Lusitana" pitchFamily="2" charset="0"/>
              </a:rPr>
              <a:t>More data</a:t>
            </a:r>
          </a:p>
        </p:txBody>
      </p:sp>
    </p:spTree>
    <p:extLst>
      <p:ext uri="{BB962C8B-B14F-4D97-AF65-F5344CB8AC3E}">
        <p14:creationId xmlns:p14="http://schemas.microsoft.com/office/powerpoint/2010/main" val="265019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1510" y="5013162"/>
            <a:ext cx="3085212" cy="1147868"/>
          </a:xfrm>
          <a:prstGeom prst="rect">
            <a:avLst/>
          </a:prstGeom>
        </p:spPr>
      </p:pic>
      <p:sp>
        <p:nvSpPr>
          <p:cNvPr id="4" name="Title 4"/>
          <p:cNvSpPr txBox="1">
            <a:spLocks/>
          </p:cNvSpPr>
          <p:nvPr/>
        </p:nvSpPr>
        <p:spPr>
          <a:xfrm>
            <a:off x="556683" y="665797"/>
            <a:ext cx="3615267" cy="3691714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Barlow Semi Condensed SemiBold" charset="0"/>
                <a:ea typeface="Barlow Semi Condensed SemiBold" charset="0"/>
                <a:cs typeface="Barlow Semi Condensed SemiBold" charset="0"/>
              </a:defRPr>
            </a:lvl1pPr>
          </a:lstStyle>
          <a:p>
            <a:pPr algn="l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8166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Tuning </a:t>
            </a:r>
            <a:r>
              <a:rPr lang="en-US" sz="4400" dirty="0" err="1"/>
              <a:t>rf</a:t>
            </a:r>
            <a:r>
              <a:rPr lang="en-US" sz="4400" dirty="0"/>
              <a:t> hyperparameters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3A7987-DB4A-AE4F-8A89-15A6F92C0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2050"/>
              </p:ext>
            </p:extLst>
          </p:nvPr>
        </p:nvGraphicFramePr>
        <p:xfrm>
          <a:off x="4681886" y="1560023"/>
          <a:ext cx="3018273" cy="20471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5281">
                  <a:extLst>
                    <a:ext uri="{9D8B030D-6E8A-4147-A177-3AD203B41FA5}">
                      <a16:colId xmlns:a16="http://schemas.microsoft.com/office/drawing/2014/main" val="2546607406"/>
                    </a:ext>
                  </a:extLst>
                </a:gridCol>
                <a:gridCol w="995224">
                  <a:extLst>
                    <a:ext uri="{9D8B030D-6E8A-4147-A177-3AD203B41FA5}">
                      <a16:colId xmlns:a16="http://schemas.microsoft.com/office/drawing/2014/main" val="4209961578"/>
                    </a:ext>
                  </a:extLst>
                </a:gridCol>
                <a:gridCol w="1207768">
                  <a:extLst>
                    <a:ext uri="{9D8B030D-6E8A-4147-A177-3AD203B41FA5}">
                      <a16:colId xmlns:a16="http://schemas.microsoft.com/office/drawing/2014/main" val="3644029023"/>
                    </a:ext>
                  </a:extLst>
                </a:gridCol>
              </a:tblGrid>
              <a:tr h="6251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ysClr val="windowText" lastClr="000000"/>
                          </a:solidFill>
                          <a:latin typeface="Lusitana" pitchFamily="2" charset="0"/>
                        </a:rPr>
                        <a:t>n_estimators</a:t>
                      </a: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Lusitana" pitchFamily="2" charset="0"/>
                        </a:rPr>
                        <a:t> = 10</a:t>
                      </a: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N (predicted)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P (predicted)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extLst>
                  <a:ext uri="{0D108BD9-81ED-4DB2-BD59-A6C34878D82A}">
                    <a16:rowId xmlns:a16="http://schemas.microsoft.com/office/drawing/2014/main" val="2141506907"/>
                  </a:ext>
                </a:extLst>
              </a:tr>
              <a:tr h="6338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N (actual)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TN = 6665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FP = 173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extLst>
                  <a:ext uri="{0D108BD9-81ED-4DB2-BD59-A6C34878D82A}">
                    <a16:rowId xmlns:a16="http://schemas.microsoft.com/office/drawing/2014/main" val="3889698626"/>
                  </a:ext>
                </a:extLst>
              </a:tr>
              <a:tr h="6338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P (actual)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FN  = 583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TP = 1916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extLst>
                  <a:ext uri="{0D108BD9-81ED-4DB2-BD59-A6C34878D82A}">
                    <a16:rowId xmlns:a16="http://schemas.microsoft.com/office/drawing/2014/main" val="31278592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06AA8B-BD59-0641-87BC-85CC05AB1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127218"/>
              </p:ext>
            </p:extLst>
          </p:nvPr>
        </p:nvGraphicFramePr>
        <p:xfrm>
          <a:off x="8518484" y="1560022"/>
          <a:ext cx="3018273" cy="20471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5281">
                  <a:extLst>
                    <a:ext uri="{9D8B030D-6E8A-4147-A177-3AD203B41FA5}">
                      <a16:colId xmlns:a16="http://schemas.microsoft.com/office/drawing/2014/main" val="2546607406"/>
                    </a:ext>
                  </a:extLst>
                </a:gridCol>
                <a:gridCol w="995224">
                  <a:extLst>
                    <a:ext uri="{9D8B030D-6E8A-4147-A177-3AD203B41FA5}">
                      <a16:colId xmlns:a16="http://schemas.microsoft.com/office/drawing/2014/main" val="4209961578"/>
                    </a:ext>
                  </a:extLst>
                </a:gridCol>
                <a:gridCol w="1207768">
                  <a:extLst>
                    <a:ext uri="{9D8B030D-6E8A-4147-A177-3AD203B41FA5}">
                      <a16:colId xmlns:a16="http://schemas.microsoft.com/office/drawing/2014/main" val="3644029023"/>
                    </a:ext>
                  </a:extLst>
                </a:gridCol>
              </a:tblGrid>
              <a:tr h="6251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ysClr val="windowText" lastClr="000000"/>
                          </a:solidFill>
                          <a:latin typeface="Lusitana" pitchFamily="2" charset="0"/>
                        </a:rPr>
                        <a:t>n_estimators</a:t>
                      </a: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Lusitana" pitchFamily="2" charset="0"/>
                        </a:rPr>
                        <a:t> = 20</a:t>
                      </a: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N (predicted)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P (predicted)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extLst>
                  <a:ext uri="{0D108BD9-81ED-4DB2-BD59-A6C34878D82A}">
                    <a16:rowId xmlns:a16="http://schemas.microsoft.com/office/drawing/2014/main" val="2141506907"/>
                  </a:ext>
                </a:extLst>
              </a:tr>
              <a:tr h="6338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N (actual)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TN = 6697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FP = 141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extLst>
                  <a:ext uri="{0D108BD9-81ED-4DB2-BD59-A6C34878D82A}">
                    <a16:rowId xmlns:a16="http://schemas.microsoft.com/office/drawing/2014/main" val="3889698626"/>
                  </a:ext>
                </a:extLst>
              </a:tr>
              <a:tr h="6338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P (actual)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FN  = 578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TP = 1921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extLst>
                  <a:ext uri="{0D108BD9-81ED-4DB2-BD59-A6C34878D82A}">
                    <a16:rowId xmlns:a16="http://schemas.microsoft.com/office/drawing/2014/main" val="31278592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D81708-8012-5349-A780-123F059C7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858214"/>
              </p:ext>
            </p:extLst>
          </p:nvPr>
        </p:nvGraphicFramePr>
        <p:xfrm>
          <a:off x="845288" y="1560023"/>
          <a:ext cx="3018273" cy="20471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5281">
                  <a:extLst>
                    <a:ext uri="{9D8B030D-6E8A-4147-A177-3AD203B41FA5}">
                      <a16:colId xmlns:a16="http://schemas.microsoft.com/office/drawing/2014/main" val="2546607406"/>
                    </a:ext>
                  </a:extLst>
                </a:gridCol>
                <a:gridCol w="995224">
                  <a:extLst>
                    <a:ext uri="{9D8B030D-6E8A-4147-A177-3AD203B41FA5}">
                      <a16:colId xmlns:a16="http://schemas.microsoft.com/office/drawing/2014/main" val="4209961578"/>
                    </a:ext>
                  </a:extLst>
                </a:gridCol>
                <a:gridCol w="1207768">
                  <a:extLst>
                    <a:ext uri="{9D8B030D-6E8A-4147-A177-3AD203B41FA5}">
                      <a16:colId xmlns:a16="http://schemas.microsoft.com/office/drawing/2014/main" val="3644029023"/>
                    </a:ext>
                  </a:extLst>
                </a:gridCol>
              </a:tblGrid>
              <a:tr h="6251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ysClr val="windowText" lastClr="000000"/>
                          </a:solidFill>
                          <a:latin typeface="Lusitana" pitchFamily="2" charset="0"/>
                        </a:rPr>
                        <a:t>n_estimators</a:t>
                      </a: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Lusitana" pitchFamily="2" charset="0"/>
                        </a:rPr>
                        <a:t> = 3</a:t>
                      </a: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N (predicted)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P (predicted)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extLst>
                  <a:ext uri="{0D108BD9-81ED-4DB2-BD59-A6C34878D82A}">
                    <a16:rowId xmlns:a16="http://schemas.microsoft.com/office/drawing/2014/main" val="2141506907"/>
                  </a:ext>
                </a:extLst>
              </a:tr>
              <a:tr h="6338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N (actual)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TN = 6500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FP = 338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extLst>
                  <a:ext uri="{0D108BD9-81ED-4DB2-BD59-A6C34878D82A}">
                    <a16:rowId xmlns:a16="http://schemas.microsoft.com/office/drawing/2014/main" val="3889698626"/>
                  </a:ext>
                </a:extLst>
              </a:tr>
              <a:tr h="6338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P (actual)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FN  = 539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TP = 1960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8018" marR="48018" marT="24009" marB="24009"/>
                </a:tc>
                <a:extLst>
                  <a:ext uri="{0D108BD9-81ED-4DB2-BD59-A6C34878D82A}">
                    <a16:rowId xmlns:a16="http://schemas.microsoft.com/office/drawing/2014/main" val="312785920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EF7E67-3A1E-9B49-91BC-0B727D6D7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298088"/>
              </p:ext>
            </p:extLst>
          </p:nvPr>
        </p:nvGraphicFramePr>
        <p:xfrm>
          <a:off x="864528" y="3895628"/>
          <a:ext cx="3136627" cy="2098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7250">
                  <a:extLst>
                    <a:ext uri="{9D8B030D-6E8A-4147-A177-3AD203B41FA5}">
                      <a16:colId xmlns:a16="http://schemas.microsoft.com/office/drawing/2014/main" val="2546607406"/>
                    </a:ext>
                  </a:extLst>
                </a:gridCol>
                <a:gridCol w="1034249">
                  <a:extLst>
                    <a:ext uri="{9D8B030D-6E8A-4147-A177-3AD203B41FA5}">
                      <a16:colId xmlns:a16="http://schemas.microsoft.com/office/drawing/2014/main" val="4209961578"/>
                    </a:ext>
                  </a:extLst>
                </a:gridCol>
                <a:gridCol w="1255128">
                  <a:extLst>
                    <a:ext uri="{9D8B030D-6E8A-4147-A177-3AD203B41FA5}">
                      <a16:colId xmlns:a16="http://schemas.microsoft.com/office/drawing/2014/main" val="3644029023"/>
                    </a:ext>
                  </a:extLst>
                </a:gridCol>
              </a:tblGrid>
              <a:tr h="6496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ysClr val="windowText" lastClr="000000"/>
                          </a:solidFill>
                          <a:latin typeface="Lusitana" pitchFamily="2" charset="0"/>
                        </a:rPr>
                        <a:t>test_size</a:t>
                      </a: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Lusitana" pitchFamily="2" charset="0"/>
                        </a:rPr>
                        <a:t> = 0.1 </a:t>
                      </a: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N (predicted)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P (predicted)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extLst>
                  <a:ext uri="{0D108BD9-81ED-4DB2-BD59-A6C34878D82A}">
                    <a16:rowId xmlns:a16="http://schemas.microsoft.com/office/drawing/2014/main" val="2141506907"/>
                  </a:ext>
                </a:extLst>
              </a:tr>
              <a:tr h="6586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N (actual)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TN = 2002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FP = 50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extLst>
                  <a:ext uri="{0D108BD9-81ED-4DB2-BD59-A6C34878D82A}">
                    <a16:rowId xmlns:a16="http://schemas.microsoft.com/office/drawing/2014/main" val="3889698626"/>
                  </a:ext>
                </a:extLst>
              </a:tr>
              <a:tr h="6586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P (actual)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FN  = 160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TP = 618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extLst>
                  <a:ext uri="{0D108BD9-81ED-4DB2-BD59-A6C34878D82A}">
                    <a16:rowId xmlns:a16="http://schemas.microsoft.com/office/drawing/2014/main" val="312785920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6970399-4EEB-0A40-9F27-E809FBD08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714266"/>
              </p:ext>
            </p:extLst>
          </p:nvPr>
        </p:nvGraphicFramePr>
        <p:xfrm>
          <a:off x="4681886" y="3895627"/>
          <a:ext cx="3136627" cy="2098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7250">
                  <a:extLst>
                    <a:ext uri="{9D8B030D-6E8A-4147-A177-3AD203B41FA5}">
                      <a16:colId xmlns:a16="http://schemas.microsoft.com/office/drawing/2014/main" val="2546607406"/>
                    </a:ext>
                  </a:extLst>
                </a:gridCol>
                <a:gridCol w="1034249">
                  <a:extLst>
                    <a:ext uri="{9D8B030D-6E8A-4147-A177-3AD203B41FA5}">
                      <a16:colId xmlns:a16="http://schemas.microsoft.com/office/drawing/2014/main" val="4209961578"/>
                    </a:ext>
                  </a:extLst>
                </a:gridCol>
                <a:gridCol w="1255128">
                  <a:extLst>
                    <a:ext uri="{9D8B030D-6E8A-4147-A177-3AD203B41FA5}">
                      <a16:colId xmlns:a16="http://schemas.microsoft.com/office/drawing/2014/main" val="3644029023"/>
                    </a:ext>
                  </a:extLst>
                </a:gridCol>
              </a:tblGrid>
              <a:tr h="6496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ysClr val="windowText" lastClr="000000"/>
                          </a:solidFill>
                          <a:latin typeface="Lusitana" pitchFamily="2" charset="0"/>
                        </a:rPr>
                        <a:t>test_size</a:t>
                      </a: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Lusitana" pitchFamily="2" charset="0"/>
                        </a:rPr>
                        <a:t> = 0.25</a:t>
                      </a: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N (predicted)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P (predicted)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extLst>
                  <a:ext uri="{0D108BD9-81ED-4DB2-BD59-A6C34878D82A}">
                    <a16:rowId xmlns:a16="http://schemas.microsoft.com/office/drawing/2014/main" val="2141506907"/>
                  </a:ext>
                </a:extLst>
              </a:tr>
              <a:tr h="6586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N (actual)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TN = 5126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FP = 102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extLst>
                  <a:ext uri="{0D108BD9-81ED-4DB2-BD59-A6C34878D82A}">
                    <a16:rowId xmlns:a16="http://schemas.microsoft.com/office/drawing/2014/main" val="3889698626"/>
                  </a:ext>
                </a:extLst>
              </a:tr>
              <a:tr h="6586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P (actual)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FN  = 405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TP = 1440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extLst>
                  <a:ext uri="{0D108BD9-81ED-4DB2-BD59-A6C34878D82A}">
                    <a16:rowId xmlns:a16="http://schemas.microsoft.com/office/drawing/2014/main" val="312785920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4F22EC6-4408-2E42-BFE3-8439B668B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546882"/>
              </p:ext>
            </p:extLst>
          </p:nvPr>
        </p:nvGraphicFramePr>
        <p:xfrm>
          <a:off x="8518484" y="3895627"/>
          <a:ext cx="3136627" cy="2098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7250">
                  <a:extLst>
                    <a:ext uri="{9D8B030D-6E8A-4147-A177-3AD203B41FA5}">
                      <a16:colId xmlns:a16="http://schemas.microsoft.com/office/drawing/2014/main" val="2546607406"/>
                    </a:ext>
                  </a:extLst>
                </a:gridCol>
                <a:gridCol w="1034249">
                  <a:extLst>
                    <a:ext uri="{9D8B030D-6E8A-4147-A177-3AD203B41FA5}">
                      <a16:colId xmlns:a16="http://schemas.microsoft.com/office/drawing/2014/main" val="4209961578"/>
                    </a:ext>
                  </a:extLst>
                </a:gridCol>
                <a:gridCol w="1255128">
                  <a:extLst>
                    <a:ext uri="{9D8B030D-6E8A-4147-A177-3AD203B41FA5}">
                      <a16:colId xmlns:a16="http://schemas.microsoft.com/office/drawing/2014/main" val="3644029023"/>
                    </a:ext>
                  </a:extLst>
                </a:gridCol>
              </a:tblGrid>
              <a:tr h="6496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ysClr val="windowText" lastClr="000000"/>
                          </a:solidFill>
                          <a:latin typeface="Lusitana" pitchFamily="2" charset="0"/>
                        </a:rPr>
                        <a:t>test_size</a:t>
                      </a: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Lusitana" pitchFamily="2" charset="0"/>
                        </a:rPr>
                        <a:t> = 0.33</a:t>
                      </a: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N (predicted)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P (predicted)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extLst>
                  <a:ext uri="{0D108BD9-81ED-4DB2-BD59-A6C34878D82A}">
                    <a16:rowId xmlns:a16="http://schemas.microsoft.com/office/drawing/2014/main" val="2141506907"/>
                  </a:ext>
                </a:extLst>
              </a:tr>
              <a:tr h="6586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N (actual)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TN = 6665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FP = 173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extLst>
                  <a:ext uri="{0D108BD9-81ED-4DB2-BD59-A6C34878D82A}">
                    <a16:rowId xmlns:a16="http://schemas.microsoft.com/office/drawing/2014/main" val="3889698626"/>
                  </a:ext>
                </a:extLst>
              </a:tr>
              <a:tr h="6586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P (actual)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FN  = 583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TP = 1916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49901" marR="49901" marT="24950" marB="24950"/>
                </a:tc>
                <a:extLst>
                  <a:ext uri="{0D108BD9-81ED-4DB2-BD59-A6C34878D82A}">
                    <a16:rowId xmlns:a16="http://schemas.microsoft.com/office/drawing/2014/main" val="3127859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593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Binary classification on Citrination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435456-55CF-2C47-8309-6B1DE370F6D7}"/>
              </a:ext>
            </a:extLst>
          </p:cNvPr>
          <p:cNvSpPr txBox="1"/>
          <p:nvPr/>
        </p:nvSpPr>
        <p:spPr>
          <a:xfrm>
            <a:off x="853441" y="5530777"/>
            <a:ext cx="37414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Random subset of data (Citrination limit = 4k rows)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259D51-BAEA-BD49-B665-341083592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1" y="1822377"/>
            <a:ext cx="4216400" cy="37084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108A45A-8C0B-894C-9CBB-354035B92A6B}"/>
              </a:ext>
            </a:extLst>
          </p:cNvPr>
          <p:cNvGrpSpPr/>
          <p:nvPr/>
        </p:nvGrpSpPr>
        <p:grpSpPr>
          <a:xfrm>
            <a:off x="5563203" y="2002627"/>
            <a:ext cx="5790598" cy="3912870"/>
            <a:chOff x="5466080" y="1943100"/>
            <a:chExt cx="5790598" cy="39128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1332BF2-AFE2-E74A-8EA3-18B6C2028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6080" y="1943100"/>
              <a:ext cx="5790598" cy="391287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B3FAD2-3226-9048-B4A6-F50F9FE75BA9}"/>
                </a:ext>
              </a:extLst>
            </p:cNvPr>
            <p:cNvSpPr txBox="1"/>
            <p:nvPr/>
          </p:nvSpPr>
          <p:spPr>
            <a:xfrm>
              <a:off x="7018021" y="4369680"/>
              <a:ext cx="37414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>
                  <a:latin typeface="Lusitana" pitchFamily="2" charset="0"/>
                </a:rPr>
                <a:t>AUROC = 0.948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228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" y="609600"/>
            <a:ext cx="7038110" cy="3652434"/>
          </a:xfrm>
        </p:spPr>
        <p:txBody>
          <a:bodyPr/>
          <a:lstStyle/>
          <a:p>
            <a:r>
              <a:rPr lang="en-US" dirty="0"/>
              <a:t>Predicting the formation of binary compounds using 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423022" y="5562600"/>
            <a:ext cx="3437508" cy="441960"/>
          </a:xfrm>
        </p:spPr>
        <p:txBody>
          <a:bodyPr anchor="t">
            <a:noAutofit/>
          </a:bodyPr>
          <a:lstStyle/>
          <a:p>
            <a:r>
              <a:rPr lang="en-US" sz="1800" b="1" dirty="0"/>
              <a:t>Chris Borg, </a:t>
            </a:r>
            <a:r>
              <a:rPr lang="en-US" sz="1800" dirty="0"/>
              <a:t>Research Scientist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599" y="5562600"/>
            <a:ext cx="3122142" cy="430213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/>
              <a:t>5 September 2019</a:t>
            </a:r>
          </a:p>
        </p:txBody>
      </p:sp>
    </p:spTree>
    <p:extLst>
      <p:ext uri="{BB962C8B-B14F-4D97-AF65-F5344CB8AC3E}">
        <p14:creationId xmlns:p14="http://schemas.microsoft.com/office/powerpoint/2010/main" val="1868553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Test case: Na, Cl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4DC87-98C6-954C-8FE8-78E82AFA1B12}"/>
              </a:ext>
            </a:extLst>
          </p:cNvPr>
          <p:cNvSpPr txBox="1"/>
          <p:nvPr/>
        </p:nvSpPr>
        <p:spPr>
          <a:xfrm>
            <a:off x="993949" y="1822844"/>
            <a:ext cx="4450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Actual: [1, 0, 0, 0, 0, 1, 1, 0, 0, 0, 1]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D51295-3A63-AC47-9980-63ADE3672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95" y="2440566"/>
            <a:ext cx="4491866" cy="35524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CFD915-614C-CF4D-AD33-3358A52958AF}"/>
              </a:ext>
            </a:extLst>
          </p:cNvPr>
          <p:cNvSpPr/>
          <p:nvPr/>
        </p:nvSpPr>
        <p:spPr>
          <a:xfrm>
            <a:off x="703628" y="6179843"/>
            <a:ext cx="4740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usitana" pitchFamily="2" charset="0"/>
                <a:hlinkClick r:id="rId4"/>
              </a:rPr>
              <a:t>http://oqmd.org/materials/composition/NaCl</a:t>
            </a:r>
            <a:endParaRPr lang="en-US" dirty="0">
              <a:latin typeface="Lusitana" pitchFamily="2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8016B38-28CB-BA42-B260-08A0B402F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272452"/>
              </p:ext>
            </p:extLst>
          </p:nvPr>
        </p:nvGraphicFramePr>
        <p:xfrm>
          <a:off x="6518907" y="1808406"/>
          <a:ext cx="4480557" cy="3771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3519">
                  <a:extLst>
                    <a:ext uri="{9D8B030D-6E8A-4147-A177-3AD203B41FA5}">
                      <a16:colId xmlns:a16="http://schemas.microsoft.com/office/drawing/2014/main" val="2155295704"/>
                    </a:ext>
                  </a:extLst>
                </a:gridCol>
                <a:gridCol w="1493519">
                  <a:extLst>
                    <a:ext uri="{9D8B030D-6E8A-4147-A177-3AD203B41FA5}">
                      <a16:colId xmlns:a16="http://schemas.microsoft.com/office/drawing/2014/main" val="3589201367"/>
                    </a:ext>
                  </a:extLst>
                </a:gridCol>
                <a:gridCol w="1493519">
                  <a:extLst>
                    <a:ext uri="{9D8B030D-6E8A-4147-A177-3AD203B41FA5}">
                      <a16:colId xmlns:a16="http://schemas.microsoft.com/office/drawing/2014/main" val="2131226006"/>
                    </a:ext>
                  </a:extLst>
                </a:gridCol>
              </a:tblGrid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usitana" pitchFamily="2" charset="0"/>
                        </a:rPr>
                        <a:t>compound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stable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usitana" pitchFamily="2" charset="0"/>
                        </a:rPr>
                        <a:t>unstable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9213939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usitana" pitchFamily="2" charset="0"/>
                        </a:rPr>
                        <a:t>Na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624844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usitana" pitchFamily="2" charset="0"/>
                        </a:rPr>
                        <a:t>Na0.9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0.86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5470866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Na0.8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0.78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5046395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Na0.7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0.75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4075695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Na0.6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0.69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1348134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usitana" pitchFamily="2" charset="0"/>
                        </a:rPr>
                        <a:t>Na0.5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0.35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0.65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5546773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Na0.4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0.79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1471820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usitana" pitchFamily="2" charset="0"/>
                        </a:rPr>
                        <a:t>Na0.3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0.87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7305877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Na0.2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0.93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6650255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Na0.1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0.95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7850465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Cl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usitana" pitchFamily="2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183874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FCD010D-A546-2C48-B750-C686A145DE9A}"/>
              </a:ext>
            </a:extLst>
          </p:cNvPr>
          <p:cNvSpPr txBox="1"/>
          <p:nvPr/>
        </p:nvSpPr>
        <p:spPr>
          <a:xfrm>
            <a:off x="6297930" y="1192528"/>
            <a:ext cx="4773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Predicted: [</a:t>
            </a:r>
            <a:r>
              <a:rPr lang="en-US" sz="2200" b="1" dirty="0">
                <a:solidFill>
                  <a:srgbClr val="00B050"/>
                </a:solidFill>
                <a:latin typeface="Lusitana" pitchFamily="2" charset="0"/>
              </a:rPr>
              <a:t>1, 0, 0, 0, 0, </a:t>
            </a:r>
            <a:r>
              <a:rPr lang="en-US" sz="2200" b="1" dirty="0">
                <a:solidFill>
                  <a:srgbClr val="FF0000"/>
                </a:solidFill>
                <a:latin typeface="Lusitana" pitchFamily="2" charset="0"/>
              </a:rPr>
              <a:t>0, 0, </a:t>
            </a:r>
            <a:r>
              <a:rPr lang="en-US" sz="2200" b="1" dirty="0">
                <a:solidFill>
                  <a:srgbClr val="00B050"/>
                </a:solidFill>
                <a:latin typeface="Lusitana" pitchFamily="2" charset="0"/>
              </a:rPr>
              <a:t>0, 0, 0, 1</a:t>
            </a:r>
            <a:r>
              <a:rPr lang="en-US" sz="2200" dirty="0">
                <a:latin typeface="Lusitana" pitchFamily="2" charset="0"/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F9A51B-FA63-9D4D-B004-D85D4BF7F03C}"/>
              </a:ext>
            </a:extLst>
          </p:cNvPr>
          <p:cNvSpPr txBox="1"/>
          <p:nvPr/>
        </p:nvSpPr>
        <p:spPr>
          <a:xfrm>
            <a:off x="6518907" y="5779734"/>
            <a:ext cx="4331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Conclusion: No better than random, worse than intuition</a:t>
            </a:r>
          </a:p>
        </p:txBody>
      </p:sp>
    </p:spTree>
    <p:extLst>
      <p:ext uri="{BB962C8B-B14F-4D97-AF65-F5344CB8AC3E}">
        <p14:creationId xmlns:p14="http://schemas.microsoft.com/office/powerpoint/2010/main" val="58564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589C5-1E2B-6E4B-9280-1940F85AC1B5}"/>
              </a:ext>
            </a:extLst>
          </p:cNvPr>
          <p:cNvSpPr txBox="1"/>
          <p:nvPr/>
        </p:nvSpPr>
        <p:spPr>
          <a:xfrm>
            <a:off x="1052919" y="1799570"/>
            <a:ext cx="81530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Lusitana" pitchFamily="2" charset="0"/>
              </a:rPr>
              <a:t>0.     Is this a good problem for ML?</a:t>
            </a:r>
          </a:p>
          <a:p>
            <a:endParaRPr lang="en-US" sz="2000" dirty="0">
              <a:latin typeface="Lusitana" pitchFamily="2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latin typeface="Lusitana" pitchFamily="2" charset="0"/>
              </a:rPr>
              <a:t>Data preparation</a:t>
            </a:r>
          </a:p>
          <a:p>
            <a:pPr marL="457200" indent="-457200">
              <a:buAutoNum type="arabicPeriod"/>
            </a:pPr>
            <a:endParaRPr lang="en-US" sz="2000" dirty="0">
              <a:latin typeface="Lusitana" pitchFamily="2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latin typeface="Lusitana" pitchFamily="2" charset="0"/>
              </a:rPr>
              <a:t>Modeling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>
                <a:latin typeface="Lusitana" pitchFamily="2" charset="0"/>
              </a:rPr>
              <a:t>Classification with random forest</a:t>
            </a:r>
          </a:p>
          <a:p>
            <a:pPr marL="914400" lvl="1" indent="-457200">
              <a:buAutoNum type="alphaLcPeriod"/>
            </a:pPr>
            <a:r>
              <a:rPr lang="en-US" sz="2000" dirty="0">
                <a:latin typeface="Lusitana" pitchFamily="2" charset="0"/>
              </a:rPr>
              <a:t>Model quality metrics</a:t>
            </a:r>
          </a:p>
          <a:p>
            <a:pPr lvl="1"/>
            <a:endParaRPr lang="en-US" sz="2000" dirty="0">
              <a:latin typeface="Lusitana" pitchFamily="2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latin typeface="Lusitana" pitchFamily="2" charset="0"/>
              </a:rPr>
              <a:t>Compare to DFT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>
                <a:latin typeface="Lusitana" pitchFamily="2" charset="0"/>
              </a:rPr>
              <a:t>Model performance vs. “ground-truth”</a:t>
            </a:r>
          </a:p>
          <a:p>
            <a:pPr marL="914400" lvl="1" indent="-457200">
              <a:buFont typeface="+mj-lt"/>
              <a:buAutoNum type="alphaLcPeriod"/>
            </a:pPr>
            <a:endParaRPr lang="en-US" sz="2000" dirty="0">
              <a:latin typeface="Lusitana" pitchFamily="2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latin typeface="Lusitana" pitchFamily="2" charset="0"/>
              </a:rPr>
              <a:t>Further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81636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Task: Predict the stability of binary compounds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70D93-62A5-F04B-9065-32E1D6076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1" y="1648718"/>
            <a:ext cx="4991342" cy="39314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F4328B-6F0D-3F4E-AD4D-98FEEB616A1D}"/>
              </a:ext>
            </a:extLst>
          </p:cNvPr>
          <p:cNvSpPr txBox="1"/>
          <p:nvPr/>
        </p:nvSpPr>
        <p:spPr>
          <a:xfrm>
            <a:off x="5899011" y="5378505"/>
            <a:ext cx="5381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Lusitana" pitchFamily="2" charset="0"/>
              </a:rPr>
              <a:t>Task: build a machine learning model in Python to predict the full stability vector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88E11C-9FAA-4043-9F6C-A008FEAA5A35}"/>
              </a:ext>
            </a:extLst>
          </p:cNvPr>
          <p:cNvSpPr txBox="1"/>
          <p:nvPr/>
        </p:nvSpPr>
        <p:spPr>
          <a:xfrm>
            <a:off x="6101909" y="3477954"/>
            <a:ext cx="47019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Lusitana" pitchFamily="2" charset="0"/>
              </a:rPr>
              <a:t>stabilityVec</a:t>
            </a:r>
            <a:r>
              <a:rPr lang="en-US" sz="2200" dirty="0">
                <a:latin typeface="Lusitana" pitchFamily="2" charset="0"/>
              </a:rPr>
              <a:t>: [1, 0, 0, 0, 0, 1, 1, 0, 0, 0, 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CDF7D-4A4D-AD46-95CE-E46FC2E5EEBC}"/>
              </a:ext>
            </a:extLst>
          </p:cNvPr>
          <p:cNvSpPr txBox="1"/>
          <p:nvPr/>
        </p:nvSpPr>
        <p:spPr>
          <a:xfrm>
            <a:off x="8080526" y="4620590"/>
            <a:ext cx="2746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usitana" pitchFamily="2" charset="0"/>
              </a:rPr>
              <a:t>Na, </a:t>
            </a:r>
            <a:r>
              <a:rPr lang="en-US" sz="2200" dirty="0" err="1">
                <a:latin typeface="Lusitana" pitchFamily="2" charset="0"/>
              </a:rPr>
              <a:t>NaCl</a:t>
            </a:r>
            <a:r>
              <a:rPr lang="en-US" sz="2200" dirty="0">
                <a:latin typeface="Lusitana" pitchFamily="2" charset="0"/>
              </a:rPr>
              <a:t>, Na2Cl3, Cl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06C09E-D5BB-914F-B17C-0BE8B10E723E}"/>
              </a:ext>
            </a:extLst>
          </p:cNvPr>
          <p:cNvSpPr/>
          <p:nvPr/>
        </p:nvSpPr>
        <p:spPr>
          <a:xfrm>
            <a:off x="616457" y="5831443"/>
            <a:ext cx="4740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usitana" pitchFamily="2" charset="0"/>
                <a:hlinkClick r:id="rId4"/>
              </a:rPr>
              <a:t>http://oqmd.org/materials/composition/NaCl</a:t>
            </a:r>
            <a:endParaRPr lang="en-US" dirty="0">
              <a:latin typeface="Lusitan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6DDC7B-3478-3448-AB2A-DAE661E3F7FD}"/>
              </a:ext>
            </a:extLst>
          </p:cNvPr>
          <p:cNvSpPr txBox="1"/>
          <p:nvPr/>
        </p:nvSpPr>
        <p:spPr>
          <a:xfrm>
            <a:off x="6208785" y="4264715"/>
            <a:ext cx="16706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usitana" pitchFamily="2" charset="0"/>
              </a:rPr>
              <a:t>1 = stable</a:t>
            </a:r>
          </a:p>
          <a:p>
            <a:r>
              <a:rPr lang="en-US" sz="2200" dirty="0">
                <a:latin typeface="Lusitana" pitchFamily="2" charset="0"/>
              </a:rPr>
              <a:t>0 = unstable 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188E4FFE-0BBD-7A49-9AF2-CEC8FC19F02C}"/>
              </a:ext>
            </a:extLst>
          </p:cNvPr>
          <p:cNvSpPr/>
          <p:nvPr/>
        </p:nvSpPr>
        <p:spPr>
          <a:xfrm>
            <a:off x="9271462" y="3981340"/>
            <a:ext cx="364391" cy="566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AF8431-527B-AD4F-B0AC-7DFBB9DB606C}"/>
              </a:ext>
            </a:extLst>
          </p:cNvPr>
          <p:cNvSpPr txBox="1"/>
          <p:nvPr/>
        </p:nvSpPr>
        <p:spPr>
          <a:xfrm>
            <a:off x="7098223" y="1648718"/>
            <a:ext cx="39675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Typically, chemists use thermodynamics to determine the relative stability of a binary (AB) compound. 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E021B1D-9490-DC48-BB2A-E7029B6D21B8}"/>
              </a:ext>
            </a:extLst>
          </p:cNvPr>
          <p:cNvSpPr/>
          <p:nvPr/>
        </p:nvSpPr>
        <p:spPr>
          <a:xfrm rot="10800000">
            <a:off x="5899011" y="2013002"/>
            <a:ext cx="879657" cy="513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Is this a reasonable problem for ML to solve?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EDCA76-5C62-5D42-BF72-F8F120A5D0F6}"/>
              </a:ext>
            </a:extLst>
          </p:cNvPr>
          <p:cNvSpPr txBox="1"/>
          <p:nvPr/>
        </p:nvSpPr>
        <p:spPr>
          <a:xfrm>
            <a:off x="590551" y="1954382"/>
            <a:ext cx="101962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Lusitana" pitchFamily="2" charset="0"/>
              </a:rPr>
              <a:t>Machine learning (ML): </a:t>
            </a:r>
            <a:r>
              <a:rPr lang="en-US" sz="2400" dirty="0">
                <a:latin typeface="Lusitana" pitchFamily="2" charset="0"/>
              </a:rPr>
              <a:t>A set of data-driven algorithms that discern patterns from high-dimensional spaces.</a:t>
            </a:r>
          </a:p>
          <a:p>
            <a:pPr algn="just"/>
            <a:endParaRPr lang="en-US" sz="2400" dirty="0">
              <a:latin typeface="Lusitana" pitchFamily="2" charset="0"/>
            </a:endParaRPr>
          </a:p>
          <a:p>
            <a:pPr algn="just"/>
            <a:r>
              <a:rPr lang="en-US" sz="2400" b="1" dirty="0">
                <a:latin typeface="Lusitana" pitchFamily="2" charset="0"/>
              </a:rPr>
              <a:t>High-dimensional input space: </a:t>
            </a:r>
            <a:r>
              <a:rPr lang="en-US" sz="2400" dirty="0">
                <a:latin typeface="Lusitana" pitchFamily="2" charset="0"/>
              </a:rPr>
              <a:t>chemical composition (can be mapped to 100s of physically meaningful features)</a:t>
            </a:r>
          </a:p>
          <a:p>
            <a:pPr algn="just"/>
            <a:endParaRPr lang="en-US" sz="2400" dirty="0">
              <a:latin typeface="Lusitana" pitchFamily="2" charset="0"/>
            </a:endParaRPr>
          </a:p>
          <a:p>
            <a:pPr algn="just"/>
            <a:r>
              <a:rPr lang="en-US" sz="2400" b="1" dirty="0">
                <a:latin typeface="Lusitana" pitchFamily="2" charset="0"/>
              </a:rPr>
              <a:t>Binary output: </a:t>
            </a:r>
            <a:r>
              <a:rPr lang="en-US" sz="2400" dirty="0">
                <a:latin typeface="Lusitana" pitchFamily="2" charset="0"/>
              </a:rPr>
              <a:t>stable/unstable labels for 68k compositions (82 elements, 2572 AB combinations)</a:t>
            </a:r>
          </a:p>
          <a:p>
            <a:pPr algn="just"/>
            <a:endParaRPr lang="en-US" sz="2400" dirty="0">
              <a:latin typeface="Lusitana" pitchFamily="2" charset="0"/>
            </a:endParaRPr>
          </a:p>
          <a:p>
            <a:pPr algn="just"/>
            <a:r>
              <a:rPr lang="en-US" sz="2400" b="1" dirty="0">
                <a:latin typeface="Lusitana" pitchFamily="2" charset="0"/>
              </a:rPr>
              <a:t>Validation / ”ground-truth”: </a:t>
            </a:r>
            <a:r>
              <a:rPr lang="en-US" sz="2400" dirty="0">
                <a:latin typeface="Lusitana" pitchFamily="2" charset="0"/>
              </a:rPr>
              <a:t>DFT calculated enthalpies of formation </a:t>
            </a:r>
          </a:p>
        </p:txBody>
      </p:sp>
    </p:spTree>
    <p:extLst>
      <p:ext uri="{BB962C8B-B14F-4D97-AF65-F5344CB8AC3E}">
        <p14:creationId xmlns:p14="http://schemas.microsoft.com/office/powerpoint/2010/main" val="368767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Preparing dataset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E95514-3DB3-DC4A-A217-3E19E73EA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84" y="1944719"/>
            <a:ext cx="1905293" cy="15382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1509FC-50C5-724D-A426-F6243964D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559" y="2299785"/>
            <a:ext cx="3599998" cy="1019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56355F-F1AD-8D46-A1EC-484EB4157B41}"/>
              </a:ext>
            </a:extLst>
          </p:cNvPr>
          <p:cNvSpPr txBox="1"/>
          <p:nvPr/>
        </p:nvSpPr>
        <p:spPr>
          <a:xfrm>
            <a:off x="2643958" y="2433439"/>
            <a:ext cx="3738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usitana" pitchFamily="2" charset="0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2F91AE-E7F6-8849-AE41-7B29DE6A670C}"/>
              </a:ext>
            </a:extLst>
          </p:cNvPr>
          <p:cNvSpPr txBox="1"/>
          <p:nvPr/>
        </p:nvSpPr>
        <p:spPr>
          <a:xfrm>
            <a:off x="620200" y="3873778"/>
            <a:ext cx="6261587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2572 rows, 99 columns: element A, element B, stability vector, 48 features per element (A, B)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D6833F-FCC6-754B-B7BA-30943D146AAE}"/>
              </a:ext>
            </a:extLst>
          </p:cNvPr>
          <p:cNvSpPr txBox="1"/>
          <p:nvPr/>
        </p:nvSpPr>
        <p:spPr>
          <a:xfrm>
            <a:off x="7563406" y="4933204"/>
            <a:ext cx="39068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 Each row is now a single composition (input) and stability classification (output)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0C42E-01FC-8140-883F-3DC03037718D}"/>
              </a:ext>
            </a:extLst>
          </p:cNvPr>
          <p:cNvSpPr txBox="1"/>
          <p:nvPr/>
        </p:nvSpPr>
        <p:spPr>
          <a:xfrm>
            <a:off x="512970" y="1550722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usitana" pitchFamily="2" charset="0"/>
              </a:rPr>
              <a:t>Inputs: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81F4BA-9E2B-DD46-8F17-E2FC42318FA2}"/>
              </a:ext>
            </a:extLst>
          </p:cNvPr>
          <p:cNvSpPr txBox="1"/>
          <p:nvPr/>
        </p:nvSpPr>
        <p:spPr>
          <a:xfrm>
            <a:off x="3017778" y="1859063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usitana" pitchFamily="2" charset="0"/>
              </a:rPr>
              <a:t>Output: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68301-C756-0340-B0A5-43D42364D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4261" y="1679995"/>
            <a:ext cx="2908300" cy="299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DDBE09CF-3BF0-594E-BA9A-A32771E9087D}"/>
              </a:ext>
            </a:extLst>
          </p:cNvPr>
          <p:cNvSpPr/>
          <p:nvPr/>
        </p:nvSpPr>
        <p:spPr>
          <a:xfrm>
            <a:off x="7067172" y="2539067"/>
            <a:ext cx="1174581" cy="531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FBE1FF-201D-0E48-B6A3-1FC8C18F9031}"/>
              </a:ext>
            </a:extLst>
          </p:cNvPr>
          <p:cNvSpPr txBox="1"/>
          <p:nvPr/>
        </p:nvSpPr>
        <p:spPr>
          <a:xfrm>
            <a:off x="8615643" y="1142700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usitana" pitchFamily="2" charset="0"/>
              </a:rPr>
              <a:t>Input: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A3AF68-B038-3849-98BE-8D1B0569C025}"/>
              </a:ext>
            </a:extLst>
          </p:cNvPr>
          <p:cNvSpPr txBox="1"/>
          <p:nvPr/>
        </p:nvSpPr>
        <p:spPr>
          <a:xfrm>
            <a:off x="9899651" y="1113601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usitana" pitchFamily="2" charset="0"/>
              </a:rPr>
              <a:t>Output: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6930B-DCC7-5849-A765-C357924810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188" y="5050947"/>
            <a:ext cx="5565556" cy="4362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549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Deriving physically-informed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E95514-3DB3-DC4A-A217-3E19E73EA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52" y="1738366"/>
            <a:ext cx="2253326" cy="1819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65E3C11A-BFD7-C547-892E-4EF6BC629131}"/>
              </a:ext>
            </a:extLst>
          </p:cNvPr>
          <p:cNvSpPr/>
          <p:nvPr/>
        </p:nvSpPr>
        <p:spPr>
          <a:xfrm>
            <a:off x="2830868" y="2437707"/>
            <a:ext cx="708660" cy="215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9AEBA-EC86-C845-A15B-75B4A43DF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508" y="1537346"/>
            <a:ext cx="2265445" cy="22212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1D86EECD-91C5-6743-AA38-94DEA9B499EA}"/>
              </a:ext>
            </a:extLst>
          </p:cNvPr>
          <p:cNvSpPr/>
          <p:nvPr/>
        </p:nvSpPr>
        <p:spPr>
          <a:xfrm>
            <a:off x="6319034" y="2437707"/>
            <a:ext cx="708660" cy="215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1B79AD-A62D-C949-8DC6-C3B507EA9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8469" y="4571286"/>
            <a:ext cx="8325532" cy="16540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D26683E-BDF5-8747-B181-8CB4AC1712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0987" y="1742101"/>
            <a:ext cx="4520289" cy="20164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222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Choosing an estimator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1F0EF1-EC92-E74F-9759-C7D1E630AF24}"/>
              </a:ext>
            </a:extLst>
          </p:cNvPr>
          <p:cNvGrpSpPr/>
          <p:nvPr/>
        </p:nvGrpSpPr>
        <p:grpSpPr>
          <a:xfrm>
            <a:off x="1471283" y="1882243"/>
            <a:ext cx="2318542" cy="2175100"/>
            <a:chOff x="967099" y="2922788"/>
            <a:chExt cx="2318542" cy="217510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F9A51B-FA63-9D4D-B004-D85D4BF7F03C}"/>
                </a:ext>
              </a:extLst>
            </p:cNvPr>
            <p:cNvSpPr txBox="1"/>
            <p:nvPr/>
          </p:nvSpPr>
          <p:spPr>
            <a:xfrm>
              <a:off x="967099" y="4667001"/>
              <a:ext cx="23185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>
                  <a:latin typeface="Lusitana" pitchFamily="2" charset="0"/>
                </a:rPr>
                <a:t>Random forest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B0237DB-C3B1-B449-946B-86DCA9BA0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8966" y="2922788"/>
              <a:ext cx="1566835" cy="1744213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6B6DD9-FFB6-2242-BE64-EF50E2321F93}"/>
              </a:ext>
            </a:extLst>
          </p:cNvPr>
          <p:cNvSpPr txBox="1"/>
          <p:nvPr/>
        </p:nvSpPr>
        <p:spPr>
          <a:xfrm>
            <a:off x="543313" y="4231370"/>
            <a:ext cx="35186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2200" dirty="0">
                <a:latin typeface="Lusitana" pitchFamily="2" charset="0"/>
              </a:rPr>
              <a:t>Interpretable (ranked feature importance)</a:t>
            </a:r>
          </a:p>
          <a:p>
            <a:pPr marL="342900" indent="-342900" algn="just">
              <a:buFontTx/>
              <a:buChar char="-"/>
            </a:pPr>
            <a:endParaRPr lang="en-US" sz="2200" dirty="0">
              <a:latin typeface="Lusitana" pitchFamily="2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200" dirty="0">
                <a:latin typeface="Lusitana" pitchFamily="2" charset="0"/>
              </a:rPr>
              <a:t>Can capture non-linear correlations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2546F1-FBBA-244D-ADB5-00F8718C77B3}"/>
              </a:ext>
            </a:extLst>
          </p:cNvPr>
          <p:cNvGrpSpPr/>
          <p:nvPr/>
        </p:nvGrpSpPr>
        <p:grpSpPr>
          <a:xfrm>
            <a:off x="4335823" y="1882243"/>
            <a:ext cx="7373201" cy="3811706"/>
            <a:chOff x="3548305" y="3017655"/>
            <a:chExt cx="7765460" cy="401449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7991BF-F205-1341-A859-A216165636E6}"/>
                </a:ext>
              </a:extLst>
            </p:cNvPr>
            <p:cNvSpPr txBox="1"/>
            <p:nvPr/>
          </p:nvSpPr>
          <p:spPr>
            <a:xfrm>
              <a:off x="8020575" y="5249287"/>
              <a:ext cx="3293190" cy="1166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>
                  <a:latin typeface="Lusitana" pitchFamily="2" charset="0"/>
                </a:rPr>
                <a:t>5144 stable monatomic</a:t>
              </a:r>
            </a:p>
            <a:p>
              <a:pPr algn="just"/>
              <a:endParaRPr lang="en-US" sz="2200" b="1" dirty="0">
                <a:latin typeface="Lusitana" pitchFamily="2" charset="0"/>
              </a:endParaRPr>
            </a:p>
            <a:p>
              <a:pPr algn="just"/>
              <a:r>
                <a:rPr lang="en-US" sz="2200" b="1" dirty="0">
                  <a:latin typeface="Lusitana" pitchFamily="2" charset="0"/>
                </a:rPr>
                <a:t>2493 stable binaries 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C12BDD5-4210-6041-A136-FA7DF306F92E}"/>
                </a:ext>
              </a:extLst>
            </p:cNvPr>
            <p:cNvGrpSpPr/>
            <p:nvPr/>
          </p:nvGrpSpPr>
          <p:grpSpPr>
            <a:xfrm>
              <a:off x="3548305" y="3017655"/>
              <a:ext cx="4543427" cy="4014491"/>
              <a:chOff x="776530" y="1781874"/>
              <a:chExt cx="4543427" cy="401449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A62084A-FC1D-C041-B2E8-0AEC6A89F392}"/>
                  </a:ext>
                </a:extLst>
              </p:cNvPr>
              <p:cNvGrpSpPr/>
              <p:nvPr/>
            </p:nvGrpSpPr>
            <p:grpSpPr>
              <a:xfrm>
                <a:off x="776530" y="1781874"/>
                <a:ext cx="4543427" cy="4014491"/>
                <a:chOff x="776530" y="1781874"/>
                <a:chExt cx="4543427" cy="4014491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B453AB02-9B38-8246-9E83-D2B23F031D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6530" y="1781874"/>
                  <a:ext cx="4543427" cy="4014491"/>
                </a:xfrm>
                <a:prstGeom prst="rect">
                  <a:avLst/>
                </a:prstGeom>
              </p:spPr>
            </p:pic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DC25A9B-054B-7242-BC6A-D60D8E4064D2}"/>
                    </a:ext>
                  </a:extLst>
                </p:cNvPr>
                <p:cNvSpPr/>
                <p:nvPr/>
              </p:nvSpPr>
              <p:spPr>
                <a:xfrm>
                  <a:off x="3998562" y="4707967"/>
                  <a:ext cx="1030638" cy="466933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EC55857-BA8C-F745-94E1-FCE3575261B4}"/>
                  </a:ext>
                </a:extLst>
              </p:cNvPr>
              <p:cNvSpPr/>
              <p:nvPr/>
            </p:nvSpPr>
            <p:spPr>
              <a:xfrm>
                <a:off x="4000841" y="3989247"/>
                <a:ext cx="1030638" cy="70617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905E6A7-4EC6-FF44-ADE8-E776269A4F8D}"/>
                  </a:ext>
                </a:extLst>
              </p:cNvPr>
              <p:cNvSpPr/>
              <p:nvPr/>
            </p:nvSpPr>
            <p:spPr>
              <a:xfrm>
                <a:off x="1926622" y="2003022"/>
                <a:ext cx="1030637" cy="3161368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2903A8-AB98-5044-9400-3E96500DDAE1}"/>
                </a:ext>
              </a:extLst>
            </p:cNvPr>
            <p:cNvSpPr txBox="1"/>
            <p:nvPr/>
          </p:nvSpPr>
          <p:spPr>
            <a:xfrm>
              <a:off x="5729034" y="3207984"/>
              <a:ext cx="155208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b="1" dirty="0">
                  <a:latin typeface="Lusitana" pitchFamily="2" charset="0"/>
                </a:rPr>
                <a:t>20655 unstable binaries 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8425FA-DAA3-224E-82A8-DC5635DFEFFC}"/>
              </a:ext>
            </a:extLst>
          </p:cNvPr>
          <p:cNvSpPr txBox="1"/>
          <p:nvPr/>
        </p:nvSpPr>
        <p:spPr>
          <a:xfrm>
            <a:off x="8730216" y="2377293"/>
            <a:ext cx="3126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200" dirty="0">
                <a:latin typeface="Lusitana" pitchFamily="2" charset="0"/>
              </a:rPr>
              <a:t>random guess = 0.5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Lusitana" pitchFamily="2" charset="0"/>
              </a:rPr>
              <a:t>”intuition” = 0.82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06613C-6286-5640-9C29-929673692DBE}"/>
              </a:ext>
            </a:extLst>
          </p:cNvPr>
          <p:cNvSpPr txBox="1"/>
          <p:nvPr/>
        </p:nvSpPr>
        <p:spPr>
          <a:xfrm>
            <a:off x="8764871" y="1847512"/>
            <a:ext cx="39108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latin typeface="Lusitana" pitchFamily="2" charset="0"/>
              </a:rPr>
              <a:t>Establishing a baseline:</a:t>
            </a:r>
          </a:p>
        </p:txBody>
      </p:sp>
    </p:spTree>
    <p:extLst>
      <p:ext uri="{BB962C8B-B14F-4D97-AF65-F5344CB8AC3E}">
        <p14:creationId xmlns:p14="http://schemas.microsoft.com/office/powerpoint/2010/main" val="230093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Evaluating predictions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F5694D-0D37-2747-B14B-EB9C7090E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303641"/>
              </p:ext>
            </p:extLst>
          </p:nvPr>
        </p:nvGraphicFramePr>
        <p:xfrm>
          <a:off x="590551" y="2777475"/>
          <a:ext cx="5220755" cy="31352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10202">
                  <a:extLst>
                    <a:ext uri="{9D8B030D-6E8A-4147-A177-3AD203B41FA5}">
                      <a16:colId xmlns:a16="http://schemas.microsoft.com/office/drawing/2014/main" val="2546607406"/>
                    </a:ext>
                  </a:extLst>
                </a:gridCol>
                <a:gridCol w="1881968">
                  <a:extLst>
                    <a:ext uri="{9D8B030D-6E8A-4147-A177-3AD203B41FA5}">
                      <a16:colId xmlns:a16="http://schemas.microsoft.com/office/drawing/2014/main" val="4209961578"/>
                    </a:ext>
                  </a:extLst>
                </a:gridCol>
                <a:gridCol w="1928585">
                  <a:extLst>
                    <a:ext uri="{9D8B030D-6E8A-4147-A177-3AD203B41FA5}">
                      <a16:colId xmlns:a16="http://schemas.microsoft.com/office/drawing/2014/main" val="3644029023"/>
                    </a:ext>
                  </a:extLst>
                </a:gridCol>
              </a:tblGrid>
              <a:tr h="95295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N (predicted)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P (predicted)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extLst>
                  <a:ext uri="{0D108BD9-81ED-4DB2-BD59-A6C34878D82A}">
                    <a16:rowId xmlns:a16="http://schemas.microsoft.com/office/drawing/2014/main" val="2141506907"/>
                  </a:ext>
                </a:extLst>
              </a:tr>
              <a:tr h="10911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N (actual)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TN = 6665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FP = 173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extLst>
                  <a:ext uri="{0D108BD9-81ED-4DB2-BD59-A6C34878D82A}">
                    <a16:rowId xmlns:a16="http://schemas.microsoft.com/office/drawing/2014/main" val="3889698626"/>
                  </a:ext>
                </a:extLst>
              </a:tr>
              <a:tr h="10911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P (actual)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FN  = 583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usitana" pitchFamily="2" charset="0"/>
                        </a:rPr>
                        <a:t>TP = 1916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Lusitana" pitchFamily="2" charset="0"/>
                      </a:endParaRPr>
                    </a:p>
                  </a:txBody>
                  <a:tcPr marL="53712" marR="53712" marT="26856" marB="26856"/>
                </a:tc>
                <a:extLst>
                  <a:ext uri="{0D108BD9-81ED-4DB2-BD59-A6C34878D82A}">
                    <a16:rowId xmlns:a16="http://schemas.microsoft.com/office/drawing/2014/main" val="3127859206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40FBA86D-B57F-6D4C-882A-A2C8798F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733" y="1623884"/>
            <a:ext cx="9588500" cy="889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9BFAA41-3B35-4448-85B9-14514481363F}"/>
              </a:ext>
            </a:extLst>
          </p:cNvPr>
          <p:cNvGrpSpPr/>
          <p:nvPr/>
        </p:nvGrpSpPr>
        <p:grpSpPr>
          <a:xfrm>
            <a:off x="5972176" y="3171659"/>
            <a:ext cx="5708244" cy="648575"/>
            <a:chOff x="6096000" y="1975816"/>
            <a:chExt cx="5708244" cy="6485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F4344E-2326-A349-9C49-0E29870765E1}"/>
                </a:ext>
              </a:extLst>
            </p:cNvPr>
            <p:cNvSpPr txBox="1"/>
            <p:nvPr/>
          </p:nvSpPr>
          <p:spPr>
            <a:xfrm>
              <a:off x="6096000" y="2070586"/>
              <a:ext cx="13320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Lusitana" pitchFamily="2" charset="0"/>
                </a:rPr>
                <a:t>Accuracy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A1131E5-3215-B341-B042-BC7B003DA170}"/>
                    </a:ext>
                  </a:extLst>
                </p:cNvPr>
                <p:cNvSpPr txBox="1"/>
                <p:nvPr/>
              </p:nvSpPr>
              <p:spPr>
                <a:xfrm>
                  <a:off x="7300319" y="1975816"/>
                  <a:ext cx="4503925" cy="648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6665+1916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6665+1916+583+173</m:t>
                            </m:r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𝟗𝟐</m:t>
                        </m:r>
                      </m:oMath>
                    </m:oMathPara>
                  </a14:m>
                  <a:endParaRPr lang="en-US" sz="2200" b="1" dirty="0">
                    <a:latin typeface="Lusitana" pitchFamily="2" charset="0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A1131E5-3215-B341-B042-BC7B003DA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0319" y="1975816"/>
                  <a:ext cx="4503925" cy="648575"/>
                </a:xfrm>
                <a:prstGeom prst="rect">
                  <a:avLst/>
                </a:prstGeom>
                <a:blipFill>
                  <a:blip r:embed="rId4"/>
                  <a:stretch>
                    <a:fillRect t="-3846" r="-8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BFBBB57-B05F-2347-9C08-E15B78B7B281}"/>
              </a:ext>
            </a:extLst>
          </p:cNvPr>
          <p:cNvSpPr txBox="1"/>
          <p:nvPr/>
        </p:nvSpPr>
        <p:spPr>
          <a:xfrm>
            <a:off x="6831121" y="5440769"/>
            <a:ext cx="40430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usitana" pitchFamily="2" charset="0"/>
              </a:rPr>
              <a:t>3-fold CV avg. accuracy = 0.963</a:t>
            </a:r>
          </a:p>
          <a:p>
            <a:endParaRPr lang="en-US" sz="2200" dirty="0">
              <a:latin typeface="Lusitana" pitchFamily="2" charset="0"/>
            </a:endParaRPr>
          </a:p>
          <a:p>
            <a:r>
              <a:rPr lang="en-US" sz="2200" dirty="0">
                <a:latin typeface="Lusitana" pitchFamily="2" charset="0"/>
              </a:rPr>
              <a:t>10-fold CV avg. accuracy = 0.967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522541-1FDF-EC40-8704-622CF423D5FF}"/>
              </a:ext>
            </a:extLst>
          </p:cNvPr>
          <p:cNvSpPr txBox="1"/>
          <p:nvPr/>
        </p:nvSpPr>
        <p:spPr>
          <a:xfrm>
            <a:off x="6024917" y="4336992"/>
            <a:ext cx="5655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Lusitana" pitchFamily="2" charset="0"/>
              </a:rPr>
              <a:t>F1 score = </a:t>
            </a:r>
            <a:r>
              <a:rPr lang="en-US" sz="2200" b="1" dirty="0">
                <a:latin typeface="Lusitana" pitchFamily="2" charset="0"/>
              </a:rPr>
              <a:t>0.84</a:t>
            </a:r>
            <a:r>
              <a:rPr lang="en-US" sz="2200" dirty="0">
                <a:latin typeface="Lusitana" pitchFamily="2" charset="0"/>
              </a:rPr>
              <a:t> </a:t>
            </a:r>
          </a:p>
          <a:p>
            <a:r>
              <a:rPr lang="en-US" sz="2200" dirty="0">
                <a:latin typeface="Lusitana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3733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140946</TotalTime>
  <Words>1498</Words>
  <Application>Microsoft Macintosh PowerPoint</Application>
  <PresentationFormat>Widescreen</PresentationFormat>
  <Paragraphs>313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Barlow Semi Condensed</vt:lpstr>
      <vt:lpstr>Barlow Semi Condensed Medium</vt:lpstr>
      <vt:lpstr>Barlow Semi Condensed SemiBold</vt:lpstr>
      <vt:lpstr>Calibri</vt:lpstr>
      <vt:lpstr>Calibri Light</vt:lpstr>
      <vt:lpstr>Cambria Math</vt:lpstr>
      <vt:lpstr>Lusitana</vt:lpstr>
      <vt:lpstr>Office Theme</vt:lpstr>
      <vt:lpstr>PowerPoint Presentation</vt:lpstr>
      <vt:lpstr>Predicting the formation of binary compounds using machine learning</vt:lpstr>
      <vt:lpstr>Agenda</vt:lpstr>
      <vt:lpstr>Task: Predict the stability of binary compounds</vt:lpstr>
      <vt:lpstr>Is this a reasonable problem for ML to solve?</vt:lpstr>
      <vt:lpstr>Preparing dataset</vt:lpstr>
      <vt:lpstr>Deriving physically-informed features</vt:lpstr>
      <vt:lpstr>Choosing an estimator</vt:lpstr>
      <vt:lpstr>Evaluating predictions</vt:lpstr>
      <vt:lpstr>Graphical model accuracy metrics</vt:lpstr>
      <vt:lpstr>Comparing against DFT</vt:lpstr>
      <vt:lpstr>Important features</vt:lpstr>
      <vt:lpstr>Conclusions</vt:lpstr>
      <vt:lpstr>Logistic regression results</vt:lpstr>
      <vt:lpstr>rf supersampled  </vt:lpstr>
      <vt:lpstr>Further considerations</vt:lpstr>
      <vt:lpstr>PowerPoint Presentation</vt:lpstr>
      <vt:lpstr>Tuning rf hyperparameters</vt:lpstr>
      <vt:lpstr>Binary classification on Citrination</vt:lpstr>
      <vt:lpstr>Test case: Na, Cl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Chris Borg</cp:lastModifiedBy>
  <cp:revision>544</cp:revision>
  <cp:lastPrinted>2019-05-30T23:03:05Z</cp:lastPrinted>
  <dcterms:created xsi:type="dcterms:W3CDTF">2018-12-20T17:02:41Z</dcterms:created>
  <dcterms:modified xsi:type="dcterms:W3CDTF">2019-09-05T20:56:04Z</dcterms:modified>
</cp:coreProperties>
</file>