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10" r:id="rId3"/>
    <p:sldId id="434" r:id="rId4"/>
    <p:sldId id="441" r:id="rId5"/>
    <p:sldId id="445" r:id="rId6"/>
    <p:sldId id="435" r:id="rId7"/>
    <p:sldId id="446" r:id="rId8"/>
    <p:sldId id="442" r:id="rId9"/>
    <p:sldId id="451" r:id="rId10"/>
    <p:sldId id="452" r:id="rId11"/>
    <p:sldId id="447" r:id="rId12"/>
    <p:sldId id="453" r:id="rId13"/>
    <p:sldId id="454" r:id="rId14"/>
    <p:sldId id="296" r:id="rId15"/>
    <p:sldId id="449" r:id="rId16"/>
    <p:sldId id="436" r:id="rId17"/>
    <p:sldId id="438" r:id="rId18"/>
    <p:sldId id="448" r:id="rId19"/>
    <p:sldId id="437" r:id="rId20"/>
    <p:sldId id="443" r:id="rId21"/>
    <p:sldId id="439" r:id="rId22"/>
    <p:sldId id="4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C01FF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/>
    <p:restoredTop sz="77866"/>
  </p:normalViewPr>
  <p:slideViewPr>
    <p:cSldViewPr snapToGrid="0" snapToObjects="1">
      <p:cViewPr>
        <p:scale>
          <a:sx n="89" d="100"/>
          <a:sy n="89" d="100"/>
        </p:scale>
        <p:origin x="10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ceiver-operating-characteristic-curves-demystified-in-python-bd531a4364d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A14-5917-7D40-857B-BE978D385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7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https://towardsdatascience.com/receiver-operating-characteristic-curves-demystified-in-python-bd531a4364d0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delH</a:t>
            </a:r>
            <a:r>
              <a:rPr lang="en-US" dirty="0"/>
              <a:t> = enthalpy of formation.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Lusitana" pitchFamily="2" charset="0"/>
              </a:rPr>
              <a:t> (i.e. do we believe our output of interest in controlled by more than 3 variables?)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# precision: What proportion of positive identifications was actually correct?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precision = </a:t>
            </a:r>
            <a:r>
              <a:rPr lang="en-US" dirty="0" err="1"/>
              <a:t>tp</a:t>
            </a:r>
            <a:r>
              <a:rPr lang="en-US" dirty="0"/>
              <a:t>/(</a:t>
            </a:r>
            <a:r>
              <a:rPr lang="en-US" dirty="0" err="1"/>
              <a:t>tp+fp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# recall: What proportion of actual positives was identified correctly?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recall = </a:t>
            </a:r>
            <a:r>
              <a:rPr lang="en-US" dirty="0" err="1"/>
              <a:t>tp</a:t>
            </a:r>
            <a:r>
              <a:rPr lang="en-US" dirty="0"/>
              <a:t>/(</a:t>
            </a:r>
            <a:r>
              <a:rPr lang="en-US" dirty="0" err="1"/>
              <a:t>tp+fn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05" y="2381744"/>
            <a:ext cx="5596814" cy="20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+ Present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833599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609600"/>
            <a:ext cx="5486401" cy="9331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7" y="570476"/>
            <a:ext cx="2972478" cy="11059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795617" y="1667256"/>
            <a:ext cx="3007792" cy="182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795617" y="2743200"/>
            <a:ext cx="2936758" cy="32498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600"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latin typeface="Lusitana" charset="0"/>
                <a:ea typeface="Lusitana" charset="0"/>
                <a:cs typeface="Lusitana" charset="0"/>
              </a:defRPr>
            </a:lvl3pPr>
            <a:lvl4pPr marL="13716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4pPr>
            <a:lvl5pPr marL="18288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6781800" cy="4302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92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Slide - Black 50%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3009259"/>
            <a:ext cx="10515601" cy="9331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 i="0">
                <a:solidFill>
                  <a:schemeClr val="tx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9161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798" y="4693327"/>
            <a:ext cx="72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usitana" charset="0"/>
                <a:ea typeface="Lusitana" charset="0"/>
                <a:cs typeface="Lusitana" charset="0"/>
              </a:rPr>
              <a:t>Materials Data in Action</a:t>
            </a:r>
          </a:p>
        </p:txBody>
      </p:sp>
    </p:spTree>
    <p:extLst>
      <p:ext uri="{BB962C8B-B14F-4D97-AF65-F5344CB8AC3E}">
        <p14:creationId xmlns:p14="http://schemas.microsoft.com/office/powerpoint/2010/main" val="95093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65C27-4BCE-A94F-96DB-34B0C32C538C}"/>
              </a:ext>
            </a:extLst>
          </p:cNvPr>
          <p:cNvSpPr txBox="1"/>
          <p:nvPr/>
        </p:nvSpPr>
        <p:spPr>
          <a:xfrm>
            <a:off x="788279" y="5240132"/>
            <a:ext cx="438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Typically, an ROC curve is a good measure of the ability of a binary classifier.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FE199-31A6-6440-9346-5C591E10FD70}"/>
              </a:ext>
            </a:extLst>
          </p:cNvPr>
          <p:cNvSpPr txBox="1"/>
          <p:nvPr/>
        </p:nvSpPr>
        <p:spPr>
          <a:xfrm>
            <a:off x="5793735" y="5226784"/>
            <a:ext cx="537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However this is an overly optimistic view due to the large class imbalance between stable and unstable compounds. PR curve better captures the classification ability of the model.</a:t>
            </a:r>
          </a:p>
          <a:p>
            <a:pPr algn="just"/>
            <a:endParaRPr lang="en-US" sz="2000" dirty="0">
              <a:latin typeface="Lusitana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FE28D-D336-7848-9BE6-4089CF721124}"/>
              </a:ext>
            </a:extLst>
          </p:cNvPr>
          <p:cNvGrpSpPr/>
          <p:nvPr/>
        </p:nvGrpSpPr>
        <p:grpSpPr>
          <a:xfrm>
            <a:off x="1270344" y="1605781"/>
            <a:ext cx="3463703" cy="3452557"/>
            <a:chOff x="4541838" y="1177758"/>
            <a:chExt cx="3108324" cy="3098321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0E2208CF-DF38-164B-95D4-A3D61696A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87" r="19631"/>
            <a:stretch/>
          </p:blipFill>
          <p:spPr>
            <a:xfrm>
              <a:off x="4541838" y="1177758"/>
              <a:ext cx="3108324" cy="3098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04D713-0291-F641-8AF8-295467A7F68D}"/>
                </a:ext>
              </a:extLst>
            </p:cNvPr>
            <p:cNvSpPr txBox="1"/>
            <p:nvPr/>
          </p:nvSpPr>
          <p:spPr>
            <a:xfrm>
              <a:off x="5781799" y="326338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sitana" pitchFamily="2" charset="0"/>
                </a:rPr>
                <a:t>AUROC = 0.96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369273-0D4C-5047-A85A-1D9D3062A3F7}"/>
              </a:ext>
            </a:extLst>
          </p:cNvPr>
          <p:cNvGrpSpPr/>
          <p:nvPr/>
        </p:nvGrpSpPr>
        <p:grpSpPr>
          <a:xfrm>
            <a:off x="6852263" y="1499120"/>
            <a:ext cx="3260456" cy="3528223"/>
            <a:chOff x="8115300" y="1790830"/>
            <a:chExt cx="2581153" cy="2793132"/>
          </a:xfrm>
        </p:grpSpPr>
        <p:pic>
          <p:nvPicPr>
            <p:cNvPr id="22" name="Picture 21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0D40EDB4-6ADB-CC4F-B2FC-4E607919F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65" r="21528"/>
            <a:stretch/>
          </p:blipFill>
          <p:spPr>
            <a:xfrm>
              <a:off x="8115300" y="1790830"/>
              <a:ext cx="2581153" cy="2793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B5C87-4EE7-254B-AE4A-CEFC3C02CED3}"/>
                </a:ext>
              </a:extLst>
            </p:cNvPr>
            <p:cNvSpPr txBox="1"/>
            <p:nvPr/>
          </p:nvSpPr>
          <p:spPr>
            <a:xfrm>
              <a:off x="8754069" y="2949438"/>
              <a:ext cx="1942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sitana" pitchFamily="2" charset="0"/>
                </a:rPr>
                <a:t>AP = 0.78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5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16099-4152-C843-AF7A-C3F24F67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375296"/>
            <a:ext cx="651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73487-DA62-1840-AD58-DA4695EFA2B7}"/>
              </a:ext>
            </a:extLst>
          </p:cNvPr>
          <p:cNvSpPr/>
          <p:nvPr/>
        </p:nvSpPr>
        <p:spPr>
          <a:xfrm>
            <a:off x="950360" y="5220962"/>
            <a:ext cx="1000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“The Mendeleev number (MN) (ordering number listing the chemical elements column by column through the periodic system) was successfully used to classify the chemical systems”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A4B6D-FEF7-0B42-ABC7-5C293B09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36" y="1374181"/>
            <a:ext cx="2535374" cy="3483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64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Comparing against DFT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F4084-EC5F-0141-A067-6B8FE274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76" y="1582737"/>
            <a:ext cx="3933799" cy="1846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B4E61-B62E-774E-B918-1593DF3D2428}"/>
              </a:ext>
            </a:extLst>
          </p:cNvPr>
          <p:cNvSpPr txBox="1"/>
          <p:nvPr/>
        </p:nvSpPr>
        <p:spPr>
          <a:xfrm>
            <a:off x="590551" y="3607810"/>
            <a:ext cx="5870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Added DFT calculated stability to test data.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While accuracy is high, FP is more than 2x TP. 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If a researcher were to attempt synthesis of predicted compounds, they may likely succeed 50% of the time.</a:t>
            </a:r>
          </a:p>
          <a:p>
            <a:pPr algn="just"/>
            <a:r>
              <a:rPr lang="en-US" sz="2200" dirty="0">
                <a:latin typeface="Lusitana" pitchFamily="2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6A05EE-9F10-CC4A-A298-59D5ACA7B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08952"/>
              </p:ext>
            </p:extLst>
          </p:nvPr>
        </p:nvGraphicFramePr>
        <p:xfrm>
          <a:off x="6871233" y="1548297"/>
          <a:ext cx="4482568" cy="278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07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615868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655893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752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70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6230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218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70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196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97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977220-AFA3-334B-9A21-5AC023F37012}"/>
              </a:ext>
            </a:extLst>
          </p:cNvPr>
          <p:cNvSpPr txBox="1"/>
          <p:nvPr/>
        </p:nvSpPr>
        <p:spPr>
          <a:xfrm>
            <a:off x="8229145" y="4792749"/>
            <a:ext cx="2140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Lusitana" pitchFamily="2" charset="0"/>
              </a:rPr>
              <a:t>Accuracy = 0.94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75E11-ED5C-5A42-BBDC-70855C9E0EA9}"/>
              </a:ext>
            </a:extLst>
          </p:cNvPr>
          <p:cNvSpPr txBox="1"/>
          <p:nvPr/>
        </p:nvSpPr>
        <p:spPr>
          <a:xfrm>
            <a:off x="8329332" y="5679670"/>
            <a:ext cx="19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F1 score = 0.32</a:t>
            </a:r>
          </a:p>
        </p:txBody>
      </p:sp>
    </p:spTree>
    <p:extLst>
      <p:ext uri="{BB962C8B-B14F-4D97-AF65-F5344CB8AC3E}">
        <p14:creationId xmlns:p14="http://schemas.microsoft.com/office/powerpoint/2010/main" val="390517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B4E61-B62E-774E-B918-1593DF3D2428}"/>
              </a:ext>
            </a:extLst>
          </p:cNvPr>
          <p:cNvSpPr txBox="1"/>
          <p:nvPr/>
        </p:nvSpPr>
        <p:spPr>
          <a:xfrm>
            <a:off x="790576" y="1707984"/>
            <a:ext cx="10139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The random forest model trained on the given data is able to discern, above a baseline, between stable and unstable compounds.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However, the class imbalance (low number of stable compounds) skews our perspective on the model’s classification ability (as shown in the comparison to DFT)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This imbalance causes an equivalent number of false positives and false negatives and could be address through re-samples (super- or sub- sampling)</a:t>
            </a:r>
          </a:p>
          <a:p>
            <a:pPr algn="just"/>
            <a:r>
              <a:rPr lang="en-US" sz="2200" dirty="0">
                <a:latin typeface="Lusitan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70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510" y="5013162"/>
            <a:ext cx="3085212" cy="1147868"/>
          </a:xfrm>
          <a:prstGeom prst="rect">
            <a:avLst/>
          </a:prstGeom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556683" y="665797"/>
            <a:ext cx="3615267" cy="3691714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16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Tuning </a:t>
            </a:r>
            <a:r>
              <a:rPr lang="en-US" sz="4400" dirty="0" err="1"/>
              <a:t>rf</a:t>
            </a:r>
            <a:r>
              <a:rPr lang="en-US" sz="4400" dirty="0"/>
              <a:t> hyperparameters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3A7987-DB4A-AE4F-8A89-15A6F92C0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11275"/>
              </p:ext>
            </p:extLst>
          </p:nvPr>
        </p:nvGraphicFramePr>
        <p:xfrm>
          <a:off x="4681886" y="1560023"/>
          <a:ext cx="3018273" cy="1892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10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6665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173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583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1916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06AA8B-BD59-0641-87BC-85CC05AB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55232"/>
              </p:ext>
            </p:extLst>
          </p:nvPr>
        </p:nvGraphicFramePr>
        <p:xfrm>
          <a:off x="8518484" y="1560022"/>
          <a:ext cx="3018273" cy="1892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20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6697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141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578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1921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81708-8012-5349-A780-123F059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62172"/>
              </p:ext>
            </p:extLst>
          </p:nvPr>
        </p:nvGraphicFramePr>
        <p:xfrm>
          <a:off x="845288" y="1560023"/>
          <a:ext cx="3018273" cy="1892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3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6500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338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539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1960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EF7E67-3A1E-9B49-91BC-0B727D6D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87521"/>
              </p:ext>
            </p:extLst>
          </p:nvPr>
        </p:nvGraphicFramePr>
        <p:xfrm>
          <a:off x="864528" y="3895628"/>
          <a:ext cx="3136627" cy="1967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0.1 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2002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50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160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618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970399-4EEB-0A40-9F27-E809FBD08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02254"/>
              </p:ext>
            </p:extLst>
          </p:nvPr>
        </p:nvGraphicFramePr>
        <p:xfrm>
          <a:off x="4681886" y="3895627"/>
          <a:ext cx="3136627" cy="1967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0.25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5126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102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405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1440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F22EC6-4408-2E42-BFE3-8439B668B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44136"/>
              </p:ext>
            </p:extLst>
          </p:nvPr>
        </p:nvGraphicFramePr>
        <p:xfrm>
          <a:off x="8518484" y="3895627"/>
          <a:ext cx="3136627" cy="1967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0.33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(predicted)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N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TN = 6665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FP = 173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P (actual)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FN  = 583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usitana" pitchFamily="2" charset="0"/>
                        </a:rPr>
                        <a:t>TP = 1916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9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 on Citrination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35456-55CF-2C47-8309-6B1DE370F6D7}"/>
              </a:ext>
            </a:extLst>
          </p:cNvPr>
          <p:cNvSpPr txBox="1"/>
          <p:nvPr/>
        </p:nvSpPr>
        <p:spPr>
          <a:xfrm>
            <a:off x="853441" y="5530777"/>
            <a:ext cx="3741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Random subset of data (Citrination limit = 4k rows)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59D51-BAEA-BD49-B665-34108359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1822377"/>
            <a:ext cx="4216400" cy="370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8A45A-8C0B-894C-9CBB-354035B92A6B}"/>
              </a:ext>
            </a:extLst>
          </p:cNvPr>
          <p:cNvGrpSpPr/>
          <p:nvPr/>
        </p:nvGrpSpPr>
        <p:grpSpPr>
          <a:xfrm>
            <a:off x="5563203" y="2002627"/>
            <a:ext cx="5790598" cy="3912870"/>
            <a:chOff x="5466080" y="1943100"/>
            <a:chExt cx="5790598" cy="391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32BF2-AFE2-E74A-8EA3-18B6C202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943100"/>
              <a:ext cx="5790598" cy="39128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B3FAD2-3226-9048-B4A6-F50F9FE75BA9}"/>
                </a:ext>
              </a:extLst>
            </p:cNvPr>
            <p:cNvSpPr txBox="1"/>
            <p:nvPr/>
          </p:nvSpPr>
          <p:spPr>
            <a:xfrm>
              <a:off x="7018021" y="4369680"/>
              <a:ext cx="3741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AUROC = 0.948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8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Baseline accuracy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5A5-5207-8D47-A0AC-BB8BA3E60A37}"/>
              </a:ext>
            </a:extLst>
          </p:cNvPr>
          <p:cNvSpPr txBox="1"/>
          <p:nvPr/>
        </p:nvSpPr>
        <p:spPr>
          <a:xfrm>
            <a:off x="7736866" y="2198617"/>
            <a:ext cx="339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Classifying all binaries as unstable = 88%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2B914-0232-6040-BDC6-F1B36D90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1999636"/>
            <a:ext cx="4246256" cy="132026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4BDA5-446F-C84E-B86F-AEA801EEB02B}"/>
                  </a:ext>
                </a:extLst>
              </p:cNvPr>
              <p:cNvSpPr txBox="1"/>
              <p:nvPr/>
            </p:nvSpPr>
            <p:spPr>
              <a:xfrm>
                <a:off x="5349240" y="2351094"/>
                <a:ext cx="2057586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18999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21571</m:t>
                        </m:r>
                      </m:den>
                    </m:f>
                  </m:oMath>
                </a14:m>
                <a:r>
                  <a:rPr lang="en-US" sz="2400" dirty="0"/>
                  <a:t> = 0.88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4BDA5-446F-C84E-B86F-AEA801EE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2351094"/>
                <a:ext cx="2057586" cy="616964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D4FA55-FEE6-D74B-843E-A68D2D0CF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88" y="4229529"/>
            <a:ext cx="4074360" cy="132026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41EFC-EA21-5643-8EDD-A54DA7EBF4B3}"/>
                  </a:ext>
                </a:extLst>
              </p:cNvPr>
              <p:cNvSpPr txBox="1"/>
              <p:nvPr/>
            </p:nvSpPr>
            <p:spPr>
              <a:xfrm>
                <a:off x="5266367" y="4581178"/>
                <a:ext cx="3645158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21571−4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21571</m:t>
                        </m:r>
                      </m:den>
                    </m:f>
                  </m:oMath>
                </a14:m>
                <a:r>
                  <a:rPr lang="en-US" sz="2400" dirty="0"/>
                  <a:t> = 0.99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41EFC-EA21-5643-8EDD-A54DA7EB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67" y="4581178"/>
                <a:ext cx="3645158" cy="616964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E1B6F9-C54C-8D43-BC90-6409CB334E28}"/>
              </a:ext>
            </a:extLst>
          </p:cNvPr>
          <p:cNvSpPr txBox="1"/>
          <p:nvPr/>
        </p:nvSpPr>
        <p:spPr>
          <a:xfrm>
            <a:off x="7962884" y="4674216"/>
            <a:ext cx="3390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64036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Addressing class imbalance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73BEC-1733-B643-98CF-B849CB700178}"/>
              </a:ext>
            </a:extLst>
          </p:cNvPr>
          <p:cNvSpPr/>
          <p:nvPr/>
        </p:nvSpPr>
        <p:spPr>
          <a:xfrm>
            <a:off x="745086" y="4409725"/>
            <a:ext cx="5866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Lusitana" pitchFamily="2" charset="0"/>
              </a:rPr>
              <a:t>Lever, J., </a:t>
            </a:r>
            <a:r>
              <a:rPr lang="en-US" sz="1400" dirty="0" err="1">
                <a:solidFill>
                  <a:srgbClr val="222222"/>
                </a:solidFill>
                <a:latin typeface="Lusitana" pitchFamily="2" charset="0"/>
              </a:rPr>
              <a:t>Krzywinski</a:t>
            </a:r>
            <a:r>
              <a:rPr lang="en-US" sz="1400" dirty="0">
                <a:solidFill>
                  <a:srgbClr val="222222"/>
                </a:solidFill>
                <a:latin typeface="Lusitana" pitchFamily="2" charset="0"/>
              </a:rPr>
              <a:t>, M., &amp; Altman, N. (2016). Points of significance: classification evaluation.</a:t>
            </a:r>
            <a:endParaRPr lang="en-US" sz="1400" dirty="0">
              <a:latin typeface="Lusitan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F3C28-EF64-274B-88FA-10B51CDB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59" y="1682864"/>
            <a:ext cx="3775649" cy="2467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119D4-F104-424B-BDE9-B849F664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880" y="1646028"/>
            <a:ext cx="3720395" cy="2541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06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case: Na, 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993949" y="1822844"/>
            <a:ext cx="4450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Actual: [1, 0, 0, 0, 0, 1, 1, 0, 0, 0, 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1295-3A63-AC47-9980-63ADE367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5" y="2440566"/>
            <a:ext cx="4491866" cy="3552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FD915-614C-CF4D-AD33-3358A52958AF}"/>
              </a:ext>
            </a:extLst>
          </p:cNvPr>
          <p:cNvSpPr/>
          <p:nvPr/>
        </p:nvSpPr>
        <p:spPr>
          <a:xfrm>
            <a:off x="703628" y="617984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16B38-28CB-BA42-B260-08A0B402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2452"/>
              </p:ext>
            </p:extLst>
          </p:nvPr>
        </p:nvGraphicFramePr>
        <p:xfrm>
          <a:off x="6518907" y="1808406"/>
          <a:ext cx="4480557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519">
                  <a:extLst>
                    <a:ext uri="{9D8B030D-6E8A-4147-A177-3AD203B41FA5}">
                      <a16:colId xmlns:a16="http://schemas.microsoft.com/office/drawing/2014/main" val="2155295704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3589201367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131226006"/>
                    </a:ext>
                  </a:extLst>
                </a:gridCol>
              </a:tblGrid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compound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stable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unstable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13939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2484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470866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0463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0756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34813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46773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471820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05877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025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85046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Cl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38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CD010D-A546-2C48-B750-C686A145DE9A}"/>
              </a:ext>
            </a:extLst>
          </p:cNvPr>
          <p:cNvSpPr txBox="1"/>
          <p:nvPr/>
        </p:nvSpPr>
        <p:spPr>
          <a:xfrm>
            <a:off x="6297930" y="1192528"/>
            <a:ext cx="4773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Predicted: [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1, 0, 0, 0, 0, </a:t>
            </a:r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0, 0, 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0, 0, 0, 1</a:t>
            </a:r>
            <a:r>
              <a:rPr lang="en-US" sz="2200" dirty="0">
                <a:latin typeface="Lusitana" pitchFamily="2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6518907" y="5779734"/>
            <a:ext cx="433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Conclusion: No better than random, worse than intuition</a:t>
            </a:r>
          </a:p>
        </p:txBody>
      </p:sp>
    </p:spTree>
    <p:extLst>
      <p:ext uri="{BB962C8B-B14F-4D97-AF65-F5344CB8AC3E}">
        <p14:creationId xmlns:p14="http://schemas.microsoft.com/office/powerpoint/2010/main" val="58564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609600"/>
            <a:ext cx="7038110" cy="3652434"/>
          </a:xfrm>
        </p:spPr>
        <p:txBody>
          <a:bodyPr/>
          <a:lstStyle/>
          <a:p>
            <a:r>
              <a:rPr lang="en-US" dirty="0"/>
              <a:t>Predicting the formation of binary compounds using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23022" y="5562600"/>
            <a:ext cx="3437508" cy="441960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Chris Borg, </a:t>
            </a:r>
            <a:r>
              <a:rPr lang="en-US" sz="1800" dirty="0"/>
              <a:t>Research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3122142" cy="43021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5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86855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Assess model 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703627" y="1624829"/>
            <a:ext cx="1065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Cross-validation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Compare to “ground-truth”</a:t>
            </a:r>
          </a:p>
        </p:txBody>
      </p:sp>
    </p:spTree>
    <p:extLst>
      <p:ext uri="{BB962C8B-B14F-4D97-AF65-F5344CB8AC3E}">
        <p14:creationId xmlns:p14="http://schemas.microsoft.com/office/powerpoint/2010/main" val="258463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1295681" y="5560516"/>
            <a:ext cx="505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4 possible outcomes: TP, FP, TN, FN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BDD9F-37D6-5946-A07A-EC0CA1BC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7444"/>
              </p:ext>
            </p:extLst>
          </p:nvPr>
        </p:nvGraphicFramePr>
        <p:xfrm>
          <a:off x="590551" y="1737360"/>
          <a:ext cx="3858786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262">
                  <a:extLst>
                    <a:ext uri="{9D8B030D-6E8A-4147-A177-3AD203B41FA5}">
                      <a16:colId xmlns:a16="http://schemas.microsoft.com/office/drawing/2014/main" val="407062190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92127201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3967309736"/>
                    </a:ext>
                  </a:extLst>
                </a:gridCol>
              </a:tblGrid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94999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23227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3342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6668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4C78BF3-3915-A64E-907A-6B48B18B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88" y="1863863"/>
            <a:ext cx="2792683" cy="2970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64CB4-438C-5342-82F9-924ABF8A0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539" y="1863863"/>
            <a:ext cx="1936840" cy="130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B9697-51DF-2143-9078-6925F59B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653" y="3312463"/>
            <a:ext cx="1541274" cy="13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308B80-AB82-6040-AC40-F6F04FAB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1683067"/>
            <a:ext cx="3890009" cy="464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5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89C5-1E2B-6E4B-9280-1940F85AC1B5}"/>
              </a:ext>
            </a:extLst>
          </p:cNvPr>
          <p:cNvSpPr txBox="1"/>
          <p:nvPr/>
        </p:nvSpPr>
        <p:spPr>
          <a:xfrm>
            <a:off x="1052919" y="1799570"/>
            <a:ext cx="8153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sitana" pitchFamily="2" charset="0"/>
              </a:rPr>
              <a:t>0.     Is this a good problem for ML?</a:t>
            </a:r>
          </a:p>
          <a:p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Data preparation</a:t>
            </a:r>
          </a:p>
          <a:p>
            <a:pPr marL="457200" indent="-457200">
              <a:buAutoNum type="arabicPeriod"/>
            </a:pPr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Modeling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Lusitana" pitchFamily="2" charset="0"/>
              </a:rPr>
              <a:t>Classification with random forest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Lusitana" pitchFamily="2" charset="0"/>
              </a:rPr>
              <a:t>Model quality metrics</a:t>
            </a:r>
          </a:p>
          <a:p>
            <a:pPr lvl="1"/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Compare to DFT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Lusitana" pitchFamily="2" charset="0"/>
              </a:rPr>
              <a:t>Model performance vs. “ground-truth”</a:t>
            </a:r>
          </a:p>
          <a:p>
            <a:pPr marL="914400" lvl="1" indent="-457200">
              <a:buFont typeface="+mj-lt"/>
              <a:buAutoNum type="alphaLcPeriod"/>
            </a:pPr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Further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163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Task: Predict the stability of binary compounds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0D93-62A5-F04B-9065-32E1D60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7" y="1616989"/>
            <a:ext cx="4833928" cy="38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4328B-6F0D-3F4E-AD4D-98FEEB616A1D}"/>
              </a:ext>
            </a:extLst>
          </p:cNvPr>
          <p:cNvSpPr txBox="1"/>
          <p:nvPr/>
        </p:nvSpPr>
        <p:spPr>
          <a:xfrm>
            <a:off x="5969174" y="5389875"/>
            <a:ext cx="538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Task: build a machine learning model in python to predict the full stability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8E11C-9FAA-4043-9F6C-A008FEAA5A35}"/>
              </a:ext>
            </a:extLst>
          </p:cNvPr>
          <p:cNvSpPr txBox="1"/>
          <p:nvPr/>
        </p:nvSpPr>
        <p:spPr>
          <a:xfrm>
            <a:off x="6096000" y="3614420"/>
            <a:ext cx="4701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Lusitana" pitchFamily="2" charset="0"/>
              </a:rPr>
              <a:t>stabilityVec</a:t>
            </a:r>
            <a:r>
              <a:rPr lang="en-US" sz="2200" dirty="0">
                <a:latin typeface="Lusitana" pitchFamily="2" charset="0"/>
              </a:rPr>
              <a:t>: [1, 0, 0, 0, 0, 1, 1, 0, 0, 0,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CDF7D-4A4D-AD46-95CE-E46FC2E5EEBC}"/>
              </a:ext>
            </a:extLst>
          </p:cNvPr>
          <p:cNvSpPr txBox="1"/>
          <p:nvPr/>
        </p:nvSpPr>
        <p:spPr>
          <a:xfrm>
            <a:off x="8096152" y="4675643"/>
            <a:ext cx="2746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Na, </a:t>
            </a:r>
            <a:r>
              <a:rPr lang="en-US" sz="2200" dirty="0" err="1">
                <a:latin typeface="Lusitana" pitchFamily="2" charset="0"/>
              </a:rPr>
              <a:t>NaCl</a:t>
            </a:r>
            <a:r>
              <a:rPr lang="en-US" sz="2200" dirty="0">
                <a:latin typeface="Lusitana" pitchFamily="2" charset="0"/>
              </a:rPr>
              <a:t>, Na2Cl3, Cl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6C09E-D5BB-914F-B17C-0BE8B10E723E}"/>
              </a:ext>
            </a:extLst>
          </p:cNvPr>
          <p:cNvSpPr/>
          <p:nvPr/>
        </p:nvSpPr>
        <p:spPr>
          <a:xfrm>
            <a:off x="694713" y="5560356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DDC7B-3478-3448-AB2A-DAE661E3F7FD}"/>
              </a:ext>
            </a:extLst>
          </p:cNvPr>
          <p:cNvSpPr txBox="1"/>
          <p:nvPr/>
        </p:nvSpPr>
        <p:spPr>
          <a:xfrm>
            <a:off x="5969174" y="4377959"/>
            <a:ext cx="167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1 = stable</a:t>
            </a:r>
          </a:p>
          <a:p>
            <a:r>
              <a:rPr lang="en-US" sz="2200" dirty="0">
                <a:latin typeface="Lusitana" pitchFamily="2" charset="0"/>
              </a:rPr>
              <a:t>0 = unstable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88E4FFE-0BBD-7A49-9AF2-CEC8FC19F02C}"/>
              </a:ext>
            </a:extLst>
          </p:cNvPr>
          <p:cNvSpPr/>
          <p:nvPr/>
        </p:nvSpPr>
        <p:spPr>
          <a:xfrm>
            <a:off x="9322050" y="4166545"/>
            <a:ext cx="294468" cy="367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F8431-527B-AD4F-B0AC-7DFBB9DB606C}"/>
              </a:ext>
            </a:extLst>
          </p:cNvPr>
          <p:cNvSpPr txBox="1"/>
          <p:nvPr/>
        </p:nvSpPr>
        <p:spPr>
          <a:xfrm>
            <a:off x="5831900" y="1542244"/>
            <a:ext cx="53816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Typically thermodynamics allows us to calculate the relative stability of a compound. Instead of using standard equations, we can use data of known compounds to predict stability.</a:t>
            </a:r>
          </a:p>
        </p:txBody>
      </p:sp>
    </p:spTree>
    <p:extLst>
      <p:ext uri="{BB962C8B-B14F-4D97-AF65-F5344CB8AC3E}">
        <p14:creationId xmlns:p14="http://schemas.microsoft.com/office/powerpoint/2010/main" val="40669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this a reasonable problem for ML to solve?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DCA76-5C62-5D42-BF72-F8F120A5D0F6}"/>
              </a:ext>
            </a:extLst>
          </p:cNvPr>
          <p:cNvSpPr txBox="1"/>
          <p:nvPr/>
        </p:nvSpPr>
        <p:spPr>
          <a:xfrm>
            <a:off x="714538" y="2093866"/>
            <a:ext cx="101962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Lusitana" pitchFamily="2" charset="0"/>
              </a:rPr>
              <a:t>Machine learning: </a:t>
            </a:r>
            <a:r>
              <a:rPr lang="en-US" sz="2400" dirty="0">
                <a:latin typeface="Lusitana" pitchFamily="2" charset="0"/>
              </a:rPr>
              <a:t>A set of data-driven algorithms that discern patterns from high-dimensional spaces.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High-dimensional input space: </a:t>
            </a:r>
            <a:r>
              <a:rPr lang="en-US" sz="2400" dirty="0">
                <a:latin typeface="Lusitana" pitchFamily="2" charset="0"/>
              </a:rPr>
              <a:t>chemical composition (can be mapped to 100s of physically meaningful features)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Binary output: </a:t>
            </a:r>
            <a:r>
              <a:rPr lang="en-US" sz="2400" dirty="0">
                <a:latin typeface="Lusitana" pitchFamily="2" charset="0"/>
              </a:rPr>
              <a:t>stable/unstable labels for 68k compositions (82 elements, 2572 AB combinations)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Validation / ”ground-truth”: </a:t>
            </a:r>
            <a:r>
              <a:rPr lang="en-US" sz="2400" dirty="0">
                <a:latin typeface="Lusitana" pitchFamily="2" charset="0"/>
              </a:rPr>
              <a:t>DFT calculated enthalpies of formation </a:t>
            </a:r>
          </a:p>
        </p:txBody>
      </p:sp>
    </p:spTree>
    <p:extLst>
      <p:ext uri="{BB962C8B-B14F-4D97-AF65-F5344CB8AC3E}">
        <p14:creationId xmlns:p14="http://schemas.microsoft.com/office/powerpoint/2010/main" val="36876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Preparing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4" y="1944719"/>
            <a:ext cx="1905293" cy="1538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09FC-50C5-724D-A426-F6243964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559" y="2299785"/>
            <a:ext cx="3599998" cy="101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6355F-F1AD-8D46-A1EC-484EB4157B41}"/>
              </a:ext>
            </a:extLst>
          </p:cNvPr>
          <p:cNvSpPr txBox="1"/>
          <p:nvPr/>
        </p:nvSpPr>
        <p:spPr>
          <a:xfrm>
            <a:off x="2643958" y="2433439"/>
            <a:ext cx="373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F91AE-E7F6-8849-AE41-7B29DE6A670C}"/>
              </a:ext>
            </a:extLst>
          </p:cNvPr>
          <p:cNvSpPr txBox="1"/>
          <p:nvPr/>
        </p:nvSpPr>
        <p:spPr>
          <a:xfrm>
            <a:off x="620200" y="3873778"/>
            <a:ext cx="626158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2572 rows, 99 columns: element A, element B, stability vector, 48 features per element (A, 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7563406" y="4933204"/>
            <a:ext cx="3906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 Each row is now a single composition (input) and stability classification (output)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0C42E-01FC-8140-883F-3DC03037718D}"/>
              </a:ext>
            </a:extLst>
          </p:cNvPr>
          <p:cNvSpPr txBox="1"/>
          <p:nvPr/>
        </p:nvSpPr>
        <p:spPr>
          <a:xfrm>
            <a:off x="512970" y="1550722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1F4BA-9E2B-DD46-8F17-E2FC42318FA2}"/>
              </a:ext>
            </a:extLst>
          </p:cNvPr>
          <p:cNvSpPr txBox="1"/>
          <p:nvPr/>
        </p:nvSpPr>
        <p:spPr>
          <a:xfrm>
            <a:off x="3017778" y="1859063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8301-C756-0340-B0A5-43D42364D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261" y="1679995"/>
            <a:ext cx="2908300" cy="29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DBE09CF-3BF0-594E-BA9A-A32771E9087D}"/>
              </a:ext>
            </a:extLst>
          </p:cNvPr>
          <p:cNvSpPr/>
          <p:nvPr/>
        </p:nvSpPr>
        <p:spPr>
          <a:xfrm>
            <a:off x="7067172" y="2539067"/>
            <a:ext cx="1174581" cy="53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FBE1FF-201D-0E48-B6A3-1FC8C18F9031}"/>
              </a:ext>
            </a:extLst>
          </p:cNvPr>
          <p:cNvSpPr txBox="1"/>
          <p:nvPr/>
        </p:nvSpPr>
        <p:spPr>
          <a:xfrm>
            <a:off x="8615643" y="11427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3AF68-B038-3849-98BE-8D1B0569C025}"/>
              </a:ext>
            </a:extLst>
          </p:cNvPr>
          <p:cNvSpPr txBox="1"/>
          <p:nvPr/>
        </p:nvSpPr>
        <p:spPr>
          <a:xfrm>
            <a:off x="9899651" y="1113601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6930B-DCC7-5849-A765-C35792481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8" y="5050947"/>
            <a:ext cx="5565556" cy="436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Deriving physically-informed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2" y="1738366"/>
            <a:ext cx="2253326" cy="18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2830868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9AEBA-EC86-C845-A15B-75B4A43D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8" y="1537346"/>
            <a:ext cx="2265445" cy="2221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1D86EECD-91C5-6743-AA38-94DEA9B499EA}"/>
              </a:ext>
            </a:extLst>
          </p:cNvPr>
          <p:cNvSpPr/>
          <p:nvPr/>
        </p:nvSpPr>
        <p:spPr>
          <a:xfrm>
            <a:off x="6319034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B79AD-A62D-C949-8DC6-C3B507EA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469" y="4571286"/>
            <a:ext cx="8325532" cy="1654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6683E-BDF5-8747-B181-8CB4AC171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987" y="1742101"/>
            <a:ext cx="4520289" cy="2016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2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Choosing the right estimator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1F0EF1-EC92-E74F-9759-C7D1E630AF24}"/>
              </a:ext>
            </a:extLst>
          </p:cNvPr>
          <p:cNvGrpSpPr/>
          <p:nvPr/>
        </p:nvGrpSpPr>
        <p:grpSpPr>
          <a:xfrm>
            <a:off x="1735286" y="1900776"/>
            <a:ext cx="2318542" cy="2175100"/>
            <a:chOff x="967099" y="2922788"/>
            <a:chExt cx="2318542" cy="21751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F9A51B-FA63-9D4D-B004-D85D4BF7F03C}"/>
                </a:ext>
              </a:extLst>
            </p:cNvPr>
            <p:cNvSpPr txBox="1"/>
            <p:nvPr/>
          </p:nvSpPr>
          <p:spPr>
            <a:xfrm>
              <a:off x="967099" y="4667001"/>
              <a:ext cx="2318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Random forest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0237DB-C3B1-B449-946B-86DCA9BA0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966" y="2922788"/>
              <a:ext cx="1566835" cy="174421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6B6DD9-FFB6-2242-BE64-EF50E2321F93}"/>
              </a:ext>
            </a:extLst>
          </p:cNvPr>
          <p:cNvSpPr txBox="1"/>
          <p:nvPr/>
        </p:nvSpPr>
        <p:spPr>
          <a:xfrm>
            <a:off x="729133" y="4552665"/>
            <a:ext cx="395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Interpretable (can yield subset of important features)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latin typeface="Lusitana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Can capture non-linear correlations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2546F1-FBBA-244D-ADB5-00F8718C77B3}"/>
              </a:ext>
            </a:extLst>
          </p:cNvPr>
          <p:cNvGrpSpPr/>
          <p:nvPr/>
        </p:nvGrpSpPr>
        <p:grpSpPr>
          <a:xfrm>
            <a:off x="4983519" y="1844192"/>
            <a:ext cx="8370326" cy="3811706"/>
            <a:chOff x="3548305" y="3017655"/>
            <a:chExt cx="8815632" cy="4014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7991BF-F205-1341-A859-A216165636E6}"/>
                </a:ext>
              </a:extLst>
            </p:cNvPr>
            <p:cNvSpPr txBox="1"/>
            <p:nvPr/>
          </p:nvSpPr>
          <p:spPr>
            <a:xfrm>
              <a:off x="8091732" y="5292175"/>
              <a:ext cx="427220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5144 stable monatomic</a:t>
              </a:r>
            </a:p>
            <a:p>
              <a:pPr algn="just"/>
              <a:endParaRPr lang="en-US" sz="2200" b="1" dirty="0">
                <a:latin typeface="Lusitana" pitchFamily="2" charset="0"/>
              </a:endParaRPr>
            </a:p>
            <a:p>
              <a:pPr algn="just"/>
              <a:r>
                <a:rPr lang="en-US" sz="2200" b="1" dirty="0">
                  <a:latin typeface="Lusitana" pitchFamily="2" charset="0"/>
                </a:rPr>
                <a:t>2493 stable binaries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12BDD5-4210-6041-A136-FA7DF306F92E}"/>
                </a:ext>
              </a:extLst>
            </p:cNvPr>
            <p:cNvGrpSpPr/>
            <p:nvPr/>
          </p:nvGrpSpPr>
          <p:grpSpPr>
            <a:xfrm>
              <a:off x="3548305" y="3017655"/>
              <a:ext cx="4543427" cy="4014491"/>
              <a:chOff x="776530" y="1781874"/>
              <a:chExt cx="4543427" cy="40144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62084A-FC1D-C041-B2E8-0AEC6A89F392}"/>
                  </a:ext>
                </a:extLst>
              </p:cNvPr>
              <p:cNvGrpSpPr/>
              <p:nvPr/>
            </p:nvGrpSpPr>
            <p:grpSpPr>
              <a:xfrm>
                <a:off x="776530" y="1781874"/>
                <a:ext cx="4543427" cy="4014491"/>
                <a:chOff x="776530" y="1781874"/>
                <a:chExt cx="4543427" cy="401449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453AB02-9B38-8246-9E83-D2B23F031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530" y="1781874"/>
                  <a:ext cx="4543427" cy="4014491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DC25A9B-054B-7242-BC6A-D60D8E4064D2}"/>
                    </a:ext>
                  </a:extLst>
                </p:cNvPr>
                <p:cNvSpPr/>
                <p:nvPr/>
              </p:nvSpPr>
              <p:spPr>
                <a:xfrm>
                  <a:off x="3998562" y="4707967"/>
                  <a:ext cx="1030638" cy="46693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C55857-BA8C-F745-94E1-FCE3575261B4}"/>
                  </a:ext>
                </a:extLst>
              </p:cNvPr>
              <p:cNvSpPr/>
              <p:nvPr/>
            </p:nvSpPr>
            <p:spPr>
              <a:xfrm>
                <a:off x="4000841" y="3989247"/>
                <a:ext cx="1030638" cy="7061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5E6A7-4EC6-FF44-ADE8-E776269A4F8D}"/>
                  </a:ext>
                </a:extLst>
              </p:cNvPr>
              <p:cNvSpPr/>
              <p:nvPr/>
            </p:nvSpPr>
            <p:spPr>
              <a:xfrm>
                <a:off x="1926622" y="2003022"/>
                <a:ext cx="1030637" cy="3161368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2903A8-AB98-5044-9400-3E96500DDAE1}"/>
                </a:ext>
              </a:extLst>
            </p:cNvPr>
            <p:cNvSpPr txBox="1"/>
            <p:nvPr/>
          </p:nvSpPr>
          <p:spPr>
            <a:xfrm>
              <a:off x="5729034" y="3207984"/>
              <a:ext cx="15520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b="1" dirty="0">
                  <a:latin typeface="Lusitana" pitchFamily="2" charset="0"/>
                </a:rPr>
                <a:t>20655 unstable binaries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F5694D-0D37-2747-B14B-EB9C7090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3641"/>
              </p:ext>
            </p:extLst>
          </p:nvPr>
        </p:nvGraphicFramePr>
        <p:xfrm>
          <a:off x="590551" y="2777475"/>
          <a:ext cx="5220755" cy="3135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202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881968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928585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9529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1091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6665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173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1091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583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1916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40FBA86D-B57F-6D4C-882A-A2C8798F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33" y="1623884"/>
            <a:ext cx="95885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9BFAA41-3B35-4448-85B9-14514481363F}"/>
              </a:ext>
            </a:extLst>
          </p:cNvPr>
          <p:cNvGrpSpPr/>
          <p:nvPr/>
        </p:nvGrpSpPr>
        <p:grpSpPr>
          <a:xfrm>
            <a:off x="5972176" y="3171659"/>
            <a:ext cx="5708244" cy="648575"/>
            <a:chOff x="6096000" y="1975816"/>
            <a:chExt cx="5708244" cy="6485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F4344E-2326-A349-9C49-0E29870765E1}"/>
                </a:ext>
              </a:extLst>
            </p:cNvPr>
            <p:cNvSpPr txBox="1"/>
            <p:nvPr/>
          </p:nvSpPr>
          <p:spPr>
            <a:xfrm>
              <a:off x="6096000" y="2070586"/>
              <a:ext cx="1332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sitana" pitchFamily="2" charset="0"/>
                </a:rPr>
                <a:t>Accuracy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1131E5-3215-B341-B042-BC7B003DA170}"/>
                    </a:ext>
                  </a:extLst>
                </p:cNvPr>
                <p:cNvSpPr txBox="1"/>
                <p:nvPr/>
              </p:nvSpPr>
              <p:spPr>
                <a:xfrm>
                  <a:off x="7300319" y="1975816"/>
                  <a:ext cx="4503925" cy="648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6665+1916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6665+1916+583+173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𝟗𝟐</m:t>
                        </m:r>
                      </m:oMath>
                    </m:oMathPara>
                  </a14:m>
                  <a:endParaRPr lang="en-US" sz="2200" b="1" dirty="0">
                    <a:latin typeface="Lusitana" pitchFamily="2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1131E5-3215-B341-B042-BC7B003DA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0319" y="1975816"/>
                  <a:ext cx="4503925" cy="648575"/>
                </a:xfrm>
                <a:prstGeom prst="rect">
                  <a:avLst/>
                </a:prstGeom>
                <a:blipFill>
                  <a:blip r:embed="rId4"/>
                  <a:stretch>
                    <a:fillRect t="-3846" r="-8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BFBBB57-B05F-2347-9C08-E15B78B7B281}"/>
              </a:ext>
            </a:extLst>
          </p:cNvPr>
          <p:cNvSpPr txBox="1"/>
          <p:nvPr/>
        </p:nvSpPr>
        <p:spPr>
          <a:xfrm>
            <a:off x="6831121" y="5440769"/>
            <a:ext cx="4043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3-fold CV avg. accuracy = 0.963</a:t>
            </a:r>
          </a:p>
          <a:p>
            <a:endParaRPr lang="en-US" sz="2200" dirty="0">
              <a:latin typeface="Lusitana" pitchFamily="2" charset="0"/>
            </a:endParaRPr>
          </a:p>
          <a:p>
            <a:r>
              <a:rPr lang="en-US" sz="2200" dirty="0">
                <a:latin typeface="Lusitana" pitchFamily="2" charset="0"/>
              </a:rPr>
              <a:t>10-fold CV avg. accuracy = 0.967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22541-1FDF-EC40-8704-622CF423D5FF}"/>
              </a:ext>
            </a:extLst>
          </p:cNvPr>
          <p:cNvSpPr txBox="1"/>
          <p:nvPr/>
        </p:nvSpPr>
        <p:spPr>
          <a:xfrm>
            <a:off x="6024917" y="4336992"/>
            <a:ext cx="5655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F1 = 2 * (precision * recall) / (precision + recall) = </a:t>
            </a:r>
            <a:r>
              <a:rPr lang="en-US" sz="2200" b="1" dirty="0">
                <a:latin typeface="Lusitana" pitchFamily="2" charset="0"/>
              </a:rPr>
              <a:t>0.842</a:t>
            </a:r>
            <a:r>
              <a:rPr lang="en-US" sz="2200" dirty="0">
                <a:latin typeface="Lusitana" pitchFamily="2" charset="0"/>
              </a:rPr>
              <a:t> </a:t>
            </a:r>
          </a:p>
          <a:p>
            <a:r>
              <a:rPr lang="en-US" sz="2200" dirty="0">
                <a:latin typeface="Lusitana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733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140579</TotalTime>
  <Words>1431</Words>
  <Application>Microsoft Macintosh PowerPoint</Application>
  <PresentationFormat>Widescreen</PresentationFormat>
  <Paragraphs>279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Barlow Semi Condensed</vt:lpstr>
      <vt:lpstr>Barlow Semi Condensed Medium</vt:lpstr>
      <vt:lpstr>Barlow Semi Condensed SemiBold</vt:lpstr>
      <vt:lpstr>Calibri</vt:lpstr>
      <vt:lpstr>Calibri Light</vt:lpstr>
      <vt:lpstr>Cambria Math</vt:lpstr>
      <vt:lpstr>Lusitana</vt:lpstr>
      <vt:lpstr>Office Theme</vt:lpstr>
      <vt:lpstr>PowerPoint Presentation</vt:lpstr>
      <vt:lpstr>Predicting the formation of binary compounds using machine learning</vt:lpstr>
      <vt:lpstr>Agenda</vt:lpstr>
      <vt:lpstr>Task: Predict the stability of binary compounds</vt:lpstr>
      <vt:lpstr>Is this a reasonable problem for ML to solve?</vt:lpstr>
      <vt:lpstr>Preparing dataset</vt:lpstr>
      <vt:lpstr>Deriving physically-informed features</vt:lpstr>
      <vt:lpstr>Choosing the right estimator</vt:lpstr>
      <vt:lpstr>Evaluating predictions</vt:lpstr>
      <vt:lpstr>Evaluating predictions</vt:lpstr>
      <vt:lpstr>Important features</vt:lpstr>
      <vt:lpstr>Comparing against DFT</vt:lpstr>
      <vt:lpstr>Conclusions</vt:lpstr>
      <vt:lpstr>PowerPoint Presentation</vt:lpstr>
      <vt:lpstr>Tuning rf hyperparameters</vt:lpstr>
      <vt:lpstr>Binary classification on Citrination</vt:lpstr>
      <vt:lpstr>Baseline accuracy</vt:lpstr>
      <vt:lpstr>Addressing class imbalance</vt:lpstr>
      <vt:lpstr>Test case: Na, Cl</vt:lpstr>
      <vt:lpstr>Assess model quality</vt:lpstr>
      <vt:lpstr>Binary classification</vt:lpstr>
      <vt:lpstr>Binary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530</cp:revision>
  <cp:lastPrinted>2019-05-30T23:03:05Z</cp:lastPrinted>
  <dcterms:created xsi:type="dcterms:W3CDTF">2018-12-20T17:02:41Z</dcterms:created>
  <dcterms:modified xsi:type="dcterms:W3CDTF">2019-09-05T02:22:02Z</dcterms:modified>
</cp:coreProperties>
</file>