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10" r:id="rId3"/>
    <p:sldId id="434" r:id="rId4"/>
    <p:sldId id="435" r:id="rId5"/>
    <p:sldId id="438" r:id="rId6"/>
    <p:sldId id="436" r:id="rId7"/>
    <p:sldId id="437" r:id="rId8"/>
    <p:sldId id="439" r:id="rId9"/>
    <p:sldId id="4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1FF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77839"/>
  </p:normalViewPr>
  <p:slideViewPr>
    <p:cSldViewPr snapToGrid="0" snapToObjects="1">
      <p:cViewPr varScale="1">
        <p:scale>
          <a:sx n="160" d="100"/>
          <a:sy n="160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81017/show_search?searchMatchOption=fuzzyM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_views/11942/predic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ceiver-operating-characteristic-curves-demystified-in-python-bd531a4364d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A14-5917-7D40-857B-BE978D385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https://citrination.com/datasets/181017/show_search?searchMatchOption=fuzzyMatch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https://citrination.com/data_views</a:t>
            </a:r>
            <a:r>
              <a:rPr lang="en-US">
                <a:hlinkClick r:id="rId3"/>
              </a:rPr>
              <a:t>/11942/predict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https://towardsdatascience.com/receiver-operating-characteristic-curves-demystified-in-python-bd531a4364d0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05" y="2381744"/>
            <a:ext cx="5596814" cy="20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+ Present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8335991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609600"/>
            <a:ext cx="5486401" cy="9331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Barlow Semi Condensed SemiBold" charset="0"/>
                <a:ea typeface="Barlow Semi Condensed SemiBold" charset="0"/>
                <a:cs typeface="Barlow Semi Condensed SemiBold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7" y="570476"/>
            <a:ext cx="2972478" cy="11059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795617" y="1667256"/>
            <a:ext cx="3007792" cy="18288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795617" y="2743200"/>
            <a:ext cx="2936758" cy="32498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600"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latin typeface="Lusitana" charset="0"/>
                <a:ea typeface="Lusitana" charset="0"/>
                <a:cs typeface="Lusitana" charset="0"/>
              </a:defRPr>
            </a:lvl3pPr>
            <a:lvl4pPr marL="13716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4pPr>
            <a:lvl5pPr marL="1828800" indent="0">
              <a:lnSpc>
                <a:spcPct val="100000"/>
              </a:lnSpc>
              <a:buNone/>
              <a:defRPr sz="11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6781800" cy="4302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Lusitana" charset="0"/>
                <a:ea typeface="Lusitana" charset="0"/>
                <a:cs typeface="Lusitana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92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qmd.org/materials/composition/NaC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798" y="4693327"/>
            <a:ext cx="72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usitana" charset="0"/>
                <a:ea typeface="Lusitana" charset="0"/>
                <a:cs typeface="Lusitana" charset="0"/>
              </a:rPr>
              <a:t>Materials Data in Action</a:t>
            </a:r>
          </a:p>
        </p:txBody>
      </p:sp>
    </p:spTree>
    <p:extLst>
      <p:ext uri="{BB962C8B-B14F-4D97-AF65-F5344CB8AC3E}">
        <p14:creationId xmlns:p14="http://schemas.microsoft.com/office/powerpoint/2010/main" val="95093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609600"/>
            <a:ext cx="7038110" cy="2743200"/>
          </a:xfrm>
        </p:spPr>
        <p:txBody>
          <a:bodyPr/>
          <a:lstStyle/>
          <a:p>
            <a:r>
              <a:rPr lang="en-US" dirty="0"/>
              <a:t>Predicting the formation of binary compounds using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23022" y="5562600"/>
            <a:ext cx="3437508" cy="441960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Chris Borg, </a:t>
            </a:r>
            <a:r>
              <a:rPr lang="en-US" sz="1800" dirty="0"/>
              <a:t>Research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599" y="5562600"/>
            <a:ext cx="3122142" cy="43021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5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8685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Mixing of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0D93-62A5-F04B-9065-32E1D60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1763295"/>
            <a:ext cx="4761493" cy="375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4328B-6F0D-3F4E-AD4D-98FEEB616A1D}"/>
              </a:ext>
            </a:extLst>
          </p:cNvPr>
          <p:cNvSpPr txBox="1"/>
          <p:nvPr/>
        </p:nvSpPr>
        <p:spPr>
          <a:xfrm>
            <a:off x="6096000" y="4805774"/>
            <a:ext cx="4487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sitana" pitchFamily="2" charset="0"/>
              </a:rPr>
              <a:t>Task: build a machine learning model in python to predict the full stability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8E11C-9FAA-4043-9F6C-A008FEAA5A35}"/>
              </a:ext>
            </a:extLst>
          </p:cNvPr>
          <p:cNvSpPr txBox="1"/>
          <p:nvPr/>
        </p:nvSpPr>
        <p:spPr>
          <a:xfrm>
            <a:off x="5966516" y="3292117"/>
            <a:ext cx="4296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sitana" pitchFamily="2" charset="0"/>
              </a:rPr>
              <a:t>stabilityVec</a:t>
            </a:r>
            <a:r>
              <a:rPr lang="en-US" sz="2000" dirty="0">
                <a:latin typeface="Lusitana" pitchFamily="2" charset="0"/>
              </a:rPr>
              <a:t>: [1, 0, 0, 0, 0, 1, 1, 0, 0, 0,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CDF7D-4A4D-AD46-95CE-E46FC2E5EEBC}"/>
              </a:ext>
            </a:extLst>
          </p:cNvPr>
          <p:cNvSpPr txBox="1"/>
          <p:nvPr/>
        </p:nvSpPr>
        <p:spPr>
          <a:xfrm>
            <a:off x="6226484" y="2023761"/>
            <a:ext cx="524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sitana" pitchFamily="2" charset="0"/>
              </a:rPr>
              <a:t>Na, Na9Cl, Na4Cl, Na7Cl3, Na3Cl2, </a:t>
            </a:r>
            <a:r>
              <a:rPr lang="en-US" sz="1200" dirty="0" err="1">
                <a:latin typeface="Lusitana" pitchFamily="2" charset="0"/>
              </a:rPr>
              <a:t>NaCl</a:t>
            </a:r>
            <a:r>
              <a:rPr lang="en-US" sz="1200" dirty="0">
                <a:latin typeface="Lusitana" pitchFamily="2" charset="0"/>
              </a:rPr>
              <a:t>, Na2Cl3, Na3Cl7, NaCl4, NaCl9, Cl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6C09E-D5BB-914F-B17C-0BE8B10E723E}"/>
              </a:ext>
            </a:extLst>
          </p:cNvPr>
          <p:cNvSpPr/>
          <p:nvPr/>
        </p:nvSpPr>
        <p:spPr>
          <a:xfrm>
            <a:off x="694713" y="5560356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Preparing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95514-3DB3-DC4A-A217-3E19E73E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1" y="1796897"/>
            <a:ext cx="1993160" cy="1609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509FC-50C5-724D-A426-F6243964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778" y="1890461"/>
            <a:ext cx="4228548" cy="1197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6355F-F1AD-8D46-A1EC-484EB4157B41}"/>
              </a:ext>
            </a:extLst>
          </p:cNvPr>
          <p:cNvSpPr txBox="1"/>
          <p:nvPr/>
        </p:nvSpPr>
        <p:spPr>
          <a:xfrm>
            <a:off x="2643958" y="2433439"/>
            <a:ext cx="373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usitana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F91AE-E7F6-8849-AE41-7B29DE6A670C}"/>
              </a:ext>
            </a:extLst>
          </p:cNvPr>
          <p:cNvSpPr txBox="1"/>
          <p:nvPr/>
        </p:nvSpPr>
        <p:spPr>
          <a:xfrm>
            <a:off x="7620146" y="1796897"/>
            <a:ext cx="3819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2572 rows, 99 columns: element A, element B, stability vector, 48 features for elements (A,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35456-55CF-2C47-8309-6B1DE370F6D7}"/>
              </a:ext>
            </a:extLst>
          </p:cNvPr>
          <p:cNvSpPr txBox="1"/>
          <p:nvPr/>
        </p:nvSpPr>
        <p:spPr>
          <a:xfrm>
            <a:off x="590551" y="3882317"/>
            <a:ext cx="396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1. </a:t>
            </a:r>
            <a:r>
              <a:rPr lang="en-US" sz="2200" dirty="0" err="1">
                <a:latin typeface="Lusitana" pitchFamily="2" charset="0"/>
              </a:rPr>
              <a:t>df</a:t>
            </a:r>
            <a:r>
              <a:rPr lang="en-US" sz="2200" dirty="0">
                <a:latin typeface="Lusitana" pitchFamily="2" charset="0"/>
              </a:rPr>
              <a:t> = </a:t>
            </a:r>
            <a:r>
              <a:rPr lang="en-US" sz="2200" dirty="0" err="1">
                <a:latin typeface="Lusitana" pitchFamily="2" charset="0"/>
              </a:rPr>
              <a:t>df.explode</a:t>
            </a:r>
            <a:r>
              <a:rPr lang="en-US" sz="2200" dirty="0">
                <a:latin typeface="Lusitana" pitchFamily="2" charset="0"/>
              </a:rPr>
              <a:t>('</a:t>
            </a:r>
            <a:r>
              <a:rPr lang="en-US" sz="2200" dirty="0" err="1">
                <a:latin typeface="Lusitana" pitchFamily="2" charset="0"/>
              </a:rPr>
              <a:t>stabilityVec</a:t>
            </a:r>
            <a:r>
              <a:rPr lang="en-US" sz="2200" dirty="0">
                <a:latin typeface="Lusitana" pitchFamily="2" charset="0"/>
              </a:rPr>
              <a:t>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0D7C7-1944-DD4E-A85E-795355EA5432}"/>
              </a:ext>
            </a:extLst>
          </p:cNvPr>
          <p:cNvSpPr txBox="1"/>
          <p:nvPr/>
        </p:nvSpPr>
        <p:spPr>
          <a:xfrm>
            <a:off x="6138943" y="3882316"/>
            <a:ext cx="5097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28292 rows (2572 * </a:t>
            </a:r>
            <a:r>
              <a:rPr lang="en-US" sz="2200" dirty="0" err="1">
                <a:latin typeface="Lusitana" pitchFamily="2" charset="0"/>
              </a:rPr>
              <a:t>len</a:t>
            </a:r>
            <a:r>
              <a:rPr lang="en-US" sz="2200" dirty="0">
                <a:latin typeface="Lusitana" pitchFamily="2" charset="0"/>
              </a:rPr>
              <a:t>(</a:t>
            </a:r>
            <a:r>
              <a:rPr lang="en-US" sz="2200" dirty="0" err="1">
                <a:latin typeface="Lusitana" pitchFamily="2" charset="0"/>
              </a:rPr>
              <a:t>stabilityVec</a:t>
            </a:r>
            <a:r>
              <a:rPr lang="en-US" sz="2200" dirty="0">
                <a:latin typeface="Lusitana" pitchFamily="2" charset="0"/>
              </a:rPr>
              <a:t>)) 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4994910" y="3994308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49503F-E5E6-1B43-B4DC-5EE78115CEC7}"/>
              </a:ext>
            </a:extLst>
          </p:cNvPr>
          <p:cNvCxnSpPr/>
          <p:nvPr/>
        </p:nvCxnSpPr>
        <p:spPr>
          <a:xfrm>
            <a:off x="1672011" y="4469427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5A5-5207-8D47-A0AC-BB8BA3E60A37}"/>
              </a:ext>
            </a:extLst>
          </p:cNvPr>
          <p:cNvSpPr txBox="1"/>
          <p:nvPr/>
        </p:nvSpPr>
        <p:spPr>
          <a:xfrm>
            <a:off x="3147558" y="4891766"/>
            <a:ext cx="5493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A. Quick classifier on Citrination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3228957" y="5797765"/>
            <a:ext cx="380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B. Perform modeling in .</a:t>
            </a:r>
            <a:r>
              <a:rPr lang="en-US" sz="2200" dirty="0" err="1">
                <a:latin typeface="Lusitana" pitchFamily="2" charset="0"/>
              </a:rPr>
              <a:t>ipynb</a:t>
            </a:r>
            <a:r>
              <a:rPr lang="en-US" sz="2200" dirty="0">
                <a:latin typeface="Lusitana" pitchFamily="2" charset="0"/>
              </a:rPr>
              <a:t>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788F2A-664B-734C-BDA0-C07EC940842E}"/>
              </a:ext>
            </a:extLst>
          </p:cNvPr>
          <p:cNvCxnSpPr/>
          <p:nvPr/>
        </p:nvCxnSpPr>
        <p:spPr>
          <a:xfrm>
            <a:off x="1672011" y="5376303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Given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0D7C7-1944-DD4E-A85E-795355EA5432}"/>
              </a:ext>
            </a:extLst>
          </p:cNvPr>
          <p:cNvSpPr txBox="1"/>
          <p:nvPr/>
        </p:nvSpPr>
        <p:spPr>
          <a:xfrm>
            <a:off x="680140" y="1760810"/>
            <a:ext cx="134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Discrete: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E3C11A-BFD7-C547-892E-4EF6BC629131}"/>
              </a:ext>
            </a:extLst>
          </p:cNvPr>
          <p:cNvSpPr/>
          <p:nvPr/>
        </p:nvSpPr>
        <p:spPr>
          <a:xfrm>
            <a:off x="4994910" y="3994308"/>
            <a:ext cx="708660" cy="215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49503F-E5E6-1B43-B4DC-5EE78115CEC7}"/>
              </a:ext>
            </a:extLst>
          </p:cNvPr>
          <p:cNvCxnSpPr/>
          <p:nvPr/>
        </p:nvCxnSpPr>
        <p:spPr>
          <a:xfrm>
            <a:off x="1672011" y="4469427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5A5-5207-8D47-A0AC-BB8BA3E60A37}"/>
              </a:ext>
            </a:extLst>
          </p:cNvPr>
          <p:cNvSpPr txBox="1"/>
          <p:nvPr/>
        </p:nvSpPr>
        <p:spPr>
          <a:xfrm>
            <a:off x="3147558" y="4891766"/>
            <a:ext cx="5493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A. Quick classifier on Citrination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6833F-FCC6-754B-B7BA-30943D146AAE}"/>
              </a:ext>
            </a:extLst>
          </p:cNvPr>
          <p:cNvSpPr txBox="1"/>
          <p:nvPr/>
        </p:nvSpPr>
        <p:spPr>
          <a:xfrm>
            <a:off x="3228957" y="5797765"/>
            <a:ext cx="380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B. Perform modeling in .</a:t>
            </a:r>
            <a:r>
              <a:rPr lang="en-US" sz="2200" dirty="0" err="1">
                <a:latin typeface="Lusitana" pitchFamily="2" charset="0"/>
              </a:rPr>
              <a:t>ipynb</a:t>
            </a:r>
            <a:r>
              <a:rPr lang="en-US" sz="2200" dirty="0">
                <a:latin typeface="Lusitana" pitchFamily="2" charset="0"/>
              </a:rPr>
              <a:t>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788F2A-664B-734C-BDA0-C07EC940842E}"/>
              </a:ext>
            </a:extLst>
          </p:cNvPr>
          <p:cNvCxnSpPr/>
          <p:nvPr/>
        </p:nvCxnSpPr>
        <p:spPr>
          <a:xfrm>
            <a:off x="1672011" y="5376303"/>
            <a:ext cx="1158857" cy="640080"/>
          </a:xfrm>
          <a:prstGeom prst="bentConnector3">
            <a:avLst>
              <a:gd name="adj1" fmla="val 364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8CA111-AE47-AA41-A6FB-F6C6857211A9}"/>
              </a:ext>
            </a:extLst>
          </p:cNvPr>
          <p:cNvSpPr txBox="1"/>
          <p:nvPr/>
        </p:nvSpPr>
        <p:spPr>
          <a:xfrm>
            <a:off x="3414375" y="1750790"/>
            <a:ext cx="2289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Continuous: Atomic volume, atomic weight, boiling, </a:t>
            </a:r>
          </a:p>
        </p:txBody>
      </p:sp>
    </p:spTree>
    <p:extLst>
      <p:ext uri="{BB962C8B-B14F-4D97-AF65-F5344CB8AC3E}">
        <p14:creationId xmlns:p14="http://schemas.microsoft.com/office/powerpoint/2010/main" val="164036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A. Binary classification on Citrination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35456-55CF-2C47-8309-6B1DE370F6D7}"/>
              </a:ext>
            </a:extLst>
          </p:cNvPr>
          <p:cNvSpPr txBox="1"/>
          <p:nvPr/>
        </p:nvSpPr>
        <p:spPr>
          <a:xfrm>
            <a:off x="853441" y="5530777"/>
            <a:ext cx="3741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Random subset of data (Citrination limit = 4k rows)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59D51-BAEA-BD49-B665-34108359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1822377"/>
            <a:ext cx="4216400" cy="370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8A45A-8C0B-894C-9CBB-354035B92A6B}"/>
              </a:ext>
            </a:extLst>
          </p:cNvPr>
          <p:cNvGrpSpPr/>
          <p:nvPr/>
        </p:nvGrpSpPr>
        <p:grpSpPr>
          <a:xfrm>
            <a:off x="5563203" y="2002627"/>
            <a:ext cx="5790598" cy="3912870"/>
            <a:chOff x="5466080" y="1943100"/>
            <a:chExt cx="5790598" cy="391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32BF2-AFE2-E74A-8EA3-18B6C202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943100"/>
              <a:ext cx="5790598" cy="39128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B3FAD2-3226-9048-B4A6-F50F9FE75BA9}"/>
                </a:ext>
              </a:extLst>
            </p:cNvPr>
            <p:cNvSpPr txBox="1"/>
            <p:nvPr/>
          </p:nvSpPr>
          <p:spPr>
            <a:xfrm>
              <a:off x="7018021" y="4369680"/>
              <a:ext cx="37414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>
                  <a:latin typeface="Lusitana" pitchFamily="2" charset="0"/>
                </a:rPr>
                <a:t>AUROC = 0.948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case: Na, 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993949" y="1822844"/>
            <a:ext cx="4450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Actual: [1, 0, 0, 0, 0, 1, 1, 0, 0, 0, 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1295-3A63-AC47-9980-63ADE367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5" y="2440566"/>
            <a:ext cx="4491866" cy="3552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FD915-614C-CF4D-AD33-3358A52958AF}"/>
              </a:ext>
            </a:extLst>
          </p:cNvPr>
          <p:cNvSpPr/>
          <p:nvPr/>
        </p:nvSpPr>
        <p:spPr>
          <a:xfrm>
            <a:off x="703628" y="617984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sitana" pitchFamily="2" charset="0"/>
                <a:hlinkClick r:id="rId4"/>
              </a:rPr>
              <a:t>http://oqmd.org/materials/composition/NaCl</a:t>
            </a:r>
            <a:endParaRPr lang="en-US" dirty="0">
              <a:latin typeface="Lusitana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16B38-28CB-BA42-B260-08A0B402F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2452"/>
              </p:ext>
            </p:extLst>
          </p:nvPr>
        </p:nvGraphicFramePr>
        <p:xfrm>
          <a:off x="6518907" y="1808406"/>
          <a:ext cx="4480557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519">
                  <a:extLst>
                    <a:ext uri="{9D8B030D-6E8A-4147-A177-3AD203B41FA5}">
                      <a16:colId xmlns:a16="http://schemas.microsoft.com/office/drawing/2014/main" val="2155295704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3589201367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131226006"/>
                    </a:ext>
                  </a:extLst>
                </a:gridCol>
              </a:tblGrid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compound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stable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unstable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13939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2484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470866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0463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07569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348134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46773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471820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Na0.3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05877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65025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Na0.1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0.95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850465"/>
                  </a:ext>
                </a:extLst>
              </a:tr>
              <a:tr h="276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Cl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sitana" pitchFamily="2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sitana" pitchFamily="2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sitan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38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CD010D-A546-2C48-B750-C686A145DE9A}"/>
              </a:ext>
            </a:extLst>
          </p:cNvPr>
          <p:cNvSpPr txBox="1"/>
          <p:nvPr/>
        </p:nvSpPr>
        <p:spPr>
          <a:xfrm>
            <a:off x="6297930" y="1192528"/>
            <a:ext cx="4773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Predicted: [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1, 0, 0, 0, 0, </a:t>
            </a:r>
            <a:r>
              <a:rPr lang="en-US" sz="2200" b="1" dirty="0">
                <a:solidFill>
                  <a:srgbClr val="FF0000"/>
                </a:solidFill>
                <a:latin typeface="Lusitana" pitchFamily="2" charset="0"/>
              </a:rPr>
              <a:t>0, 0, </a:t>
            </a:r>
            <a:r>
              <a:rPr lang="en-US" sz="2200" b="1" dirty="0">
                <a:solidFill>
                  <a:srgbClr val="00B050"/>
                </a:solidFill>
                <a:latin typeface="Lusitana" pitchFamily="2" charset="0"/>
              </a:rPr>
              <a:t>0, 0, 0, 1</a:t>
            </a:r>
            <a:r>
              <a:rPr lang="en-US" sz="2200" dirty="0">
                <a:latin typeface="Lusitana" pitchFamily="2" charset="0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9A51B-FA63-9D4D-B004-D85D4BF7F03C}"/>
              </a:ext>
            </a:extLst>
          </p:cNvPr>
          <p:cNvSpPr txBox="1"/>
          <p:nvPr/>
        </p:nvSpPr>
        <p:spPr>
          <a:xfrm>
            <a:off x="6518907" y="5779734"/>
            <a:ext cx="433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Conclusion: No better than random, worse than intuition</a:t>
            </a:r>
          </a:p>
        </p:txBody>
      </p:sp>
    </p:spTree>
    <p:extLst>
      <p:ext uri="{BB962C8B-B14F-4D97-AF65-F5344CB8AC3E}">
        <p14:creationId xmlns:p14="http://schemas.microsoft.com/office/powerpoint/2010/main" val="58564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DC87-98C6-954C-8FE8-78E82AFA1B12}"/>
              </a:ext>
            </a:extLst>
          </p:cNvPr>
          <p:cNvSpPr txBox="1"/>
          <p:nvPr/>
        </p:nvSpPr>
        <p:spPr>
          <a:xfrm>
            <a:off x="1295681" y="5560516"/>
            <a:ext cx="505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Lusitana" pitchFamily="2" charset="0"/>
              </a:rPr>
              <a:t>4 possible outcomes: TP, FP, TN, FN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BDD9F-37D6-5946-A07A-EC0CA1BC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7444"/>
              </p:ext>
            </p:extLst>
          </p:nvPr>
        </p:nvGraphicFramePr>
        <p:xfrm>
          <a:off x="590551" y="1737360"/>
          <a:ext cx="3858786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262">
                  <a:extLst>
                    <a:ext uri="{9D8B030D-6E8A-4147-A177-3AD203B41FA5}">
                      <a16:colId xmlns:a16="http://schemas.microsoft.com/office/drawing/2014/main" val="407062190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921272014"/>
                    </a:ext>
                  </a:extLst>
                </a:gridCol>
                <a:gridCol w="1286262">
                  <a:extLst>
                    <a:ext uri="{9D8B030D-6E8A-4147-A177-3AD203B41FA5}">
                      <a16:colId xmlns:a16="http://schemas.microsoft.com/office/drawing/2014/main" val="3967309736"/>
                    </a:ext>
                  </a:extLst>
                </a:gridCol>
              </a:tblGrid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94999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23227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3342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6668"/>
                  </a:ext>
                </a:extLst>
              </a:tr>
              <a:tr h="323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Unstable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Stable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usitana" pitchFamily="2" charset="0"/>
                        </a:rPr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542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4C78BF3-3915-A64E-907A-6B48B18B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88" y="1863863"/>
            <a:ext cx="2792683" cy="2970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64CB4-438C-5342-82F9-924ABF8A0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539" y="1863863"/>
            <a:ext cx="1936840" cy="130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B9697-51DF-2143-9078-6925F59B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653" y="3312463"/>
            <a:ext cx="1541274" cy="13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classification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308B80-AB82-6040-AC40-F6F04FAB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1683067"/>
            <a:ext cx="3890009" cy="464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50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135887</TotalTime>
  <Words>494</Words>
  <Application>Microsoft Macintosh PowerPoint</Application>
  <PresentationFormat>Widescreen</PresentationFormat>
  <Paragraphs>99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Barlow Semi Condensed</vt:lpstr>
      <vt:lpstr>Barlow Semi Condensed Medium</vt:lpstr>
      <vt:lpstr>Barlow Semi Condensed SemiBold</vt:lpstr>
      <vt:lpstr>Calibri</vt:lpstr>
      <vt:lpstr>Calibri Light</vt:lpstr>
      <vt:lpstr>Lusitana</vt:lpstr>
      <vt:lpstr>Office Theme</vt:lpstr>
      <vt:lpstr>PowerPoint Presentation</vt:lpstr>
      <vt:lpstr>Predicting the formation of binary compounds using machine learning</vt:lpstr>
      <vt:lpstr>Mixing of elements</vt:lpstr>
      <vt:lpstr>Preparing dataset</vt:lpstr>
      <vt:lpstr>Given features</vt:lpstr>
      <vt:lpstr>A. Binary classification on Citrination</vt:lpstr>
      <vt:lpstr>Test case: Na, Cl</vt:lpstr>
      <vt:lpstr>Binary classification</vt:lpstr>
      <vt:lpstr>Binary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487</cp:revision>
  <cp:lastPrinted>2019-05-30T23:03:05Z</cp:lastPrinted>
  <dcterms:created xsi:type="dcterms:W3CDTF">2018-12-20T17:02:41Z</dcterms:created>
  <dcterms:modified xsi:type="dcterms:W3CDTF">2019-08-31T17:47:01Z</dcterms:modified>
</cp:coreProperties>
</file>