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310" r:id="rId3"/>
    <p:sldId id="434" r:id="rId4"/>
    <p:sldId id="441" r:id="rId5"/>
    <p:sldId id="445" r:id="rId6"/>
    <p:sldId id="435" r:id="rId7"/>
    <p:sldId id="446" r:id="rId8"/>
    <p:sldId id="438" r:id="rId9"/>
    <p:sldId id="436" r:id="rId10"/>
    <p:sldId id="437" r:id="rId11"/>
    <p:sldId id="442" r:id="rId12"/>
    <p:sldId id="444" r:id="rId13"/>
    <p:sldId id="443" r:id="rId14"/>
    <p:sldId id="439" r:id="rId15"/>
    <p:sldId id="44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Saal" initials="JS" lastIdx="1" clrIdx="0">
    <p:extLst>
      <p:ext uri="{19B8F6BF-5375-455C-9EA6-DF929625EA0E}">
        <p15:presenceInfo xmlns:p15="http://schemas.microsoft.com/office/powerpoint/2012/main" userId="228fcd53de0473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01FF"/>
    <a:srgbClr val="00365F"/>
    <a:srgbClr val="5DA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54"/>
    <p:restoredTop sz="77866"/>
  </p:normalViewPr>
  <p:slideViewPr>
    <p:cSldViewPr snapToGrid="0" snapToObjects="1">
      <p:cViewPr varScale="1">
        <p:scale>
          <a:sx n="83" d="100"/>
          <a:sy n="83" d="100"/>
        </p:scale>
        <p:origin x="1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C03E3-B0BF-5C40-B9EC-4B39A4AA5E1B}" type="datetimeFigureOut">
              <a:rPr lang="en-US" smtClean="0"/>
              <a:t>9/1/19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A1FAC-02BD-7148-9F07-7C5DC556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6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_views/11942/predic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_views/11942/predict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_views/11942/predict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_views/11942/predic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receiver-operating-characteristic-curves-demystified-in-python-bd531a4364d0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sets/181017/show_search?searchMatchOption=fuzzyMatch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sets/181017/show_search?searchMatchOption=fuzzyMatch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sets/181017/show_search?searchMatchOption=fuzzyMatch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sets/181017/show_search?searchMatchOption=fuzzyMatch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sets/181017/show_search?searchMatchOption=fuzzyMatch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sets/181017/show_search?searchMatchOption=fuzzyMatch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_views/11942/predic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04A14-5917-7D40-857B-BE978D385D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42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https://citrination.com/data_views</a:t>
            </a:r>
            <a:r>
              <a:rPr lang="en-US">
                <a:hlinkClick r:id="rId3"/>
              </a:rPr>
              <a:t>/11942/predict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45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https://citrination.com/data_views</a:t>
            </a:r>
            <a:r>
              <a:rPr lang="en-US">
                <a:hlinkClick r:id="rId3"/>
              </a:rPr>
              <a:t>/11942/predict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73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https://citrination.com/data_views</a:t>
            </a:r>
            <a:r>
              <a:rPr lang="en-US">
                <a:hlinkClick r:id="rId3"/>
              </a:rPr>
              <a:t>/11942/predict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37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https://citrination.com/data_views</a:t>
            </a:r>
            <a:r>
              <a:rPr lang="en-US">
                <a:hlinkClick r:id="rId3"/>
              </a:rPr>
              <a:t>/11942/predict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75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https://towardsdatascience.com/receiver-operating-characteristic-curves-demystified-in-python-bd531a4364d0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47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https://citrination.com/datasets/181017/show_search?searchMatchOption=fuzzyMatch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2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https://citrination.com/datasets/181017/show_search?searchMatchOption=fuzzyMatch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31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Lusitana" pitchFamily="2" charset="0"/>
              </a:rPr>
              <a:t> (i.e. do we believe our output of interest in controlled by more than 3 variables?)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07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https://citrination.com/datasets/181017/show_search?searchMatchOption=fuzzyMatch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55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https://citrination.com/datasets/181017/show_search?searchMatchOption=fuzzyMatch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16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https://citrination.com/datasets/181017/show_search?searchMatchOption=fuzzyMatch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53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https://citrination.com/datasets/181017/show_search?searchMatchOption=fuzzyMatch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71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https://citrination.com/data_views</a:t>
            </a:r>
            <a:r>
              <a:rPr lang="en-US">
                <a:hlinkClick r:id="rId3"/>
              </a:rPr>
              <a:t>/11942/predict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0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0D2F-6AC7-374E-BE2F-DD0FB7695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614E4-05AB-5D48-B3A2-A652FE6A4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F5CC-B859-054C-A7CD-F3753442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E5F5D-B217-D945-96CB-D17FB6AE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DC97-C0D3-7740-80E9-FBC8601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9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387E-02A5-9848-A940-EFD3F665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B2B3F-6775-B745-8E44-31F2CEFD6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CF672-0D7B-4648-BF08-6764A0EC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60BC7-6758-064D-A611-7DDC2691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47CF0-1C4E-044C-8928-459759A6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35C25-A450-8E40-AC59-517E9A494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B610A-889A-FF4F-83BB-F036202CF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F0E9-E69F-4F49-8C88-EB33D494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83618-8E09-704C-A660-24CBBA80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ADCF-F284-E146-A35C-1810500E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86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pen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005" y="2381744"/>
            <a:ext cx="5596814" cy="208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11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+ Presenter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H="1">
            <a:off x="0" y="0"/>
            <a:ext cx="8335991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609599" y="609600"/>
            <a:ext cx="5486401" cy="93315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6000" b="0" i="0">
                <a:solidFill>
                  <a:schemeClr val="bg1"/>
                </a:solidFill>
                <a:latin typeface="Barlow Semi Condensed SemiBold" charset="0"/>
                <a:ea typeface="Barlow Semi Condensed SemiBold" charset="0"/>
                <a:cs typeface="Barlow Semi Condensed SemiBold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757" y="570476"/>
            <a:ext cx="2972478" cy="110592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8795617" y="1667256"/>
            <a:ext cx="3007792" cy="18288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8795617" y="2743200"/>
            <a:ext cx="2936758" cy="324982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600">
                <a:latin typeface="Lusitana" charset="0"/>
                <a:ea typeface="Lusitana" charset="0"/>
                <a:cs typeface="Lusitana" charset="0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Lusitana" charset="0"/>
                <a:ea typeface="Lusitana" charset="0"/>
                <a:cs typeface="Lusitana" charset="0"/>
              </a:defRPr>
            </a:lvl2pPr>
            <a:lvl3pPr marL="914400" indent="0">
              <a:lnSpc>
                <a:spcPct val="100000"/>
              </a:lnSpc>
              <a:buNone/>
              <a:defRPr sz="1200">
                <a:latin typeface="Lusitana" charset="0"/>
                <a:ea typeface="Lusitana" charset="0"/>
                <a:cs typeface="Lusitana" charset="0"/>
              </a:defRPr>
            </a:lvl3pPr>
            <a:lvl4pPr marL="1371600" indent="0">
              <a:lnSpc>
                <a:spcPct val="100000"/>
              </a:lnSpc>
              <a:buNone/>
              <a:defRPr sz="1100">
                <a:latin typeface="Lusitana" charset="0"/>
                <a:ea typeface="Lusitana" charset="0"/>
                <a:cs typeface="Lusitana" charset="0"/>
              </a:defRPr>
            </a:lvl4pPr>
            <a:lvl5pPr marL="1828800" indent="0">
              <a:lnSpc>
                <a:spcPct val="100000"/>
              </a:lnSpc>
              <a:buNone/>
              <a:defRPr sz="1100">
                <a:latin typeface="Lusitana" charset="0"/>
                <a:ea typeface="Lusitana" charset="0"/>
                <a:cs typeface="Lusitan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9599" y="5562600"/>
            <a:ext cx="6781800" cy="4302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>
                <a:solidFill>
                  <a:schemeClr val="bg1"/>
                </a:solidFill>
                <a:latin typeface="Lusitana" charset="0"/>
                <a:ea typeface="Lusitana" charset="0"/>
                <a:cs typeface="Lusitana" charset="0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Lusitana" charset="0"/>
                <a:ea typeface="Lusitana" charset="0"/>
                <a:cs typeface="Lusitana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7928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/Media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90551" y="1981200"/>
            <a:ext cx="10763249" cy="386238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usitana" charset="0"/>
                <a:ea typeface="Lusitana" charset="0"/>
                <a:cs typeface="Lusitana" charset="0"/>
              </a:defRPr>
            </a:lvl1pPr>
            <a:lvl2pPr>
              <a:defRPr sz="1600">
                <a:latin typeface="Lusitana" charset="0"/>
                <a:ea typeface="Lusitana" charset="0"/>
                <a:cs typeface="Lusitana" charset="0"/>
              </a:defRPr>
            </a:lvl2pPr>
            <a:lvl3pPr>
              <a:defRPr sz="1600">
                <a:latin typeface="Lusitana" charset="0"/>
                <a:ea typeface="Lusitana" charset="0"/>
                <a:cs typeface="Lusitana" charset="0"/>
              </a:defRPr>
            </a:lvl3pPr>
            <a:lvl4pPr>
              <a:defRPr sz="1600">
                <a:latin typeface="Lusitana" charset="0"/>
                <a:ea typeface="Lusitana" charset="0"/>
                <a:cs typeface="Lusitana" charset="0"/>
              </a:defRPr>
            </a:lvl4pPr>
            <a:lvl5pPr>
              <a:defRPr sz="1600">
                <a:latin typeface="Lusitana" charset="0"/>
                <a:ea typeface="Lusitana" charset="0"/>
                <a:cs typeface="Lusitan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90551" y="657225"/>
            <a:ext cx="10763250" cy="766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u="none">
                <a:solidFill>
                  <a:schemeClr val="tx1"/>
                </a:solidFill>
                <a:latin typeface="Barlow Semi Condensed Medium" charset="0"/>
                <a:ea typeface="Barlow Semi Condensed Medium" charset="0"/>
                <a:cs typeface="Barlow Semi Condensed Medium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496" y="5993026"/>
            <a:ext cx="687503" cy="86497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6200000">
            <a:off x="308216" y="1021319"/>
            <a:ext cx="490754" cy="671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506201" y="228599"/>
            <a:ext cx="685800" cy="3810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567A4CEE-210B-4A43-8E57-98E37E0AC15F}" type="slidenum">
              <a:rPr lang="en-US" sz="900" b="0" i="0" spc="0" baseline="0" smtClean="0">
                <a:solidFill>
                  <a:schemeClr val="accent6"/>
                </a:solidFill>
                <a:latin typeface="Barlow Semi Condensed" charset="0"/>
                <a:ea typeface="Barlow Semi Condensed" charset="0"/>
                <a:cs typeface="Barlow Semi Condensed" charset="0"/>
              </a:rPr>
              <a:pPr algn="ctr"/>
              <a:t>‹#›</a:t>
            </a:fld>
            <a:endParaRPr lang="en-US" sz="900" b="0" i="0" spc="0" baseline="0" dirty="0">
              <a:solidFill>
                <a:schemeClr val="accent6"/>
              </a:solidFill>
              <a:latin typeface="Barlow Semi Condensed" charset="0"/>
              <a:ea typeface="Barlow Semi Condensed" charset="0"/>
              <a:cs typeface="Barlow Semi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57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0630-DCE3-3D4A-8642-669F151E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0B74-7B17-184C-8E0E-3D1E47D6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0B4F-D3AA-3248-88B9-0552C222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8214B-695B-F842-8A48-A0A39E77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198D7-DE79-854B-987B-3B433034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5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A33E-7F73-244D-AFF8-E137FF97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0DF2A-96ED-1840-B5CE-CFEE724F9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EAB95-425C-FD49-AE6B-43821100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5C63E-8B58-514C-9801-B7911A8E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BCE3E-4788-8D48-A236-BA9D3CFC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4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2869-C684-3C41-ACCE-C09E3239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972A-DF60-7A4F-AF6C-69E522A58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65B80-9535-724F-A17B-9BDA5C8C5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296BF-FF55-1944-99B7-C6DE0E34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9/1/19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21672-A72E-C847-A606-DB7A3854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69DD4-0E19-5949-BE8E-D395F55B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F3E3-A1F3-2442-AAB6-6CF89BD0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0C651-1F13-7145-B60A-11731228F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47DFB-052E-7743-9FDA-DF0038855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46015-185A-E544-8987-88DFB022F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4C2E5-B9BD-6D43-A1E9-F7C33D98F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7794E-965F-2043-893A-C8DBB9A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9/1/19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34A8D-F337-804E-9DDB-11E2DAED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21EC2-9FE3-2D47-8CC0-10531F79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59E4-B4E4-3C4F-8347-8721F9CE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192B6-F394-554B-A697-CB13F1BC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9/1/19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BBE61-2A5A-854E-9B55-CF9EC672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4205D-EBB0-1D4F-BB89-5D5C1ECD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373DE-63B9-2848-A8EF-E989E20C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9/1/19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DA564-EB1C-7649-B923-BE3D3388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D9F69-8724-CA41-902A-A99E0DA7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0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57F6-4B65-8449-AF07-6E4C4CA7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CAB35-F8AF-8A43-A67E-4F6C3970C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63D9B-44F7-EF41-A2FC-F53A136AD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97851-9A23-1140-86FF-712484A4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9/1/19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B117F-204F-4A4C-9835-1F417C09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DD546-B6D2-5548-8081-01F7A786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9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61CB-A6EF-854E-991C-D00A2849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BD640-67E5-E54E-930C-1F2AFA6CE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1FC4B-5003-7F4F-85AE-BD0430873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B234F-4333-4543-B24E-B30951E8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9/1/19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D0770-5368-594E-9046-7A1C52A5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B63FA-9D85-1143-AA2A-5E8F97C5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CFB87-CB5C-494F-9F8D-A250A5FC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88765-6333-8A4B-AAB6-1EF7BDD6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9C98E-F51E-5842-8F71-5375B1401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A800D-FD12-1143-85AB-6998B637A4E2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BE73A-E1F9-6D4F-9902-0841F0514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C4BAA-2A77-7948-A992-73E21FE4B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oqmd.org/materials/composition/NaC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oqmd.org/materials/composition/NaC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5798" y="4693327"/>
            <a:ext cx="728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usitana" charset="0"/>
                <a:ea typeface="Lusitana" charset="0"/>
                <a:cs typeface="Lusitana" charset="0"/>
              </a:rPr>
              <a:t>Materials Data in Action</a:t>
            </a:r>
          </a:p>
        </p:txBody>
      </p:sp>
    </p:spTree>
    <p:extLst>
      <p:ext uri="{BB962C8B-B14F-4D97-AF65-F5344CB8AC3E}">
        <p14:creationId xmlns:p14="http://schemas.microsoft.com/office/powerpoint/2010/main" val="950933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Test case: Na, Cl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4DC87-98C6-954C-8FE8-78E82AFA1B12}"/>
              </a:ext>
            </a:extLst>
          </p:cNvPr>
          <p:cNvSpPr txBox="1"/>
          <p:nvPr/>
        </p:nvSpPr>
        <p:spPr>
          <a:xfrm>
            <a:off x="993949" y="1822844"/>
            <a:ext cx="4450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Actual: [1, 0, 0, 0, 0, 1, 1, 0, 0, 0, 1]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D51295-3A63-AC47-9980-63ADE3672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95" y="2440566"/>
            <a:ext cx="4491866" cy="35524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CFD915-614C-CF4D-AD33-3358A52958AF}"/>
              </a:ext>
            </a:extLst>
          </p:cNvPr>
          <p:cNvSpPr/>
          <p:nvPr/>
        </p:nvSpPr>
        <p:spPr>
          <a:xfrm>
            <a:off x="703628" y="6179843"/>
            <a:ext cx="4740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usitana" pitchFamily="2" charset="0"/>
                <a:hlinkClick r:id="rId4"/>
              </a:rPr>
              <a:t>http://oqmd.org/materials/composition/NaCl</a:t>
            </a:r>
            <a:endParaRPr lang="en-US" dirty="0">
              <a:latin typeface="Lusitana" pitchFamily="2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8016B38-28CB-BA42-B260-08A0B402F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72452"/>
              </p:ext>
            </p:extLst>
          </p:nvPr>
        </p:nvGraphicFramePr>
        <p:xfrm>
          <a:off x="6518907" y="1808406"/>
          <a:ext cx="4480557" cy="3771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3519">
                  <a:extLst>
                    <a:ext uri="{9D8B030D-6E8A-4147-A177-3AD203B41FA5}">
                      <a16:colId xmlns:a16="http://schemas.microsoft.com/office/drawing/2014/main" val="2155295704"/>
                    </a:ext>
                  </a:extLst>
                </a:gridCol>
                <a:gridCol w="1493519">
                  <a:extLst>
                    <a:ext uri="{9D8B030D-6E8A-4147-A177-3AD203B41FA5}">
                      <a16:colId xmlns:a16="http://schemas.microsoft.com/office/drawing/2014/main" val="3589201367"/>
                    </a:ext>
                  </a:extLst>
                </a:gridCol>
                <a:gridCol w="1493519">
                  <a:extLst>
                    <a:ext uri="{9D8B030D-6E8A-4147-A177-3AD203B41FA5}">
                      <a16:colId xmlns:a16="http://schemas.microsoft.com/office/drawing/2014/main" val="2131226006"/>
                    </a:ext>
                  </a:extLst>
                </a:gridCol>
              </a:tblGrid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usitana" pitchFamily="2" charset="0"/>
                        </a:rPr>
                        <a:t>compound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stable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usitana" pitchFamily="2" charset="0"/>
                        </a:rPr>
                        <a:t>unstable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9213939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usitana" pitchFamily="2" charset="0"/>
                        </a:rPr>
                        <a:t>Na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624844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usitana" pitchFamily="2" charset="0"/>
                        </a:rPr>
                        <a:t>Na0.9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0.86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5470866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Na0.8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0.78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5046395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Na0.7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0.75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4075695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Na0.6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0.69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1348134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usitana" pitchFamily="2" charset="0"/>
                        </a:rPr>
                        <a:t>Na0.5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0.35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0.65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5546773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Na0.4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0.79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1471820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usitana" pitchFamily="2" charset="0"/>
                        </a:rPr>
                        <a:t>Na0.3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0.87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7305877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Na0.2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0.93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6650255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Na0.1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0.95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7850465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Cl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usitana" pitchFamily="2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183874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FCD010D-A546-2C48-B750-C686A145DE9A}"/>
              </a:ext>
            </a:extLst>
          </p:cNvPr>
          <p:cNvSpPr txBox="1"/>
          <p:nvPr/>
        </p:nvSpPr>
        <p:spPr>
          <a:xfrm>
            <a:off x="6297930" y="1192528"/>
            <a:ext cx="4773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Predicted: [</a:t>
            </a:r>
            <a:r>
              <a:rPr lang="en-US" sz="2200" b="1" dirty="0">
                <a:solidFill>
                  <a:srgbClr val="00B050"/>
                </a:solidFill>
                <a:latin typeface="Lusitana" pitchFamily="2" charset="0"/>
              </a:rPr>
              <a:t>1, 0, 0, 0, 0, </a:t>
            </a:r>
            <a:r>
              <a:rPr lang="en-US" sz="2200" b="1" dirty="0">
                <a:solidFill>
                  <a:srgbClr val="FF0000"/>
                </a:solidFill>
                <a:latin typeface="Lusitana" pitchFamily="2" charset="0"/>
              </a:rPr>
              <a:t>0, 0, </a:t>
            </a:r>
            <a:r>
              <a:rPr lang="en-US" sz="2200" b="1" dirty="0">
                <a:solidFill>
                  <a:srgbClr val="00B050"/>
                </a:solidFill>
                <a:latin typeface="Lusitana" pitchFamily="2" charset="0"/>
              </a:rPr>
              <a:t>0, 0, 0, 1</a:t>
            </a:r>
            <a:r>
              <a:rPr lang="en-US" sz="2200" dirty="0">
                <a:latin typeface="Lusitana" pitchFamily="2" charset="0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F9A51B-FA63-9D4D-B004-D85D4BF7F03C}"/>
              </a:ext>
            </a:extLst>
          </p:cNvPr>
          <p:cNvSpPr txBox="1"/>
          <p:nvPr/>
        </p:nvSpPr>
        <p:spPr>
          <a:xfrm>
            <a:off x="6518907" y="5779734"/>
            <a:ext cx="4331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Conclusion: No better than random, worse than intuition</a:t>
            </a:r>
          </a:p>
        </p:txBody>
      </p:sp>
    </p:spTree>
    <p:extLst>
      <p:ext uri="{BB962C8B-B14F-4D97-AF65-F5344CB8AC3E}">
        <p14:creationId xmlns:p14="http://schemas.microsoft.com/office/powerpoint/2010/main" val="585648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Choosing a machine learning algorithm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F9A51B-FA63-9D4D-B004-D85D4BF7F03C}"/>
              </a:ext>
            </a:extLst>
          </p:cNvPr>
          <p:cNvSpPr txBox="1"/>
          <p:nvPr/>
        </p:nvSpPr>
        <p:spPr>
          <a:xfrm>
            <a:off x="703627" y="1624829"/>
            <a:ext cx="1065017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Classification:</a:t>
            </a:r>
          </a:p>
          <a:p>
            <a:pPr algn="just"/>
            <a:endParaRPr lang="en-US" sz="2200" dirty="0">
              <a:latin typeface="Lusitana" pitchFamily="2" charset="0"/>
            </a:endParaRPr>
          </a:p>
          <a:p>
            <a:pPr algn="just"/>
            <a:r>
              <a:rPr lang="en-US" sz="2200" dirty="0">
                <a:latin typeface="Lusitana" pitchFamily="2" charset="0"/>
              </a:rPr>
              <a:t>1. Random forest</a:t>
            </a:r>
          </a:p>
          <a:p>
            <a:pPr algn="just"/>
            <a:endParaRPr lang="en-US" sz="2200" dirty="0">
              <a:latin typeface="Lusitana" pitchFamily="2" charset="0"/>
            </a:endParaRPr>
          </a:p>
          <a:p>
            <a:pPr algn="just"/>
            <a:r>
              <a:rPr lang="en-US" sz="2200" dirty="0">
                <a:latin typeface="Lusitana" pitchFamily="2" charset="0"/>
              </a:rPr>
              <a:t>2.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30093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Important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F9A51B-FA63-9D4D-B004-D85D4BF7F03C}"/>
              </a:ext>
            </a:extLst>
          </p:cNvPr>
          <p:cNvSpPr txBox="1"/>
          <p:nvPr/>
        </p:nvSpPr>
        <p:spPr>
          <a:xfrm>
            <a:off x="703627" y="1624829"/>
            <a:ext cx="106501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Can we acquire some physically meaningful insights from our featurization method? </a:t>
            </a:r>
          </a:p>
        </p:txBody>
      </p:sp>
    </p:spTree>
    <p:extLst>
      <p:ext uri="{BB962C8B-B14F-4D97-AF65-F5344CB8AC3E}">
        <p14:creationId xmlns:p14="http://schemas.microsoft.com/office/powerpoint/2010/main" val="380882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Assess model quality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F9A51B-FA63-9D4D-B004-D85D4BF7F03C}"/>
              </a:ext>
            </a:extLst>
          </p:cNvPr>
          <p:cNvSpPr txBox="1"/>
          <p:nvPr/>
        </p:nvSpPr>
        <p:spPr>
          <a:xfrm>
            <a:off x="703627" y="1624829"/>
            <a:ext cx="106501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Cross-validation</a:t>
            </a:r>
          </a:p>
          <a:p>
            <a:pPr algn="just"/>
            <a:endParaRPr lang="en-US" sz="2200" dirty="0">
              <a:latin typeface="Lusitana" pitchFamily="2" charset="0"/>
            </a:endParaRPr>
          </a:p>
          <a:p>
            <a:pPr algn="just"/>
            <a:r>
              <a:rPr lang="en-US" sz="2200" dirty="0">
                <a:latin typeface="Lusitana" pitchFamily="2" charset="0"/>
              </a:rPr>
              <a:t>Compare to “ground-truth”</a:t>
            </a:r>
          </a:p>
        </p:txBody>
      </p:sp>
    </p:spTree>
    <p:extLst>
      <p:ext uri="{BB962C8B-B14F-4D97-AF65-F5344CB8AC3E}">
        <p14:creationId xmlns:p14="http://schemas.microsoft.com/office/powerpoint/2010/main" val="2584632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Binary classification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4DC87-98C6-954C-8FE8-78E82AFA1B12}"/>
              </a:ext>
            </a:extLst>
          </p:cNvPr>
          <p:cNvSpPr txBox="1"/>
          <p:nvPr/>
        </p:nvSpPr>
        <p:spPr>
          <a:xfrm>
            <a:off x="1295681" y="5560516"/>
            <a:ext cx="5059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4 possible outcomes: TP, FP, TN, FN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2BDD9F-37D6-5946-A07A-EC0CA1BC8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87444"/>
              </p:ext>
            </p:extLst>
          </p:nvPr>
        </p:nvGraphicFramePr>
        <p:xfrm>
          <a:off x="590551" y="1737360"/>
          <a:ext cx="3858786" cy="3383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6262">
                  <a:extLst>
                    <a:ext uri="{9D8B030D-6E8A-4147-A177-3AD203B41FA5}">
                      <a16:colId xmlns:a16="http://schemas.microsoft.com/office/drawing/2014/main" val="4070621904"/>
                    </a:ext>
                  </a:extLst>
                </a:gridCol>
                <a:gridCol w="1286262">
                  <a:extLst>
                    <a:ext uri="{9D8B030D-6E8A-4147-A177-3AD203B41FA5}">
                      <a16:colId xmlns:a16="http://schemas.microsoft.com/office/drawing/2014/main" val="921272014"/>
                    </a:ext>
                  </a:extLst>
                </a:gridCol>
                <a:gridCol w="1286262">
                  <a:extLst>
                    <a:ext uri="{9D8B030D-6E8A-4147-A177-3AD203B41FA5}">
                      <a16:colId xmlns:a16="http://schemas.microsoft.com/office/drawing/2014/main" val="3967309736"/>
                    </a:ext>
                  </a:extLst>
                </a:gridCol>
              </a:tblGrid>
              <a:tr h="3231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94999"/>
                  </a:ext>
                </a:extLst>
              </a:tr>
              <a:tr h="3231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Stable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Stable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True Positive (TP)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23227"/>
                  </a:ext>
                </a:extLst>
              </a:tr>
              <a:tr h="3231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Unstable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Unstable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True Negative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13342"/>
                  </a:ext>
                </a:extLst>
              </a:tr>
              <a:tr h="3231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Stable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Unstable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False Negative (FN)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56668"/>
                  </a:ext>
                </a:extLst>
              </a:tr>
              <a:tr h="3231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Unstable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Stable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False Positive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5424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4C78BF3-3915-A64E-907A-6B48B18B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488" y="1863863"/>
            <a:ext cx="2792683" cy="2970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F64CB4-438C-5342-82F9-924ABF8A0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1539" y="1863863"/>
            <a:ext cx="1936840" cy="1300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4B9697-51DF-2143-9078-6925F59BD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2653" y="3312463"/>
            <a:ext cx="1541274" cy="13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86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Binary classification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308B80-AB82-6040-AC40-F6F04FAB6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" y="1683067"/>
            <a:ext cx="3890009" cy="4648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750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" y="609600"/>
            <a:ext cx="7038110" cy="3652434"/>
          </a:xfrm>
        </p:spPr>
        <p:txBody>
          <a:bodyPr/>
          <a:lstStyle/>
          <a:p>
            <a:r>
              <a:rPr lang="en-US" dirty="0"/>
              <a:t>Predicting the formation of binary compounds using 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423022" y="5562600"/>
            <a:ext cx="3437508" cy="441960"/>
          </a:xfrm>
        </p:spPr>
        <p:txBody>
          <a:bodyPr anchor="t">
            <a:noAutofit/>
          </a:bodyPr>
          <a:lstStyle/>
          <a:p>
            <a:r>
              <a:rPr lang="en-US" sz="1800" b="1" dirty="0"/>
              <a:t>Chris Borg, </a:t>
            </a:r>
            <a:r>
              <a:rPr lang="en-US" sz="1800" dirty="0"/>
              <a:t>Research Scientist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599" y="5562600"/>
            <a:ext cx="3122142" cy="430213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/>
              <a:t>5 September 2019</a:t>
            </a:r>
          </a:p>
        </p:txBody>
      </p:sp>
    </p:spTree>
    <p:extLst>
      <p:ext uri="{BB962C8B-B14F-4D97-AF65-F5344CB8AC3E}">
        <p14:creationId xmlns:p14="http://schemas.microsoft.com/office/powerpoint/2010/main" val="186855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589C5-1E2B-6E4B-9280-1940F85AC1B5}"/>
              </a:ext>
            </a:extLst>
          </p:cNvPr>
          <p:cNvSpPr txBox="1"/>
          <p:nvPr/>
        </p:nvSpPr>
        <p:spPr>
          <a:xfrm>
            <a:off x="742951" y="1832693"/>
            <a:ext cx="81530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sitana" pitchFamily="2" charset="0"/>
              </a:rPr>
              <a:t>0.     Is this a good problem for ML?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Lusitana" pitchFamily="2" charset="0"/>
              </a:rPr>
              <a:t>Data preparation</a:t>
            </a:r>
          </a:p>
          <a:p>
            <a:pPr marL="914400" lvl="1" indent="-457200">
              <a:buAutoNum type="alphaLcPeriod"/>
            </a:pPr>
            <a:r>
              <a:rPr lang="en-US" sz="2000" dirty="0">
                <a:latin typeface="Lusitana" pitchFamily="2" charset="0"/>
              </a:rPr>
              <a:t>Breakout stability vector</a:t>
            </a:r>
          </a:p>
          <a:p>
            <a:pPr marL="914400" lvl="1" indent="-457200">
              <a:buAutoNum type="alphaLcPeriod"/>
            </a:pPr>
            <a:r>
              <a:rPr lang="en-US" sz="2000" dirty="0" err="1">
                <a:latin typeface="Lusitana" pitchFamily="2" charset="0"/>
              </a:rPr>
              <a:t>Featurize</a:t>
            </a:r>
            <a:r>
              <a:rPr lang="en-US" sz="2000" dirty="0">
                <a:latin typeface="Lusitana" pitchFamily="2" charset="0"/>
              </a:rPr>
              <a:t> with magpie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Lusitana" pitchFamily="2" charset="0"/>
              </a:rPr>
              <a:t>Modeling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Lusitana" pitchFamily="2" charset="0"/>
              </a:rPr>
              <a:t>Model quality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Lusitana" pitchFamily="2" charset="0"/>
              </a:rPr>
              <a:t>Further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81636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Task: Predict the stability of binary compounds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70D93-62A5-F04B-9065-32E1D6076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1" y="1763295"/>
            <a:ext cx="4761493" cy="37503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F4328B-6F0D-3F4E-AD4D-98FEEB616A1D}"/>
              </a:ext>
            </a:extLst>
          </p:cNvPr>
          <p:cNvSpPr txBox="1"/>
          <p:nvPr/>
        </p:nvSpPr>
        <p:spPr>
          <a:xfrm>
            <a:off x="5972175" y="4313331"/>
            <a:ext cx="5381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sitana" pitchFamily="2" charset="0"/>
              </a:rPr>
              <a:t>Task: build a machine learning model in python to predict the full stability vector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88E11C-9FAA-4043-9F6C-A008FEAA5A35}"/>
              </a:ext>
            </a:extLst>
          </p:cNvPr>
          <p:cNvSpPr txBox="1"/>
          <p:nvPr/>
        </p:nvSpPr>
        <p:spPr>
          <a:xfrm>
            <a:off x="5972175" y="1895434"/>
            <a:ext cx="5101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Lusitana" pitchFamily="2" charset="0"/>
              </a:rPr>
              <a:t>stabilityVec</a:t>
            </a:r>
            <a:r>
              <a:rPr lang="en-US" sz="2400" dirty="0">
                <a:latin typeface="Lusitana" pitchFamily="2" charset="0"/>
              </a:rPr>
              <a:t>: [1, 0, 0, 0, 0, 1, 1, 0, 0, 0, 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CDF7D-4A4D-AD46-95CE-E46FC2E5EEBC}"/>
              </a:ext>
            </a:extLst>
          </p:cNvPr>
          <p:cNvSpPr txBox="1"/>
          <p:nvPr/>
        </p:nvSpPr>
        <p:spPr>
          <a:xfrm>
            <a:off x="8926211" y="3233336"/>
            <a:ext cx="200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Lusitana" pitchFamily="2" charset="0"/>
              </a:rPr>
              <a:t>NaCl</a:t>
            </a:r>
            <a:r>
              <a:rPr lang="en-US" sz="2400" dirty="0">
                <a:latin typeface="Lusitana" pitchFamily="2" charset="0"/>
              </a:rPr>
              <a:t>, Na2Cl3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06C09E-D5BB-914F-B17C-0BE8B10E723E}"/>
              </a:ext>
            </a:extLst>
          </p:cNvPr>
          <p:cNvSpPr/>
          <p:nvPr/>
        </p:nvSpPr>
        <p:spPr>
          <a:xfrm>
            <a:off x="694713" y="5560356"/>
            <a:ext cx="4740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usitana" pitchFamily="2" charset="0"/>
                <a:hlinkClick r:id="rId4"/>
              </a:rPr>
              <a:t>http://oqmd.org/materials/composition/NaCl</a:t>
            </a:r>
            <a:endParaRPr lang="en-US" dirty="0">
              <a:latin typeface="Lusitan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6DDC7B-3478-3448-AB2A-DAE661E3F7FD}"/>
              </a:ext>
            </a:extLst>
          </p:cNvPr>
          <p:cNvSpPr txBox="1"/>
          <p:nvPr/>
        </p:nvSpPr>
        <p:spPr>
          <a:xfrm>
            <a:off x="6096000" y="3071754"/>
            <a:ext cx="1806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usitana" pitchFamily="2" charset="0"/>
              </a:rPr>
              <a:t>1 = stable</a:t>
            </a:r>
          </a:p>
          <a:p>
            <a:r>
              <a:rPr lang="en-US" sz="2400" dirty="0">
                <a:latin typeface="Lusitana" pitchFamily="2" charset="0"/>
              </a:rPr>
              <a:t>0 = unstable 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188E4FFE-0BBD-7A49-9AF2-CEC8FC19F02C}"/>
              </a:ext>
            </a:extLst>
          </p:cNvPr>
          <p:cNvSpPr/>
          <p:nvPr/>
        </p:nvSpPr>
        <p:spPr>
          <a:xfrm>
            <a:off x="9748434" y="2660621"/>
            <a:ext cx="294468" cy="367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Is this a reasonable problem for ML to solve?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DCA76-5C62-5D42-BF72-F8F120A5D0F6}"/>
              </a:ext>
            </a:extLst>
          </p:cNvPr>
          <p:cNvSpPr txBox="1"/>
          <p:nvPr/>
        </p:nvSpPr>
        <p:spPr>
          <a:xfrm>
            <a:off x="714538" y="2093866"/>
            <a:ext cx="101962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usitana" pitchFamily="2" charset="0"/>
              </a:rPr>
              <a:t>Machine learning: </a:t>
            </a:r>
            <a:r>
              <a:rPr lang="en-US" sz="2400" dirty="0">
                <a:latin typeface="Lusitana" pitchFamily="2" charset="0"/>
              </a:rPr>
              <a:t>A set of data-driven algorithms that discern patterns from high-dimensional spaces.</a:t>
            </a:r>
          </a:p>
          <a:p>
            <a:endParaRPr lang="en-US" sz="2400" dirty="0">
              <a:latin typeface="Lusitana" pitchFamily="2" charset="0"/>
            </a:endParaRPr>
          </a:p>
          <a:p>
            <a:r>
              <a:rPr lang="en-US" sz="2400" b="1" dirty="0">
                <a:latin typeface="Lusitana" pitchFamily="2" charset="0"/>
              </a:rPr>
              <a:t>High-dimensional input space: </a:t>
            </a:r>
            <a:r>
              <a:rPr lang="en-US" sz="2400" dirty="0">
                <a:latin typeface="Lusitana" pitchFamily="2" charset="0"/>
              </a:rPr>
              <a:t>chemical composition (can be mapped to 100s of physically meaningful features)</a:t>
            </a:r>
          </a:p>
          <a:p>
            <a:pPr algn="just"/>
            <a:endParaRPr lang="en-US" sz="2400" dirty="0">
              <a:latin typeface="Lusitana" pitchFamily="2" charset="0"/>
            </a:endParaRPr>
          </a:p>
          <a:p>
            <a:r>
              <a:rPr lang="en-US" sz="2400" b="1" dirty="0">
                <a:latin typeface="Lusitana" pitchFamily="2" charset="0"/>
              </a:rPr>
              <a:t>Binary output: </a:t>
            </a:r>
            <a:r>
              <a:rPr lang="en-US" sz="2400" dirty="0">
                <a:latin typeface="Lusitana" pitchFamily="2" charset="0"/>
              </a:rPr>
              <a:t>stable/unstable labels for 68k compositions (82 elements, 2572 AB combinations)</a:t>
            </a:r>
          </a:p>
          <a:p>
            <a:endParaRPr lang="en-US" sz="2400" dirty="0">
              <a:latin typeface="Lusitana" pitchFamily="2" charset="0"/>
            </a:endParaRPr>
          </a:p>
          <a:p>
            <a:r>
              <a:rPr lang="en-US" sz="2400" b="1" dirty="0">
                <a:latin typeface="Lusitana" pitchFamily="2" charset="0"/>
              </a:rPr>
              <a:t>Validation / ”ground-truth”: </a:t>
            </a:r>
            <a:r>
              <a:rPr lang="en-US" sz="2400" dirty="0">
                <a:latin typeface="Lusitana" pitchFamily="2" charset="0"/>
              </a:rPr>
              <a:t>DFT calculated enthalpies of formation </a:t>
            </a:r>
          </a:p>
        </p:txBody>
      </p:sp>
    </p:spTree>
    <p:extLst>
      <p:ext uri="{BB962C8B-B14F-4D97-AF65-F5344CB8AC3E}">
        <p14:creationId xmlns:p14="http://schemas.microsoft.com/office/powerpoint/2010/main" val="368767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Preparing 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E95514-3DB3-DC4A-A217-3E19E73EA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84" y="1944719"/>
            <a:ext cx="1905293" cy="15382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1509FC-50C5-724D-A426-F6243964D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559" y="2299785"/>
            <a:ext cx="3599998" cy="1019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56355F-F1AD-8D46-A1EC-484EB4157B41}"/>
              </a:ext>
            </a:extLst>
          </p:cNvPr>
          <p:cNvSpPr txBox="1"/>
          <p:nvPr/>
        </p:nvSpPr>
        <p:spPr>
          <a:xfrm>
            <a:off x="2643958" y="2433439"/>
            <a:ext cx="3738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usitana" pitchFamily="2" charset="0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2F91AE-E7F6-8849-AE41-7B29DE6A670C}"/>
              </a:ext>
            </a:extLst>
          </p:cNvPr>
          <p:cNvSpPr txBox="1"/>
          <p:nvPr/>
        </p:nvSpPr>
        <p:spPr>
          <a:xfrm>
            <a:off x="620200" y="3873778"/>
            <a:ext cx="6261587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2572 rows, 99 columns: element A, element B, stability vector, 48 features per element (A, B)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D6833F-FCC6-754B-B7BA-30943D146AAE}"/>
              </a:ext>
            </a:extLst>
          </p:cNvPr>
          <p:cNvSpPr txBox="1"/>
          <p:nvPr/>
        </p:nvSpPr>
        <p:spPr>
          <a:xfrm>
            <a:off x="7563406" y="4933204"/>
            <a:ext cx="39068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 Each row is now a single composition (input) and stability classification (output)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0C42E-01FC-8140-883F-3DC03037718D}"/>
              </a:ext>
            </a:extLst>
          </p:cNvPr>
          <p:cNvSpPr txBox="1"/>
          <p:nvPr/>
        </p:nvSpPr>
        <p:spPr>
          <a:xfrm>
            <a:off x="512970" y="1550722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usitana" pitchFamily="2" charset="0"/>
              </a:rPr>
              <a:t>Inputs: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81F4BA-9E2B-DD46-8F17-E2FC42318FA2}"/>
              </a:ext>
            </a:extLst>
          </p:cNvPr>
          <p:cNvSpPr txBox="1"/>
          <p:nvPr/>
        </p:nvSpPr>
        <p:spPr>
          <a:xfrm>
            <a:off x="3017778" y="1859063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usitana" pitchFamily="2" charset="0"/>
              </a:rPr>
              <a:t>Output: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68301-C756-0340-B0A5-43D42364D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4261" y="1679995"/>
            <a:ext cx="2908300" cy="299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DDBE09CF-3BF0-594E-BA9A-A32771E9087D}"/>
              </a:ext>
            </a:extLst>
          </p:cNvPr>
          <p:cNvSpPr/>
          <p:nvPr/>
        </p:nvSpPr>
        <p:spPr>
          <a:xfrm>
            <a:off x="7067172" y="2539067"/>
            <a:ext cx="1174581" cy="531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FBE1FF-201D-0E48-B6A3-1FC8C18F9031}"/>
              </a:ext>
            </a:extLst>
          </p:cNvPr>
          <p:cNvSpPr txBox="1"/>
          <p:nvPr/>
        </p:nvSpPr>
        <p:spPr>
          <a:xfrm>
            <a:off x="8615643" y="1142700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usitana" pitchFamily="2" charset="0"/>
              </a:rPr>
              <a:t>Input: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A3AF68-B038-3849-98BE-8D1B0569C025}"/>
              </a:ext>
            </a:extLst>
          </p:cNvPr>
          <p:cNvSpPr txBox="1"/>
          <p:nvPr/>
        </p:nvSpPr>
        <p:spPr>
          <a:xfrm>
            <a:off x="9899651" y="1113601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usitana" pitchFamily="2" charset="0"/>
              </a:rPr>
              <a:t>Output: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6930B-DCC7-5849-A765-C35792481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188" y="5050947"/>
            <a:ext cx="5565556" cy="4362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549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Deriving physically-informed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E95514-3DB3-DC4A-A217-3E19E73EA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84" y="1715593"/>
            <a:ext cx="1993160" cy="1609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65E3C11A-BFD7-C547-892E-4EF6BC629131}"/>
              </a:ext>
            </a:extLst>
          </p:cNvPr>
          <p:cNvSpPr/>
          <p:nvPr/>
        </p:nvSpPr>
        <p:spPr>
          <a:xfrm>
            <a:off x="2830868" y="2437707"/>
            <a:ext cx="708660" cy="215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9AEBA-EC86-C845-A15B-75B4A43DF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297" y="1603592"/>
            <a:ext cx="2003879" cy="19647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1D86EECD-91C5-6743-AA38-94DEA9B499EA}"/>
              </a:ext>
            </a:extLst>
          </p:cNvPr>
          <p:cNvSpPr/>
          <p:nvPr/>
        </p:nvSpPr>
        <p:spPr>
          <a:xfrm>
            <a:off x="6319034" y="2437707"/>
            <a:ext cx="708660" cy="215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8F2BE-D254-CA42-84D3-8AFA85287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5429" y="1659363"/>
            <a:ext cx="3729914" cy="17721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1B79AD-A62D-C949-8DC6-C3B507EA99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454" y="4500693"/>
            <a:ext cx="6836455" cy="13582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222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Given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50D7C7-1944-DD4E-A85E-795355EA5432}"/>
              </a:ext>
            </a:extLst>
          </p:cNvPr>
          <p:cNvSpPr txBox="1"/>
          <p:nvPr/>
        </p:nvSpPr>
        <p:spPr>
          <a:xfrm>
            <a:off x="680140" y="1760810"/>
            <a:ext cx="134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Discrete: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5E3C11A-BFD7-C547-892E-4EF6BC629131}"/>
              </a:ext>
            </a:extLst>
          </p:cNvPr>
          <p:cNvSpPr/>
          <p:nvPr/>
        </p:nvSpPr>
        <p:spPr>
          <a:xfrm>
            <a:off x="4994910" y="3994308"/>
            <a:ext cx="708660" cy="215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449503F-E5E6-1B43-B4DC-5EE78115CEC7}"/>
              </a:ext>
            </a:extLst>
          </p:cNvPr>
          <p:cNvCxnSpPr/>
          <p:nvPr/>
        </p:nvCxnSpPr>
        <p:spPr>
          <a:xfrm>
            <a:off x="1672011" y="4469427"/>
            <a:ext cx="1158857" cy="640080"/>
          </a:xfrm>
          <a:prstGeom prst="bentConnector3">
            <a:avLst>
              <a:gd name="adj1" fmla="val 364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B525A5-5207-8D47-A0AC-BB8BA3E60A37}"/>
              </a:ext>
            </a:extLst>
          </p:cNvPr>
          <p:cNvSpPr txBox="1"/>
          <p:nvPr/>
        </p:nvSpPr>
        <p:spPr>
          <a:xfrm>
            <a:off x="3147558" y="4891766"/>
            <a:ext cx="5493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A. Quick classifier on Citrination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D6833F-FCC6-754B-B7BA-30943D146AAE}"/>
              </a:ext>
            </a:extLst>
          </p:cNvPr>
          <p:cNvSpPr txBox="1"/>
          <p:nvPr/>
        </p:nvSpPr>
        <p:spPr>
          <a:xfrm>
            <a:off x="3228957" y="5797765"/>
            <a:ext cx="3806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B. Perform modeling in .</a:t>
            </a:r>
            <a:r>
              <a:rPr lang="en-US" sz="2200" dirty="0" err="1">
                <a:latin typeface="Lusitana" pitchFamily="2" charset="0"/>
              </a:rPr>
              <a:t>ipynb</a:t>
            </a:r>
            <a:r>
              <a:rPr lang="en-US" sz="2200" dirty="0">
                <a:latin typeface="Lusitana" pitchFamily="2" charset="0"/>
              </a:rPr>
              <a:t> 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B788F2A-664B-734C-BDA0-C07EC940842E}"/>
              </a:ext>
            </a:extLst>
          </p:cNvPr>
          <p:cNvCxnSpPr/>
          <p:nvPr/>
        </p:nvCxnSpPr>
        <p:spPr>
          <a:xfrm>
            <a:off x="1672011" y="5376303"/>
            <a:ext cx="1158857" cy="640080"/>
          </a:xfrm>
          <a:prstGeom prst="bentConnector3">
            <a:avLst>
              <a:gd name="adj1" fmla="val 364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8CA111-AE47-AA41-A6FB-F6C6857211A9}"/>
              </a:ext>
            </a:extLst>
          </p:cNvPr>
          <p:cNvSpPr txBox="1"/>
          <p:nvPr/>
        </p:nvSpPr>
        <p:spPr>
          <a:xfrm>
            <a:off x="3414375" y="1750790"/>
            <a:ext cx="22891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Continuous: Atomic volume, atomic weight, boiling, </a:t>
            </a:r>
          </a:p>
        </p:txBody>
      </p:sp>
    </p:spTree>
    <p:extLst>
      <p:ext uri="{BB962C8B-B14F-4D97-AF65-F5344CB8AC3E}">
        <p14:creationId xmlns:p14="http://schemas.microsoft.com/office/powerpoint/2010/main" val="164036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A. Binary classification on Citrination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435456-55CF-2C47-8309-6B1DE370F6D7}"/>
              </a:ext>
            </a:extLst>
          </p:cNvPr>
          <p:cNvSpPr txBox="1"/>
          <p:nvPr/>
        </p:nvSpPr>
        <p:spPr>
          <a:xfrm>
            <a:off x="853441" y="5530777"/>
            <a:ext cx="37414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Random subset of data (Citrination limit = 4k rows)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259D51-BAEA-BD49-B665-341083592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1" y="1822377"/>
            <a:ext cx="4216400" cy="37084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108A45A-8C0B-894C-9CBB-354035B92A6B}"/>
              </a:ext>
            </a:extLst>
          </p:cNvPr>
          <p:cNvGrpSpPr/>
          <p:nvPr/>
        </p:nvGrpSpPr>
        <p:grpSpPr>
          <a:xfrm>
            <a:off x="5563203" y="2002627"/>
            <a:ext cx="5790598" cy="3912870"/>
            <a:chOff x="5466080" y="1943100"/>
            <a:chExt cx="5790598" cy="39128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1332BF2-AFE2-E74A-8EA3-18B6C2028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6080" y="1943100"/>
              <a:ext cx="5790598" cy="391287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B3FAD2-3226-9048-B4A6-F50F9FE75BA9}"/>
                </a:ext>
              </a:extLst>
            </p:cNvPr>
            <p:cNvSpPr txBox="1"/>
            <p:nvPr/>
          </p:nvSpPr>
          <p:spPr>
            <a:xfrm>
              <a:off x="7018021" y="4369680"/>
              <a:ext cx="37414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>
                  <a:latin typeface="Lusitana" pitchFamily="2" charset="0"/>
                </a:rPr>
                <a:t>AUROC = 0.948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2289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136224</TotalTime>
  <Words>715</Words>
  <Application>Microsoft Macintosh PowerPoint</Application>
  <PresentationFormat>Widescreen</PresentationFormat>
  <Paragraphs>143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Barlow Semi Condensed</vt:lpstr>
      <vt:lpstr>Barlow Semi Condensed Medium</vt:lpstr>
      <vt:lpstr>Barlow Semi Condensed SemiBold</vt:lpstr>
      <vt:lpstr>Calibri</vt:lpstr>
      <vt:lpstr>Calibri Light</vt:lpstr>
      <vt:lpstr>Lusitana</vt:lpstr>
      <vt:lpstr>Office Theme</vt:lpstr>
      <vt:lpstr>PowerPoint Presentation</vt:lpstr>
      <vt:lpstr>Predicting the formation of binary compounds using machine learning</vt:lpstr>
      <vt:lpstr>Agenda</vt:lpstr>
      <vt:lpstr>Task: Predict the stability of binary compounds</vt:lpstr>
      <vt:lpstr>Is this a reasonable problem for ML to solve?</vt:lpstr>
      <vt:lpstr>Preparing dataset</vt:lpstr>
      <vt:lpstr>Deriving physically-informed features</vt:lpstr>
      <vt:lpstr>Given features</vt:lpstr>
      <vt:lpstr>A. Binary classification on Citrination</vt:lpstr>
      <vt:lpstr>Test case: Na, Cl</vt:lpstr>
      <vt:lpstr>Choosing a machine learning algorithm</vt:lpstr>
      <vt:lpstr>Important features</vt:lpstr>
      <vt:lpstr>Assess model quality</vt:lpstr>
      <vt:lpstr>Binary classification</vt:lpstr>
      <vt:lpstr>Binary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Chris Borg</cp:lastModifiedBy>
  <cp:revision>498</cp:revision>
  <cp:lastPrinted>2019-05-30T23:03:05Z</cp:lastPrinted>
  <dcterms:created xsi:type="dcterms:W3CDTF">2018-12-20T17:02:41Z</dcterms:created>
  <dcterms:modified xsi:type="dcterms:W3CDTF">2019-09-02T01:47:44Z</dcterms:modified>
</cp:coreProperties>
</file>