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9" r:id="rId5"/>
    <p:sldId id="263" r:id="rId6"/>
    <p:sldId id="260" r:id="rId7"/>
    <p:sldId id="266" r:id="rId8"/>
    <p:sldId id="264" r:id="rId9"/>
    <p:sldId id="269" r:id="rId10"/>
    <p:sldId id="267"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70" d="100"/>
          <a:sy n="70"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64AB44-789A-4AA8-A8E9-258CF0C36EA0}"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351226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AB44-789A-4AA8-A8E9-258CF0C36EA0}"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25166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AB44-789A-4AA8-A8E9-258CF0C36EA0}"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30809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AB44-789A-4AA8-A8E9-258CF0C36EA0}"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1802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64AB44-789A-4AA8-A8E9-258CF0C36EA0}"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77379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64AB44-789A-4AA8-A8E9-258CF0C36EA0}"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6181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64AB44-789A-4AA8-A8E9-258CF0C36EA0}"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245665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64AB44-789A-4AA8-A8E9-258CF0C36EA0}"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360979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4AB44-789A-4AA8-A8E9-258CF0C36EA0}"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6310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64AB44-789A-4AA8-A8E9-258CF0C36EA0}"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56064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64AB44-789A-4AA8-A8E9-258CF0C36EA0}"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99939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4AB44-789A-4AA8-A8E9-258CF0C36EA0}"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B7F05-F29E-4E24-9437-FC9D55F1F949}" type="slidenum">
              <a:rPr lang="en-US" smtClean="0"/>
              <a:t>‹#›</a:t>
            </a:fld>
            <a:endParaRPr lang="en-US"/>
          </a:p>
        </p:txBody>
      </p:sp>
      <p:sp>
        <p:nvSpPr>
          <p:cNvPr id="7" name="MSIPCMc4f7468f873ae5b9e92e5431" descr="{&quot;HashCode&quot;:-2112476407,&quot;Placement&quot;:&quot;Footer&quot;,&quot;Top&quot;:519.343,&quot;Left&quot;:790.804565,&quot;SlideWidth&quot;:960,&quot;SlideHeight&quot;:540}"/>
          <p:cNvSpPr txBox="1"/>
          <p:nvPr userDrawn="1"/>
        </p:nvSpPr>
        <p:spPr>
          <a:xfrm>
            <a:off x="10043218" y="6595656"/>
            <a:ext cx="2148782" cy="262344"/>
          </a:xfrm>
          <a:prstGeom prst="rect">
            <a:avLst/>
          </a:prstGeom>
          <a:noFill/>
        </p:spPr>
        <p:txBody>
          <a:bodyPr vert="horz" wrap="square" lIns="0" tIns="0" rIns="0" bIns="0" rtlCol="0" anchor="ctr" anchorCtr="1">
            <a:spAutoFit/>
          </a:bodyPr>
          <a:lstStyle/>
          <a:p>
            <a:pPr algn="r">
              <a:spcBef>
                <a:spcPts val="0"/>
              </a:spcBef>
              <a:spcAft>
                <a:spcPts val="0"/>
              </a:spcAft>
            </a:pPr>
            <a:r>
              <a:rPr lang="en-US" sz="1000" smtClean="0">
                <a:solidFill>
                  <a:srgbClr val="000000"/>
                </a:solidFill>
                <a:latin typeface="Calibri" panose="020F0502020204030204" pitchFamily="34" charset="0"/>
              </a:rPr>
              <a:t>C3 - Safaricom Confidential Internal</a:t>
            </a:r>
            <a:endParaRPr 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15492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les.ihub.co.ke/ihubresearch/uploads/2012/july/1343052795__537.pdf" TargetMode="External"/><Relationship Id="rId2" Type="http://schemas.openxmlformats.org/officeDocument/2006/relationships/hyperlink" Target="http://devinit.org/wp-content/uploads/2018/12/Enhancing-access-to-safe-water-and-improved-sanitation-services-in-Kenya.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CDF Water Projects</a:t>
            </a:r>
            <a:endParaRPr lang="en-US"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smtClean="0">
                <a:latin typeface="Times New Roman" panose="02020603050405020304" pitchFamily="18" charset="0"/>
                <a:cs typeface="Times New Roman" panose="02020603050405020304" pitchFamily="18" charset="0"/>
              </a:rPr>
              <a:t>Caroline Kemunto Bosire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016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Findings And Insights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Population should be considered when setting up water projects to improve water access and </a:t>
            </a:r>
            <a:r>
              <a:rPr lang="en-US" dirty="0" smtClean="0">
                <a:latin typeface="Times New Roman" panose="02020603050405020304" pitchFamily="18" charset="0"/>
                <a:cs typeface="Times New Roman" panose="02020603050405020304" pitchFamily="18" charset="0"/>
              </a:rPr>
              <a:t>availability</a:t>
            </a:r>
          </a:p>
          <a:p>
            <a:r>
              <a:rPr lang="en-US" dirty="0">
                <a:latin typeface="Times New Roman" panose="02020603050405020304" pitchFamily="18" charset="0"/>
                <a:cs typeface="Times New Roman" panose="02020603050405020304" pitchFamily="18" charset="0"/>
              </a:rPr>
              <a:t>More funds should be allocated towards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water projects to increase the number of water </a:t>
            </a:r>
            <a:r>
              <a:rPr lang="en-US" dirty="0" smtClean="0">
                <a:latin typeface="Times New Roman" panose="02020603050405020304" pitchFamily="18" charset="0"/>
                <a:cs typeface="Times New Roman" panose="02020603050405020304" pitchFamily="18" charset="0"/>
              </a:rPr>
              <a:t>projects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442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Limitations and Challenges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b="1" dirty="0" smtClean="0">
                <a:latin typeface="Times New Roman" panose="02020603050405020304" pitchFamily="18" charset="0"/>
                <a:cs typeface="Times New Roman" panose="02020603050405020304" pitchFamily="18" charset="0"/>
              </a:rPr>
              <a:t>Challenges</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Inadequate data sets available for data analysis</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Null values in the data influence the outcome of the findings</a:t>
            </a:r>
            <a:endParaRPr lang="en-US" dirty="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Limitations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The variables </a:t>
            </a:r>
            <a:r>
              <a:rPr lang="en-US" dirty="0" err="1" smtClean="0">
                <a:latin typeface="Times New Roman" panose="02020603050405020304" pitchFamily="18" charset="0"/>
                <a:cs typeface="Times New Roman" panose="02020603050405020304" pitchFamily="18" charset="0"/>
              </a:rPr>
              <a:t>analysed</a:t>
            </a:r>
            <a:r>
              <a:rPr lang="en-US" dirty="0" smtClean="0">
                <a:latin typeface="Times New Roman" panose="02020603050405020304" pitchFamily="18" charset="0"/>
                <a:cs typeface="Times New Roman" panose="02020603050405020304" pitchFamily="18" charset="0"/>
              </a:rPr>
              <a:t> did </a:t>
            </a:r>
            <a:r>
              <a:rPr lang="en-US" dirty="0" smtClean="0">
                <a:latin typeface="Times New Roman" panose="02020603050405020304" pitchFamily="18" charset="0"/>
                <a:cs typeface="Times New Roman" panose="02020603050405020304" pitchFamily="18" charset="0"/>
              </a:rPr>
              <a:t>not exhaust all the factors that influence the establishment of water projects in the counties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584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
                <a:hlinkClick r:id="rId2"/>
              </a:rPr>
              <a:t>http://</a:t>
            </a:r>
            <a:r>
              <a:rPr lang="en-US" dirty="0" smtClean="0">
                <a:latin typeface="T\"/>
                <a:hlinkClick r:id="rId2"/>
              </a:rPr>
              <a:t>devinit.org/wp-content/uploads/2018/12/Enhancing-access-to-safe-water-and-improved-sanitation-services-in-Kenya.pdf</a:t>
            </a:r>
            <a:endParaRPr lang="en-US" dirty="0" smtClean="0">
              <a:latin typeface="T\"/>
            </a:endParaRPr>
          </a:p>
          <a:p>
            <a:r>
              <a:rPr lang="en-US" dirty="0">
                <a:latin typeface="T\"/>
                <a:hlinkClick r:id="rId3"/>
              </a:rPr>
              <a:t>https://files.ihub.co.ke/ihubresearch/uploads/2012/july/1343052795__</a:t>
            </a:r>
            <a:r>
              <a:rPr lang="en-US" dirty="0" smtClean="0">
                <a:latin typeface="T\"/>
                <a:hlinkClick r:id="rId3"/>
              </a:rPr>
              <a:t>537.pdf</a:t>
            </a:r>
            <a:r>
              <a:rPr lang="en-US" dirty="0" smtClean="0">
                <a:latin typeface="T\"/>
              </a:rPr>
              <a:t> </a:t>
            </a:r>
            <a:endParaRPr lang="en-US" dirty="0">
              <a:latin typeface="T\"/>
            </a:endParaRPr>
          </a:p>
        </p:txBody>
      </p:sp>
    </p:spTree>
    <p:extLst>
      <p:ext uri="{BB962C8B-B14F-4D97-AF65-F5344CB8AC3E}">
        <p14:creationId xmlns:p14="http://schemas.microsoft.com/office/powerpoint/2010/main" val="257383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lstStyle/>
          <a:p>
            <a:pPr algn="ctr"/>
            <a:r>
              <a:rPr lang="en-US" b="1" dirty="0" smtClean="0">
                <a:latin typeface="Times New Roman" panose="02020603050405020304" pitchFamily="18" charset="0"/>
                <a:cs typeface="Times New Roman" panose="02020603050405020304" pitchFamily="18" charset="0"/>
              </a:rPr>
              <a:t>Motivation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1004"/>
            <a:ext cx="10515600" cy="4975960"/>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Water is life yet it has </a:t>
            </a:r>
            <a:r>
              <a:rPr lang="en-US" dirty="0">
                <a:latin typeface="Times New Roman" panose="02020603050405020304" pitchFamily="18" charset="0"/>
                <a:cs typeface="Times New Roman" panose="02020603050405020304" pitchFamily="18" charset="0"/>
              </a:rPr>
              <a:t>been classified as a scarce resource </a:t>
            </a:r>
            <a:r>
              <a:rPr lang="en-US" dirty="0" smtClean="0">
                <a:latin typeface="Times New Roman" panose="02020603050405020304" pitchFamily="18" charset="0"/>
                <a:cs typeface="Times New Roman" panose="02020603050405020304" pitchFamily="18" charset="0"/>
              </a:rPr>
              <a:t>in Kenya(Momanyi,2005</a:t>
            </a:r>
            <a:r>
              <a:rPr lang="en-US" dirty="0">
                <a:latin typeface="Times New Roman" panose="02020603050405020304" pitchFamily="18" charset="0"/>
                <a:cs typeface="Times New Roman" panose="02020603050405020304" pitchFamily="18" charset="0"/>
              </a:rPr>
              <a:t>). Over 50% of Kenyans do not have access to water. </a:t>
            </a:r>
            <a:r>
              <a:rPr lang="en-US" dirty="0" smtClean="0">
                <a:latin typeface="Times New Roman" panose="02020603050405020304" pitchFamily="18" charset="0"/>
                <a:cs typeface="Times New Roman" panose="02020603050405020304" pitchFamily="18" charset="0"/>
              </a:rPr>
              <a:t>The water </a:t>
            </a:r>
            <a:r>
              <a:rPr lang="en-US" dirty="0">
                <a:latin typeface="Times New Roman" panose="02020603050405020304" pitchFamily="18" charset="0"/>
                <a:cs typeface="Times New Roman" panose="02020603050405020304" pitchFamily="18" charset="0"/>
              </a:rPr>
              <a:t>scarcity level is projected to increase per year by 2030 due to population growth(DI,2018). </a:t>
            </a:r>
          </a:p>
          <a:p>
            <a:pPr marL="0" indent="0" algn="just">
              <a:buNone/>
            </a:pPr>
            <a:r>
              <a:rPr lang="en-US" dirty="0" smtClean="0">
                <a:latin typeface="Times New Roman" panose="02020603050405020304" pitchFamily="18" charset="0"/>
                <a:cs typeface="Times New Roman" panose="02020603050405020304" pitchFamily="18" charset="0"/>
              </a:rPr>
              <a:t>Large </a:t>
            </a:r>
            <a:r>
              <a:rPr lang="en-US" dirty="0">
                <a:latin typeface="Times New Roman" panose="02020603050405020304" pitchFamily="18" charset="0"/>
                <a:cs typeface="Times New Roman" panose="02020603050405020304" pitchFamily="18" charset="0"/>
              </a:rPr>
              <a:t>populations living in informal settlements within the towns and cities have no access to safe water. In rural areas, there are large disparities between geographic areas where in North Eastern and Eastern Provinces </a:t>
            </a:r>
          </a:p>
          <a:p>
            <a:pPr marL="0" indent="0" algn="just">
              <a:buNone/>
            </a:pPr>
            <a:r>
              <a:rPr lang="en-US" dirty="0">
                <a:latin typeface="Times New Roman" panose="02020603050405020304" pitchFamily="18" charset="0"/>
                <a:cs typeface="Times New Roman" panose="02020603050405020304" pitchFamily="18" charset="0"/>
              </a:rPr>
              <a:t>Despite CDF funds being allocated to resolve the water scarcity issue, the situation has not improved over the years.</a:t>
            </a:r>
          </a:p>
        </p:txBody>
      </p:sp>
    </p:spTree>
    <p:extLst>
      <p:ext uri="{BB962C8B-B14F-4D97-AF65-F5344CB8AC3E}">
        <p14:creationId xmlns:p14="http://schemas.microsoft.com/office/powerpoint/2010/main" val="3553744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Dataset(s)</a:t>
            </a:r>
            <a:endParaRPr lang="en-US" dirty="0"/>
          </a:p>
        </p:txBody>
      </p:sp>
      <p:sp>
        <p:nvSpPr>
          <p:cNvPr id="3" name="Content Placeholder 2"/>
          <p:cNvSpPr>
            <a:spLocks noGrp="1"/>
          </p:cNvSpPr>
          <p:nvPr>
            <p:ph idx="1"/>
          </p:nvPr>
        </p:nvSpPr>
        <p:spPr/>
        <p:txBody>
          <a:bodyPr/>
          <a:lstStyle/>
          <a:p>
            <a:pPr marL="0" indent="0">
              <a:buNone/>
            </a:pPr>
            <a:r>
              <a:rPr lang="en-US" dirty="0" smtClean="0"/>
              <a:t>Frequency </a:t>
            </a:r>
            <a:r>
              <a:rPr lang="en-US" dirty="0" smtClean="0"/>
              <a:t>: </a:t>
            </a:r>
            <a:r>
              <a:rPr lang="en-US" dirty="0" smtClean="0"/>
              <a:t>5311 </a:t>
            </a:r>
            <a:r>
              <a:rPr lang="en-US" dirty="0" smtClean="0"/>
              <a:t>Number of water projects</a:t>
            </a:r>
          </a:p>
          <a:p>
            <a:pPr marL="0" indent="0">
              <a:buNone/>
            </a:pPr>
            <a:r>
              <a:rPr lang="en-US" dirty="0" smtClean="0"/>
              <a:t>Mean of the total amount spent on the water </a:t>
            </a:r>
            <a:r>
              <a:rPr lang="en-US" dirty="0" smtClean="0"/>
              <a:t>project : </a:t>
            </a:r>
            <a:r>
              <a:rPr lang="en-US" dirty="0" smtClean="0"/>
              <a:t>7969641</a:t>
            </a:r>
          </a:p>
          <a:p>
            <a:pPr marL="0" indent="0">
              <a:buNone/>
            </a:pPr>
            <a:r>
              <a:rPr lang="en-US" dirty="0" smtClean="0"/>
              <a:t>Number of years </a:t>
            </a:r>
            <a:r>
              <a:rPr lang="en-US" dirty="0" smtClean="0"/>
              <a:t>analyzed: </a:t>
            </a:r>
            <a:r>
              <a:rPr lang="en-US" dirty="0" smtClean="0"/>
              <a:t>7 </a:t>
            </a:r>
          </a:p>
          <a:p>
            <a:pPr marL="0" indent="0">
              <a:buNone/>
            </a:pPr>
            <a:r>
              <a:rPr lang="en-US" dirty="0" smtClean="0"/>
              <a:t>Minimum number of projects per county </a:t>
            </a:r>
            <a:r>
              <a:rPr lang="en-US" dirty="0"/>
              <a:t>:</a:t>
            </a:r>
            <a:r>
              <a:rPr lang="en-US" dirty="0" smtClean="0"/>
              <a:t>10</a:t>
            </a:r>
            <a:endParaRPr lang="en-US" dirty="0" smtClean="0"/>
          </a:p>
          <a:p>
            <a:pPr marL="0" indent="0">
              <a:buNone/>
            </a:pPr>
            <a:r>
              <a:rPr lang="en-US" dirty="0" smtClean="0"/>
              <a:t>Maximum number of projects per county </a:t>
            </a:r>
            <a:r>
              <a:rPr lang="en-US" dirty="0" smtClean="0"/>
              <a:t>: </a:t>
            </a:r>
            <a:r>
              <a:rPr lang="en-US" dirty="0" smtClean="0"/>
              <a:t>488 </a:t>
            </a:r>
            <a:endParaRPr lang="en-US" dirty="0" smtClean="0"/>
          </a:p>
          <a:p>
            <a:pPr marL="0" indent="0">
              <a:buNone/>
            </a:pPr>
            <a:r>
              <a:rPr lang="en-US" dirty="0" smtClean="0"/>
              <a:t>Maximum population per county </a:t>
            </a:r>
            <a:r>
              <a:rPr lang="en-US" dirty="0" smtClean="0"/>
              <a:t>: </a:t>
            </a:r>
            <a:r>
              <a:rPr lang="en-US" dirty="0" smtClean="0"/>
              <a:t>3257627 </a:t>
            </a:r>
          </a:p>
          <a:p>
            <a:pPr marL="0" indent="0">
              <a:buNone/>
            </a:pPr>
            <a:r>
              <a:rPr lang="en-US" dirty="0" smtClean="0"/>
              <a:t>Minimum population per county  </a:t>
            </a:r>
            <a:r>
              <a:rPr lang="en-US" dirty="0" smtClean="0"/>
              <a:t>: </a:t>
            </a:r>
            <a:r>
              <a:rPr lang="en-US" dirty="0" smtClean="0"/>
              <a:t>146160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5176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Research Question(s</a:t>
            </a:r>
            <a:r>
              <a:rPr lang="en-US" b="1" dirty="0" smtClean="0"/>
              <a:t>)</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What are the factors that influence the establishment of water projects in Kenya?</a:t>
            </a:r>
          </a:p>
          <a:p>
            <a:pPr marL="514350" indent="-514350">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Does CDF funds allocation influence the number of water projects per county?</a:t>
            </a:r>
          </a:p>
          <a:p>
            <a:pPr marL="514350" indent="-514350">
              <a:buAutoNum type="arabicPeriod"/>
            </a:pPr>
            <a:r>
              <a:rPr lang="en-US" dirty="0" smtClean="0">
                <a:latin typeface="Times New Roman" panose="02020603050405020304" pitchFamily="18" charset="0"/>
                <a:cs typeface="Times New Roman" panose="02020603050405020304" pitchFamily="18" charset="0"/>
              </a:rPr>
              <a:t>Does population influence establishment of the water projects?</a:t>
            </a:r>
            <a:endParaRPr lang="en-US" dirty="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Does agriculture influence the number of water projects per county</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a:latin typeface="Times New Roman" panose="02020603050405020304" pitchFamily="18" charset="0"/>
                <a:cs typeface="Times New Roman" panose="02020603050405020304" pitchFamily="18" charset="0"/>
              </a:rPr>
              <a:t>Does Arid and Semi land(ASAL) county classification influence the number of water projects </a:t>
            </a:r>
            <a:r>
              <a:rPr lang="en-US" dirty="0" smtClean="0">
                <a:latin typeface="Times New Roman" panose="02020603050405020304" pitchFamily="18" charset="0"/>
                <a:cs typeface="Times New Roman" panose="02020603050405020304" pitchFamily="18" charset="0"/>
              </a:rPr>
              <a:t>Kenya</a:t>
            </a:r>
            <a:r>
              <a:rPr lang="en-US" dirty="0">
                <a:latin typeface="Times New Roman" panose="02020603050405020304" pitchFamily="18" charset="0"/>
                <a:cs typeface="Times New Roman" panose="02020603050405020304" pitchFamily="18" charset="0"/>
              </a:rPr>
              <a:t>?</a:t>
            </a: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16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286"/>
          </a:xfrm>
        </p:spPr>
        <p:txBody>
          <a:bodyPr/>
          <a:lstStyle/>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6412"/>
            <a:ext cx="10515600" cy="5030551"/>
          </a:xfrm>
        </p:spPr>
        <p:txBody>
          <a:bodyPr>
            <a:normAutofit fontScale="92500" lnSpcReduction="20000"/>
          </a:bodyPr>
          <a:lstStyle/>
          <a:p>
            <a:pPr marL="0" indent="0">
              <a:buNone/>
            </a:pPr>
            <a:r>
              <a:rPr lang="en-US" sz="2400" dirty="0" smtClean="0">
                <a:latin typeface="Times New Roman" panose="02020603050405020304" pitchFamily="18" charset="0"/>
                <a:cs typeface="Times New Roman" panose="02020603050405020304" pitchFamily="18" charset="0"/>
              </a:rPr>
              <a:t>Descriptive statistics was used to analyze data . Regression analysis was used to determine </a:t>
            </a:r>
          </a:p>
          <a:p>
            <a:pPr marL="0" indent="0">
              <a:buNone/>
            </a:pPr>
            <a:r>
              <a:rPr lang="en-US" sz="2400" dirty="0" smtClean="0">
                <a:latin typeface="Times New Roman" panose="02020603050405020304" pitchFamily="18" charset="0"/>
                <a:cs typeface="Times New Roman" panose="02020603050405020304" pitchFamily="18" charset="0"/>
              </a:rPr>
              <a:t>the link between the dependent and independent variables.</a:t>
            </a:r>
          </a:p>
          <a:p>
            <a:pPr marL="0" indent="0">
              <a:buNone/>
            </a:pPr>
            <a:r>
              <a:rPr lang="en-US" sz="2400" b="1" dirty="0">
                <a:latin typeface="Times New Roman" panose="02020603050405020304" pitchFamily="18" charset="0"/>
                <a:cs typeface="Times New Roman" panose="02020603050405020304" pitchFamily="18" charset="0"/>
              </a:rPr>
              <a:t>Dependent Variable </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Water project </a:t>
            </a:r>
            <a:r>
              <a:rPr lang="en-US" sz="2400" dirty="0" smtClean="0">
                <a:latin typeface="Times New Roman" panose="02020603050405020304" pitchFamily="18" charset="0"/>
                <a:cs typeface="Times New Roman" panose="02020603050405020304" pitchFamily="18" charset="0"/>
              </a:rPr>
              <a:t>establishment</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Independent variables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Population density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CDF funds allocation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Agriculture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Arid and Semi Arid Land Classification</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Data cleaning using Pandas</a:t>
            </a:r>
          </a:p>
          <a:p>
            <a:pPr marL="0" indent="0">
              <a:buNone/>
            </a:pPr>
            <a:r>
              <a:rPr lang="en-US" sz="2400" dirty="0" smtClean="0">
                <a:latin typeface="Times New Roman" panose="02020603050405020304" pitchFamily="18" charset="0"/>
                <a:cs typeface="Times New Roman" panose="02020603050405020304" pitchFamily="18" charset="0"/>
              </a:rPr>
              <a:t>Data Analysis through linear regression and descriptive statistics </a:t>
            </a:r>
          </a:p>
          <a:p>
            <a:pPr marL="0" indent="0">
              <a:buNone/>
            </a:pPr>
            <a:r>
              <a:rPr lang="en-US" sz="2400" dirty="0" smtClean="0">
                <a:latin typeface="Times New Roman" panose="02020603050405020304" pitchFamily="18" charset="0"/>
                <a:cs typeface="Times New Roman" panose="02020603050405020304" pitchFamily="18" charset="0"/>
              </a:rPr>
              <a:t>Data Visualization using </a:t>
            </a:r>
            <a:r>
              <a:rPr lang="en-US" sz="2400" dirty="0" err="1" smtClean="0">
                <a:latin typeface="Times New Roman" panose="02020603050405020304" pitchFamily="18" charset="0"/>
                <a:cs typeface="Times New Roman" panose="02020603050405020304" pitchFamily="18" charset="0"/>
              </a:rPr>
              <a:t>Matplot</a:t>
            </a:r>
            <a:r>
              <a:rPr lang="en-US" sz="2400" dirty="0" smtClean="0">
                <a:latin typeface="Times New Roman" panose="02020603050405020304" pitchFamily="18" charset="0"/>
                <a:cs typeface="Times New Roman" panose="02020603050405020304" pitchFamily="18" charset="0"/>
              </a:rPr>
              <a:t> Lib and QGIS for spatial data</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35511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8057"/>
          </a:xfrm>
        </p:spPr>
        <p:txBody>
          <a:bodyPr/>
          <a:lstStyle/>
          <a:p>
            <a:pPr algn="ctr"/>
            <a:r>
              <a:rPr lang="en-US" b="1" dirty="0" smtClean="0">
                <a:latin typeface="Times New Roman" panose="02020603050405020304" pitchFamily="18" charset="0"/>
                <a:cs typeface="Times New Roman" panose="02020603050405020304" pitchFamily="18" charset="0"/>
              </a:rPr>
              <a:t>Water project and CDF expenditure</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38200" y="1463182"/>
            <a:ext cx="10515600" cy="4713781"/>
          </a:xfrm>
        </p:spPr>
        <p:txBody>
          <a:bodyPr/>
          <a:lstStyle/>
          <a:p>
            <a:pPr marL="0" indent="0">
              <a:buNone/>
            </a:pPr>
            <a:r>
              <a:rPr lang="en-US" dirty="0">
                <a:latin typeface="Times New Roman" panose="02020603050405020304" pitchFamily="18" charset="0"/>
                <a:cs typeface="Times New Roman" panose="02020603050405020304" pitchFamily="18" charset="0"/>
              </a:rPr>
              <a:t>Does CDF funds allocation influence the number of water projects per county</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 name="Picture 9"/>
          <p:cNvPicPr>
            <a:picLocks noChangeAspect="1"/>
          </p:cNvPicPr>
          <p:nvPr/>
        </p:nvPicPr>
        <p:blipFill>
          <a:blip r:embed="rId2"/>
          <a:stretch>
            <a:fillRect/>
          </a:stretch>
        </p:blipFill>
        <p:spPr>
          <a:xfrm>
            <a:off x="970341" y="2429301"/>
            <a:ext cx="5580584" cy="3805929"/>
          </a:xfrm>
          <a:prstGeom prst="rect">
            <a:avLst/>
          </a:prstGeom>
        </p:spPr>
      </p:pic>
      <p:sp>
        <p:nvSpPr>
          <p:cNvPr id="11" name="TextBox 10"/>
          <p:cNvSpPr txBox="1"/>
          <p:nvPr/>
        </p:nvSpPr>
        <p:spPr>
          <a:xfrm>
            <a:off x="6550925" y="2900148"/>
            <a:ext cx="3562066"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counties that allocate more funds on the water project were able to establish more water projects.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63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Water Projects and Population Density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7606"/>
            <a:ext cx="10515600" cy="4689357"/>
          </a:xfrm>
        </p:spPr>
        <p:txBody>
          <a:bodyPr/>
          <a:lstStyle/>
          <a:p>
            <a:pPr marL="0" indent="0">
              <a:buNone/>
            </a:pPr>
            <a:r>
              <a:rPr lang="en-US" dirty="0">
                <a:latin typeface="Times New Roman" panose="02020603050405020304" pitchFamily="18" charset="0"/>
                <a:cs typeface="Times New Roman" panose="02020603050405020304" pitchFamily="18" charset="0"/>
              </a:rPr>
              <a:t>Does population influence establishment of the water projects</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a:p>
        </p:txBody>
      </p:sp>
      <p:pic>
        <p:nvPicPr>
          <p:cNvPr id="4" name="Picture 3"/>
          <p:cNvPicPr>
            <a:picLocks noChangeAspect="1"/>
          </p:cNvPicPr>
          <p:nvPr/>
        </p:nvPicPr>
        <p:blipFill>
          <a:blip r:embed="rId2"/>
          <a:stretch>
            <a:fillRect/>
          </a:stretch>
        </p:blipFill>
        <p:spPr>
          <a:xfrm>
            <a:off x="619836" y="2209805"/>
            <a:ext cx="6787913" cy="3967158"/>
          </a:xfrm>
          <a:prstGeom prst="rect">
            <a:avLst/>
          </a:prstGeom>
        </p:spPr>
      </p:pic>
      <p:sp>
        <p:nvSpPr>
          <p:cNvPr id="5" name="TextBox 4"/>
          <p:cNvSpPr txBox="1"/>
          <p:nvPr/>
        </p:nvSpPr>
        <p:spPr>
          <a:xfrm>
            <a:off x="7219665" y="2209805"/>
            <a:ext cx="4134135" cy="3416320"/>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Currently,Nairobi</a:t>
            </a:r>
            <a:r>
              <a:rPr lang="en-US" sz="2400" dirty="0" smtClean="0">
                <a:latin typeface="Times New Roman" panose="02020603050405020304" pitchFamily="18" charset="0"/>
                <a:cs typeface="Times New Roman" panose="02020603050405020304" pitchFamily="18" charset="0"/>
              </a:rPr>
              <a:t> has the highest population however it has the least number of water projects established.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depicts that population </a:t>
            </a:r>
            <a:r>
              <a:rPr lang="en-US" sz="2400" b="1" dirty="0" smtClean="0">
                <a:latin typeface="Times New Roman" panose="02020603050405020304" pitchFamily="18" charset="0"/>
                <a:cs typeface="Times New Roman" panose="02020603050405020304" pitchFamily="18" charset="0"/>
              </a:rPr>
              <a:t>does not directly </a:t>
            </a:r>
            <a:r>
              <a:rPr lang="en-US" sz="2400" dirty="0" smtClean="0">
                <a:latin typeface="Times New Roman" panose="02020603050405020304" pitchFamily="18" charset="0"/>
                <a:cs typeface="Times New Roman" panose="02020603050405020304" pitchFamily="18" charset="0"/>
              </a:rPr>
              <a:t>influence the number of water projects established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81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8237"/>
          </a:xfrm>
        </p:spPr>
        <p:txBody>
          <a:bodyPr/>
          <a:lstStyle/>
          <a:p>
            <a:pPr algn="ctr"/>
            <a:r>
              <a:rPr lang="en-US" b="1" dirty="0" smtClean="0">
                <a:latin typeface="Times New Roman" panose="02020603050405020304" pitchFamily="18" charset="0"/>
                <a:cs typeface="Times New Roman" panose="02020603050405020304" pitchFamily="18" charset="0"/>
              </a:rPr>
              <a:t>Water Projects and Agriculture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8300"/>
            <a:ext cx="10515600" cy="4948663"/>
          </a:xfrm>
        </p:spPr>
        <p:txBody>
          <a:bodyPr/>
          <a:lstStyle/>
          <a:p>
            <a:pPr marL="0" indent="0">
              <a:buNone/>
            </a:pPr>
            <a:r>
              <a:rPr lang="en-US" dirty="0">
                <a:latin typeface="Times New Roman" panose="02020603050405020304" pitchFamily="18" charset="0"/>
                <a:cs typeface="Times New Roman" panose="02020603050405020304" pitchFamily="18" charset="0"/>
              </a:rPr>
              <a:t>Does agriculture influence the number of water projects per county?</a:t>
            </a:r>
          </a:p>
          <a:p>
            <a:pPr marL="0" indent="0">
              <a:buNone/>
            </a:pPr>
            <a:endParaRPr lang="en-US" dirty="0"/>
          </a:p>
        </p:txBody>
      </p:sp>
      <p:sp>
        <p:nvSpPr>
          <p:cNvPr id="5" name="TextBox 4"/>
          <p:cNvSpPr txBox="1"/>
          <p:nvPr/>
        </p:nvSpPr>
        <p:spPr>
          <a:xfrm>
            <a:off x="6277970" y="1967970"/>
            <a:ext cx="4939352" cy="440120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Agriculture influences the water projects establishment, this is depicted by the number of projects established in </a:t>
            </a:r>
            <a:r>
              <a:rPr lang="en-US" sz="2800" b="1" dirty="0" smtClean="0">
                <a:latin typeface="Times New Roman" panose="02020603050405020304" pitchFamily="18" charset="0"/>
                <a:cs typeface="Times New Roman" panose="02020603050405020304" pitchFamily="18" charset="0"/>
              </a:rPr>
              <a:t>central</a:t>
            </a:r>
            <a:r>
              <a:rPr lang="en-US" sz="2800" dirty="0" smtClean="0">
                <a:latin typeface="Times New Roman" panose="02020603050405020304" pitchFamily="18" charset="0"/>
                <a:cs typeface="Times New Roman" panose="02020603050405020304" pitchFamily="18" charset="0"/>
              </a:rPr>
              <a:t> , </a:t>
            </a:r>
            <a:r>
              <a:rPr lang="en-US" sz="2800" b="1" dirty="0" smtClean="0">
                <a:latin typeface="Times New Roman" panose="02020603050405020304" pitchFamily="18" charset="0"/>
                <a:cs typeface="Times New Roman" panose="02020603050405020304" pitchFamily="18" charset="0"/>
              </a:rPr>
              <a:t>coastal</a:t>
            </a:r>
            <a:r>
              <a:rPr lang="en-US" sz="2800" dirty="0" smtClean="0">
                <a:latin typeface="Times New Roman" panose="02020603050405020304" pitchFamily="18" charset="0"/>
                <a:cs typeface="Times New Roman" panose="02020603050405020304" pitchFamily="18" charset="0"/>
              </a:rPr>
              <a:t> and </a:t>
            </a:r>
            <a:r>
              <a:rPr lang="en-US" sz="2800" b="1" dirty="0" smtClean="0">
                <a:latin typeface="Times New Roman" panose="02020603050405020304" pitchFamily="18" charset="0"/>
                <a:cs typeface="Times New Roman" panose="02020603050405020304" pitchFamily="18" charset="0"/>
              </a:rPr>
              <a:t>western</a:t>
            </a:r>
            <a:r>
              <a:rPr lang="en-US" sz="2800" dirty="0" smtClean="0">
                <a:latin typeface="Times New Roman" panose="02020603050405020304" pitchFamily="18" charset="0"/>
                <a:cs typeface="Times New Roman" panose="02020603050405020304" pitchFamily="18" charset="0"/>
              </a:rPr>
              <a:t> regions in the country.</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Meru has the highest number of water projects with </a:t>
            </a:r>
            <a:r>
              <a:rPr lang="en-US" sz="2800" dirty="0" err="1" smtClean="0">
                <a:latin typeface="Times New Roman" panose="02020603050405020304" pitchFamily="18" charset="0"/>
                <a:cs typeface="Times New Roman" panose="02020603050405020304" pitchFamily="18" charset="0"/>
              </a:rPr>
              <a:t>TharakaNithi</a:t>
            </a:r>
            <a:r>
              <a:rPr lang="en-US" sz="2800" dirty="0" smtClean="0">
                <a:latin typeface="Times New Roman" panose="02020603050405020304" pitchFamily="18" charset="0"/>
                <a:cs typeface="Times New Roman" panose="02020603050405020304" pitchFamily="18" charset="0"/>
              </a:rPr>
              <a:t> and Nairobi having the least</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955343" y="1856095"/>
            <a:ext cx="5322627" cy="4513079"/>
          </a:xfrm>
          <a:prstGeom prst="rect">
            <a:avLst/>
          </a:prstGeom>
        </p:spPr>
      </p:pic>
    </p:spTree>
    <p:extLst>
      <p:ext uri="{BB962C8B-B14F-4D97-AF65-F5344CB8AC3E}">
        <p14:creationId xmlns:p14="http://schemas.microsoft.com/office/powerpoint/2010/main" val="322486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5" y="365125"/>
            <a:ext cx="11491416" cy="1325563"/>
          </a:xfrm>
        </p:spPr>
        <p:txBody>
          <a:bodyPr/>
          <a:lstStyle/>
          <a:p>
            <a:r>
              <a:rPr lang="en-US" b="1" dirty="0" smtClean="0">
                <a:latin typeface="Times New Roman" panose="02020603050405020304" pitchFamily="18" charset="0"/>
                <a:cs typeface="Times New Roman" panose="02020603050405020304" pitchFamily="18" charset="0"/>
              </a:rPr>
              <a:t>  Water Projects and ASAL Classification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979" y="1514901"/>
            <a:ext cx="10577016" cy="4796570"/>
          </a:xfrm>
        </p:spPr>
        <p:txBody>
          <a:bodyPr/>
          <a:lstStyle/>
          <a:p>
            <a:pPr marL="0" indent="0">
              <a:buNone/>
            </a:pPr>
            <a:r>
              <a:rPr lang="en-US" dirty="0">
                <a:latin typeface="Times New Roman" panose="02020603050405020304" pitchFamily="18" charset="0"/>
                <a:cs typeface="Times New Roman" panose="02020603050405020304" pitchFamily="18" charset="0"/>
              </a:rPr>
              <a:t>Does Arid and Semi land(ASAL) county classification influence the </a:t>
            </a:r>
            <a:r>
              <a:rPr lang="en-US" dirty="0" smtClean="0">
                <a:latin typeface="Times New Roman" panose="02020603050405020304" pitchFamily="18" charset="0"/>
                <a:cs typeface="Times New Roman" panose="02020603050405020304" pitchFamily="18" charset="0"/>
              </a:rPr>
              <a:t>implementation of </a:t>
            </a:r>
            <a:r>
              <a:rPr lang="en-US" dirty="0">
                <a:latin typeface="Times New Roman" panose="02020603050405020304" pitchFamily="18" charset="0"/>
                <a:cs typeface="Times New Roman" panose="02020603050405020304" pitchFamily="18" charset="0"/>
              </a:rPr>
              <a:t>water projects </a:t>
            </a:r>
            <a:r>
              <a:rPr lang="en-US" dirty="0" smtClean="0">
                <a:latin typeface="Times New Roman" panose="02020603050405020304" pitchFamily="18" charset="0"/>
                <a:cs typeface="Times New Roman" panose="02020603050405020304" pitchFamily="18" charset="0"/>
              </a:rPr>
              <a:t>in Kenya?</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extBox 4"/>
          <p:cNvSpPr txBox="1"/>
          <p:nvPr/>
        </p:nvSpPr>
        <p:spPr>
          <a:xfrm>
            <a:off x="838200" y="4741811"/>
            <a:ext cx="4641804"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Majority of the water projects have been established in counties classified as Arid and Semi Arid lands</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663820" y="4741811"/>
            <a:ext cx="494049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On average, more funds have been allocated to water projects in counties classified as Arid and Semi Arid Lands</a:t>
            </a:r>
            <a:endParaRPr lang="en-US" sz="2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838200" y="2412478"/>
            <a:ext cx="3638265" cy="2409825"/>
          </a:xfrm>
          <a:prstGeom prst="rect">
            <a:avLst/>
          </a:prstGeom>
        </p:spPr>
      </p:pic>
      <p:pic>
        <p:nvPicPr>
          <p:cNvPr id="11" name="Picture 10"/>
          <p:cNvPicPr>
            <a:picLocks noChangeAspect="1"/>
          </p:cNvPicPr>
          <p:nvPr/>
        </p:nvPicPr>
        <p:blipFill>
          <a:blip r:embed="rId3"/>
          <a:stretch>
            <a:fillRect/>
          </a:stretch>
        </p:blipFill>
        <p:spPr>
          <a:xfrm>
            <a:off x="6086901" y="2412478"/>
            <a:ext cx="3466531" cy="2329334"/>
          </a:xfrm>
          <a:prstGeom prst="rect">
            <a:avLst/>
          </a:prstGeom>
        </p:spPr>
      </p:pic>
    </p:spTree>
    <p:extLst>
      <p:ext uri="{BB962C8B-B14F-4D97-AF65-F5344CB8AC3E}">
        <p14:creationId xmlns:p14="http://schemas.microsoft.com/office/powerpoint/2010/main" val="406509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7565</TotalTime>
  <Words>576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vt:lpstr>
      <vt:lpstr>Times New Roman</vt:lpstr>
      <vt:lpstr>Office Theme</vt:lpstr>
      <vt:lpstr>CDF Water Projects</vt:lpstr>
      <vt:lpstr>Motivation</vt:lpstr>
      <vt:lpstr>Dataset(s)</vt:lpstr>
      <vt:lpstr>Research Question(s)</vt:lpstr>
      <vt:lpstr>Methodology</vt:lpstr>
      <vt:lpstr>Water project and CDF expenditure</vt:lpstr>
      <vt:lpstr>Water Projects and Population Density</vt:lpstr>
      <vt:lpstr>Water Projects and Agriculture</vt:lpstr>
      <vt:lpstr>  Water Projects and ASAL Classification</vt:lpstr>
      <vt:lpstr>Findings And Insights</vt:lpstr>
      <vt:lpstr>Limitations and Challenges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dc:title>
  <dc:creator>samuel njogu</dc:creator>
  <cp:lastModifiedBy>Caroline Kemunto Bosire</cp:lastModifiedBy>
  <cp:revision>39</cp:revision>
  <dcterms:created xsi:type="dcterms:W3CDTF">2018-02-16T09:12:12Z</dcterms:created>
  <dcterms:modified xsi:type="dcterms:W3CDTF">2019-03-05T07:38:54Z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f7a6da8-cc4b-4ad4-9c5c-493d3fea8a87_Enabled">
    <vt:lpwstr>True</vt:lpwstr>
  </property>
  <property fmtid="{D5CDD505-2E9C-101B-9397-08002B2CF9AE}" pid="3" name="MSIP_Label_df7a6da8-cc4b-4ad4-9c5c-493d3fea8a87_SiteId">
    <vt:lpwstr>19a4db07-607d-475f-a518-0e3b699ac7d0</vt:lpwstr>
  </property>
  <property fmtid="{D5CDD505-2E9C-101B-9397-08002B2CF9AE}" pid="4" name="MSIP_Label_df7a6da8-cc4b-4ad4-9c5c-493d3fea8a87_Owner">
    <vt:lpwstr>CKBosire@safaricom.co.ke</vt:lpwstr>
  </property>
  <property fmtid="{D5CDD505-2E9C-101B-9397-08002B2CF9AE}" pid="5" name="MSIP_Label_df7a6da8-cc4b-4ad4-9c5c-493d3fea8a87_SetDate">
    <vt:lpwstr>2019-02-27T12:25:23.9770000Z</vt:lpwstr>
  </property>
  <property fmtid="{D5CDD505-2E9C-101B-9397-08002B2CF9AE}" pid="6" name="MSIP_Label_df7a6da8-cc4b-4ad4-9c5c-493d3fea8a87_Name">
    <vt:lpwstr>C3 - Safaricom Confidential</vt:lpwstr>
  </property>
  <property fmtid="{D5CDD505-2E9C-101B-9397-08002B2CF9AE}" pid="7" name="MSIP_Label_df7a6da8-cc4b-4ad4-9c5c-493d3fea8a87_Application">
    <vt:lpwstr>Microsoft Azure Information Protection</vt:lpwstr>
  </property>
  <property fmtid="{D5CDD505-2E9C-101B-9397-08002B2CF9AE}" pid="8" name="MSIP_Label_df7a6da8-cc4b-4ad4-9c5c-493d3fea8a87_Extended_MSFT_Method">
    <vt:lpwstr>Automatic</vt:lpwstr>
  </property>
  <property fmtid="{D5CDD505-2E9C-101B-9397-08002B2CF9AE}" pid="9" name="MSIP_Label_82c0a4aa-8a3d-464e-a6be-9b4d98058257_Enabled">
    <vt:lpwstr>True</vt:lpwstr>
  </property>
  <property fmtid="{D5CDD505-2E9C-101B-9397-08002B2CF9AE}" pid="10" name="MSIP_Label_82c0a4aa-8a3d-464e-a6be-9b4d98058257_SiteId">
    <vt:lpwstr>19a4db07-607d-475f-a518-0e3b699ac7d0</vt:lpwstr>
  </property>
  <property fmtid="{D5CDD505-2E9C-101B-9397-08002B2CF9AE}" pid="11" name="MSIP_Label_82c0a4aa-8a3d-464e-a6be-9b4d98058257_Owner">
    <vt:lpwstr>CKBosire@safaricom.co.ke</vt:lpwstr>
  </property>
  <property fmtid="{D5CDD505-2E9C-101B-9397-08002B2CF9AE}" pid="12" name="MSIP_Label_82c0a4aa-8a3d-464e-a6be-9b4d98058257_SetDate">
    <vt:lpwstr>2019-02-27T12:25:23.9770000Z</vt:lpwstr>
  </property>
  <property fmtid="{D5CDD505-2E9C-101B-9397-08002B2CF9AE}" pid="13" name="MSIP_Label_82c0a4aa-8a3d-464e-a6be-9b4d98058257_Name">
    <vt:lpwstr>C3 - Safaricom Confidential Internal</vt:lpwstr>
  </property>
  <property fmtid="{D5CDD505-2E9C-101B-9397-08002B2CF9AE}" pid="14" name="MSIP_Label_82c0a4aa-8a3d-464e-a6be-9b4d98058257_Application">
    <vt:lpwstr>Microsoft Azure Information Protection</vt:lpwstr>
  </property>
  <property fmtid="{D5CDD505-2E9C-101B-9397-08002B2CF9AE}" pid="15" name="MSIP_Label_82c0a4aa-8a3d-464e-a6be-9b4d98058257_Parent">
    <vt:lpwstr>df7a6da8-cc4b-4ad4-9c5c-493d3fea8a87</vt:lpwstr>
  </property>
  <property fmtid="{D5CDD505-2E9C-101B-9397-08002B2CF9AE}" pid="16" name="MSIP_Label_82c0a4aa-8a3d-464e-a6be-9b4d98058257_Extended_MSFT_Method">
    <vt:lpwstr>Automatic</vt:lpwstr>
  </property>
  <property fmtid="{D5CDD505-2E9C-101B-9397-08002B2CF9AE}" pid="17" name="Sensitivity">
    <vt:lpwstr>C3 - Safaricom Confidential C3 - Safaricom Confidential Internal</vt:lpwstr>
  </property>
</Properties>
</file>