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9FC68B7-F469-4C36-A11F-CFEA8F963DF7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We make it simple to launch in the cloud and scale up as you grow—whether you’re running one virtual machine or ten thousand.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pPr marL="216000" indent="-21600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latin typeface="Arial"/>
              </a:rPr>
              <a:t>We make it simple to launch in the cloud and scale up as you grow—whether you’re running one virtual machine or ten thousand.</a:t>
            </a:r>
            <a:endParaRPr lang="en-IN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70;p18"/>
          <p:cNvPicPr/>
          <p:nvPr/>
        </p:nvPicPr>
        <p:blipFill>
          <a:blip r:embed="rId3"/>
          <a:srcRect l="14346" t="9177" r="36380" b="9177"/>
          <a:stretch/>
        </p:blipFill>
        <p:spPr>
          <a:xfrm>
            <a:off x="0" y="0"/>
            <a:ext cx="9143280" cy="514152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472600" y="4800240"/>
            <a:ext cx="54792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EBE114E-CF1B-4AB6-A9D8-E630A81D491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122" name="Google Shape;72;p18"/>
          <p:cNvPicPr/>
          <p:nvPr/>
        </p:nvPicPr>
        <p:blipFill>
          <a:blip r:embed="rId4"/>
          <a:stretch/>
        </p:blipFill>
        <p:spPr>
          <a:xfrm>
            <a:off x="2604240" y="2146680"/>
            <a:ext cx="3841560" cy="65556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936720" y="3847680"/>
            <a:ext cx="7176600" cy="107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"/>
          <p:cNvSpPr/>
          <p:nvPr/>
        </p:nvSpPr>
        <p:spPr>
          <a:xfrm>
            <a:off x="1663560" y="3134160"/>
            <a:ext cx="5816160" cy="50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90440" algn="ctr">
              <a:lnSpc>
                <a:spcPct val="146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Scalable compute platform with add-on storage, security, and monitoring capabilities</a:t>
            </a:r>
            <a:endParaRPr lang="en-IN" sz="1800" b="0" strike="noStrike" spc="-1">
              <a:latin typeface="Arial"/>
            </a:endParaRPr>
          </a:p>
          <a:p>
            <a:pPr marL="190440" algn="ctr"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-520589" y="5594931"/>
            <a:ext cx="359640" cy="469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n00bz{D1g1t4l_0c34n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21280" y="444960"/>
            <a:ext cx="831060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0080FF"/>
                </a:solidFill>
                <a:latin typeface="Proxima Nova Semibold"/>
                <a:ea typeface="Proxima Nova Semibold"/>
              </a:rPr>
              <a:t>Seamless management of infrastructure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339560" y="1435320"/>
            <a:ext cx="2984760" cy="241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Droplets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Scalable compute services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Managed Databases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Worry-free setup &amp; maintenance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Spaces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Simple object storage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Kubernetes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Run managed Kubernetes clusters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</p:txBody>
      </p:sp>
      <p:pic>
        <p:nvPicPr>
          <p:cNvPr id="128" name="Google Shape;81;p19"/>
          <p:cNvPicPr/>
          <p:nvPr/>
        </p:nvPicPr>
        <p:blipFill>
          <a:blip r:embed="rId3"/>
          <a:stretch/>
        </p:blipFill>
        <p:spPr>
          <a:xfrm>
            <a:off x="624960" y="1562760"/>
            <a:ext cx="407160" cy="47916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82;p19"/>
          <p:cNvPicPr/>
          <p:nvPr/>
        </p:nvPicPr>
        <p:blipFill>
          <a:blip r:embed="rId4"/>
          <a:stretch/>
        </p:blipFill>
        <p:spPr>
          <a:xfrm>
            <a:off x="576360" y="3967560"/>
            <a:ext cx="503640" cy="47916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83;p19"/>
          <p:cNvPicPr/>
          <p:nvPr/>
        </p:nvPicPr>
        <p:blipFill>
          <a:blip r:embed="rId5"/>
          <a:stretch/>
        </p:blipFill>
        <p:spPr>
          <a:xfrm>
            <a:off x="5284440" y="1504080"/>
            <a:ext cx="369720" cy="5691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84;p19"/>
          <p:cNvPicPr/>
          <p:nvPr/>
        </p:nvPicPr>
        <p:blipFill>
          <a:blip r:embed="rId6"/>
          <a:stretch/>
        </p:blipFill>
        <p:spPr>
          <a:xfrm>
            <a:off x="5237280" y="3204360"/>
            <a:ext cx="470520" cy="4705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85;p19"/>
          <p:cNvPicPr/>
          <p:nvPr/>
        </p:nvPicPr>
        <p:blipFill>
          <a:blip r:embed="rId7"/>
          <a:stretch/>
        </p:blipFill>
        <p:spPr>
          <a:xfrm>
            <a:off x="592920" y="3193920"/>
            <a:ext cx="470520" cy="47052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86;p19"/>
          <p:cNvPicPr/>
          <p:nvPr/>
        </p:nvPicPr>
        <p:blipFill>
          <a:blip r:embed="rId8"/>
          <a:stretch/>
        </p:blipFill>
        <p:spPr>
          <a:xfrm>
            <a:off x="5234040" y="2338920"/>
            <a:ext cx="470520" cy="57060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87;p19"/>
          <p:cNvPicPr/>
          <p:nvPr/>
        </p:nvPicPr>
        <p:blipFill>
          <a:blip r:embed="rId9"/>
          <a:stretch/>
        </p:blipFill>
        <p:spPr>
          <a:xfrm>
            <a:off x="643320" y="2382840"/>
            <a:ext cx="369720" cy="54396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828400" y="1421640"/>
            <a:ext cx="2984760" cy="363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Load Balancers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Easily distributed traffic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Block Storage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Attach scalable volumes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31B4E"/>
                </a:solidFill>
                <a:latin typeface="Proxima Nova"/>
                <a:ea typeface="Proxima Nova"/>
              </a:rPr>
              <a:t>One-Click Apps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243656"/>
                </a:solidFill>
                <a:latin typeface="Proxima Nova"/>
                <a:ea typeface="Proxima Nova"/>
              </a:rPr>
              <a:t>Deploy pre-built application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400" b="0" strike="noStrike" spc="-1">
              <a:latin typeface="Arial"/>
            </a:endParaRPr>
          </a:p>
        </p:txBody>
      </p:sp>
      <p:pic>
        <p:nvPicPr>
          <p:cNvPr id="136" name="Google Shape;89;p19"/>
          <p:cNvPicPr/>
          <p:nvPr/>
        </p:nvPicPr>
        <p:blipFill>
          <a:blip r:embed="rId10"/>
          <a:stretch/>
        </p:blipFill>
        <p:spPr>
          <a:xfrm>
            <a:off x="8220600" y="4443840"/>
            <a:ext cx="520560" cy="52056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-89820" y="5752404"/>
            <a:ext cx="179640" cy="341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Arial"/>
              </a:rPr>
              <a:t>1s_5p0n50r1ng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" y="0"/>
            <a:ext cx="9142560" cy="5142960"/>
          </a:xfrm>
          <a:prstGeom prst="rect">
            <a:avLst/>
          </a:prstGeom>
          <a:solidFill>
            <a:srgbClr val="0080FF">
              <a:alpha val="5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"/>
          <p:cNvSpPr/>
          <p:nvPr/>
        </p:nvSpPr>
        <p:spPr>
          <a:xfrm>
            <a:off x="6748560" y="4772520"/>
            <a:ext cx="2090160" cy="17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BBF78AA-6572-41A2-B519-3320940AB61F}" type="slidenum">
              <a:rPr lang="en" sz="800" b="0" strike="noStrike" spc="-1">
                <a:solidFill>
                  <a:srgbClr val="A4CCFB"/>
                </a:solidFill>
                <a:latin typeface="Proxima Nova"/>
                <a:ea typeface="Proxima Nova"/>
              </a:rPr>
              <a:t>3</a:t>
            </a:fld>
            <a:endParaRPr lang="en-IN" sz="800" b="0" strike="noStrike" spc="-1">
              <a:latin typeface="Arial"/>
            </a:endParaRPr>
          </a:p>
        </p:txBody>
      </p:sp>
      <p:grpSp>
        <p:nvGrpSpPr>
          <p:cNvPr id="140" name="Group 3"/>
          <p:cNvGrpSpPr/>
          <p:nvPr/>
        </p:nvGrpSpPr>
        <p:grpSpPr>
          <a:xfrm>
            <a:off x="-83160" y="-30600"/>
            <a:ext cx="9469800" cy="5301720"/>
            <a:chOff x="-83160" y="-30600"/>
            <a:chExt cx="9469800" cy="5301720"/>
          </a:xfrm>
        </p:grpSpPr>
        <p:pic>
          <p:nvPicPr>
            <p:cNvPr id="141" name="Google Shape;97;p20"/>
            <p:cNvPicPr/>
            <p:nvPr/>
          </p:nvPicPr>
          <p:blipFill>
            <a:blip r:embed="rId2"/>
            <a:srcRect l="1996" r="1987"/>
            <a:stretch/>
          </p:blipFill>
          <p:spPr>
            <a:xfrm>
              <a:off x="-83160" y="-30600"/>
              <a:ext cx="9469800" cy="5301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2" name="Group 4"/>
            <p:cNvGrpSpPr/>
            <p:nvPr/>
          </p:nvGrpSpPr>
          <p:grpSpPr>
            <a:xfrm>
              <a:off x="15840" y="1017000"/>
              <a:ext cx="8106480" cy="2259000"/>
              <a:chOff x="15840" y="1017000"/>
              <a:chExt cx="8106480" cy="2259000"/>
            </a:xfrm>
          </p:grpSpPr>
          <p:pic>
            <p:nvPicPr>
              <p:cNvPr id="143" name="Google Shape;99;p20"/>
              <p:cNvPicPr/>
              <p:nvPr/>
            </p:nvPicPr>
            <p:blipFill>
              <a:blip r:embed="rId3"/>
              <a:stretch/>
            </p:blipFill>
            <p:spPr>
              <a:xfrm>
                <a:off x="1091880" y="1338480"/>
                <a:ext cx="6066000" cy="18057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4" name="CustomShape 5"/>
              <p:cNvSpPr/>
              <p:nvPr/>
            </p:nvSpPr>
            <p:spPr>
              <a:xfrm>
                <a:off x="2244960" y="194112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New York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45" name="CustomShape 6"/>
              <p:cNvSpPr/>
              <p:nvPr/>
            </p:nvSpPr>
            <p:spPr>
              <a:xfrm>
                <a:off x="1950840" y="120492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Toronto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46" name="CustomShape 7"/>
              <p:cNvSpPr/>
              <p:nvPr/>
            </p:nvSpPr>
            <p:spPr>
              <a:xfrm>
                <a:off x="15840" y="188028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San Francisco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47" name="CustomShape 8"/>
              <p:cNvSpPr/>
              <p:nvPr/>
            </p:nvSpPr>
            <p:spPr>
              <a:xfrm>
                <a:off x="3396600" y="101700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London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48" name="CustomShape 9"/>
              <p:cNvSpPr/>
              <p:nvPr/>
            </p:nvSpPr>
            <p:spPr>
              <a:xfrm>
                <a:off x="6949800" y="278784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Singapore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49" name="CustomShape 10"/>
              <p:cNvSpPr/>
              <p:nvPr/>
            </p:nvSpPr>
            <p:spPr>
              <a:xfrm>
                <a:off x="5880960" y="284940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Bangalore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50" name="CustomShape 11"/>
              <p:cNvSpPr/>
              <p:nvPr/>
            </p:nvSpPr>
            <p:spPr>
              <a:xfrm>
                <a:off x="4139640" y="103896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Amsterdam</a:t>
                </a:r>
                <a:endParaRPr lang="en-IN" sz="1000" b="0" strike="noStrike" spc="-1">
                  <a:latin typeface="Arial"/>
                </a:endParaRPr>
              </a:p>
            </p:txBody>
          </p:sp>
          <p:sp>
            <p:nvSpPr>
              <p:cNvPr id="151" name="CustomShape 12"/>
              <p:cNvSpPr/>
              <p:nvPr/>
            </p:nvSpPr>
            <p:spPr>
              <a:xfrm>
                <a:off x="3886920" y="1701720"/>
                <a:ext cx="1172520" cy="42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1440" rIns="90000" bIns="9144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1000" b="1" strike="noStrike" spc="-1">
                    <a:solidFill>
                      <a:srgbClr val="FFFFFF"/>
                    </a:solidFill>
                    <a:latin typeface="Proxima Nova"/>
                    <a:ea typeface="Proxima Nova"/>
                  </a:rPr>
                  <a:t>Frankfurt</a:t>
                </a:r>
                <a:endParaRPr lang="en-IN" sz="1000" b="0" strike="noStrike" spc="-1">
                  <a:latin typeface="Arial"/>
                </a:endParaRPr>
              </a:p>
            </p:txBody>
          </p:sp>
        </p:grpSp>
      </p:grpSp>
      <p:sp>
        <p:nvSpPr>
          <p:cNvPr id="152" name="CustomShape 13"/>
          <p:cNvSpPr/>
          <p:nvPr/>
        </p:nvSpPr>
        <p:spPr>
          <a:xfrm>
            <a:off x="360" y="0"/>
            <a:ext cx="9142560" cy="5142960"/>
          </a:xfrm>
          <a:prstGeom prst="rect">
            <a:avLst/>
          </a:prstGeom>
          <a:solidFill>
            <a:srgbClr val="002971">
              <a:alpha val="19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4"/>
          <p:cNvSpPr/>
          <p:nvPr/>
        </p:nvSpPr>
        <p:spPr>
          <a:xfrm>
            <a:off x="539280" y="2707560"/>
            <a:ext cx="4531680" cy="1248840"/>
          </a:xfrm>
          <a:prstGeom prst="roundRect">
            <a:avLst>
              <a:gd name="adj" fmla="val 3475"/>
            </a:avLst>
          </a:prstGeom>
          <a:solidFill>
            <a:srgbClr val="002463">
              <a:alpha val="34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"/>
          <p:cNvSpPr/>
          <p:nvPr/>
        </p:nvSpPr>
        <p:spPr>
          <a:xfrm>
            <a:off x="842040" y="2885400"/>
            <a:ext cx="5285880" cy="77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726"/>
              </a:spcBef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Proxima Nova"/>
                <a:ea typeface="Proxima Nova"/>
              </a:rPr>
              <a:t>Across 12 data centers</a:t>
            </a:r>
            <a:br/>
            <a:r>
              <a:rPr lang="en" sz="3000" b="1" strike="noStrike" spc="-1">
                <a:solidFill>
                  <a:srgbClr val="FFFFFF"/>
                </a:solidFill>
                <a:latin typeface="Proxima Nova"/>
                <a:ea typeface="Proxima Nova"/>
              </a:rPr>
              <a:t>in 8 global markets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539280" y="4096800"/>
            <a:ext cx="193356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Proxima Nova"/>
                <a:ea typeface="Proxima Nova"/>
              </a:rPr>
              <a:t>1500+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597600" y="4490280"/>
            <a:ext cx="207648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peers around the world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7" name="CustomShape 18"/>
          <p:cNvSpPr/>
          <p:nvPr/>
        </p:nvSpPr>
        <p:spPr>
          <a:xfrm>
            <a:off x="3338280" y="4096800"/>
            <a:ext cx="1933560" cy="5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Proxima Nova"/>
                <a:ea typeface="Proxima Nova"/>
              </a:rPr>
              <a:t>1.2PB+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>
            <a:off x="3338280" y="4490280"/>
            <a:ext cx="117612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of RAM</a:t>
            </a:r>
            <a:br/>
            <a:endParaRPr lang="en-IN" sz="1400" b="0" strike="noStrike" spc="-1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5729760" y="4096800"/>
            <a:ext cx="1325880" cy="5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Proxima Nova"/>
                <a:ea typeface="Proxima Nova"/>
              </a:rPr>
              <a:t>50PB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0" name="CustomShape 21"/>
          <p:cNvSpPr/>
          <p:nvPr/>
        </p:nvSpPr>
        <p:spPr>
          <a:xfrm>
            <a:off x="5729760" y="4490280"/>
            <a:ext cx="132588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FFFFF"/>
                </a:solidFill>
                <a:latin typeface="Proxima Nova"/>
                <a:ea typeface="Proxima Nova"/>
              </a:rPr>
              <a:t>of storage</a:t>
            </a:r>
            <a:br/>
            <a:endParaRPr lang="en-IN" sz="1400" b="0" strike="noStrike" spc="-1">
              <a:latin typeface="Arial"/>
            </a:endParaRPr>
          </a:p>
        </p:txBody>
      </p:sp>
      <p:sp>
        <p:nvSpPr>
          <p:cNvPr id="161" name="CustomShape 22"/>
          <p:cNvSpPr/>
          <p:nvPr/>
        </p:nvSpPr>
        <p:spPr>
          <a:xfrm>
            <a:off x="-536125" y="5594338"/>
            <a:ext cx="179640" cy="444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_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U5_2000_d0ll4r5_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72600" y="4800240"/>
            <a:ext cx="547920" cy="39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ED85B-D36A-45DA-A6C8-2589132F7EB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en-IN" sz="1000" b="0" strike="noStrike" spc="-1">
              <a:latin typeface="Arial"/>
            </a:endParaRPr>
          </a:p>
        </p:txBody>
      </p:sp>
      <p:pic>
        <p:nvPicPr>
          <p:cNvPr id="163" name="Google Shape;122;p21"/>
          <p:cNvPicPr/>
          <p:nvPr/>
        </p:nvPicPr>
        <p:blipFill>
          <a:blip r:embed="rId4"/>
          <a:stretch/>
        </p:blipFill>
        <p:spPr>
          <a:xfrm>
            <a:off x="2453040" y="4450320"/>
            <a:ext cx="3841560" cy="655560"/>
          </a:xfrm>
          <a:prstGeom prst="rect">
            <a:avLst/>
          </a:prstGeom>
          <a:ln w="0"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441000" y="3369960"/>
            <a:ext cx="8261640" cy="50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6748560" y="4772520"/>
            <a:ext cx="2090160" cy="17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3F1C815-F928-4C86-B37C-0E348C84FCBD}" type="slidenum">
              <a:rPr lang="en" sz="800" b="0" strike="noStrike" spc="-1">
                <a:solidFill>
                  <a:srgbClr val="A4CCFB"/>
                </a:solidFill>
                <a:latin typeface="Proxima Nova"/>
                <a:ea typeface="Proxima Nova"/>
              </a:rPr>
              <a:t>4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617040" y="3269880"/>
            <a:ext cx="2036520" cy="32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080FF"/>
                </a:solidFill>
                <a:latin typeface="Proxima Nova"/>
                <a:ea typeface="Proxima Nova"/>
              </a:rPr>
              <a:t>Simplicity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739080" y="3582000"/>
            <a:ext cx="1792080" cy="67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Intuitive &amp; conveniently packaged</a:t>
            </a:r>
            <a:br/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services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2364480" y="3269880"/>
            <a:ext cx="2444040" cy="32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080FF"/>
                </a:solidFill>
                <a:latin typeface="Proxima Nova"/>
                <a:ea typeface="Proxima Nova"/>
              </a:rPr>
              <a:t>Community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2628720" y="3582000"/>
            <a:ext cx="1915920" cy="67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Developer</a:t>
            </a:r>
            <a:br/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community engagement </a:t>
            </a:r>
            <a:br/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&amp; education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4334760" y="3269880"/>
            <a:ext cx="2444040" cy="32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080FF"/>
                </a:solidFill>
                <a:latin typeface="Proxima Nova"/>
                <a:ea typeface="Proxima Nova"/>
              </a:rPr>
              <a:t>Service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4880520" y="3582000"/>
            <a:ext cx="1352160" cy="72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Heartfelt support &amp; unparalleled service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6295320" y="3269880"/>
            <a:ext cx="2444040" cy="32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1" strike="noStrike" spc="-1">
                <a:solidFill>
                  <a:srgbClr val="0080FF"/>
                </a:solidFill>
                <a:latin typeface="Proxima Nova"/>
                <a:ea typeface="Proxima Nova"/>
              </a:rPr>
              <a:t>Open source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6645960" y="3582000"/>
            <a:ext cx="1659600" cy="86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Open source</a:t>
            </a:r>
            <a:br/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 advantages &amp; cloud-native</a:t>
            </a:r>
            <a:br/>
            <a:r>
              <a:rPr lang="en" sz="1200" b="0" strike="noStrike" spc="-1">
                <a:solidFill>
                  <a:srgbClr val="0080FF"/>
                </a:solidFill>
                <a:latin typeface="Proxima Nova"/>
                <a:ea typeface="Proxima Nova"/>
              </a:rPr>
              <a:t> architecture</a:t>
            </a:r>
            <a:endParaRPr lang="en-IN" sz="1200" b="0" strike="noStrike" spc="-1">
              <a:latin typeface="Arial"/>
            </a:endParaRPr>
          </a:p>
        </p:txBody>
      </p:sp>
      <p:grpSp>
        <p:nvGrpSpPr>
          <p:cNvPr id="174" name="Group 12"/>
          <p:cNvGrpSpPr/>
          <p:nvPr/>
        </p:nvGrpSpPr>
        <p:grpSpPr>
          <a:xfrm>
            <a:off x="6878520" y="1846800"/>
            <a:ext cx="1277640" cy="1277640"/>
            <a:chOff x="6878520" y="1846800"/>
            <a:chExt cx="1277640" cy="1277640"/>
          </a:xfrm>
        </p:grpSpPr>
        <p:sp>
          <p:nvSpPr>
            <p:cNvPr id="175" name="CustomShape 13"/>
            <p:cNvSpPr/>
            <p:nvPr/>
          </p:nvSpPr>
          <p:spPr>
            <a:xfrm>
              <a:off x="7012800" y="1940040"/>
              <a:ext cx="1008720" cy="1008720"/>
            </a:xfrm>
            <a:prstGeom prst="ellipse">
              <a:avLst/>
            </a:prstGeom>
            <a:solidFill>
              <a:srgbClr val="EEEEEE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CustomShape 14"/>
            <p:cNvSpPr/>
            <p:nvPr/>
          </p:nvSpPr>
          <p:spPr>
            <a:xfrm>
              <a:off x="6878520" y="1846800"/>
              <a:ext cx="1277640" cy="1277640"/>
            </a:xfrm>
            <a:prstGeom prst="ellipse">
              <a:avLst/>
            </a:prstGeom>
            <a:solidFill>
              <a:srgbClr val="F0F5FF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1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77" name="Google Shape;136;p21"/>
            <p:cNvPicPr/>
            <p:nvPr/>
          </p:nvPicPr>
          <p:blipFill>
            <a:blip r:embed="rId5"/>
            <a:stretch/>
          </p:blipFill>
          <p:spPr>
            <a:xfrm>
              <a:off x="7184880" y="2152800"/>
              <a:ext cx="665280" cy="665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8" name="Group 15"/>
          <p:cNvGrpSpPr/>
          <p:nvPr/>
        </p:nvGrpSpPr>
        <p:grpSpPr>
          <a:xfrm>
            <a:off x="996480" y="1846800"/>
            <a:ext cx="1277640" cy="1277640"/>
            <a:chOff x="996480" y="1846800"/>
            <a:chExt cx="1277640" cy="1277640"/>
          </a:xfrm>
        </p:grpSpPr>
        <p:sp>
          <p:nvSpPr>
            <p:cNvPr id="179" name="CustomShape 16"/>
            <p:cNvSpPr/>
            <p:nvPr/>
          </p:nvSpPr>
          <p:spPr>
            <a:xfrm>
              <a:off x="1128240" y="1940040"/>
              <a:ext cx="1008720" cy="1008720"/>
            </a:xfrm>
            <a:prstGeom prst="ellipse">
              <a:avLst/>
            </a:prstGeom>
            <a:solidFill>
              <a:srgbClr val="EEEEEE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CustomShape 17"/>
            <p:cNvSpPr/>
            <p:nvPr/>
          </p:nvSpPr>
          <p:spPr>
            <a:xfrm>
              <a:off x="996480" y="1846800"/>
              <a:ext cx="1277640" cy="1277640"/>
            </a:xfrm>
            <a:prstGeom prst="ellipse">
              <a:avLst/>
            </a:prstGeom>
            <a:solidFill>
              <a:srgbClr val="F0F5FF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1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81" name="Google Shape;140;p21"/>
            <p:cNvPicPr/>
            <p:nvPr/>
          </p:nvPicPr>
          <p:blipFill>
            <a:blip r:embed="rId6"/>
            <a:srcRect t="571" b="571"/>
            <a:stretch/>
          </p:blipFill>
          <p:spPr>
            <a:xfrm>
              <a:off x="1325520" y="2208240"/>
              <a:ext cx="619560" cy="55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2" name="Group 18"/>
          <p:cNvGrpSpPr/>
          <p:nvPr/>
        </p:nvGrpSpPr>
        <p:grpSpPr>
          <a:xfrm>
            <a:off x="2957040" y="1846800"/>
            <a:ext cx="1277640" cy="1277640"/>
            <a:chOff x="2957040" y="1846800"/>
            <a:chExt cx="1277640" cy="1277640"/>
          </a:xfrm>
        </p:grpSpPr>
        <p:sp>
          <p:nvSpPr>
            <p:cNvPr id="183" name="CustomShape 19"/>
            <p:cNvSpPr/>
            <p:nvPr/>
          </p:nvSpPr>
          <p:spPr>
            <a:xfrm>
              <a:off x="3089160" y="1940040"/>
              <a:ext cx="1008720" cy="1008720"/>
            </a:xfrm>
            <a:prstGeom prst="ellipse">
              <a:avLst/>
            </a:prstGeom>
            <a:solidFill>
              <a:srgbClr val="EEEEEE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20"/>
            <p:cNvSpPr/>
            <p:nvPr/>
          </p:nvSpPr>
          <p:spPr>
            <a:xfrm>
              <a:off x="2957040" y="1846800"/>
              <a:ext cx="1277640" cy="1277640"/>
            </a:xfrm>
            <a:prstGeom prst="ellipse">
              <a:avLst/>
            </a:prstGeom>
            <a:solidFill>
              <a:srgbClr val="F0F5FF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1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85" name="Google Shape;144;p21"/>
            <p:cNvPicPr/>
            <p:nvPr/>
          </p:nvPicPr>
          <p:blipFill>
            <a:blip r:embed="rId7"/>
            <a:srcRect l="120" r="107"/>
            <a:stretch/>
          </p:blipFill>
          <p:spPr>
            <a:xfrm>
              <a:off x="3263040" y="2167560"/>
              <a:ext cx="665640" cy="636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6" name="Group 21"/>
          <p:cNvGrpSpPr/>
          <p:nvPr/>
        </p:nvGrpSpPr>
        <p:grpSpPr>
          <a:xfrm>
            <a:off x="4917960" y="1846800"/>
            <a:ext cx="1277640" cy="1277640"/>
            <a:chOff x="4917960" y="1846800"/>
            <a:chExt cx="1277640" cy="1277640"/>
          </a:xfrm>
        </p:grpSpPr>
        <p:sp>
          <p:nvSpPr>
            <p:cNvPr id="187" name="CustomShape 22"/>
            <p:cNvSpPr/>
            <p:nvPr/>
          </p:nvSpPr>
          <p:spPr>
            <a:xfrm>
              <a:off x="5052240" y="1940040"/>
              <a:ext cx="1008720" cy="1008720"/>
            </a:xfrm>
            <a:prstGeom prst="ellipse">
              <a:avLst/>
            </a:prstGeom>
            <a:solidFill>
              <a:srgbClr val="EEEEEE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23"/>
            <p:cNvSpPr/>
            <p:nvPr/>
          </p:nvSpPr>
          <p:spPr>
            <a:xfrm>
              <a:off x="4917960" y="1846800"/>
              <a:ext cx="1277640" cy="1277640"/>
            </a:xfrm>
            <a:prstGeom prst="ellipse">
              <a:avLst/>
            </a:prstGeom>
            <a:solidFill>
              <a:srgbClr val="F0F5FF"/>
            </a:solidFill>
            <a:ln w="0">
              <a:noFill/>
            </a:ln>
            <a:effectLst>
              <a:outerShdw blurRad="314325" dist="189741" dir="5347818" algn="bl" rotWithShape="0">
                <a:srgbClr val="000000">
                  <a:alpha val="1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89" name="Google Shape;148;p21"/>
            <p:cNvPicPr/>
            <p:nvPr/>
          </p:nvPicPr>
          <p:blipFill>
            <a:blip r:embed="rId8"/>
            <a:srcRect t="59" b="66"/>
            <a:stretch/>
          </p:blipFill>
          <p:spPr>
            <a:xfrm>
              <a:off x="5223960" y="2200680"/>
              <a:ext cx="665640" cy="569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CustomShape 24"/>
          <p:cNvSpPr/>
          <p:nvPr/>
        </p:nvSpPr>
        <p:spPr>
          <a:xfrm>
            <a:off x="1288080" y="487800"/>
            <a:ext cx="6567120" cy="7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 dirty="0">
                <a:solidFill>
                  <a:srgbClr val="0080FF"/>
                </a:solidFill>
                <a:latin typeface="Proxima Nova Semibold"/>
                <a:ea typeface="Proxima Nova Semibold"/>
              </a:rPr>
              <a:t>Why customers love DigitalOcean</a:t>
            </a:r>
            <a:endParaRPr lang="en-IN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000" b="0" strike="noStrike" spc="-1" dirty="0">
              <a:latin typeface="Arial"/>
            </a:endParaRPr>
          </a:p>
        </p:txBody>
      </p:sp>
      <p:pic>
        <p:nvPicPr>
          <p:cNvPr id="191" name="Google Shape;150;p21"/>
          <p:cNvPicPr/>
          <p:nvPr/>
        </p:nvPicPr>
        <p:blipFill>
          <a:blip r:embed="rId9"/>
          <a:stretch/>
        </p:blipFill>
        <p:spPr>
          <a:xfrm>
            <a:off x="8220600" y="4443840"/>
            <a:ext cx="520560" cy="52056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25"/>
          <p:cNvSpPr/>
          <p:nvPr/>
        </p:nvSpPr>
        <p:spPr>
          <a:xfrm>
            <a:off x="-797793" y="6176224"/>
            <a:ext cx="173093" cy="11798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w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r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H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_0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F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_cr3d1t5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21280" y="444960"/>
            <a:ext cx="8310600" cy="5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0" strike="noStrike" spc="-1">
                <a:solidFill>
                  <a:srgbClr val="0080FF"/>
                </a:solidFill>
                <a:latin typeface="Proxima Nova Semibold"/>
                <a:ea typeface="Proxima Nova Semibold"/>
              </a:rPr>
              <a:t>Try DigitalOcean</a:t>
            </a:r>
            <a:endParaRPr lang="en-IN" sz="3000" b="0" strike="noStrike" spc="-1">
              <a:latin typeface="Arial"/>
            </a:endParaRPr>
          </a:p>
        </p:txBody>
      </p:sp>
      <p:pic>
        <p:nvPicPr>
          <p:cNvPr id="194" name="Google Shape;156;p22"/>
          <p:cNvPicPr/>
          <p:nvPr/>
        </p:nvPicPr>
        <p:blipFill>
          <a:blip r:embed="rId3"/>
          <a:stretch/>
        </p:blipFill>
        <p:spPr>
          <a:xfrm>
            <a:off x="946800" y="1465200"/>
            <a:ext cx="2580120" cy="25801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2"/>
          <p:cNvSpPr/>
          <p:nvPr/>
        </p:nvSpPr>
        <p:spPr>
          <a:xfrm>
            <a:off x="3691800" y="1902240"/>
            <a:ext cx="4068720" cy="21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Proxima Nova Semibold"/>
                <a:ea typeface="Proxima Nova Semibold"/>
              </a:rPr>
              <a:t>Scan this QR code for a </a:t>
            </a:r>
            <a:r>
              <a:rPr lang="en" sz="1800" b="0" strike="noStrike" spc="-1">
                <a:solidFill>
                  <a:srgbClr val="0080FF"/>
                </a:solidFill>
                <a:latin typeface="Proxima Nova Semibold"/>
                <a:ea typeface="Proxima Nova Semibold"/>
              </a:rPr>
              <a:t>$100, 60-day free trial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Proxima Nova Semibold"/>
                <a:ea typeface="Proxima Nova Semibold"/>
              </a:rPr>
              <a:t>Or simply go to: </a:t>
            </a:r>
            <a:r>
              <a:rPr lang="en" sz="1800" b="0" strike="noStrike" spc="-1">
                <a:solidFill>
                  <a:srgbClr val="0080FF"/>
                </a:solidFill>
                <a:latin typeface="Proxima Nova Semibold"/>
                <a:ea typeface="Proxima Nova Semibold"/>
              </a:rPr>
              <a:t>try.digitalocean.com/developer-cloud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96" name="Google Shape;158;p22"/>
          <p:cNvPicPr/>
          <p:nvPr/>
        </p:nvPicPr>
        <p:blipFill>
          <a:blip r:embed="rId4"/>
          <a:stretch/>
        </p:blipFill>
        <p:spPr>
          <a:xfrm>
            <a:off x="8220600" y="4443840"/>
            <a:ext cx="520560" cy="52056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-476204" y="6733954"/>
            <a:ext cx="179640" cy="49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_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H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4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N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K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_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Y0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U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_s0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-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Arial"/>
              </a:rPr>
              <a:t>much}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240</Words>
  <Application>Microsoft Office PowerPoint</Application>
  <PresentationFormat>On-screen Show (16:9)</PresentationFormat>
  <Paragraphs>79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Proxima Nova</vt:lpstr>
      <vt:lpstr>Proxima Nova Semibold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studarora@gmail.com</cp:lastModifiedBy>
  <cp:revision>3</cp:revision>
  <dcterms:modified xsi:type="dcterms:W3CDTF">2022-06-03T07:41:48Z</dcterms:modified>
  <dc:language>en-IN</dc:language>
</cp:coreProperties>
</file>