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1"/>
  </p:notesMasterIdLst>
  <p:sldIdLst>
    <p:sldId id="256" r:id="rId3"/>
    <p:sldId id="257" r:id="rId4"/>
    <p:sldId id="263" r:id="rId5"/>
    <p:sldId id="258" r:id="rId6"/>
    <p:sldId id="264" r:id="rId7"/>
    <p:sldId id="259" r:id="rId8"/>
    <p:sldId id="261" r:id="rId9"/>
    <p:sldId id="262" r:id="rId10"/>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20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BDF46-9DAE-45C5-A407-9725F171DCB0}" type="doc">
      <dgm:prSet loTypeId="urn:microsoft.com/office/officeart/2005/8/layout/lProcess2" loCatId="list" qsTypeId="urn:microsoft.com/office/officeart/2005/8/quickstyle/simple2" qsCatId="simple" csTypeId="urn:microsoft.com/office/officeart/2005/8/colors/accent6_2" csCatId="accent6" phldr="1"/>
      <dgm:spPr/>
      <dgm:t>
        <a:bodyPr/>
        <a:lstStyle/>
        <a:p>
          <a:endParaRPr lang="en-IN"/>
        </a:p>
      </dgm:t>
    </dgm:pt>
    <dgm:pt modelId="{9B6AD3AE-F285-481C-9D44-E9CDF8F453FB}">
      <dgm:prSet phldrT="[Text]"/>
      <dgm:spPr/>
      <dgm:t>
        <a:bodyPr/>
        <a:lstStyle/>
        <a:p>
          <a:r>
            <a:rPr lang="en-IN" dirty="0"/>
            <a:t>Industry</a:t>
          </a:r>
        </a:p>
      </dgm:t>
    </dgm:pt>
    <dgm:pt modelId="{E752E61F-F212-45B0-B053-46FACA6DE3D9}" type="parTrans" cxnId="{797DF273-D06E-4990-9FCA-059349897015}">
      <dgm:prSet/>
      <dgm:spPr/>
      <dgm:t>
        <a:bodyPr/>
        <a:lstStyle/>
        <a:p>
          <a:endParaRPr lang="en-IN"/>
        </a:p>
      </dgm:t>
    </dgm:pt>
    <dgm:pt modelId="{8B86AD98-CB42-43F1-A8FF-2B7531E2E198}" type="sibTrans" cxnId="{797DF273-D06E-4990-9FCA-059349897015}">
      <dgm:prSet/>
      <dgm:spPr/>
      <dgm:t>
        <a:bodyPr/>
        <a:lstStyle/>
        <a:p>
          <a:endParaRPr lang="en-IN"/>
        </a:p>
      </dgm:t>
    </dgm:pt>
    <dgm:pt modelId="{801FDB08-830F-4FD2-8547-A401FA6B7B89}">
      <dgm:prSet phldrT="[Text]"/>
      <dgm:spPr/>
      <dgm:t>
        <a:bodyPr/>
        <a:lstStyle/>
        <a:p>
          <a:r>
            <a:rPr lang="en-IN" dirty="0"/>
            <a:t>Use of organic cotton.</a:t>
          </a:r>
        </a:p>
      </dgm:t>
    </dgm:pt>
    <dgm:pt modelId="{E3AD8FF2-4107-480C-9188-3BB6B0B16882}" type="parTrans" cxnId="{88C23DA7-2815-4A02-9501-E5C72E5A0355}">
      <dgm:prSet/>
      <dgm:spPr/>
      <dgm:t>
        <a:bodyPr/>
        <a:lstStyle/>
        <a:p>
          <a:endParaRPr lang="en-IN"/>
        </a:p>
      </dgm:t>
    </dgm:pt>
    <dgm:pt modelId="{C2FC2396-86F3-456B-B750-CA65CCF07D3C}" type="sibTrans" cxnId="{88C23DA7-2815-4A02-9501-E5C72E5A0355}">
      <dgm:prSet/>
      <dgm:spPr/>
      <dgm:t>
        <a:bodyPr/>
        <a:lstStyle/>
        <a:p>
          <a:endParaRPr lang="en-IN"/>
        </a:p>
      </dgm:t>
    </dgm:pt>
    <dgm:pt modelId="{A95DF360-81D2-4BF4-B03E-AF2419333D5F}">
      <dgm:prSet phldrT="[Text]"/>
      <dgm:spPr/>
      <dgm:t>
        <a:bodyPr/>
        <a:lstStyle/>
        <a:p>
          <a:r>
            <a:rPr lang="en-IN" dirty="0"/>
            <a:t>Natural indigo dyes.</a:t>
          </a:r>
        </a:p>
      </dgm:t>
    </dgm:pt>
    <dgm:pt modelId="{C5F6FD1E-79B1-4CDB-8A75-BB4AB3B170B7}" type="parTrans" cxnId="{A1163134-91C0-4160-9A4E-061B71483B75}">
      <dgm:prSet/>
      <dgm:spPr/>
      <dgm:t>
        <a:bodyPr/>
        <a:lstStyle/>
        <a:p>
          <a:endParaRPr lang="en-IN"/>
        </a:p>
      </dgm:t>
    </dgm:pt>
    <dgm:pt modelId="{8E568AD2-74DD-46B5-80C3-D039EB8ED3AE}" type="sibTrans" cxnId="{A1163134-91C0-4160-9A4E-061B71483B75}">
      <dgm:prSet/>
      <dgm:spPr/>
      <dgm:t>
        <a:bodyPr/>
        <a:lstStyle/>
        <a:p>
          <a:endParaRPr lang="en-IN"/>
        </a:p>
      </dgm:t>
    </dgm:pt>
    <dgm:pt modelId="{A9527299-1B77-4D8A-BB16-FD6105E1923D}">
      <dgm:prSet phldrT="[Text]"/>
      <dgm:spPr/>
      <dgm:t>
        <a:bodyPr/>
        <a:lstStyle/>
        <a:p>
          <a:r>
            <a:rPr lang="en-IN" dirty="0"/>
            <a:t>Lean Manufacturing</a:t>
          </a:r>
        </a:p>
      </dgm:t>
    </dgm:pt>
    <dgm:pt modelId="{9B04F036-1C1F-4660-A455-680379E5E267}" type="parTrans" cxnId="{39BCAB99-4D2E-490A-9514-093EF5E6DB83}">
      <dgm:prSet/>
      <dgm:spPr/>
      <dgm:t>
        <a:bodyPr/>
        <a:lstStyle/>
        <a:p>
          <a:endParaRPr lang="en-IN"/>
        </a:p>
      </dgm:t>
    </dgm:pt>
    <dgm:pt modelId="{A6A5EEAD-4514-4E45-B098-9DD7BCBD4EDA}" type="sibTrans" cxnId="{39BCAB99-4D2E-490A-9514-093EF5E6DB83}">
      <dgm:prSet/>
      <dgm:spPr/>
      <dgm:t>
        <a:bodyPr/>
        <a:lstStyle/>
        <a:p>
          <a:endParaRPr lang="en-IN"/>
        </a:p>
      </dgm:t>
    </dgm:pt>
    <dgm:pt modelId="{4E7B34B9-6659-4CA8-A611-BB2AFB2F60F1}">
      <dgm:prSet phldrT="[Text]"/>
      <dgm:spPr/>
      <dgm:t>
        <a:bodyPr/>
        <a:lstStyle/>
        <a:p>
          <a:r>
            <a:rPr lang="en-IN" dirty="0"/>
            <a:t>Dry techniques : Scraping, Grinding and Distressing.</a:t>
          </a:r>
        </a:p>
      </dgm:t>
    </dgm:pt>
    <dgm:pt modelId="{ECC05B4F-BCBE-447B-8054-4927A6A298D7}" type="parTrans" cxnId="{CDAECDE0-0796-493E-85CF-4365EA75ABF1}">
      <dgm:prSet/>
      <dgm:spPr/>
      <dgm:t>
        <a:bodyPr/>
        <a:lstStyle/>
        <a:p>
          <a:endParaRPr lang="en-IN"/>
        </a:p>
      </dgm:t>
    </dgm:pt>
    <dgm:pt modelId="{85C11C38-EBAD-4EC4-83FA-F0D439902661}" type="sibTrans" cxnId="{CDAECDE0-0796-493E-85CF-4365EA75ABF1}">
      <dgm:prSet/>
      <dgm:spPr/>
      <dgm:t>
        <a:bodyPr/>
        <a:lstStyle/>
        <a:p>
          <a:endParaRPr lang="en-IN"/>
        </a:p>
      </dgm:t>
    </dgm:pt>
    <dgm:pt modelId="{B25AD567-0A92-4CEE-B87B-52D2205E100B}">
      <dgm:prSet phldrT="[Text]"/>
      <dgm:spPr/>
      <dgm:t>
        <a:bodyPr/>
        <a:lstStyle/>
        <a:p>
          <a:r>
            <a:rPr lang="en-IN" dirty="0"/>
            <a:t>Recycling of used Denims through shedding.</a:t>
          </a:r>
        </a:p>
      </dgm:t>
    </dgm:pt>
    <dgm:pt modelId="{0BE3971B-473A-45B9-9091-B2D6079EA587}" type="parTrans" cxnId="{2F7C31A3-719A-49C9-80FC-473FBD6FC306}">
      <dgm:prSet/>
      <dgm:spPr/>
      <dgm:t>
        <a:bodyPr/>
        <a:lstStyle/>
        <a:p>
          <a:endParaRPr lang="en-IN"/>
        </a:p>
      </dgm:t>
    </dgm:pt>
    <dgm:pt modelId="{89504A26-A375-4711-89BB-6119142E7225}" type="sibTrans" cxnId="{2F7C31A3-719A-49C9-80FC-473FBD6FC306}">
      <dgm:prSet/>
      <dgm:spPr/>
      <dgm:t>
        <a:bodyPr/>
        <a:lstStyle/>
        <a:p>
          <a:endParaRPr lang="en-IN"/>
        </a:p>
      </dgm:t>
    </dgm:pt>
    <dgm:pt modelId="{E2553FE9-0FDB-45C4-A1B8-642E595A8942}">
      <dgm:prSet phldrT="[Text]"/>
      <dgm:spPr/>
      <dgm:t>
        <a:bodyPr/>
        <a:lstStyle/>
        <a:p>
          <a:r>
            <a:rPr lang="en-IN" dirty="0"/>
            <a:t>Green Manufacturing</a:t>
          </a:r>
        </a:p>
      </dgm:t>
    </dgm:pt>
    <dgm:pt modelId="{DB4911A0-7E23-4467-B26A-E3615E46B164}" type="parTrans" cxnId="{F55E610D-1434-4187-BF56-6F29065F0A22}">
      <dgm:prSet/>
      <dgm:spPr/>
      <dgm:t>
        <a:bodyPr/>
        <a:lstStyle/>
        <a:p>
          <a:endParaRPr lang="en-IN"/>
        </a:p>
      </dgm:t>
    </dgm:pt>
    <dgm:pt modelId="{BA5E7345-95CA-4AEF-A85D-23070F7D966B}" type="sibTrans" cxnId="{F55E610D-1434-4187-BF56-6F29065F0A22}">
      <dgm:prSet/>
      <dgm:spPr/>
      <dgm:t>
        <a:bodyPr/>
        <a:lstStyle/>
        <a:p>
          <a:endParaRPr lang="en-IN"/>
        </a:p>
      </dgm:t>
    </dgm:pt>
    <dgm:pt modelId="{4DDA9DD0-36E8-460A-8260-CA1B181552B8}">
      <dgm:prSet phldrT="[Text]"/>
      <dgm:spPr/>
      <dgm:t>
        <a:bodyPr/>
        <a:lstStyle/>
        <a:p>
          <a:r>
            <a:rPr lang="en-IN" dirty="0"/>
            <a:t>Use of Eco-friendly sulfur dyes instead of indigo.</a:t>
          </a:r>
        </a:p>
      </dgm:t>
    </dgm:pt>
    <dgm:pt modelId="{7C2473DA-42A6-46DA-BE9F-EB5D20AC4B2B}" type="parTrans" cxnId="{2FFC4FE7-7061-4FCD-A1A2-1C6C7775EFF1}">
      <dgm:prSet/>
      <dgm:spPr/>
      <dgm:t>
        <a:bodyPr/>
        <a:lstStyle/>
        <a:p>
          <a:endParaRPr lang="en-IN"/>
        </a:p>
      </dgm:t>
    </dgm:pt>
    <dgm:pt modelId="{814E3694-EAFB-4897-A953-CF9150186213}" type="sibTrans" cxnId="{2FFC4FE7-7061-4FCD-A1A2-1C6C7775EFF1}">
      <dgm:prSet/>
      <dgm:spPr/>
      <dgm:t>
        <a:bodyPr/>
        <a:lstStyle/>
        <a:p>
          <a:endParaRPr lang="en-IN"/>
        </a:p>
      </dgm:t>
    </dgm:pt>
    <dgm:pt modelId="{943A5DE7-056E-48D1-B737-B82E57787ED7}">
      <dgm:prSet phldrT="[Text]"/>
      <dgm:spPr/>
      <dgm:t>
        <a:bodyPr/>
        <a:lstStyle/>
        <a:p>
          <a:r>
            <a:rPr lang="en-IN" dirty="0"/>
            <a:t>Water treatment plants to reduce the water consumption in Denim Production.</a:t>
          </a:r>
        </a:p>
      </dgm:t>
    </dgm:pt>
    <dgm:pt modelId="{82F01946-9F13-4757-91ED-466395D73D26}" type="parTrans" cxnId="{197C11C2-6D31-4704-9ABC-55A035CC6BBE}">
      <dgm:prSet/>
      <dgm:spPr/>
      <dgm:t>
        <a:bodyPr/>
        <a:lstStyle/>
        <a:p>
          <a:endParaRPr lang="en-IN"/>
        </a:p>
      </dgm:t>
    </dgm:pt>
    <dgm:pt modelId="{02DD8676-CB04-422F-A4F7-0F8BEFD620B2}" type="sibTrans" cxnId="{197C11C2-6D31-4704-9ABC-55A035CC6BBE}">
      <dgm:prSet/>
      <dgm:spPr/>
      <dgm:t>
        <a:bodyPr/>
        <a:lstStyle/>
        <a:p>
          <a:endParaRPr lang="en-IN"/>
        </a:p>
      </dgm:t>
    </dgm:pt>
    <dgm:pt modelId="{5B4164B1-4D33-4BBC-BB15-9BFE80544CB5}" type="pres">
      <dgm:prSet presAssocID="{7DABDF46-9DAE-45C5-A407-9725F171DCB0}" presName="theList" presStyleCnt="0">
        <dgm:presLayoutVars>
          <dgm:dir/>
          <dgm:animLvl val="lvl"/>
          <dgm:resizeHandles val="exact"/>
        </dgm:presLayoutVars>
      </dgm:prSet>
      <dgm:spPr/>
    </dgm:pt>
    <dgm:pt modelId="{DE50BE45-2D15-403B-9B0A-B3CF1EFA6B23}" type="pres">
      <dgm:prSet presAssocID="{9B6AD3AE-F285-481C-9D44-E9CDF8F453FB}" presName="compNode" presStyleCnt="0"/>
      <dgm:spPr/>
    </dgm:pt>
    <dgm:pt modelId="{5E8F14EC-2603-41B7-AAB4-D8308ACD72A5}" type="pres">
      <dgm:prSet presAssocID="{9B6AD3AE-F285-481C-9D44-E9CDF8F453FB}" presName="aNode" presStyleLbl="bgShp" presStyleIdx="0" presStyleCnt="3" custLinFactNeighborX="-2193" custLinFactNeighborY="2743"/>
      <dgm:spPr/>
    </dgm:pt>
    <dgm:pt modelId="{40B77F74-9C86-4404-8E9E-79F48BC994DB}" type="pres">
      <dgm:prSet presAssocID="{9B6AD3AE-F285-481C-9D44-E9CDF8F453FB}" presName="textNode" presStyleLbl="bgShp" presStyleIdx="0" presStyleCnt="3"/>
      <dgm:spPr/>
    </dgm:pt>
    <dgm:pt modelId="{1ED0112E-0219-4DEB-90ED-9884E28F10E5}" type="pres">
      <dgm:prSet presAssocID="{9B6AD3AE-F285-481C-9D44-E9CDF8F453FB}" presName="compChildNode" presStyleCnt="0"/>
      <dgm:spPr/>
    </dgm:pt>
    <dgm:pt modelId="{FC152305-C043-40F9-9992-FDC5F96FEEFF}" type="pres">
      <dgm:prSet presAssocID="{9B6AD3AE-F285-481C-9D44-E9CDF8F453FB}" presName="theInnerList" presStyleCnt="0"/>
      <dgm:spPr/>
    </dgm:pt>
    <dgm:pt modelId="{1F2364E5-7D0C-4427-9735-AEDA05EA184A}" type="pres">
      <dgm:prSet presAssocID="{801FDB08-830F-4FD2-8547-A401FA6B7B89}" presName="childNode" presStyleLbl="node1" presStyleIdx="0" presStyleCnt="6">
        <dgm:presLayoutVars>
          <dgm:bulletEnabled val="1"/>
        </dgm:presLayoutVars>
      </dgm:prSet>
      <dgm:spPr/>
    </dgm:pt>
    <dgm:pt modelId="{DED979E9-6AD5-4DFC-874A-311BA8A09CD9}" type="pres">
      <dgm:prSet presAssocID="{801FDB08-830F-4FD2-8547-A401FA6B7B89}" presName="aSpace2" presStyleCnt="0"/>
      <dgm:spPr/>
    </dgm:pt>
    <dgm:pt modelId="{993F5C37-D85E-4C61-BC22-864DC07177BA}" type="pres">
      <dgm:prSet presAssocID="{A95DF360-81D2-4BF4-B03E-AF2419333D5F}" presName="childNode" presStyleLbl="node1" presStyleIdx="1" presStyleCnt="6">
        <dgm:presLayoutVars>
          <dgm:bulletEnabled val="1"/>
        </dgm:presLayoutVars>
      </dgm:prSet>
      <dgm:spPr/>
    </dgm:pt>
    <dgm:pt modelId="{56F8C87C-3477-4018-8B3C-9F18E443A5CE}" type="pres">
      <dgm:prSet presAssocID="{9B6AD3AE-F285-481C-9D44-E9CDF8F453FB}" presName="aSpace" presStyleCnt="0"/>
      <dgm:spPr/>
    </dgm:pt>
    <dgm:pt modelId="{9BFF8CB8-F45D-4616-9500-39084702EB61}" type="pres">
      <dgm:prSet presAssocID="{A9527299-1B77-4D8A-BB16-FD6105E1923D}" presName="compNode" presStyleCnt="0"/>
      <dgm:spPr/>
    </dgm:pt>
    <dgm:pt modelId="{58926C32-2DD6-4E9C-8B56-D56BE2EFE0BA}" type="pres">
      <dgm:prSet presAssocID="{A9527299-1B77-4D8A-BB16-FD6105E1923D}" presName="aNode" presStyleLbl="bgShp" presStyleIdx="1" presStyleCnt="3"/>
      <dgm:spPr/>
    </dgm:pt>
    <dgm:pt modelId="{5EA0D5F6-4D5A-46FC-A6B0-20D1C2F25F2B}" type="pres">
      <dgm:prSet presAssocID="{A9527299-1B77-4D8A-BB16-FD6105E1923D}" presName="textNode" presStyleLbl="bgShp" presStyleIdx="1" presStyleCnt="3"/>
      <dgm:spPr/>
    </dgm:pt>
    <dgm:pt modelId="{CA4645BF-376F-4EE2-A507-9E97A8AE222B}" type="pres">
      <dgm:prSet presAssocID="{A9527299-1B77-4D8A-BB16-FD6105E1923D}" presName="compChildNode" presStyleCnt="0"/>
      <dgm:spPr/>
    </dgm:pt>
    <dgm:pt modelId="{D36F4C9B-A725-483F-8234-8A08AA4FA0A0}" type="pres">
      <dgm:prSet presAssocID="{A9527299-1B77-4D8A-BB16-FD6105E1923D}" presName="theInnerList" presStyleCnt="0"/>
      <dgm:spPr/>
    </dgm:pt>
    <dgm:pt modelId="{E44984AF-4150-4A3D-9F63-BEF3488D20A2}" type="pres">
      <dgm:prSet presAssocID="{4E7B34B9-6659-4CA8-A611-BB2AFB2F60F1}" presName="childNode" presStyleLbl="node1" presStyleIdx="2" presStyleCnt="6">
        <dgm:presLayoutVars>
          <dgm:bulletEnabled val="1"/>
        </dgm:presLayoutVars>
      </dgm:prSet>
      <dgm:spPr/>
    </dgm:pt>
    <dgm:pt modelId="{F14094E0-026C-475A-9A34-C7CE4DBB1157}" type="pres">
      <dgm:prSet presAssocID="{4E7B34B9-6659-4CA8-A611-BB2AFB2F60F1}" presName="aSpace2" presStyleCnt="0"/>
      <dgm:spPr/>
    </dgm:pt>
    <dgm:pt modelId="{050D91C4-143D-4685-BC6E-3758CF8E15DF}" type="pres">
      <dgm:prSet presAssocID="{B25AD567-0A92-4CEE-B87B-52D2205E100B}" presName="childNode" presStyleLbl="node1" presStyleIdx="3" presStyleCnt="6">
        <dgm:presLayoutVars>
          <dgm:bulletEnabled val="1"/>
        </dgm:presLayoutVars>
      </dgm:prSet>
      <dgm:spPr/>
    </dgm:pt>
    <dgm:pt modelId="{20628067-E749-47F1-8054-B68A9C19B550}" type="pres">
      <dgm:prSet presAssocID="{A9527299-1B77-4D8A-BB16-FD6105E1923D}" presName="aSpace" presStyleCnt="0"/>
      <dgm:spPr/>
    </dgm:pt>
    <dgm:pt modelId="{E43446AA-E3A5-4EDB-83EA-B6D21DB48AC9}" type="pres">
      <dgm:prSet presAssocID="{E2553FE9-0FDB-45C4-A1B8-642E595A8942}" presName="compNode" presStyleCnt="0"/>
      <dgm:spPr/>
    </dgm:pt>
    <dgm:pt modelId="{86D61923-C18F-491E-8715-FD84DD23CF1B}" type="pres">
      <dgm:prSet presAssocID="{E2553FE9-0FDB-45C4-A1B8-642E595A8942}" presName="aNode" presStyleLbl="bgShp" presStyleIdx="2" presStyleCnt="3"/>
      <dgm:spPr/>
    </dgm:pt>
    <dgm:pt modelId="{179412FF-14DA-4048-B475-E25ACF19DEF9}" type="pres">
      <dgm:prSet presAssocID="{E2553FE9-0FDB-45C4-A1B8-642E595A8942}" presName="textNode" presStyleLbl="bgShp" presStyleIdx="2" presStyleCnt="3"/>
      <dgm:spPr/>
    </dgm:pt>
    <dgm:pt modelId="{174D653D-A651-47B2-AF6A-F73B36EB6B15}" type="pres">
      <dgm:prSet presAssocID="{E2553FE9-0FDB-45C4-A1B8-642E595A8942}" presName="compChildNode" presStyleCnt="0"/>
      <dgm:spPr/>
    </dgm:pt>
    <dgm:pt modelId="{E6FB546A-C2A0-4F5A-9978-0659E3DA52AD}" type="pres">
      <dgm:prSet presAssocID="{E2553FE9-0FDB-45C4-A1B8-642E595A8942}" presName="theInnerList" presStyleCnt="0"/>
      <dgm:spPr/>
    </dgm:pt>
    <dgm:pt modelId="{1D802421-52E3-4C70-A428-C1861141C1A4}" type="pres">
      <dgm:prSet presAssocID="{4DDA9DD0-36E8-460A-8260-CA1B181552B8}" presName="childNode" presStyleLbl="node1" presStyleIdx="4" presStyleCnt="6">
        <dgm:presLayoutVars>
          <dgm:bulletEnabled val="1"/>
        </dgm:presLayoutVars>
      </dgm:prSet>
      <dgm:spPr/>
    </dgm:pt>
    <dgm:pt modelId="{445B3086-AC8E-4F13-B4C4-FD02C1A2FC62}" type="pres">
      <dgm:prSet presAssocID="{4DDA9DD0-36E8-460A-8260-CA1B181552B8}" presName="aSpace2" presStyleCnt="0"/>
      <dgm:spPr/>
    </dgm:pt>
    <dgm:pt modelId="{F2A42FD5-0020-49BC-80F1-2D3115E55ADE}" type="pres">
      <dgm:prSet presAssocID="{943A5DE7-056E-48D1-B737-B82E57787ED7}" presName="childNode" presStyleLbl="node1" presStyleIdx="5" presStyleCnt="6">
        <dgm:presLayoutVars>
          <dgm:bulletEnabled val="1"/>
        </dgm:presLayoutVars>
      </dgm:prSet>
      <dgm:spPr/>
    </dgm:pt>
  </dgm:ptLst>
  <dgm:cxnLst>
    <dgm:cxn modelId="{F55E610D-1434-4187-BF56-6F29065F0A22}" srcId="{7DABDF46-9DAE-45C5-A407-9725F171DCB0}" destId="{E2553FE9-0FDB-45C4-A1B8-642E595A8942}" srcOrd="2" destOrd="0" parTransId="{DB4911A0-7E23-4467-B26A-E3615E46B164}" sibTransId="{BA5E7345-95CA-4AEF-A85D-23070F7D966B}"/>
    <dgm:cxn modelId="{FAD19827-623D-4434-AA10-6C543A5CB6B5}" type="presOf" srcId="{A9527299-1B77-4D8A-BB16-FD6105E1923D}" destId="{5EA0D5F6-4D5A-46FC-A6B0-20D1C2F25F2B}" srcOrd="1" destOrd="0" presId="urn:microsoft.com/office/officeart/2005/8/layout/lProcess2"/>
    <dgm:cxn modelId="{A1163134-91C0-4160-9A4E-061B71483B75}" srcId="{9B6AD3AE-F285-481C-9D44-E9CDF8F453FB}" destId="{A95DF360-81D2-4BF4-B03E-AF2419333D5F}" srcOrd="1" destOrd="0" parTransId="{C5F6FD1E-79B1-4CDB-8A75-BB4AB3B170B7}" sibTransId="{8E568AD2-74DD-46B5-80C3-D039EB8ED3AE}"/>
    <dgm:cxn modelId="{C97FCE34-6910-4A3C-ACAF-191DDF0D3A04}" type="presOf" srcId="{B25AD567-0A92-4CEE-B87B-52D2205E100B}" destId="{050D91C4-143D-4685-BC6E-3758CF8E15DF}" srcOrd="0" destOrd="0" presId="urn:microsoft.com/office/officeart/2005/8/layout/lProcess2"/>
    <dgm:cxn modelId="{F1680135-97E2-4B9F-A520-15B1873C71F2}" type="presOf" srcId="{801FDB08-830F-4FD2-8547-A401FA6B7B89}" destId="{1F2364E5-7D0C-4427-9735-AEDA05EA184A}" srcOrd="0" destOrd="0" presId="urn:microsoft.com/office/officeart/2005/8/layout/lProcess2"/>
    <dgm:cxn modelId="{A326DA73-8613-4CA5-9CC3-38BA3249A428}" type="presOf" srcId="{9B6AD3AE-F285-481C-9D44-E9CDF8F453FB}" destId="{40B77F74-9C86-4404-8E9E-79F48BC994DB}" srcOrd="1" destOrd="0" presId="urn:microsoft.com/office/officeart/2005/8/layout/lProcess2"/>
    <dgm:cxn modelId="{E343E553-7683-4723-AC4C-7355BF4EB267}" type="presOf" srcId="{A9527299-1B77-4D8A-BB16-FD6105E1923D}" destId="{58926C32-2DD6-4E9C-8B56-D56BE2EFE0BA}" srcOrd="0" destOrd="0" presId="urn:microsoft.com/office/officeart/2005/8/layout/lProcess2"/>
    <dgm:cxn modelId="{797DF273-D06E-4990-9FCA-059349897015}" srcId="{7DABDF46-9DAE-45C5-A407-9725F171DCB0}" destId="{9B6AD3AE-F285-481C-9D44-E9CDF8F453FB}" srcOrd="0" destOrd="0" parTransId="{E752E61F-F212-45B0-B053-46FACA6DE3D9}" sibTransId="{8B86AD98-CB42-43F1-A8FF-2B7531E2E198}"/>
    <dgm:cxn modelId="{1C219B59-9029-4C62-832B-BE75F452EAA4}" type="presOf" srcId="{943A5DE7-056E-48D1-B737-B82E57787ED7}" destId="{F2A42FD5-0020-49BC-80F1-2D3115E55ADE}" srcOrd="0" destOrd="0" presId="urn:microsoft.com/office/officeart/2005/8/layout/lProcess2"/>
    <dgm:cxn modelId="{AEDC9981-BD74-4D13-BB45-1B8BF4E86B91}" type="presOf" srcId="{9B6AD3AE-F285-481C-9D44-E9CDF8F453FB}" destId="{5E8F14EC-2603-41B7-AAB4-D8308ACD72A5}" srcOrd="0" destOrd="0" presId="urn:microsoft.com/office/officeart/2005/8/layout/lProcess2"/>
    <dgm:cxn modelId="{75EE0086-16AB-4E45-B658-26571D3A7217}" type="presOf" srcId="{7DABDF46-9DAE-45C5-A407-9725F171DCB0}" destId="{5B4164B1-4D33-4BBC-BB15-9BFE80544CB5}" srcOrd="0" destOrd="0" presId="urn:microsoft.com/office/officeart/2005/8/layout/lProcess2"/>
    <dgm:cxn modelId="{DA2A0087-CD3C-448B-AF54-EEA2CE291A3A}" type="presOf" srcId="{4DDA9DD0-36E8-460A-8260-CA1B181552B8}" destId="{1D802421-52E3-4C70-A428-C1861141C1A4}" srcOrd="0" destOrd="0" presId="urn:microsoft.com/office/officeart/2005/8/layout/lProcess2"/>
    <dgm:cxn modelId="{FBCC5188-E78B-49A4-9FF5-FF23A29EE440}" type="presOf" srcId="{E2553FE9-0FDB-45C4-A1B8-642E595A8942}" destId="{86D61923-C18F-491E-8715-FD84DD23CF1B}" srcOrd="0" destOrd="0" presId="urn:microsoft.com/office/officeart/2005/8/layout/lProcess2"/>
    <dgm:cxn modelId="{39BCAB99-4D2E-490A-9514-093EF5E6DB83}" srcId="{7DABDF46-9DAE-45C5-A407-9725F171DCB0}" destId="{A9527299-1B77-4D8A-BB16-FD6105E1923D}" srcOrd="1" destOrd="0" parTransId="{9B04F036-1C1F-4660-A455-680379E5E267}" sibTransId="{A6A5EEAD-4514-4E45-B098-9DD7BCBD4EDA}"/>
    <dgm:cxn modelId="{B023509E-9475-4F39-B239-B823176742EB}" type="presOf" srcId="{4E7B34B9-6659-4CA8-A611-BB2AFB2F60F1}" destId="{E44984AF-4150-4A3D-9F63-BEF3488D20A2}" srcOrd="0" destOrd="0" presId="urn:microsoft.com/office/officeart/2005/8/layout/lProcess2"/>
    <dgm:cxn modelId="{2F7C31A3-719A-49C9-80FC-473FBD6FC306}" srcId="{A9527299-1B77-4D8A-BB16-FD6105E1923D}" destId="{B25AD567-0A92-4CEE-B87B-52D2205E100B}" srcOrd="1" destOrd="0" parTransId="{0BE3971B-473A-45B9-9091-B2D6079EA587}" sibTransId="{89504A26-A375-4711-89BB-6119142E7225}"/>
    <dgm:cxn modelId="{88C23DA7-2815-4A02-9501-E5C72E5A0355}" srcId="{9B6AD3AE-F285-481C-9D44-E9CDF8F453FB}" destId="{801FDB08-830F-4FD2-8547-A401FA6B7B89}" srcOrd="0" destOrd="0" parTransId="{E3AD8FF2-4107-480C-9188-3BB6B0B16882}" sibTransId="{C2FC2396-86F3-456B-B750-CA65CCF07D3C}"/>
    <dgm:cxn modelId="{197C11C2-6D31-4704-9ABC-55A035CC6BBE}" srcId="{E2553FE9-0FDB-45C4-A1B8-642E595A8942}" destId="{943A5DE7-056E-48D1-B737-B82E57787ED7}" srcOrd="1" destOrd="0" parTransId="{82F01946-9F13-4757-91ED-466395D73D26}" sibTransId="{02DD8676-CB04-422F-A4F7-0F8BEFD620B2}"/>
    <dgm:cxn modelId="{4F10DEC3-A0D4-4F5F-BB28-F3534E4E0F22}" type="presOf" srcId="{A95DF360-81D2-4BF4-B03E-AF2419333D5F}" destId="{993F5C37-D85E-4C61-BC22-864DC07177BA}" srcOrd="0" destOrd="0" presId="urn:microsoft.com/office/officeart/2005/8/layout/lProcess2"/>
    <dgm:cxn modelId="{CDAECDE0-0796-493E-85CF-4365EA75ABF1}" srcId="{A9527299-1B77-4D8A-BB16-FD6105E1923D}" destId="{4E7B34B9-6659-4CA8-A611-BB2AFB2F60F1}" srcOrd="0" destOrd="0" parTransId="{ECC05B4F-BCBE-447B-8054-4927A6A298D7}" sibTransId="{85C11C38-EBAD-4EC4-83FA-F0D439902661}"/>
    <dgm:cxn modelId="{2FFC4FE7-7061-4FCD-A1A2-1C6C7775EFF1}" srcId="{E2553FE9-0FDB-45C4-A1B8-642E595A8942}" destId="{4DDA9DD0-36E8-460A-8260-CA1B181552B8}" srcOrd="0" destOrd="0" parTransId="{7C2473DA-42A6-46DA-BE9F-EB5D20AC4B2B}" sibTransId="{814E3694-EAFB-4897-A953-CF9150186213}"/>
    <dgm:cxn modelId="{07F449F9-80E4-4299-81C1-7FAC4FD545D2}" type="presOf" srcId="{E2553FE9-0FDB-45C4-A1B8-642E595A8942}" destId="{179412FF-14DA-4048-B475-E25ACF19DEF9}" srcOrd="1" destOrd="0" presId="urn:microsoft.com/office/officeart/2005/8/layout/lProcess2"/>
    <dgm:cxn modelId="{3CADDE92-1AA7-404A-B892-C1075070756A}" type="presParOf" srcId="{5B4164B1-4D33-4BBC-BB15-9BFE80544CB5}" destId="{DE50BE45-2D15-403B-9B0A-B3CF1EFA6B23}" srcOrd="0" destOrd="0" presId="urn:microsoft.com/office/officeart/2005/8/layout/lProcess2"/>
    <dgm:cxn modelId="{A2A61A96-59C8-4F62-8AD6-8EBC2A3FACFD}" type="presParOf" srcId="{DE50BE45-2D15-403B-9B0A-B3CF1EFA6B23}" destId="{5E8F14EC-2603-41B7-AAB4-D8308ACD72A5}" srcOrd="0" destOrd="0" presId="urn:microsoft.com/office/officeart/2005/8/layout/lProcess2"/>
    <dgm:cxn modelId="{61B29018-EE96-4A71-8079-37A7EC841D4C}" type="presParOf" srcId="{DE50BE45-2D15-403B-9B0A-B3CF1EFA6B23}" destId="{40B77F74-9C86-4404-8E9E-79F48BC994DB}" srcOrd="1" destOrd="0" presId="urn:microsoft.com/office/officeart/2005/8/layout/lProcess2"/>
    <dgm:cxn modelId="{A70D8D41-174E-4D9F-99D2-E870D2EF5D28}" type="presParOf" srcId="{DE50BE45-2D15-403B-9B0A-B3CF1EFA6B23}" destId="{1ED0112E-0219-4DEB-90ED-9884E28F10E5}" srcOrd="2" destOrd="0" presId="urn:microsoft.com/office/officeart/2005/8/layout/lProcess2"/>
    <dgm:cxn modelId="{1EF656BD-2850-4A73-883C-321F6B0B9ABE}" type="presParOf" srcId="{1ED0112E-0219-4DEB-90ED-9884E28F10E5}" destId="{FC152305-C043-40F9-9992-FDC5F96FEEFF}" srcOrd="0" destOrd="0" presId="urn:microsoft.com/office/officeart/2005/8/layout/lProcess2"/>
    <dgm:cxn modelId="{091D90AA-CFD7-457A-8D07-94916FB93FD4}" type="presParOf" srcId="{FC152305-C043-40F9-9992-FDC5F96FEEFF}" destId="{1F2364E5-7D0C-4427-9735-AEDA05EA184A}" srcOrd="0" destOrd="0" presId="urn:microsoft.com/office/officeart/2005/8/layout/lProcess2"/>
    <dgm:cxn modelId="{D24255BC-712E-47D7-ACB2-24CF93D8ECC5}" type="presParOf" srcId="{FC152305-C043-40F9-9992-FDC5F96FEEFF}" destId="{DED979E9-6AD5-4DFC-874A-311BA8A09CD9}" srcOrd="1" destOrd="0" presId="urn:microsoft.com/office/officeart/2005/8/layout/lProcess2"/>
    <dgm:cxn modelId="{8F8E3115-417A-4794-AF9E-F0F112C67B66}" type="presParOf" srcId="{FC152305-C043-40F9-9992-FDC5F96FEEFF}" destId="{993F5C37-D85E-4C61-BC22-864DC07177BA}" srcOrd="2" destOrd="0" presId="urn:microsoft.com/office/officeart/2005/8/layout/lProcess2"/>
    <dgm:cxn modelId="{FBFA8415-949F-4AC6-A973-089D29AE3F01}" type="presParOf" srcId="{5B4164B1-4D33-4BBC-BB15-9BFE80544CB5}" destId="{56F8C87C-3477-4018-8B3C-9F18E443A5CE}" srcOrd="1" destOrd="0" presId="urn:microsoft.com/office/officeart/2005/8/layout/lProcess2"/>
    <dgm:cxn modelId="{39F9FA58-239D-4A89-9E8C-22338439407B}" type="presParOf" srcId="{5B4164B1-4D33-4BBC-BB15-9BFE80544CB5}" destId="{9BFF8CB8-F45D-4616-9500-39084702EB61}" srcOrd="2" destOrd="0" presId="urn:microsoft.com/office/officeart/2005/8/layout/lProcess2"/>
    <dgm:cxn modelId="{88C539EF-D91F-4559-A0BB-51F40C940BE2}" type="presParOf" srcId="{9BFF8CB8-F45D-4616-9500-39084702EB61}" destId="{58926C32-2DD6-4E9C-8B56-D56BE2EFE0BA}" srcOrd="0" destOrd="0" presId="urn:microsoft.com/office/officeart/2005/8/layout/lProcess2"/>
    <dgm:cxn modelId="{C332B218-720A-4B02-96D2-4CDAAAAA4E50}" type="presParOf" srcId="{9BFF8CB8-F45D-4616-9500-39084702EB61}" destId="{5EA0D5F6-4D5A-46FC-A6B0-20D1C2F25F2B}" srcOrd="1" destOrd="0" presId="urn:microsoft.com/office/officeart/2005/8/layout/lProcess2"/>
    <dgm:cxn modelId="{9EC762CD-6D63-420D-866A-B7FE8BE8104B}" type="presParOf" srcId="{9BFF8CB8-F45D-4616-9500-39084702EB61}" destId="{CA4645BF-376F-4EE2-A507-9E97A8AE222B}" srcOrd="2" destOrd="0" presId="urn:microsoft.com/office/officeart/2005/8/layout/lProcess2"/>
    <dgm:cxn modelId="{A370D1F1-2AB9-44E4-B83B-7FEA235CB1FE}" type="presParOf" srcId="{CA4645BF-376F-4EE2-A507-9E97A8AE222B}" destId="{D36F4C9B-A725-483F-8234-8A08AA4FA0A0}" srcOrd="0" destOrd="0" presId="urn:microsoft.com/office/officeart/2005/8/layout/lProcess2"/>
    <dgm:cxn modelId="{249F94A5-9E66-4A89-92DF-D1518B22E199}" type="presParOf" srcId="{D36F4C9B-A725-483F-8234-8A08AA4FA0A0}" destId="{E44984AF-4150-4A3D-9F63-BEF3488D20A2}" srcOrd="0" destOrd="0" presId="urn:microsoft.com/office/officeart/2005/8/layout/lProcess2"/>
    <dgm:cxn modelId="{BF91C81F-EAAE-4C12-861A-17DDD1EA76D0}" type="presParOf" srcId="{D36F4C9B-A725-483F-8234-8A08AA4FA0A0}" destId="{F14094E0-026C-475A-9A34-C7CE4DBB1157}" srcOrd="1" destOrd="0" presId="urn:microsoft.com/office/officeart/2005/8/layout/lProcess2"/>
    <dgm:cxn modelId="{B483FD1F-76B4-4D34-BB64-2F0E98ACFA84}" type="presParOf" srcId="{D36F4C9B-A725-483F-8234-8A08AA4FA0A0}" destId="{050D91C4-143D-4685-BC6E-3758CF8E15DF}" srcOrd="2" destOrd="0" presId="urn:microsoft.com/office/officeart/2005/8/layout/lProcess2"/>
    <dgm:cxn modelId="{FCEFCFD9-0BF0-417F-A04F-9DFED45FF076}" type="presParOf" srcId="{5B4164B1-4D33-4BBC-BB15-9BFE80544CB5}" destId="{20628067-E749-47F1-8054-B68A9C19B550}" srcOrd="3" destOrd="0" presId="urn:microsoft.com/office/officeart/2005/8/layout/lProcess2"/>
    <dgm:cxn modelId="{D9313299-F2AC-45A6-ADC4-8C59CED2D03E}" type="presParOf" srcId="{5B4164B1-4D33-4BBC-BB15-9BFE80544CB5}" destId="{E43446AA-E3A5-4EDB-83EA-B6D21DB48AC9}" srcOrd="4" destOrd="0" presId="urn:microsoft.com/office/officeart/2005/8/layout/lProcess2"/>
    <dgm:cxn modelId="{3D4F8426-DB24-4289-BBC9-C6D47FBC65C1}" type="presParOf" srcId="{E43446AA-E3A5-4EDB-83EA-B6D21DB48AC9}" destId="{86D61923-C18F-491E-8715-FD84DD23CF1B}" srcOrd="0" destOrd="0" presId="urn:microsoft.com/office/officeart/2005/8/layout/lProcess2"/>
    <dgm:cxn modelId="{413221A5-1DFF-4AF1-863A-00B246F3FAF0}" type="presParOf" srcId="{E43446AA-E3A5-4EDB-83EA-B6D21DB48AC9}" destId="{179412FF-14DA-4048-B475-E25ACF19DEF9}" srcOrd="1" destOrd="0" presId="urn:microsoft.com/office/officeart/2005/8/layout/lProcess2"/>
    <dgm:cxn modelId="{ED1E2469-7D48-44D7-831D-5451D7BE4B4D}" type="presParOf" srcId="{E43446AA-E3A5-4EDB-83EA-B6D21DB48AC9}" destId="{174D653D-A651-47B2-AF6A-F73B36EB6B15}" srcOrd="2" destOrd="0" presId="urn:microsoft.com/office/officeart/2005/8/layout/lProcess2"/>
    <dgm:cxn modelId="{64D66E05-59A4-43DC-928B-01FC9A36DA6E}" type="presParOf" srcId="{174D653D-A651-47B2-AF6A-F73B36EB6B15}" destId="{E6FB546A-C2A0-4F5A-9978-0659E3DA52AD}" srcOrd="0" destOrd="0" presId="urn:microsoft.com/office/officeart/2005/8/layout/lProcess2"/>
    <dgm:cxn modelId="{6E903540-1509-4EF7-9343-D953034AAE3B}" type="presParOf" srcId="{E6FB546A-C2A0-4F5A-9978-0659E3DA52AD}" destId="{1D802421-52E3-4C70-A428-C1861141C1A4}" srcOrd="0" destOrd="0" presId="urn:microsoft.com/office/officeart/2005/8/layout/lProcess2"/>
    <dgm:cxn modelId="{2FC40E51-1279-40A6-A184-DE7F3CEA9569}" type="presParOf" srcId="{E6FB546A-C2A0-4F5A-9978-0659E3DA52AD}" destId="{445B3086-AC8E-4F13-B4C4-FD02C1A2FC62}" srcOrd="1" destOrd="0" presId="urn:microsoft.com/office/officeart/2005/8/layout/lProcess2"/>
    <dgm:cxn modelId="{5C6BD1DD-76F2-4DB2-BF77-DAAA586887D3}" type="presParOf" srcId="{E6FB546A-C2A0-4F5A-9978-0659E3DA52AD}" destId="{F2A42FD5-0020-49BC-80F1-2D3115E55ADE}"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F14EC-2603-41B7-AAB4-D8308ACD72A5}">
      <dsp:nvSpPr>
        <dsp:cNvPr id="0" name=""/>
        <dsp:cNvSpPr/>
      </dsp:nvSpPr>
      <dsp:spPr>
        <a:xfrm>
          <a:off x="0" y="0"/>
          <a:ext cx="3362569" cy="3322066"/>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Industry</a:t>
          </a:r>
        </a:p>
      </dsp:txBody>
      <dsp:txXfrm>
        <a:off x="0" y="0"/>
        <a:ext cx="3362569" cy="996620"/>
      </dsp:txXfrm>
    </dsp:sp>
    <dsp:sp modelId="{1F2364E5-7D0C-4427-9735-AEDA05EA184A}">
      <dsp:nvSpPr>
        <dsp:cNvPr id="0" name=""/>
        <dsp:cNvSpPr/>
      </dsp:nvSpPr>
      <dsp:spPr>
        <a:xfrm>
          <a:off x="337550" y="997593"/>
          <a:ext cx="2690055" cy="100164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Use of organic cotton.</a:t>
          </a:r>
        </a:p>
      </dsp:txBody>
      <dsp:txXfrm>
        <a:off x="366887" y="1026930"/>
        <a:ext cx="2631381" cy="942974"/>
      </dsp:txXfrm>
    </dsp:sp>
    <dsp:sp modelId="{993F5C37-D85E-4C61-BC22-864DC07177BA}">
      <dsp:nvSpPr>
        <dsp:cNvPr id="0" name=""/>
        <dsp:cNvSpPr/>
      </dsp:nvSpPr>
      <dsp:spPr>
        <a:xfrm>
          <a:off x="337550" y="2153341"/>
          <a:ext cx="2690055" cy="100164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Natural indigo dyes.</a:t>
          </a:r>
        </a:p>
      </dsp:txBody>
      <dsp:txXfrm>
        <a:off x="366887" y="2182678"/>
        <a:ext cx="2631381" cy="942974"/>
      </dsp:txXfrm>
    </dsp:sp>
    <dsp:sp modelId="{58926C32-2DD6-4E9C-8B56-D56BE2EFE0BA}">
      <dsp:nvSpPr>
        <dsp:cNvPr id="0" name=""/>
        <dsp:cNvSpPr/>
      </dsp:nvSpPr>
      <dsp:spPr>
        <a:xfrm>
          <a:off x="3616055" y="0"/>
          <a:ext cx="3362569" cy="3322066"/>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Lean Manufacturing</a:t>
          </a:r>
        </a:p>
      </dsp:txBody>
      <dsp:txXfrm>
        <a:off x="3616055" y="0"/>
        <a:ext cx="3362569" cy="996620"/>
      </dsp:txXfrm>
    </dsp:sp>
    <dsp:sp modelId="{E44984AF-4150-4A3D-9F63-BEF3488D20A2}">
      <dsp:nvSpPr>
        <dsp:cNvPr id="0" name=""/>
        <dsp:cNvSpPr/>
      </dsp:nvSpPr>
      <dsp:spPr>
        <a:xfrm>
          <a:off x="3952312" y="997593"/>
          <a:ext cx="2690055" cy="100164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Dry techniques : Scraping, Grinding and Distressing.</a:t>
          </a:r>
        </a:p>
      </dsp:txBody>
      <dsp:txXfrm>
        <a:off x="3981649" y="1026930"/>
        <a:ext cx="2631381" cy="942974"/>
      </dsp:txXfrm>
    </dsp:sp>
    <dsp:sp modelId="{050D91C4-143D-4685-BC6E-3758CF8E15DF}">
      <dsp:nvSpPr>
        <dsp:cNvPr id="0" name=""/>
        <dsp:cNvSpPr/>
      </dsp:nvSpPr>
      <dsp:spPr>
        <a:xfrm>
          <a:off x="3952312" y="2153341"/>
          <a:ext cx="2690055" cy="100164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Recycling of used Denims through shedding.</a:t>
          </a:r>
        </a:p>
      </dsp:txBody>
      <dsp:txXfrm>
        <a:off x="3981649" y="2182678"/>
        <a:ext cx="2631381" cy="942974"/>
      </dsp:txXfrm>
    </dsp:sp>
    <dsp:sp modelId="{86D61923-C18F-491E-8715-FD84DD23CF1B}">
      <dsp:nvSpPr>
        <dsp:cNvPr id="0" name=""/>
        <dsp:cNvSpPr/>
      </dsp:nvSpPr>
      <dsp:spPr>
        <a:xfrm>
          <a:off x="7230818" y="0"/>
          <a:ext cx="3362569" cy="3322066"/>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Green Manufacturing</a:t>
          </a:r>
        </a:p>
      </dsp:txBody>
      <dsp:txXfrm>
        <a:off x="7230818" y="0"/>
        <a:ext cx="3362569" cy="996620"/>
      </dsp:txXfrm>
    </dsp:sp>
    <dsp:sp modelId="{1D802421-52E3-4C70-A428-C1861141C1A4}">
      <dsp:nvSpPr>
        <dsp:cNvPr id="0" name=""/>
        <dsp:cNvSpPr/>
      </dsp:nvSpPr>
      <dsp:spPr>
        <a:xfrm>
          <a:off x="7567075" y="997593"/>
          <a:ext cx="2690055" cy="100164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Use of Eco-friendly sulfur dyes instead of indigo.</a:t>
          </a:r>
        </a:p>
      </dsp:txBody>
      <dsp:txXfrm>
        <a:off x="7596412" y="1026930"/>
        <a:ext cx="2631381" cy="942974"/>
      </dsp:txXfrm>
    </dsp:sp>
    <dsp:sp modelId="{F2A42FD5-0020-49BC-80F1-2D3115E55ADE}">
      <dsp:nvSpPr>
        <dsp:cNvPr id="0" name=""/>
        <dsp:cNvSpPr/>
      </dsp:nvSpPr>
      <dsp:spPr>
        <a:xfrm>
          <a:off x="7567075" y="2153341"/>
          <a:ext cx="2690055" cy="100164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Water treatment plants to reduce the water consumption in Denim Production.</a:t>
          </a:r>
        </a:p>
      </dsp:txBody>
      <dsp:txXfrm>
        <a:off x="7596412" y="2182678"/>
        <a:ext cx="2631381" cy="94297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368675" cy="504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402138" y="0"/>
            <a:ext cx="3368675" cy="5048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3575"/>
            <a:ext cx="3368675" cy="5048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62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82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4: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31: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2"/>
          <p:cNvSpPr/>
          <p:nvPr/>
        </p:nvSpPr>
        <p:spPr>
          <a:xfrm>
            <a:off x="0" y="3352800"/>
            <a:ext cx="115824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2"/>
          <p:cNvSpPr/>
          <p:nvPr/>
        </p:nvSpPr>
        <p:spPr>
          <a:xfrm>
            <a:off x="3860800" y="6096000"/>
            <a:ext cx="38608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 name="Google Shape;22;p2"/>
          <p:cNvSpPr/>
          <p:nvPr/>
        </p:nvSpPr>
        <p:spPr>
          <a:xfrm>
            <a:off x="0" y="6096000"/>
            <a:ext cx="38608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2"/>
          <p:cNvSpPr/>
          <p:nvPr/>
        </p:nvSpPr>
        <p:spPr>
          <a:xfrm>
            <a:off x="7721600" y="6096000"/>
            <a:ext cx="38608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2"/>
          <p:cNvSpPr txBox="1">
            <a:spLocks noGrp="1"/>
          </p:cNvSpPr>
          <p:nvPr>
            <p:ph type="body" idx="1"/>
          </p:nvPr>
        </p:nvSpPr>
        <p:spPr>
          <a:xfrm>
            <a:off x="3352800" y="5410200"/>
            <a:ext cx="8026400" cy="533400"/>
          </a:xfrm>
          <a:prstGeom prst="rect">
            <a:avLst/>
          </a:prstGeom>
          <a:noFill/>
          <a:ln>
            <a:noFill/>
          </a:ln>
        </p:spPr>
        <p:txBody>
          <a:bodyPr spcFirstLastPara="1" wrap="square" lIns="0" tIns="0" rIns="0" bIns="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
          <p:cNvSpPr txBox="1">
            <a:spLocks noGrp="1"/>
          </p:cNvSpPr>
          <p:nvPr>
            <p:ph type="title"/>
          </p:nvPr>
        </p:nvSpPr>
        <p:spPr>
          <a:xfrm>
            <a:off x="3352800" y="3810000"/>
            <a:ext cx="8026400" cy="1524000"/>
          </a:xfrm>
          <a:prstGeom prst="rect">
            <a:avLst/>
          </a:prstGeom>
          <a:noFill/>
          <a:ln>
            <a:noFill/>
          </a:ln>
        </p:spPr>
        <p:txBody>
          <a:bodyPr spcFirstLastPara="1" wrap="square" lIns="0" tIns="0" rIns="0" bIns="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6" name="Google Shape;26;p2" descr="BITS_university_logo_whitevert.png"/>
          <p:cNvPicPr preferRelativeResize="0"/>
          <p:nvPr/>
        </p:nvPicPr>
        <p:blipFill rotWithShape="1">
          <a:blip r:embed="rId3">
            <a:alphaModFix/>
          </a:blip>
          <a:srcRect t="2" b="28592"/>
          <a:stretch/>
        </p:blipFill>
        <p:spPr>
          <a:xfrm>
            <a:off x="101600" y="3352800"/>
            <a:ext cx="2743200" cy="1980000"/>
          </a:xfrm>
          <a:prstGeom prst="rect">
            <a:avLst/>
          </a:prstGeom>
          <a:noFill/>
          <a:ln>
            <a:noFill/>
          </a:ln>
        </p:spPr>
      </p:pic>
      <p:sp>
        <p:nvSpPr>
          <p:cNvPr id="27" name="Google Shape;27;p2"/>
          <p:cNvSpPr txBox="1"/>
          <p:nvPr/>
        </p:nvSpPr>
        <p:spPr>
          <a:xfrm>
            <a:off x="-101600" y="5257800"/>
            <a:ext cx="29464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a:p>
        </p:txBody>
      </p:sp>
      <p:sp>
        <p:nvSpPr>
          <p:cNvPr id="28" name="Google Shape;28;p2"/>
          <p:cNvSpPr txBox="1"/>
          <p:nvPr/>
        </p:nvSpPr>
        <p:spPr>
          <a:xfrm>
            <a:off x="203200" y="5666602"/>
            <a:ext cx="2540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200" b="0" i="0" u="none" strike="noStrike" cap="none">
                <a:solidFill>
                  <a:srgbClr val="FFFFFF"/>
                </a:solidFill>
                <a:latin typeface="Arial"/>
                <a:ea typeface="Arial"/>
                <a:cs typeface="Arial"/>
                <a:sym typeface="Arial"/>
              </a:rPr>
              <a:t>Pilani Campus</a:t>
            </a:r>
            <a:endParaRPr sz="1200" b="0" i="0" u="none" strike="noStrike" cap="none">
              <a:solidFill>
                <a:srgbClr val="FFFFFF"/>
              </a:solidFill>
              <a:latin typeface="Arial"/>
              <a:ea typeface="Arial"/>
              <a:cs typeface="Arial"/>
              <a:sym typeface="Arial"/>
            </a:endParaRPr>
          </a:p>
        </p:txBody>
      </p:sp>
      <p:sp>
        <p:nvSpPr>
          <p:cNvPr id="29" name="Google Shape;29;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1"/>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2"/>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2"/>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4"/>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4"/>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4"/>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grpSp>
        <p:nvGrpSpPr>
          <p:cNvPr id="98" name="Google Shape;98;p16"/>
          <p:cNvGrpSpPr/>
          <p:nvPr/>
        </p:nvGrpSpPr>
        <p:grpSpPr>
          <a:xfrm>
            <a:off x="2778517" y="6550672"/>
            <a:ext cx="9413483" cy="48665"/>
            <a:chOff x="2083888" y="6550671"/>
            <a:chExt cx="7060112" cy="48665"/>
          </a:xfrm>
        </p:grpSpPr>
        <p:sp>
          <p:nvSpPr>
            <p:cNvPr id="99" name="Google Shape;99;p16"/>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16"/>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 name="Google Shape;101;p16"/>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02" name="Google Shape;102;p16" descr="Picture 7.png"/>
          <p:cNvPicPr preferRelativeResize="0"/>
          <p:nvPr/>
        </p:nvPicPr>
        <p:blipFill rotWithShape="1">
          <a:blip r:embed="rId2">
            <a:alphaModFix/>
          </a:blip>
          <a:srcRect l="1923" b="5335"/>
          <a:stretch/>
        </p:blipFill>
        <p:spPr>
          <a:xfrm>
            <a:off x="8839201" y="-1"/>
            <a:ext cx="2924257" cy="692697"/>
          </a:xfrm>
          <a:prstGeom prst="rect">
            <a:avLst/>
          </a:prstGeom>
          <a:noFill/>
          <a:ln>
            <a:noFill/>
          </a:ln>
        </p:spPr>
      </p:pic>
      <p:grpSp>
        <p:nvGrpSpPr>
          <p:cNvPr id="103" name="Google Shape;103;p16"/>
          <p:cNvGrpSpPr/>
          <p:nvPr/>
        </p:nvGrpSpPr>
        <p:grpSpPr>
          <a:xfrm>
            <a:off x="2844800" y="6553201"/>
            <a:ext cx="9347201" cy="45719"/>
            <a:chOff x="1905000" y="6553200"/>
            <a:chExt cx="7010400" cy="45719"/>
          </a:xfrm>
        </p:grpSpPr>
        <p:sp>
          <p:nvSpPr>
            <p:cNvPr id="104" name="Google Shape;104;p1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 name="Google Shape;105;p1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07" name="Google Shape;107;p16"/>
          <p:cNvGrpSpPr/>
          <p:nvPr/>
        </p:nvGrpSpPr>
        <p:grpSpPr>
          <a:xfrm>
            <a:off x="0" y="1295401"/>
            <a:ext cx="9347201" cy="45719"/>
            <a:chOff x="1905000" y="6553200"/>
            <a:chExt cx="7010400" cy="45719"/>
          </a:xfrm>
        </p:grpSpPr>
        <p:sp>
          <p:nvSpPr>
            <p:cNvPr id="108" name="Google Shape;108;p1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 name="Google Shape;110;p1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1" name="Google Shape;111;p16"/>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6"/>
          <p:cNvSpPr txBox="1">
            <a:spLocks noGrp="1"/>
          </p:cNvSpPr>
          <p:nvPr>
            <p:ph type="ftr" idx="11"/>
          </p:nvPr>
        </p:nvSpPr>
        <p:spPr>
          <a:xfrm>
            <a:off x="0" y="6554056"/>
            <a:ext cx="12192000" cy="30394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16"/>
          <p:cNvSpPr txBox="1">
            <a:spLocks noGrp="1"/>
          </p:cNvSpPr>
          <p:nvPr>
            <p:ph type="sldNum" idx="12"/>
          </p:nvPr>
        </p:nvSpPr>
        <p:spPr>
          <a:xfrm>
            <a:off x="11815" y="6554055"/>
            <a:ext cx="12180184" cy="26161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2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2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2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5"/>
        <p:cNvGrpSpPr/>
        <p:nvPr/>
      </p:nvGrpSpPr>
      <p:grpSpPr>
        <a:xfrm>
          <a:off x="0" y="0"/>
          <a:ext cx="0" cy="0"/>
          <a:chOff x="0" y="0"/>
          <a:chExt cx="0" cy="0"/>
        </a:xfrm>
      </p:grpSpPr>
      <p:sp>
        <p:nvSpPr>
          <p:cNvPr id="46" name="Google Shape;46;p8"/>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0"/>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0" y="3352680"/>
            <a:ext cx="11581200" cy="2742120"/>
          </a:xfrm>
          <a:prstGeom prst="rect">
            <a:avLst/>
          </a:prstGeom>
          <a:solidFill>
            <a:srgbClr val="101141"/>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3860640" y="6095880"/>
            <a:ext cx="3859560" cy="75240"/>
          </a:xfrm>
          <a:prstGeom prst="rect">
            <a:avLst/>
          </a:prstGeom>
          <a:solidFill>
            <a:srgbClr val="76C2E5"/>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6095880"/>
            <a:ext cx="3859560" cy="75240"/>
          </a:xfrm>
          <a:prstGeom prst="rect">
            <a:avLst/>
          </a:prstGeom>
          <a:solidFill>
            <a:srgbClr val="FCB017"/>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7721640" y="6095880"/>
            <a:ext cx="3859560" cy="75240"/>
          </a:xfrm>
          <a:prstGeom prst="rect">
            <a:avLst/>
          </a:prstGeom>
          <a:solidFill>
            <a:srgbClr val="FF0000"/>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1"/>
          <p:cNvPicPr preferRelativeResize="0"/>
          <p:nvPr/>
        </p:nvPicPr>
        <p:blipFill rotWithShape="1">
          <a:blip r:embed="rId16">
            <a:alphaModFix/>
          </a:blip>
          <a:srcRect b="28589"/>
          <a:stretch/>
        </p:blipFill>
        <p:spPr>
          <a:xfrm>
            <a:off x="101520" y="3352680"/>
            <a:ext cx="2742120" cy="1978920"/>
          </a:xfrm>
          <a:prstGeom prst="rect">
            <a:avLst/>
          </a:prstGeom>
          <a:noFill/>
          <a:ln>
            <a:noFill/>
          </a:ln>
        </p:spPr>
      </p:pic>
      <p:sp>
        <p:nvSpPr>
          <p:cNvPr id="15" name="Google Shape;15;p1"/>
          <p:cNvSpPr/>
          <p:nvPr/>
        </p:nvSpPr>
        <p:spPr>
          <a:xfrm>
            <a:off x="-101520" y="5257800"/>
            <a:ext cx="2945160" cy="5313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2900" b="1" i="0" u="none" strike="noStrike" cap="none">
                <a:solidFill>
                  <a:srgbClr val="FFFFFF"/>
                </a:solidFill>
                <a:latin typeface="Arial"/>
                <a:ea typeface="Arial"/>
                <a:cs typeface="Arial"/>
                <a:sym typeface="Arial"/>
              </a:rPr>
              <a:t>BITS</a:t>
            </a:r>
            <a:r>
              <a:rPr lang="en-IN" sz="2900" b="0" i="0" u="none" strike="noStrike" cap="none">
                <a:solidFill>
                  <a:srgbClr val="FFFFFF"/>
                </a:solidFill>
                <a:latin typeface="Arial"/>
                <a:ea typeface="Arial"/>
                <a:cs typeface="Arial"/>
                <a:sym typeface="Arial"/>
              </a:rPr>
              <a:t> Pilani</a:t>
            </a:r>
            <a:endParaRPr sz="2900" b="0" i="0" u="none" strike="noStrike" cap="none">
              <a:solidFill>
                <a:schemeClr val="dk1"/>
              </a:solidFill>
              <a:latin typeface="Arial"/>
              <a:ea typeface="Arial"/>
              <a:cs typeface="Arial"/>
              <a:sym typeface="Arial"/>
            </a:endParaRPr>
          </a:p>
        </p:txBody>
      </p:sp>
      <p:sp>
        <p:nvSpPr>
          <p:cNvPr id="16" name="Google Shape;16;p1"/>
          <p:cNvSpPr/>
          <p:nvPr/>
        </p:nvSpPr>
        <p:spPr>
          <a:xfrm>
            <a:off x="203040" y="5666760"/>
            <a:ext cx="2539080" cy="272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200" b="0" i="0" u="none" strike="noStrike" cap="none">
                <a:solidFill>
                  <a:srgbClr val="FFFFFF"/>
                </a:solidFill>
                <a:latin typeface="Arial"/>
                <a:ea typeface="Arial"/>
                <a:cs typeface="Arial"/>
                <a:sym typeface="Arial"/>
              </a:rPr>
              <a:t>Pilani Campus</a:t>
            </a:r>
            <a:endParaRPr sz="1200" b="0" i="0" u="none" strike="noStrike" cap="none">
              <a:solidFill>
                <a:schemeClr val="dk1"/>
              </a:solidFill>
              <a:latin typeface="Arial"/>
              <a:ea typeface="Arial"/>
              <a:cs typeface="Arial"/>
              <a:sym typeface="Arial"/>
            </a:endParaRPr>
          </a:p>
        </p:txBody>
      </p:sp>
      <p:sp>
        <p:nvSpPr>
          <p:cNvPr id="17" name="Google Shape;17;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p:nvPr/>
        </p:nvSpPr>
        <p:spPr>
          <a:xfrm>
            <a:off x="4368960" y="6596280"/>
            <a:ext cx="7822080" cy="2570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1100" b="1" strike="noStrike">
                <a:solidFill>
                  <a:srgbClr val="101141"/>
                </a:solidFill>
                <a:latin typeface="Arial"/>
                <a:ea typeface="Arial"/>
                <a:cs typeface="Arial"/>
                <a:sym typeface="Arial"/>
              </a:rPr>
              <a:t>BITS </a:t>
            </a:r>
            <a:r>
              <a:rPr lang="en-IN" sz="1100" b="0" strike="noStrike">
                <a:solidFill>
                  <a:srgbClr val="101141"/>
                </a:solidFill>
                <a:latin typeface="Arial"/>
                <a:ea typeface="Arial"/>
                <a:cs typeface="Arial"/>
                <a:sym typeface="Arial"/>
              </a:rPr>
              <a:t>Pilani, Pilani Campus</a:t>
            </a:r>
            <a:endParaRPr sz="1100" b="0" strike="noStrike">
              <a:solidFill>
                <a:schemeClr val="dk1"/>
              </a:solidFill>
              <a:latin typeface="Arial"/>
              <a:ea typeface="Arial"/>
              <a:cs typeface="Arial"/>
              <a:sym typeface="Arial"/>
            </a:endParaRPr>
          </a:p>
        </p:txBody>
      </p:sp>
      <p:grpSp>
        <p:nvGrpSpPr>
          <p:cNvPr id="82" name="Google Shape;82;p15"/>
          <p:cNvGrpSpPr/>
          <p:nvPr/>
        </p:nvGrpSpPr>
        <p:grpSpPr>
          <a:xfrm>
            <a:off x="2778480" y="6550560"/>
            <a:ext cx="9412560" cy="47520"/>
            <a:chOff x="2778480" y="6550560"/>
            <a:chExt cx="9412560" cy="47520"/>
          </a:xfrm>
        </p:grpSpPr>
        <p:sp>
          <p:nvSpPr>
            <p:cNvPr id="83" name="Google Shape;83;p15"/>
            <p:cNvSpPr/>
            <p:nvPr/>
          </p:nvSpPr>
          <p:spPr>
            <a:xfrm>
              <a:off x="6174000" y="6550560"/>
              <a:ext cx="3103560" cy="47520"/>
            </a:xfrm>
            <a:prstGeom prst="rect">
              <a:avLst/>
            </a:prstGeom>
            <a:solidFill>
              <a:srgbClr val="76C2E5"/>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9210600" y="6550560"/>
              <a:ext cx="2980440" cy="44640"/>
            </a:xfrm>
            <a:prstGeom prst="rect">
              <a:avLst/>
            </a:prstGeom>
            <a:solidFill>
              <a:srgbClr val="E31C24"/>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778480" y="6550560"/>
              <a:ext cx="3439800" cy="47520"/>
            </a:xfrm>
            <a:prstGeom prst="rect">
              <a:avLst/>
            </a:prstGeom>
            <a:solidFill>
              <a:srgbClr val="FCB017"/>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 name="Google Shape;86;p15"/>
          <p:cNvPicPr preferRelativeResize="0"/>
          <p:nvPr/>
        </p:nvPicPr>
        <p:blipFill rotWithShape="1">
          <a:blip r:embed="rId14">
            <a:alphaModFix/>
          </a:blip>
          <a:srcRect l="1916" b="5315"/>
          <a:stretch/>
        </p:blipFill>
        <p:spPr>
          <a:xfrm>
            <a:off x="8839080" y="0"/>
            <a:ext cx="2923200" cy="691560"/>
          </a:xfrm>
          <a:prstGeom prst="rect">
            <a:avLst/>
          </a:prstGeom>
          <a:noFill/>
          <a:ln>
            <a:noFill/>
          </a:ln>
        </p:spPr>
      </p:pic>
      <p:grpSp>
        <p:nvGrpSpPr>
          <p:cNvPr id="87" name="Google Shape;87;p15"/>
          <p:cNvGrpSpPr/>
          <p:nvPr/>
        </p:nvGrpSpPr>
        <p:grpSpPr>
          <a:xfrm>
            <a:off x="2844720" y="6553080"/>
            <a:ext cx="9345960" cy="44640"/>
            <a:chOff x="2844720" y="6553080"/>
            <a:chExt cx="9345960" cy="44640"/>
          </a:xfrm>
        </p:grpSpPr>
        <p:sp>
          <p:nvSpPr>
            <p:cNvPr id="88" name="Google Shape;88;p15"/>
            <p:cNvSpPr/>
            <p:nvPr/>
          </p:nvSpPr>
          <p:spPr>
            <a:xfrm>
              <a:off x="5994360" y="6553080"/>
              <a:ext cx="3103560" cy="44640"/>
            </a:xfrm>
            <a:prstGeom prst="rect">
              <a:avLst/>
            </a:prstGeom>
            <a:solidFill>
              <a:srgbClr val="76C2E5"/>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44720" y="6553080"/>
              <a:ext cx="3148560" cy="44640"/>
            </a:xfrm>
            <a:prstGeom prst="rect">
              <a:avLst/>
            </a:prstGeom>
            <a:solidFill>
              <a:srgbClr val="FCB017"/>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87120" y="6553080"/>
              <a:ext cx="3103560" cy="44640"/>
            </a:xfrm>
            <a:prstGeom prst="rect">
              <a:avLst/>
            </a:prstGeom>
            <a:solidFill>
              <a:srgbClr val="FF0000"/>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5"/>
          <p:cNvGrpSpPr/>
          <p:nvPr/>
        </p:nvGrpSpPr>
        <p:grpSpPr>
          <a:xfrm>
            <a:off x="0" y="1295280"/>
            <a:ext cx="9345960" cy="44640"/>
            <a:chOff x="0" y="1295280"/>
            <a:chExt cx="9345960" cy="44640"/>
          </a:xfrm>
        </p:grpSpPr>
        <p:sp>
          <p:nvSpPr>
            <p:cNvPr id="92" name="Google Shape;92;p15"/>
            <p:cNvSpPr/>
            <p:nvPr/>
          </p:nvSpPr>
          <p:spPr>
            <a:xfrm>
              <a:off x="3149640" y="1295280"/>
              <a:ext cx="3103560" cy="44640"/>
            </a:xfrm>
            <a:prstGeom prst="rect">
              <a:avLst/>
            </a:prstGeom>
            <a:solidFill>
              <a:srgbClr val="76C2E5"/>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0" y="1295280"/>
              <a:ext cx="3148560" cy="44640"/>
            </a:xfrm>
            <a:prstGeom prst="rect">
              <a:avLst/>
            </a:prstGeom>
            <a:solidFill>
              <a:srgbClr val="FCB017"/>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6242400" y="1295280"/>
              <a:ext cx="3103560" cy="44640"/>
            </a:xfrm>
            <a:prstGeom prst="rect">
              <a:avLst/>
            </a:prstGeom>
            <a:solidFill>
              <a:srgbClr val="FF0000"/>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fibre2fashion.com/industry-article/7245/denim-companies-answer-to-the-call-for-sustainable-jeans" TargetMode="External"/><Relationship Id="rId3" Type="http://schemas.openxmlformats.org/officeDocument/2006/relationships/hyperlink" Target="https://www.transparency-one.com/how-ethical-denim-supply-chain/#:~:text=Weaving%3A%20Denim%20jeans%20begin%20in,and%20horizontal%20threads%20(weft)" TargetMode="External"/><Relationship Id="rId7" Type="http://schemas.openxmlformats.org/officeDocument/2006/relationships/hyperlink" Target="https://www.academia.edu/23625276/Manufacturing_Technology_and_recent_developments_in_DENIM_Aesthetic_and_Functional"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unctad.org/project/sustainable-manufacturing-and-environmental-pollution-smep" TargetMode="External"/><Relationship Id="rId5" Type="http://schemas.openxmlformats.org/officeDocument/2006/relationships/hyperlink" Target="https://textilelearner.net/denim-jeans-production-process/" TargetMode="External"/><Relationship Id="rId4" Type="http://schemas.openxmlformats.org/officeDocument/2006/relationships/hyperlink" Target="https://www.levistrauss.com/sustainability-report/" TargetMode="External"/><Relationship Id="rId9" Type="http://schemas.openxmlformats.org/officeDocument/2006/relationships/hyperlink" Target="https://growensemble.com/sustainable-deni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body" idx="1"/>
          </p:nvPr>
        </p:nvSpPr>
        <p:spPr>
          <a:xfrm>
            <a:off x="2837468" y="3627748"/>
            <a:ext cx="7031613" cy="2000053"/>
          </a:xfrm>
          <a:prstGeom prst="rect">
            <a:avLst/>
          </a:prstGeom>
          <a:noFill/>
          <a:ln>
            <a:noFill/>
          </a:ln>
        </p:spPr>
        <p:txBody>
          <a:bodyPr spcFirstLastPara="1" wrap="square" lIns="0" tIns="0" rIns="0" bIns="0" anchor="b" anchorCtr="0">
            <a:noAutofit/>
          </a:bodyPr>
          <a:lstStyle/>
          <a:p>
            <a:pPr marL="0" lvl="0" indent="0" algn="ctr" rtl="0">
              <a:lnSpc>
                <a:spcPct val="112500"/>
              </a:lnSpc>
              <a:spcBef>
                <a:spcPts val="0"/>
              </a:spcBef>
              <a:spcAft>
                <a:spcPts val="0"/>
              </a:spcAft>
              <a:buClr>
                <a:schemeClr val="lt1"/>
              </a:buClr>
              <a:buSzPts val="1600"/>
              <a:buNone/>
            </a:pPr>
            <a:endParaRPr lang="en-IN" dirty="0">
              <a:latin typeface="+mj-lt"/>
              <a:cs typeface="Times New Roman" panose="02020603050405020304" pitchFamily="18" charset="0"/>
            </a:endParaRPr>
          </a:p>
          <a:p>
            <a:pPr marL="0" lvl="0" indent="0" algn="ctr" rtl="0">
              <a:lnSpc>
                <a:spcPct val="112500"/>
              </a:lnSpc>
              <a:spcBef>
                <a:spcPts val="0"/>
              </a:spcBef>
              <a:spcAft>
                <a:spcPts val="0"/>
              </a:spcAft>
              <a:buClr>
                <a:schemeClr val="lt1"/>
              </a:buClr>
              <a:buSzPts val="1600"/>
              <a:buNone/>
            </a:pPr>
            <a:r>
              <a:rPr lang="en-IN" dirty="0">
                <a:latin typeface="+mj-lt"/>
                <a:cs typeface="Times New Roman" panose="02020603050405020304" pitchFamily="18" charset="0"/>
              </a:rPr>
              <a:t>NAME</a:t>
            </a:r>
            <a:r>
              <a:rPr lang="en-IN" dirty="0">
                <a:latin typeface="+mj-lt"/>
                <a:cs typeface="Times New Roman" panose="02020603050405020304" pitchFamily="18" charset="0"/>
                <a:sym typeface="Arial"/>
              </a:rPr>
              <a:t>(</a:t>
            </a:r>
            <a:r>
              <a:rPr lang="en-IN" dirty="0">
                <a:latin typeface="+mj-lt"/>
                <a:cs typeface="Times New Roman" panose="02020603050405020304" pitchFamily="18" charset="0"/>
              </a:rPr>
              <a:t>ID) – Chaitanya Krishna Chauhan (2020A4PS1869P)</a:t>
            </a:r>
            <a:endParaRPr lang="en-IN" sz="2000" dirty="0">
              <a:latin typeface="+mj-lt"/>
              <a:cs typeface="Times New Roman" panose="02020603050405020304" pitchFamily="18" charset="0"/>
            </a:endParaRPr>
          </a:p>
          <a:p>
            <a:pPr marL="0" lvl="0" indent="0" algn="ctr" rtl="0">
              <a:lnSpc>
                <a:spcPct val="112500"/>
              </a:lnSpc>
              <a:spcBef>
                <a:spcPts val="0"/>
              </a:spcBef>
              <a:spcAft>
                <a:spcPts val="0"/>
              </a:spcAft>
              <a:buClr>
                <a:schemeClr val="lt1"/>
              </a:buClr>
              <a:buSzPts val="1600"/>
              <a:buNone/>
            </a:pPr>
            <a:br>
              <a:rPr lang="en-IN" dirty="0">
                <a:latin typeface="+mj-lt"/>
                <a:cs typeface="Times New Roman" panose="02020603050405020304" pitchFamily="18" charset="0"/>
                <a:sym typeface="Arial"/>
              </a:rPr>
            </a:br>
            <a:r>
              <a:rPr lang="en-IN" dirty="0">
                <a:latin typeface="+mj-lt"/>
                <a:cs typeface="Times New Roman" panose="02020603050405020304" pitchFamily="18" charset="0"/>
                <a:sym typeface="Arial"/>
              </a:rPr>
              <a:t>Supervisor  :   Professor Kuldip Singh Sangwan</a:t>
            </a:r>
            <a:endParaRPr lang="en-IN" sz="2000" dirty="0">
              <a:latin typeface="+mj-lt"/>
              <a:cs typeface="Times New Roman" panose="02020603050405020304" pitchFamily="18" charset="0"/>
            </a:endParaRPr>
          </a:p>
          <a:p>
            <a:pPr marL="0" lvl="0" indent="0" algn="ctr" rtl="0">
              <a:lnSpc>
                <a:spcPct val="112500"/>
              </a:lnSpc>
              <a:spcBef>
                <a:spcPts val="0"/>
              </a:spcBef>
              <a:spcAft>
                <a:spcPts val="0"/>
              </a:spcAft>
              <a:buClr>
                <a:schemeClr val="lt1"/>
              </a:buClr>
              <a:buSzPts val="1600"/>
              <a:buNone/>
            </a:pPr>
            <a:r>
              <a:rPr lang="en-IN" dirty="0">
                <a:latin typeface="+mj-lt"/>
                <a:cs typeface="Times New Roman" panose="02020603050405020304" pitchFamily="18" charset="0"/>
                <a:sym typeface="Arial"/>
              </a:rPr>
              <a:t>Department of Mechanical Engineering</a:t>
            </a:r>
            <a:endParaRPr sz="2000" dirty="0">
              <a:latin typeface="+mj-lt"/>
              <a:cs typeface="Times New Roman" panose="02020603050405020304" pitchFamily="18" charset="0"/>
            </a:endParaRPr>
          </a:p>
        </p:txBody>
      </p:sp>
      <p:sp>
        <p:nvSpPr>
          <p:cNvPr id="169" name="Google Shape;169;p30"/>
          <p:cNvSpPr txBox="1"/>
          <p:nvPr/>
        </p:nvSpPr>
        <p:spPr>
          <a:xfrm>
            <a:off x="3960041" y="3429000"/>
            <a:ext cx="5087705" cy="838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800" dirty="0">
                <a:solidFill>
                  <a:schemeClr val="lt1"/>
                </a:solidFill>
                <a:latin typeface="+mj-lt"/>
                <a:cs typeface="Times New Roman" panose="02020603050405020304" pitchFamily="18" charset="0"/>
              </a:rPr>
              <a:t>TITLE – Denim Supply Chain</a:t>
            </a:r>
            <a:endParaRPr sz="1800" b="1" i="1" dirty="0">
              <a:solidFill>
                <a:schemeClr val="lt1"/>
              </a:solidFill>
              <a:latin typeface="+mj-lt"/>
              <a:ea typeface="Times New Roman"/>
              <a:cs typeface="Times New Roman" panose="02020603050405020304" pitchFamily="18" charset="0"/>
              <a:sym typeface="Times New Roman"/>
            </a:endParaRPr>
          </a:p>
        </p:txBody>
      </p:sp>
      <p:sp>
        <p:nvSpPr>
          <p:cNvPr id="170" name="Google Shape;170;p30"/>
          <p:cNvSpPr txBox="1"/>
          <p:nvPr/>
        </p:nvSpPr>
        <p:spPr>
          <a:xfrm>
            <a:off x="477625" y="521865"/>
            <a:ext cx="3557047" cy="1853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b="1" dirty="0">
                <a:solidFill>
                  <a:schemeClr val="lt1"/>
                </a:solidFill>
                <a:latin typeface="+mj-lt"/>
                <a:cs typeface="Times New Roman" panose="02020603050405020304" pitchFamily="18" charset="0"/>
                <a:sym typeface="Arial"/>
              </a:rPr>
              <a:t>Sustainable Manufacturing Project</a:t>
            </a:r>
            <a:endParaRPr sz="2000" dirty="0">
              <a:latin typeface="+mj-lt"/>
              <a:cs typeface="Times New Roman" panose="02020603050405020304" pitchFamily="18" charset="0"/>
            </a:endParaRPr>
          </a:p>
        </p:txBody>
      </p:sp>
      <p:sp>
        <p:nvSpPr>
          <p:cNvPr id="171" name="Google Shape;171;p30"/>
          <p:cNvSpPr txBox="1"/>
          <p:nvPr/>
        </p:nvSpPr>
        <p:spPr>
          <a:xfrm>
            <a:off x="10058401" y="171419"/>
            <a:ext cx="1954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lt1"/>
                </a:solidFill>
                <a:latin typeface="+mj-lt"/>
                <a:cs typeface="Times New Roman" panose="02020603050405020304" pitchFamily="18" charset="0"/>
                <a:sym typeface="Arial"/>
              </a:rPr>
              <a:t>Date: 19/09/2022</a:t>
            </a:r>
            <a:endParaRPr dirty="0">
              <a:latin typeface="+mj-lt"/>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3600"/>
              <a:buNone/>
            </a:pPr>
            <a:r>
              <a:rPr lang="en-IN" dirty="0"/>
              <a:t>Aim</a:t>
            </a:r>
            <a:endParaRPr dirty="0"/>
          </a:p>
        </p:txBody>
      </p:sp>
      <p:sp>
        <p:nvSpPr>
          <p:cNvPr id="177" name="Google Shape;177;p31"/>
          <p:cNvSpPr txBox="1"/>
          <p:nvPr/>
        </p:nvSpPr>
        <p:spPr>
          <a:xfrm>
            <a:off x="406400" y="2011679"/>
            <a:ext cx="7540396" cy="41440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dirty="0">
                <a:latin typeface="+mj-lt"/>
                <a:cs typeface="Times New Roman" panose="02020603050405020304" pitchFamily="18" charset="0"/>
              </a:rPr>
              <a:t>The aim of this project is to highlight the environmental issues in the production </a:t>
            </a:r>
          </a:p>
          <a:p>
            <a:pPr marL="0" marR="0" lvl="0" indent="0" algn="l" rtl="0">
              <a:spcBef>
                <a:spcPts val="0"/>
              </a:spcBef>
              <a:spcAft>
                <a:spcPts val="0"/>
              </a:spcAft>
              <a:buNone/>
            </a:pPr>
            <a:r>
              <a:rPr lang="en-IN" sz="2400" dirty="0">
                <a:latin typeface="+mj-lt"/>
                <a:cs typeface="Times New Roman" panose="02020603050405020304" pitchFamily="18" charset="0"/>
              </a:rPr>
              <a:t>of jeans and the required techniques to </a:t>
            </a:r>
          </a:p>
          <a:p>
            <a:pPr marL="0" marR="0" lvl="0" indent="0" algn="l" rtl="0">
              <a:spcBef>
                <a:spcPts val="0"/>
              </a:spcBef>
              <a:spcAft>
                <a:spcPts val="0"/>
              </a:spcAft>
              <a:buNone/>
            </a:pPr>
            <a:r>
              <a:rPr lang="en-IN" sz="2400" dirty="0">
                <a:latin typeface="+mj-lt"/>
                <a:cs typeface="Times New Roman" panose="02020603050405020304" pitchFamily="18" charset="0"/>
              </a:rPr>
              <a:t>overcome these barriers to achieve </a:t>
            </a:r>
          </a:p>
          <a:p>
            <a:pPr marL="0" marR="0" lvl="0" indent="0" algn="l" rtl="0">
              <a:spcBef>
                <a:spcPts val="0"/>
              </a:spcBef>
              <a:spcAft>
                <a:spcPts val="0"/>
              </a:spcAft>
              <a:buNone/>
            </a:pPr>
            <a:r>
              <a:rPr lang="en-IN" sz="2400" dirty="0">
                <a:latin typeface="+mj-lt"/>
                <a:cs typeface="Times New Roman" panose="02020603050405020304" pitchFamily="18" charset="0"/>
              </a:rPr>
              <a:t>sustainable development.</a:t>
            </a:r>
          </a:p>
          <a:p>
            <a:pPr marL="0" marR="0" lvl="0" indent="0" algn="l" rtl="0">
              <a:spcBef>
                <a:spcPts val="0"/>
              </a:spcBef>
              <a:spcAft>
                <a:spcPts val="0"/>
              </a:spcAft>
              <a:buNone/>
            </a:pPr>
            <a:endParaRPr lang="en-IN" sz="2400" dirty="0">
              <a:latin typeface="+mj-lt"/>
              <a:cs typeface="Times New Roman" panose="02020603050405020304" pitchFamily="18" charset="0"/>
            </a:endParaRPr>
          </a:p>
          <a:p>
            <a:pPr marL="0" marR="0" lvl="0" indent="0" algn="l" rtl="0">
              <a:spcBef>
                <a:spcPts val="0"/>
              </a:spcBef>
              <a:spcAft>
                <a:spcPts val="0"/>
              </a:spcAft>
              <a:buNone/>
            </a:pPr>
            <a:endParaRPr sz="2400"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93D0F5C6-7C2C-50B8-3ADE-9A11CA6386ED}"/>
              </a:ext>
            </a:extLst>
          </p:cNvPr>
          <p:cNvPicPr>
            <a:picLocks noChangeAspect="1"/>
          </p:cNvPicPr>
          <p:nvPr/>
        </p:nvPicPr>
        <p:blipFill>
          <a:blip r:embed="rId3"/>
          <a:stretch>
            <a:fillRect/>
          </a:stretch>
        </p:blipFill>
        <p:spPr>
          <a:xfrm>
            <a:off x="8317040" y="2011679"/>
            <a:ext cx="3193089" cy="41440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3600"/>
              <a:buNone/>
            </a:pPr>
            <a:r>
              <a:rPr lang="en-IN" dirty="0"/>
              <a:t>Motivation</a:t>
            </a:r>
            <a:endParaRPr dirty="0"/>
          </a:p>
        </p:txBody>
      </p:sp>
      <p:sp>
        <p:nvSpPr>
          <p:cNvPr id="177" name="Google Shape;177;p31"/>
          <p:cNvSpPr txBox="1"/>
          <p:nvPr/>
        </p:nvSpPr>
        <p:spPr>
          <a:xfrm>
            <a:off x="406400" y="2011679"/>
            <a:ext cx="10501086" cy="41440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latin typeface="+mj-lt"/>
                <a:cs typeface="Times New Roman" panose="02020603050405020304" pitchFamily="18" charset="0"/>
              </a:rPr>
              <a:t>The main motivation behind selecting this topic was the overconsumption of water in the Denim industry which is ecologically harmful and a hindrance to sustainable development.</a:t>
            </a:r>
          </a:p>
          <a:p>
            <a:pPr marL="0" marR="0" lvl="0" indent="0" algn="l" rtl="0">
              <a:spcBef>
                <a:spcPts val="0"/>
              </a:spcBef>
              <a:spcAft>
                <a:spcPts val="0"/>
              </a:spcAft>
              <a:buNone/>
            </a:pPr>
            <a:endParaRPr lang="en-US" sz="2400" dirty="0">
              <a:latin typeface="+mj-lt"/>
              <a:cs typeface="Times New Roman" panose="02020603050405020304" pitchFamily="18" charset="0"/>
            </a:endParaRPr>
          </a:p>
          <a:p>
            <a:pPr marL="0" marR="0" lvl="0" indent="0" algn="l" rtl="0">
              <a:spcBef>
                <a:spcPts val="0"/>
              </a:spcBef>
              <a:spcAft>
                <a:spcPts val="0"/>
              </a:spcAft>
              <a:buNone/>
            </a:pPr>
            <a:r>
              <a:rPr lang="en-US" sz="2400" dirty="0">
                <a:latin typeface="+mj-lt"/>
                <a:cs typeface="Times New Roman" panose="02020603050405020304" pitchFamily="18" charset="0"/>
              </a:rPr>
              <a:t>Estimates show that around 10,000 litres of water, a pound of chemicals, and a huge amount of energy is used in producing a pair of jeans. The amount of carbon footprints being produced is also increasing manifold and is one of the largest in the fashion industry. If we multiply it by the number of jeans being produced globally, the results are even worse. Thus, we need to adopt green manufacturing in the field of Denim production for sustainable development.</a:t>
            </a:r>
            <a:endParaRPr lang="en-IN" sz="2400" dirty="0">
              <a:latin typeface="+mj-lt"/>
              <a:cs typeface="Times New Roman" panose="02020603050405020304" pitchFamily="18" charset="0"/>
            </a:endParaRPr>
          </a:p>
        </p:txBody>
      </p:sp>
    </p:spTree>
    <p:extLst>
      <p:ext uri="{BB962C8B-B14F-4D97-AF65-F5344CB8AC3E}">
        <p14:creationId xmlns:p14="http://schemas.microsoft.com/office/powerpoint/2010/main" val="114154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3600"/>
              <a:buNone/>
            </a:pPr>
            <a:r>
              <a:rPr lang="en-IN"/>
              <a:t>Introduction</a:t>
            </a:r>
            <a:endParaRPr/>
          </a:p>
        </p:txBody>
      </p:sp>
      <p:sp>
        <p:nvSpPr>
          <p:cNvPr id="183" name="Google Shape;183;p32"/>
          <p:cNvSpPr txBox="1"/>
          <p:nvPr/>
        </p:nvSpPr>
        <p:spPr>
          <a:xfrm>
            <a:off x="406400" y="2017337"/>
            <a:ext cx="10345783" cy="4298622"/>
          </a:xfrm>
          <a:prstGeom prst="rect">
            <a:avLst/>
          </a:prstGeom>
          <a:noFill/>
          <a:ln>
            <a:noFill/>
          </a:ln>
        </p:spPr>
        <p:txBody>
          <a:bodyPr spcFirstLastPara="1" wrap="square" lIns="91425" tIns="45700" rIns="91425" bIns="45700" anchor="t" anchorCtr="0">
            <a:noAutofit/>
          </a:bodyPr>
          <a:lstStyle/>
          <a:p>
            <a:pPr algn="just"/>
            <a:r>
              <a:rPr lang="en-US" altLang="en-US" sz="2400" dirty="0"/>
              <a:t>Denim is a fabric which is woven with indigo-dyed cotton yarn. </a:t>
            </a:r>
            <a:r>
              <a:rPr lang="en-IN" altLang="en-US" sz="2400" dirty="0"/>
              <a:t>It has been in use since the late eighteen century. It was mainly designed as a work wear for miners due to it’s rugged nature.</a:t>
            </a:r>
            <a:endParaRPr lang="en-US" altLang="en-US" sz="2400" dirty="0"/>
          </a:p>
          <a:p>
            <a:pPr algn="just"/>
            <a:endParaRPr lang="en-IN" altLang="en-US" sz="2400" dirty="0"/>
          </a:p>
          <a:p>
            <a:pPr algn="just"/>
            <a:r>
              <a:rPr lang="en-IN" altLang="en-US" sz="2400" dirty="0"/>
              <a:t>The major steps involved in Denim production are :</a:t>
            </a:r>
          </a:p>
          <a:p>
            <a:pPr algn="just"/>
            <a:endParaRPr lang="en-IN" altLang="en-US" sz="2400" dirty="0"/>
          </a:p>
          <a:p>
            <a:pPr marL="457200" indent="-457200" algn="just">
              <a:buAutoNum type="arabicPeriod"/>
            </a:pPr>
            <a:r>
              <a:rPr lang="en-IN" altLang="en-US" sz="2400" dirty="0"/>
              <a:t>Yarn manufacturing</a:t>
            </a:r>
          </a:p>
          <a:p>
            <a:pPr marL="457200" indent="-457200" algn="just">
              <a:buAutoNum type="arabicPeriod"/>
            </a:pPr>
            <a:r>
              <a:rPr lang="en-IN" altLang="en-US" sz="2400" dirty="0"/>
              <a:t>Dyeing</a:t>
            </a:r>
          </a:p>
          <a:p>
            <a:pPr marL="457200" indent="-457200" algn="just">
              <a:buAutoNum type="arabicPeriod"/>
            </a:pPr>
            <a:r>
              <a:rPr lang="en-IN" altLang="en-US" sz="2400" dirty="0"/>
              <a:t>Weaving</a:t>
            </a:r>
          </a:p>
          <a:p>
            <a:pPr marL="457200" indent="-457200" algn="just">
              <a:buAutoNum type="arabicPeriod"/>
            </a:pPr>
            <a:r>
              <a:rPr lang="en-IN" altLang="en-US" sz="2400" dirty="0"/>
              <a:t>Processing</a:t>
            </a:r>
          </a:p>
          <a:p>
            <a:pPr marL="457200" indent="-457200" algn="just">
              <a:buAutoNum type="arabicPeriod"/>
            </a:pPr>
            <a:r>
              <a:rPr lang="en-IN" altLang="en-US" sz="2400" dirty="0"/>
              <a:t>Washing and Drying</a:t>
            </a:r>
          </a:p>
          <a:p>
            <a:pPr marL="457200" indent="-457200" algn="just">
              <a:buAutoNum type="arabicPeriod"/>
            </a:pPr>
            <a:endParaRPr lang="en-IN" altLang="en-US" sz="2400" dirty="0"/>
          </a:p>
          <a:p>
            <a:pPr algn="just"/>
            <a:endParaRPr lang="en-IN" altLang="en-US" sz="2400" dirty="0"/>
          </a:p>
          <a:p>
            <a:pPr marL="457200" indent="-457200" algn="just">
              <a:buAutoNum type="arabicPeriod"/>
            </a:pPr>
            <a:endParaRPr lang="en-IN" altLang="en-US" sz="2400" dirty="0"/>
          </a:p>
          <a:p>
            <a:pPr algn="just"/>
            <a:r>
              <a:rPr lang="en-IN" altLang="en-US" sz="24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3600"/>
              <a:buNone/>
            </a:pPr>
            <a:r>
              <a:rPr lang="en-IN" dirty="0"/>
              <a:t>Introduction</a:t>
            </a:r>
            <a:endParaRPr dirty="0"/>
          </a:p>
        </p:txBody>
      </p:sp>
      <p:sp>
        <p:nvSpPr>
          <p:cNvPr id="183" name="Google Shape;183;p32"/>
          <p:cNvSpPr txBox="1"/>
          <p:nvPr/>
        </p:nvSpPr>
        <p:spPr>
          <a:xfrm>
            <a:off x="406400" y="2017337"/>
            <a:ext cx="10345783" cy="4025244"/>
          </a:xfrm>
          <a:prstGeom prst="rect">
            <a:avLst/>
          </a:prstGeom>
          <a:noFill/>
          <a:ln>
            <a:noFill/>
          </a:ln>
        </p:spPr>
        <p:txBody>
          <a:bodyPr spcFirstLastPara="1" wrap="square" lIns="91425" tIns="45700" rIns="91425" bIns="45700" anchor="t" anchorCtr="0">
            <a:noAutofit/>
          </a:bodyPr>
          <a:lstStyle/>
          <a:p>
            <a:pPr algn="just"/>
            <a:r>
              <a:rPr lang="en-US" altLang="en-US" sz="2400" dirty="0"/>
              <a:t>Denims were initially made to withstand hard labour but now it has become more of a fashion. </a:t>
            </a:r>
            <a:r>
              <a:rPr lang="en-IN" altLang="en-US" sz="2400" dirty="0"/>
              <a:t>The Major Sustainability issues in Denim supply chain and Jeans production are :</a:t>
            </a:r>
          </a:p>
          <a:p>
            <a:pPr algn="just"/>
            <a:endParaRPr lang="en-IN" altLang="en-US" sz="2400" dirty="0"/>
          </a:p>
          <a:p>
            <a:pPr marL="457200" indent="-457200" algn="just">
              <a:buAutoNum type="arabicPeriod"/>
            </a:pPr>
            <a:r>
              <a:rPr lang="en-IN" altLang="en-US" sz="2400" dirty="0"/>
              <a:t>Huge amount of water consumption. ( 7600 litres of water )</a:t>
            </a:r>
          </a:p>
          <a:p>
            <a:pPr marL="457200" indent="-457200" algn="just">
              <a:buAutoNum type="arabicPeriod"/>
            </a:pPr>
            <a:r>
              <a:rPr lang="en-IN" altLang="en-US" sz="2400" dirty="0"/>
              <a:t>Large amount of carbon footprints. (33.4 kg of Carbon equivalent)</a:t>
            </a:r>
          </a:p>
          <a:p>
            <a:pPr marL="457200" indent="-457200" algn="just">
              <a:buAutoNum type="arabicPeriod"/>
            </a:pPr>
            <a:r>
              <a:rPr lang="en-IN" altLang="en-US" sz="2400" dirty="0"/>
              <a:t>Use of harmful chemicals and pesticides. (Environmental degradation)</a:t>
            </a:r>
          </a:p>
          <a:p>
            <a:pPr marL="457200" indent="-457200" algn="just">
              <a:buAutoNum type="arabicPeriod"/>
            </a:pPr>
            <a:r>
              <a:rPr lang="en-IN" altLang="en-US" sz="2400" dirty="0"/>
              <a:t>Unchecked disposal of waste materials and dyes. (Water pollution)</a:t>
            </a:r>
          </a:p>
          <a:p>
            <a:pPr marL="457200" indent="-457200" algn="just">
              <a:buAutoNum type="arabicPeriod"/>
            </a:pPr>
            <a:r>
              <a:rPr lang="en-IN" altLang="en-US" sz="2400" dirty="0"/>
              <a:t>Child labour in cotton fields. (Chronic diseases like ‘Silicosis’ upon exposure to hazardous chemicals and methods like ‘Sandblasting)</a:t>
            </a:r>
          </a:p>
          <a:p>
            <a:pPr marL="457200" indent="-457200" algn="just">
              <a:buAutoNum type="arabicPeriod"/>
            </a:pPr>
            <a:endParaRPr lang="en-IN" altLang="en-US" sz="2400" dirty="0"/>
          </a:p>
          <a:p>
            <a:pPr algn="just"/>
            <a:r>
              <a:rPr lang="en-IN" altLang="en-US" sz="2400" dirty="0"/>
              <a:t> </a:t>
            </a:r>
          </a:p>
        </p:txBody>
      </p:sp>
    </p:spTree>
    <p:extLst>
      <p:ext uri="{BB962C8B-B14F-4D97-AF65-F5344CB8AC3E}">
        <p14:creationId xmlns:p14="http://schemas.microsoft.com/office/powerpoint/2010/main" val="124250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3600"/>
              <a:buNone/>
            </a:pPr>
            <a:r>
              <a:rPr lang="en-IN" dirty="0"/>
              <a:t>Methodology </a:t>
            </a:r>
            <a:endParaRPr dirty="0"/>
          </a:p>
        </p:txBody>
      </p:sp>
      <p:sp>
        <p:nvSpPr>
          <p:cNvPr id="189" name="Google Shape;189;p33"/>
          <p:cNvSpPr txBox="1"/>
          <p:nvPr/>
        </p:nvSpPr>
        <p:spPr>
          <a:xfrm>
            <a:off x="406399" y="1565731"/>
            <a:ext cx="10879909" cy="4523984"/>
          </a:xfrm>
          <a:prstGeom prst="rect">
            <a:avLst/>
          </a:prstGeom>
          <a:noFill/>
          <a:ln>
            <a:noFill/>
          </a:ln>
        </p:spPr>
        <p:txBody>
          <a:bodyPr spcFirstLastPara="1" wrap="square" lIns="91425" tIns="45700" rIns="91425" bIns="45700" anchor="t" anchorCtr="0">
            <a:noAutofit/>
          </a:bodyPr>
          <a:lstStyle/>
          <a:p>
            <a:pPr marL="0" marR="0" lvl="0" indent="0" algn="l" rtl="0">
              <a:spcBef>
                <a:spcPts val="1600"/>
              </a:spcBef>
              <a:spcAft>
                <a:spcPts val="0"/>
              </a:spcAft>
              <a:buNone/>
            </a:pPr>
            <a:r>
              <a:rPr lang="en-IN" sz="2400" dirty="0"/>
              <a:t>We need to adopt sustainable measures in Denim production supply chain to promote green manufacturing. Some of the ways we can achieve it are listed below : </a:t>
            </a:r>
          </a:p>
        </p:txBody>
      </p:sp>
      <p:graphicFrame>
        <p:nvGraphicFramePr>
          <p:cNvPr id="3" name="Diagram 2">
            <a:extLst>
              <a:ext uri="{FF2B5EF4-FFF2-40B4-BE49-F238E27FC236}">
                <a16:creationId xmlns:a16="http://schemas.microsoft.com/office/drawing/2014/main" id="{DD5933D8-993C-B43E-07A0-CED646281CC7}"/>
              </a:ext>
            </a:extLst>
          </p:cNvPr>
          <p:cNvGraphicFramePr/>
          <p:nvPr>
            <p:extLst>
              <p:ext uri="{D42A27DB-BD31-4B8C-83A1-F6EECF244321}">
                <p14:modId xmlns:p14="http://schemas.microsoft.com/office/powerpoint/2010/main" val="2932317509"/>
              </p:ext>
            </p:extLst>
          </p:nvPr>
        </p:nvGraphicFramePr>
        <p:xfrm>
          <a:off x="406399" y="2969443"/>
          <a:ext cx="10594681" cy="3322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3600"/>
              <a:buNone/>
            </a:pPr>
            <a:r>
              <a:rPr lang="en-IN" dirty="0"/>
              <a:t>References</a:t>
            </a:r>
            <a:endParaRPr dirty="0"/>
          </a:p>
        </p:txBody>
      </p:sp>
      <p:sp>
        <p:nvSpPr>
          <p:cNvPr id="201" name="Google Shape;201;p35"/>
          <p:cNvSpPr txBox="1"/>
          <p:nvPr/>
        </p:nvSpPr>
        <p:spPr>
          <a:xfrm>
            <a:off x="406400" y="1743958"/>
            <a:ext cx="10992900" cy="46379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AutoNum type="arabicPeriod"/>
            </a:pPr>
            <a:r>
              <a:rPr lang="en-US" dirty="0"/>
              <a:t>How ethical is the denim supply chain?</a:t>
            </a:r>
          </a:p>
          <a:p>
            <a:pPr marR="0" lvl="0" algn="l" rtl="0">
              <a:spcBef>
                <a:spcPts val="0"/>
              </a:spcBef>
              <a:spcAft>
                <a:spcPts val="0"/>
              </a:spcAft>
            </a:pPr>
            <a:r>
              <a:rPr lang="en-US" dirty="0"/>
              <a:t> </a:t>
            </a:r>
            <a:r>
              <a:rPr lang="en-US" dirty="0">
                <a:hlinkClick r:id="rId3"/>
              </a:rPr>
              <a:t>https://www.transparency-one.com/how-ethical-denim-supply-chain/#:~:text=Weaving%3A%20Denim%20jeans%20begin%20in,and%20horizontal%20threads%20(weft)</a:t>
            </a:r>
            <a:r>
              <a:rPr lang="en-US" dirty="0"/>
              <a:t>.</a:t>
            </a:r>
          </a:p>
          <a:p>
            <a:pPr marR="0" lvl="0" algn="l" rtl="0">
              <a:spcBef>
                <a:spcPts val="0"/>
              </a:spcBef>
              <a:spcAft>
                <a:spcPts val="0"/>
              </a:spcAft>
            </a:pPr>
            <a:endParaRPr lang="en-US" dirty="0"/>
          </a:p>
          <a:p>
            <a:pPr marL="342900" marR="0" lvl="0" indent="-342900" algn="l" rtl="0">
              <a:spcBef>
                <a:spcPts val="0"/>
              </a:spcBef>
              <a:spcAft>
                <a:spcPts val="0"/>
              </a:spcAft>
              <a:buAutoNum type="arabicPeriod" startAt="2"/>
            </a:pPr>
            <a:r>
              <a:rPr lang="en-US" dirty="0"/>
              <a:t>Levi’s Sustainability report.</a:t>
            </a:r>
          </a:p>
          <a:p>
            <a:pPr marR="0" lvl="0" algn="l" rtl="0">
              <a:spcBef>
                <a:spcPts val="0"/>
              </a:spcBef>
              <a:spcAft>
                <a:spcPts val="0"/>
              </a:spcAft>
            </a:pPr>
            <a:r>
              <a:rPr lang="en-US" dirty="0">
                <a:hlinkClick r:id="rId4"/>
              </a:rPr>
              <a:t>https://www.levistrauss.com/sustainability-report/</a:t>
            </a:r>
            <a:r>
              <a:rPr lang="en-US" dirty="0"/>
              <a:t> </a:t>
            </a:r>
          </a:p>
          <a:p>
            <a:pPr marR="0" lvl="0" algn="l" rtl="0">
              <a:spcBef>
                <a:spcPts val="0"/>
              </a:spcBef>
              <a:spcAft>
                <a:spcPts val="0"/>
              </a:spcAft>
            </a:pPr>
            <a:endParaRPr lang="en-US" dirty="0"/>
          </a:p>
          <a:p>
            <a:pPr marR="0" lvl="0" algn="l" rtl="0">
              <a:spcBef>
                <a:spcPts val="0"/>
              </a:spcBef>
              <a:spcAft>
                <a:spcPts val="0"/>
              </a:spcAft>
            </a:pPr>
            <a:r>
              <a:rPr lang="en-US" dirty="0"/>
              <a:t>3.    Denim Jeans Production Process.</a:t>
            </a:r>
          </a:p>
          <a:p>
            <a:pPr marR="0" lvl="0" algn="l" rtl="0">
              <a:spcBef>
                <a:spcPts val="0"/>
              </a:spcBef>
              <a:spcAft>
                <a:spcPts val="0"/>
              </a:spcAft>
            </a:pPr>
            <a:r>
              <a:rPr lang="en-US" dirty="0">
                <a:hlinkClick r:id="rId5"/>
              </a:rPr>
              <a:t>https://textilelearner.net/denim-jeans-production-process/</a:t>
            </a:r>
            <a:r>
              <a:rPr lang="en-US" dirty="0"/>
              <a:t> </a:t>
            </a:r>
          </a:p>
          <a:p>
            <a:pPr marR="0" lvl="0" algn="l" rtl="0">
              <a:spcBef>
                <a:spcPts val="0"/>
              </a:spcBef>
              <a:spcAft>
                <a:spcPts val="0"/>
              </a:spcAft>
            </a:pPr>
            <a:endParaRPr lang="en-US" dirty="0"/>
          </a:p>
          <a:p>
            <a:pPr marL="342900" marR="0" lvl="0" indent="-342900" algn="l" rtl="0">
              <a:spcBef>
                <a:spcPts val="0"/>
              </a:spcBef>
              <a:spcAft>
                <a:spcPts val="0"/>
              </a:spcAft>
              <a:buAutoNum type="arabicPeriod" startAt="4"/>
            </a:pPr>
            <a:r>
              <a:rPr lang="en-US" dirty="0"/>
              <a:t>Sustainable Manufacturing and Environmental Pollution</a:t>
            </a:r>
          </a:p>
          <a:p>
            <a:pPr marR="0" lvl="0" algn="l" rtl="0">
              <a:spcBef>
                <a:spcPts val="0"/>
              </a:spcBef>
              <a:spcAft>
                <a:spcPts val="0"/>
              </a:spcAft>
            </a:pPr>
            <a:r>
              <a:rPr lang="en-US" dirty="0">
                <a:hlinkClick r:id="rId6"/>
              </a:rPr>
              <a:t>https://unctad.org/project/sustainable-manufacturing-and-environmental-pollution-smep</a:t>
            </a:r>
            <a:r>
              <a:rPr lang="en-US" dirty="0"/>
              <a:t> </a:t>
            </a:r>
          </a:p>
          <a:p>
            <a:pPr marR="0" lvl="0" algn="l" rtl="0">
              <a:spcBef>
                <a:spcPts val="0"/>
              </a:spcBef>
              <a:spcAft>
                <a:spcPts val="0"/>
              </a:spcAft>
            </a:pPr>
            <a:endParaRPr lang="en-US" dirty="0"/>
          </a:p>
          <a:p>
            <a:pPr marL="342900" marR="0" lvl="0" indent="-342900" algn="l" rtl="0">
              <a:spcBef>
                <a:spcPts val="0"/>
              </a:spcBef>
              <a:spcAft>
                <a:spcPts val="0"/>
              </a:spcAft>
              <a:buAutoNum type="arabicPeriod" startAt="5"/>
            </a:pPr>
            <a:r>
              <a:rPr lang="en-US" dirty="0"/>
              <a:t>Manufacturing Technology and recent developments in DENIM</a:t>
            </a:r>
          </a:p>
          <a:p>
            <a:pPr marR="0" lvl="0" algn="l" rtl="0">
              <a:spcBef>
                <a:spcPts val="0"/>
              </a:spcBef>
              <a:spcAft>
                <a:spcPts val="0"/>
              </a:spcAft>
            </a:pPr>
            <a:r>
              <a:rPr lang="en-US" dirty="0">
                <a:hlinkClick r:id="rId7"/>
              </a:rPr>
              <a:t>https://www.academia.edu/23625276/Manufacturing_Technology_and_recent_developments_in_DENIM_Aesthetic_and_Functional</a:t>
            </a:r>
            <a:r>
              <a:rPr lang="en-US" dirty="0"/>
              <a:t> </a:t>
            </a:r>
          </a:p>
          <a:p>
            <a:pPr marR="0" lvl="0" algn="l" rtl="0">
              <a:spcBef>
                <a:spcPts val="0"/>
              </a:spcBef>
              <a:spcAft>
                <a:spcPts val="0"/>
              </a:spcAft>
            </a:pPr>
            <a:endParaRPr lang="en-US" dirty="0"/>
          </a:p>
          <a:p>
            <a:pPr marL="342900" marR="0" lvl="0" indent="-342900" algn="l" rtl="0">
              <a:spcBef>
                <a:spcPts val="0"/>
              </a:spcBef>
              <a:spcAft>
                <a:spcPts val="0"/>
              </a:spcAft>
              <a:buAutoNum type="arabicPeriod" startAt="6"/>
            </a:pPr>
            <a:r>
              <a:rPr lang="en-US" dirty="0"/>
              <a:t>Sustainable Denim Manufacturing</a:t>
            </a:r>
          </a:p>
          <a:p>
            <a:pPr marR="0" lvl="0" algn="l" rtl="0">
              <a:spcBef>
                <a:spcPts val="0"/>
              </a:spcBef>
              <a:spcAft>
                <a:spcPts val="0"/>
              </a:spcAft>
            </a:pPr>
            <a:r>
              <a:rPr lang="en-US" dirty="0">
                <a:hlinkClick r:id="rId8"/>
              </a:rPr>
              <a:t>https://www.fibre2fashion.com/industry-article/7245/denim-companies-answer-to-the-call-for-sustainable-jeans</a:t>
            </a:r>
            <a:r>
              <a:rPr lang="en-US" dirty="0"/>
              <a:t> </a:t>
            </a:r>
          </a:p>
          <a:p>
            <a:pPr marR="0" lvl="0" algn="l" rtl="0">
              <a:spcBef>
                <a:spcPts val="0"/>
              </a:spcBef>
              <a:spcAft>
                <a:spcPts val="0"/>
              </a:spcAft>
            </a:pPr>
            <a:endParaRPr lang="en-US" dirty="0"/>
          </a:p>
          <a:p>
            <a:pPr marL="342900" marR="0" lvl="0" indent="-342900" algn="l" rtl="0">
              <a:spcBef>
                <a:spcPts val="0"/>
              </a:spcBef>
              <a:spcAft>
                <a:spcPts val="0"/>
              </a:spcAft>
              <a:buAutoNum type="arabicPeriod" startAt="7"/>
            </a:pPr>
            <a:r>
              <a:rPr lang="en-US" dirty="0"/>
              <a:t>Sustainable Denim: Is it Possible?</a:t>
            </a:r>
          </a:p>
          <a:p>
            <a:pPr marR="0" lvl="0" algn="l" rtl="0">
              <a:spcBef>
                <a:spcPts val="0"/>
              </a:spcBef>
              <a:spcAft>
                <a:spcPts val="0"/>
              </a:spcAft>
            </a:pPr>
            <a:r>
              <a:rPr lang="en-US" dirty="0">
                <a:hlinkClick r:id="rId9"/>
              </a:rPr>
              <a:t>https://growensemble.com/sustainable-denim/</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p:nvPr/>
        </p:nvSpPr>
        <p:spPr>
          <a:xfrm>
            <a:off x="4185669" y="2921168"/>
            <a:ext cx="3820661"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6000">
                <a:solidFill>
                  <a:schemeClr val="dk1"/>
                </a:solidFill>
                <a:latin typeface="Arial"/>
                <a:ea typeface="Arial"/>
                <a:cs typeface="Arial"/>
                <a:sym typeface="Arial"/>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578</Words>
  <Application>Microsoft Office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Chaitanya Chauhan</cp:lastModifiedBy>
  <cp:revision>28</cp:revision>
  <dcterms:modified xsi:type="dcterms:W3CDTF">2022-09-19T19:17:05Z</dcterms:modified>
</cp:coreProperties>
</file>