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386800" cy="30279975"/>
  <p:notesSz cx="10234613" cy="14662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22263" indent="134938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46113" indent="268288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68375" indent="403225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292225" indent="536575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99FF"/>
    <a:srgbClr val="FF00FF"/>
    <a:srgbClr val="FF0066"/>
    <a:srgbClr val="CC66FF"/>
    <a:srgbClr val="9966FF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29" autoAdjust="0"/>
  </p:normalViewPr>
  <p:slideViewPr>
    <p:cSldViewPr>
      <p:cViewPr>
        <p:scale>
          <a:sx n="66" d="100"/>
          <a:sy n="66" d="100"/>
        </p:scale>
        <p:origin x="-1915" y="-4003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617" y="1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926249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617" y="13926249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fld id="{AA936DCD-87D3-427A-ADDA-FA2045349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6617" y="1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75000" y="1098550"/>
            <a:ext cx="3884613" cy="5500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515" y="6965454"/>
            <a:ext cx="8189584" cy="659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926249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6617" y="13926249"/>
            <a:ext cx="4435630" cy="73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462" tIns="67730" rIns="135462" bIns="677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pPr>
              <a:defRPr/>
            </a:pPr>
            <a:fld id="{A95BF216-2905-4336-9B55-725F908D0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2226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461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96837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2922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615973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39168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62363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85557" algn="l" defTabSz="64638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97114" indent="-421967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87868" indent="-337574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63015" indent="-337574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038163" indent="-337574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713310" indent="-337574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4388457" indent="-337574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063604" indent="-337574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5738752" indent="-337574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EF6B9C-9476-4B49-AA28-93284F79C3BF}" type="slidenum">
              <a:rPr lang="en-US" altLang="en-US" sz="1800">
                <a:solidFill>
                  <a:srgbClr val="000000"/>
                </a:solidFill>
              </a:rPr>
              <a:pPr/>
              <a:t>1</a:t>
            </a:fld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AEA1-6258-4959-8C70-43C1EE989C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37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2A34-2A05-49D2-A041-403C08B11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76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99EF6-1835-4357-B6D5-BE72232CA6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51EC-76F6-4A38-AA02-2527052133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138B7-46DE-42C9-BFD5-2AD2632B2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82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1F98B-E57D-4C53-ADB1-AB23B0159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2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68C34-EA76-4F6A-8EF4-7DFBACC46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2BAF-033E-4CD3-AEFC-E0D5CD56F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9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0E8D9-F94B-4660-8963-37317AEA6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8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7110D-2DBA-45D1-BFAB-56CA279C8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83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 rtlCol="0">
            <a:normAutofit/>
          </a:bodyPr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B2143-1C19-4027-BDC5-FACA1FC99A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97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70025" y="1612900"/>
            <a:ext cx="1844675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70025" y="8061325"/>
            <a:ext cx="18446750" cy="192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025" y="28065413"/>
            <a:ext cx="4811713" cy="1611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5013" y="28065413"/>
            <a:ext cx="7216775" cy="1611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063" y="28065413"/>
            <a:ext cx="4811712" cy="1611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904122D-B310-4176-A5A6-161F8E3A9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16033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6033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2pPr>
      <a:lvl3pPr algn="l" defTabSz="16033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3pPr>
      <a:lvl4pPr algn="l" defTabSz="16033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4pPr>
      <a:lvl5pPr algn="l" defTabSz="16033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603375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603375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603375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603375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00050" indent="-400050" algn="l" defTabSz="1603375" rtl="0" eaLnBrk="0" fontAlgn="base" hangingPunct="0">
        <a:lnSpc>
          <a:spcPct val="90000"/>
        </a:lnSpc>
        <a:spcBef>
          <a:spcPts val="1750"/>
        </a:spcBef>
        <a:spcAft>
          <a:spcPct val="0"/>
        </a:spcAft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738" indent="-400050" algn="l" defTabSz="1603375" rtl="0" eaLnBrk="0" fontAlgn="base" hangingPunct="0">
        <a:lnSpc>
          <a:spcPct val="90000"/>
        </a:lnSpc>
        <a:spcBef>
          <a:spcPts val="87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13" indent="-400050" algn="l" defTabSz="1603375" rtl="0" eaLnBrk="0" fontAlgn="base" hangingPunct="0">
        <a:lnSpc>
          <a:spcPct val="90000"/>
        </a:lnSpc>
        <a:spcBef>
          <a:spcPts val="875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6700" indent="-400050" algn="l" defTabSz="1603375" rtl="0" eaLnBrk="0" fontAlgn="base" hangingPunct="0">
        <a:lnSpc>
          <a:spcPct val="90000"/>
        </a:lnSpc>
        <a:spcBef>
          <a:spcPts val="875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608388" indent="-400050" algn="l" defTabSz="1603375" rtl="0" eaLnBrk="0" fontAlgn="base" hangingPunct="0">
        <a:lnSpc>
          <a:spcPct val="90000"/>
        </a:lnSpc>
        <a:spcBef>
          <a:spcPts val="875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8"/>
          <p:cNvSpPr txBox="1">
            <a:spLocks noChangeArrowheads="1"/>
          </p:cNvSpPr>
          <p:nvPr/>
        </p:nvSpPr>
        <p:spPr bwMode="auto">
          <a:xfrm>
            <a:off x="900113" y="7280275"/>
            <a:ext cx="50053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951163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951163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951163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951163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951163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95116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1" i="1">
              <a:solidFill>
                <a:srgbClr val="000000"/>
              </a:solidFill>
              <a:latin typeface="Kozuka Gothic Pro B" pitchFamily="34" charset="-128"/>
            </a:endParaRPr>
          </a:p>
        </p:txBody>
      </p:sp>
      <p:sp>
        <p:nvSpPr>
          <p:cNvPr id="12295" name="Text Box 63"/>
          <p:cNvSpPr txBox="1">
            <a:spLocks noChangeArrowheads="1"/>
          </p:cNvSpPr>
          <p:nvPr/>
        </p:nvSpPr>
        <p:spPr bwMode="auto">
          <a:xfrm>
            <a:off x="3517107" y="4374724"/>
            <a:ext cx="15911573" cy="3293209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175125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175125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175125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175125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175125"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i-FI" altLang="en-US" sz="8000" b="1" dirty="0">
                <a:solidFill>
                  <a:srgbClr val="000000"/>
                </a:solidFill>
              </a:rPr>
              <a:t>SMART SHOE RACK </a:t>
            </a:r>
          </a:p>
          <a:p>
            <a:pPr eaLnBrk="1" hangingPunct="1">
              <a:spcBef>
                <a:spcPct val="50000"/>
              </a:spcBef>
            </a:pPr>
            <a:r>
              <a:rPr lang="fi-FI" altLang="en-US" sz="3000" b="1" dirty="0">
                <a:solidFill>
                  <a:srgbClr val="000000"/>
                </a:solidFill>
                <a:latin typeface="Arial Black" panose="020B0A04020102020204" pitchFamily="34" charset="0"/>
              </a:rPr>
              <a:t>Nama Pelajar:CHONG KHENG CHEN</a:t>
            </a:r>
            <a:br>
              <a:rPr lang="fi-FI" altLang="en-US" sz="3000" b="1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fi-FI" altLang="en-US" sz="3000" b="1" dirty="0">
                <a:solidFill>
                  <a:srgbClr val="000000"/>
                </a:solidFill>
                <a:latin typeface="Arial Black" panose="020B0A04020102020204" pitchFamily="34" charset="0"/>
              </a:rPr>
              <a:t>No Pendaftaran:03DET22F1043 </a:t>
            </a:r>
          </a:p>
          <a:p>
            <a:pPr eaLnBrk="1" hangingPunct="1">
              <a:spcBef>
                <a:spcPct val="50000"/>
              </a:spcBef>
            </a:pPr>
            <a:r>
              <a:rPr lang="fi-FI" altLang="en-US" sz="3000" b="1" dirty="0">
                <a:solidFill>
                  <a:srgbClr val="000000"/>
                </a:solidFill>
                <a:latin typeface="Arial Black" panose="020B0A04020102020204" pitchFamily="34" charset="0"/>
              </a:rPr>
              <a:t>Nama Penyelia:</a:t>
            </a:r>
            <a:r>
              <a:rPr lang="en-MY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3000" b="1" dirty="0">
                <a:latin typeface="Arial Black" panose="020B0A04020102020204" pitchFamily="34" charset="0"/>
              </a:rPr>
              <a:t>PUAN HABSAH BT HUSSAIN</a:t>
            </a:r>
            <a:endParaRPr lang="en-US" altLang="en-US" sz="3000" b="1" dirty="0">
              <a:latin typeface="Arial Black" panose="020B0A040201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EB93C7F-F4AA-4E22-BD85-889400BF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AAD70-68D3-4F6B-A6AC-ECFCD888BF00}"/>
              </a:ext>
            </a:extLst>
          </p:cNvPr>
          <p:cNvSpPr/>
          <p:nvPr/>
        </p:nvSpPr>
        <p:spPr>
          <a:xfrm>
            <a:off x="-154164" y="-35432"/>
            <a:ext cx="21554833" cy="30315407"/>
          </a:xfrm>
          <a:prstGeom prst="rect">
            <a:avLst/>
          </a:prstGeom>
          <a:noFill/>
          <a:ln w="250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54593A54-00FE-4D68-8DF5-1829C151DE71}"/>
              </a:ext>
            </a:extLst>
          </p:cNvPr>
          <p:cNvGrpSpPr/>
          <p:nvPr/>
        </p:nvGrpSpPr>
        <p:grpSpPr>
          <a:xfrm>
            <a:off x="412287" y="8256782"/>
            <a:ext cx="8812993" cy="1392501"/>
            <a:chOff x="0" y="0"/>
            <a:chExt cx="8783368" cy="796688"/>
          </a:xfrm>
        </p:grpSpPr>
        <p:pic>
          <p:nvPicPr>
            <p:cNvPr id="35" name="Picture 29">
              <a:extLst>
                <a:ext uri="{FF2B5EF4-FFF2-40B4-BE49-F238E27FC236}">
                  <a16:creationId xmlns:a16="http://schemas.microsoft.com/office/drawing/2014/main" id="{E767DFE2-77A3-48B0-9F5C-4A9EE767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0" y="0"/>
              <a:ext cx="8783368" cy="796688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36" name="TextBox 30">
              <a:extLst>
                <a:ext uri="{FF2B5EF4-FFF2-40B4-BE49-F238E27FC236}">
                  <a16:creationId xmlns:a16="http://schemas.microsoft.com/office/drawing/2014/main" id="{576078D5-88BD-4F12-9B2A-15CB79E41732}"/>
                </a:ext>
              </a:extLst>
            </p:cNvPr>
            <p:cNvSpPr txBox="1"/>
            <p:nvPr/>
          </p:nvSpPr>
          <p:spPr>
            <a:xfrm>
              <a:off x="563649" y="368164"/>
              <a:ext cx="7656071" cy="187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6"/>
                </a:lnSpc>
              </a:pPr>
              <a:r>
                <a:rPr lang="en-US" sz="4000" dirty="0">
                  <a:solidFill>
                    <a:srgbClr val="E1F3FA"/>
                  </a:solidFill>
                  <a:latin typeface="Bahnschrift SemiBold SemiConden" panose="020B0502040204020203" pitchFamily="34" charset="0"/>
                </a:rPr>
                <a:t>PROJECT DESCRIPTION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325C7E2-F098-4484-9C79-558311CA9C1C}"/>
              </a:ext>
            </a:extLst>
          </p:cNvPr>
          <p:cNvSpPr txBox="1"/>
          <p:nvPr/>
        </p:nvSpPr>
        <p:spPr>
          <a:xfrm>
            <a:off x="161890" y="9922486"/>
            <a:ext cx="952051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Scan barcodes Attached to shoes, making it easy to identify and manage individual pairs.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the scanned barcode data to a google sheets database for logging and tracking shoe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Utilize </a:t>
            </a:r>
            <a:r>
              <a:rPr lang="en-US" sz="2400" dirty="0" err="1"/>
              <a:t>blynk</a:t>
            </a:r>
            <a:r>
              <a:rPr lang="en-US" sz="2400" dirty="0"/>
              <a:t>, an </a:t>
            </a:r>
            <a:r>
              <a:rPr lang="en-US" sz="2400" dirty="0" err="1"/>
              <a:t>iot</a:t>
            </a:r>
            <a:r>
              <a:rPr lang="en-US" sz="2400" dirty="0"/>
              <a:t> platform, to allow remote control of the system. Users can effortlessly select which shoe to retrieve through A mobile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movement of the shoe rack is controlled by stepper motors that navigate in x, y, and z directions, ensuring the selected shoe is accurately retrieved and brought down to the user.</a:t>
            </a:r>
          </a:p>
        </p:txBody>
      </p:sp>
      <p:grpSp>
        <p:nvGrpSpPr>
          <p:cNvPr id="62" name="Group 28">
            <a:extLst>
              <a:ext uri="{FF2B5EF4-FFF2-40B4-BE49-F238E27FC236}">
                <a16:creationId xmlns:a16="http://schemas.microsoft.com/office/drawing/2014/main" id="{B4AA3568-6B05-42E1-90FC-F7C0B7FF8712}"/>
              </a:ext>
            </a:extLst>
          </p:cNvPr>
          <p:cNvGrpSpPr/>
          <p:nvPr/>
        </p:nvGrpSpPr>
        <p:grpSpPr>
          <a:xfrm>
            <a:off x="11091783" y="10543389"/>
            <a:ext cx="8889348" cy="1527102"/>
            <a:chOff x="-97418" y="-40532"/>
            <a:chExt cx="8783368" cy="796688"/>
          </a:xfrm>
        </p:grpSpPr>
        <p:pic>
          <p:nvPicPr>
            <p:cNvPr id="63" name="Picture 29">
              <a:extLst>
                <a:ext uri="{FF2B5EF4-FFF2-40B4-BE49-F238E27FC236}">
                  <a16:creationId xmlns:a16="http://schemas.microsoft.com/office/drawing/2014/main" id="{3001A33F-8371-421E-95AB-09D73F55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-97418" y="-40532"/>
              <a:ext cx="8783368" cy="796688"/>
            </a:xfrm>
            <a:prstGeom prst="rect">
              <a:avLst/>
            </a:prstGeom>
          </p:spPr>
        </p:pic>
        <p:sp>
          <p:nvSpPr>
            <p:cNvPr id="65" name="TextBox 30">
              <a:extLst>
                <a:ext uri="{FF2B5EF4-FFF2-40B4-BE49-F238E27FC236}">
                  <a16:creationId xmlns:a16="http://schemas.microsoft.com/office/drawing/2014/main" id="{9FAACDE7-3933-46B7-B078-195B9B960365}"/>
                </a:ext>
              </a:extLst>
            </p:cNvPr>
            <p:cNvSpPr txBox="1"/>
            <p:nvPr/>
          </p:nvSpPr>
          <p:spPr>
            <a:xfrm>
              <a:off x="563649" y="368164"/>
              <a:ext cx="7656071" cy="170535"/>
            </a:xfrm>
            <a:prstGeom prst="rect">
              <a:avLst/>
            </a:prstGeom>
            <a:no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6"/>
                </a:lnSpc>
              </a:pPr>
              <a:r>
                <a:rPr lang="en-US" sz="4000" dirty="0">
                  <a:solidFill>
                    <a:srgbClr val="E1F3FA"/>
                  </a:solidFill>
                  <a:latin typeface="Bahnschrift SemiBold SemiConden" panose="020B0502040204020203" pitchFamily="34" charset="0"/>
                </a:rPr>
                <a:t>MARKET POTENTIAL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0487186-BE42-416C-953E-CB729CD98AC6}"/>
              </a:ext>
            </a:extLst>
          </p:cNvPr>
          <p:cNvSpPr txBox="1"/>
          <p:nvPr/>
        </p:nvSpPr>
        <p:spPr>
          <a:xfrm>
            <a:off x="11005212" y="12349738"/>
            <a:ext cx="952051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1. Target Market</a:t>
            </a:r>
          </a:p>
          <a:p>
            <a:r>
              <a:rPr lang="en-US" sz="2400" dirty="0"/>
              <a:t>   - Shoe retailers &amp; boutiques</a:t>
            </a:r>
          </a:p>
          <a:p>
            <a:r>
              <a:rPr lang="en-US" sz="2400" dirty="0"/>
              <a:t>   - Department stores with large shoe inventories</a:t>
            </a:r>
          </a:p>
          <a:p>
            <a:r>
              <a:rPr lang="en-US" sz="2400" dirty="0"/>
              <a:t>   - Shoe storage solutions for shoe stores and shoe factories.</a:t>
            </a:r>
          </a:p>
          <a:p>
            <a:r>
              <a:rPr lang="en-US" sz="2400" dirty="0"/>
              <a:t>   - Commercial spaces with high foot traffic (malls, airports)</a:t>
            </a:r>
          </a:p>
          <a:p>
            <a:endParaRPr lang="en-US" sz="2400" dirty="0"/>
          </a:p>
          <a:p>
            <a:r>
              <a:rPr lang="en-US" sz="2400" dirty="0"/>
              <a:t>2. Competitive Advantages</a:t>
            </a:r>
          </a:p>
          <a:p>
            <a:r>
              <a:rPr lang="en-US" sz="2400" dirty="0"/>
              <a:t>   - Automated shoe management for efficient inventory control</a:t>
            </a:r>
          </a:p>
          <a:p>
            <a:r>
              <a:rPr lang="en-US" sz="2400" dirty="0"/>
              <a:t>   - Fast, organized access to shoes for customers</a:t>
            </a:r>
          </a:p>
          <a:p>
            <a:r>
              <a:rPr lang="en-US" sz="2400" dirty="0"/>
              <a:t>   - Barcode integration for easy tracking and inventory updates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28">
            <a:extLst>
              <a:ext uri="{FF2B5EF4-FFF2-40B4-BE49-F238E27FC236}">
                <a16:creationId xmlns:a16="http://schemas.microsoft.com/office/drawing/2014/main" id="{7B6458A9-4A75-40D3-94F3-EF283FD40A59}"/>
              </a:ext>
            </a:extLst>
          </p:cNvPr>
          <p:cNvGrpSpPr/>
          <p:nvPr/>
        </p:nvGrpSpPr>
        <p:grpSpPr>
          <a:xfrm>
            <a:off x="467366" y="14255354"/>
            <a:ext cx="8909563" cy="1474422"/>
            <a:chOff x="0" y="0"/>
            <a:chExt cx="8783368" cy="796688"/>
          </a:xfrm>
        </p:grpSpPr>
        <p:pic>
          <p:nvPicPr>
            <p:cNvPr id="68" name="Picture 29">
              <a:extLst>
                <a:ext uri="{FF2B5EF4-FFF2-40B4-BE49-F238E27FC236}">
                  <a16:creationId xmlns:a16="http://schemas.microsoft.com/office/drawing/2014/main" id="{4A4173BE-133E-445F-BE20-7ED18EBB6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0" y="0"/>
              <a:ext cx="8783368" cy="796688"/>
            </a:xfrm>
            <a:prstGeom prst="rect">
              <a:avLst/>
            </a:prstGeom>
          </p:spPr>
        </p:pic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F88B229A-6E93-4D48-A20A-7ED8FA88ADCC}"/>
                </a:ext>
              </a:extLst>
            </p:cNvPr>
            <p:cNvSpPr txBox="1"/>
            <p:nvPr/>
          </p:nvSpPr>
          <p:spPr>
            <a:xfrm>
              <a:off x="563649" y="368164"/>
              <a:ext cx="7656071" cy="176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6"/>
                </a:lnSpc>
              </a:pPr>
              <a:r>
                <a:rPr lang="en-US" sz="4000" dirty="0">
                  <a:solidFill>
                    <a:srgbClr val="E1F3FA"/>
                  </a:solidFill>
                  <a:latin typeface="Bahnschrift SemiBold SemiConden" panose="020B0502040204020203" pitchFamily="34" charset="0"/>
                </a:rPr>
                <a:t>PROBLEM STATEMENT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A28C9A5-70E5-41FD-BADA-5B157465C477}"/>
              </a:ext>
            </a:extLst>
          </p:cNvPr>
          <p:cNvSpPr txBox="1"/>
          <p:nvPr/>
        </p:nvSpPr>
        <p:spPr>
          <a:xfrm>
            <a:off x="329773" y="16116151"/>
            <a:ext cx="952051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/>
              <a:t>Limited storage capacity and inefficient space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/>
              <a:t>Difficulty in sorting and retrieving shoes, especially by style, size, or color.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/>
              <a:t>Hygiene and safety concerns due to disorganized shoe placement, leading to potential falling hazards.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/>
              <a:t>Manual stock management in stores is time-consuming and error-prone, often resulting in inventory issues (overstock or out-of-stock).</a:t>
            </a:r>
            <a:endParaRPr lang="en-MY" sz="2400" dirty="0"/>
          </a:p>
        </p:txBody>
      </p:sp>
      <p:grpSp>
        <p:nvGrpSpPr>
          <p:cNvPr id="71" name="Group 28">
            <a:extLst>
              <a:ext uri="{FF2B5EF4-FFF2-40B4-BE49-F238E27FC236}">
                <a16:creationId xmlns:a16="http://schemas.microsoft.com/office/drawing/2014/main" id="{31877DE4-400F-4078-A536-9488DCB0BFA6}"/>
              </a:ext>
            </a:extLst>
          </p:cNvPr>
          <p:cNvGrpSpPr/>
          <p:nvPr/>
        </p:nvGrpSpPr>
        <p:grpSpPr>
          <a:xfrm>
            <a:off x="11267612" y="16303412"/>
            <a:ext cx="8909563" cy="1527102"/>
            <a:chOff x="0" y="0"/>
            <a:chExt cx="8783368" cy="796688"/>
          </a:xfrm>
        </p:grpSpPr>
        <p:pic>
          <p:nvPicPr>
            <p:cNvPr id="72" name="Picture 29">
              <a:extLst>
                <a:ext uri="{FF2B5EF4-FFF2-40B4-BE49-F238E27FC236}">
                  <a16:creationId xmlns:a16="http://schemas.microsoft.com/office/drawing/2014/main" id="{E45F8C95-A0C6-49FD-ADB6-623F5C3BA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0" y="0"/>
              <a:ext cx="8783368" cy="796688"/>
            </a:xfrm>
            <a:prstGeom prst="rect">
              <a:avLst/>
            </a:prstGeom>
          </p:spPr>
        </p:pic>
        <p:sp>
          <p:nvSpPr>
            <p:cNvPr id="73" name="TextBox 30">
              <a:extLst>
                <a:ext uri="{FF2B5EF4-FFF2-40B4-BE49-F238E27FC236}">
                  <a16:creationId xmlns:a16="http://schemas.microsoft.com/office/drawing/2014/main" id="{49EF5A1F-9673-4D8B-A9CC-23FE761B13B8}"/>
                </a:ext>
              </a:extLst>
            </p:cNvPr>
            <p:cNvSpPr txBox="1"/>
            <p:nvPr/>
          </p:nvSpPr>
          <p:spPr>
            <a:xfrm>
              <a:off x="563649" y="368164"/>
              <a:ext cx="7656071" cy="170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6"/>
                </a:lnSpc>
              </a:pPr>
              <a:r>
                <a:rPr lang="en-US" sz="4000" dirty="0">
                  <a:solidFill>
                    <a:srgbClr val="E1F3FA"/>
                  </a:solidFill>
                  <a:latin typeface="Bahnschrift SemiBold SemiConden" panose="020B0502040204020203" pitchFamily="34" charset="0"/>
                </a:rPr>
                <a:t>IMPACT PROJECT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662E1F-A089-487B-8DE6-1F4553ED29A7}"/>
              </a:ext>
            </a:extLst>
          </p:cNvPr>
          <p:cNvSpPr txBox="1"/>
          <p:nvPr/>
        </p:nvSpPr>
        <p:spPr>
          <a:xfrm>
            <a:off x="10962136" y="18218242"/>
            <a:ext cx="952051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Streamlines inventory management for commercial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Automates shoe storage and retrieval</a:t>
            </a:r>
            <a:endParaRPr lang="en-M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Faster, more personalized service for customers</a:t>
            </a:r>
            <a:endParaRPr lang="en-M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access to shoes with automated retrieval</a:t>
            </a:r>
            <a:endParaRPr lang="en-M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Reduces labor costs by minimizing manual shoe handling</a:t>
            </a:r>
            <a:endParaRPr lang="en-M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Improves accuracy in stock management</a:t>
            </a:r>
            <a:endParaRPr lang="en-M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/>
              <a:t>Enhances business automation trends</a:t>
            </a:r>
          </a:p>
        </p:txBody>
      </p:sp>
      <p:grpSp>
        <p:nvGrpSpPr>
          <p:cNvPr id="75" name="Group 28">
            <a:extLst>
              <a:ext uri="{FF2B5EF4-FFF2-40B4-BE49-F238E27FC236}">
                <a16:creationId xmlns:a16="http://schemas.microsoft.com/office/drawing/2014/main" id="{ADC04EF1-95F4-4C8D-9D59-E7105ABD3928}"/>
              </a:ext>
            </a:extLst>
          </p:cNvPr>
          <p:cNvGrpSpPr/>
          <p:nvPr/>
        </p:nvGrpSpPr>
        <p:grpSpPr>
          <a:xfrm>
            <a:off x="631371" y="19453489"/>
            <a:ext cx="8745558" cy="1442409"/>
            <a:chOff x="0" y="0"/>
            <a:chExt cx="8783368" cy="796688"/>
          </a:xfrm>
        </p:grpSpPr>
        <p:pic>
          <p:nvPicPr>
            <p:cNvPr id="76" name="Picture 29">
              <a:extLst>
                <a:ext uri="{FF2B5EF4-FFF2-40B4-BE49-F238E27FC236}">
                  <a16:creationId xmlns:a16="http://schemas.microsoft.com/office/drawing/2014/main" id="{D8B16B43-CD0C-42A0-B232-5A7D6534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0" y="0"/>
              <a:ext cx="8783368" cy="796688"/>
            </a:xfrm>
            <a:prstGeom prst="rect">
              <a:avLst/>
            </a:prstGeom>
          </p:spPr>
        </p:pic>
        <p:sp>
          <p:nvSpPr>
            <p:cNvPr id="77" name="TextBox 30">
              <a:extLst>
                <a:ext uri="{FF2B5EF4-FFF2-40B4-BE49-F238E27FC236}">
                  <a16:creationId xmlns:a16="http://schemas.microsoft.com/office/drawing/2014/main" id="{880B772E-0906-40B6-BCCB-4779FF3D7D43}"/>
                </a:ext>
              </a:extLst>
            </p:cNvPr>
            <p:cNvSpPr txBox="1"/>
            <p:nvPr/>
          </p:nvSpPr>
          <p:spPr>
            <a:xfrm>
              <a:off x="563649" y="368164"/>
              <a:ext cx="7656071" cy="18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6"/>
                </a:lnSpc>
              </a:pPr>
              <a:r>
                <a:rPr lang="en-US" sz="4000" dirty="0">
                  <a:solidFill>
                    <a:srgbClr val="E1F3FA"/>
                  </a:solidFill>
                  <a:latin typeface="Bahnschrift SemiBold SemiConden" panose="020B0502040204020203" pitchFamily="34" charset="0"/>
                </a:rPr>
                <a:t>PROJECT OBJECTIVE</a:t>
              </a:r>
            </a:p>
          </p:txBody>
        </p:sp>
      </p:grpSp>
      <p:grpSp>
        <p:nvGrpSpPr>
          <p:cNvPr id="78" name="Group 28">
            <a:extLst>
              <a:ext uri="{FF2B5EF4-FFF2-40B4-BE49-F238E27FC236}">
                <a16:creationId xmlns:a16="http://schemas.microsoft.com/office/drawing/2014/main" id="{10C2AAD3-545B-438E-867D-F5FEE36A3263}"/>
              </a:ext>
            </a:extLst>
          </p:cNvPr>
          <p:cNvGrpSpPr/>
          <p:nvPr/>
        </p:nvGrpSpPr>
        <p:grpSpPr>
          <a:xfrm>
            <a:off x="11360390" y="21097898"/>
            <a:ext cx="8938592" cy="1391328"/>
            <a:chOff x="0" y="144755"/>
            <a:chExt cx="8783368" cy="796688"/>
          </a:xfrm>
        </p:grpSpPr>
        <p:pic>
          <p:nvPicPr>
            <p:cNvPr id="79" name="Picture 29">
              <a:extLst>
                <a:ext uri="{FF2B5EF4-FFF2-40B4-BE49-F238E27FC236}">
                  <a16:creationId xmlns:a16="http://schemas.microsoft.com/office/drawing/2014/main" id="{626F3C71-8BBD-4352-851D-DBDB7489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0" y="144755"/>
              <a:ext cx="8783368" cy="796688"/>
            </a:xfrm>
            <a:prstGeom prst="rect">
              <a:avLst/>
            </a:prstGeom>
          </p:spPr>
        </p:pic>
        <p:sp>
          <p:nvSpPr>
            <p:cNvPr id="80" name="TextBox 30">
              <a:extLst>
                <a:ext uri="{FF2B5EF4-FFF2-40B4-BE49-F238E27FC236}">
                  <a16:creationId xmlns:a16="http://schemas.microsoft.com/office/drawing/2014/main" id="{EBB7BB35-30F9-4074-9095-7BD916EBBC3D}"/>
                </a:ext>
              </a:extLst>
            </p:cNvPr>
            <p:cNvSpPr txBox="1"/>
            <p:nvPr/>
          </p:nvSpPr>
          <p:spPr>
            <a:xfrm>
              <a:off x="563649" y="527582"/>
              <a:ext cx="7656071" cy="187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6"/>
                </a:lnSpc>
              </a:pPr>
              <a:r>
                <a:rPr lang="en-US" sz="4000" dirty="0">
                  <a:solidFill>
                    <a:srgbClr val="E1F3FA"/>
                  </a:solidFill>
                  <a:latin typeface="Bahnschrift SemiBold SemiConden" panose="020B0502040204020203" pitchFamily="34" charset="0"/>
                </a:rPr>
                <a:t>PROJECT PICTURE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EBE43DF-4FE4-4201-B546-25380A83C1C7}"/>
              </a:ext>
            </a:extLst>
          </p:cNvPr>
          <p:cNvSpPr txBox="1"/>
          <p:nvPr/>
        </p:nvSpPr>
        <p:spPr>
          <a:xfrm>
            <a:off x="334853" y="21437118"/>
            <a:ext cx="952051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Modular Design</a:t>
            </a:r>
            <a:r>
              <a:rPr lang="en-US" sz="2400" dirty="0"/>
              <a:t>: Develop a customizable shoe storage system with a unified and expandable structure, allowing users to adjust modules based on space and needs.</a:t>
            </a:r>
          </a:p>
          <a:p>
            <a:endParaRPr lang="en-US" sz="2400" dirty="0"/>
          </a:p>
          <a:p>
            <a:r>
              <a:rPr lang="en-US" sz="2400" b="1" dirty="0"/>
              <a:t>User-Friendly Interface</a:t>
            </a:r>
            <a:r>
              <a:rPr lang="en-US" sz="2400" dirty="0"/>
              <a:t>: Provide a mobile app Blynk that allows users to </a:t>
            </a:r>
            <a:r>
              <a:rPr lang="en-US" sz="2400" b="1" dirty="0"/>
              <a:t>remote control</a:t>
            </a:r>
            <a:r>
              <a:rPr lang="en-US" sz="2400" dirty="0"/>
              <a:t> and retrieve shoes from the storage system.  </a:t>
            </a:r>
          </a:p>
          <a:p>
            <a:endParaRPr lang="en-US" sz="2400" dirty="0"/>
          </a:p>
          <a:p>
            <a:r>
              <a:rPr lang="en-US" sz="2400" b="1" dirty="0"/>
              <a:t>Automation</a:t>
            </a:r>
            <a:r>
              <a:rPr lang="en-US" sz="2400" dirty="0"/>
              <a:t>: Automate the process of shoe storage and retrieval using a 3x3 grid system with 2 active compartments.</a:t>
            </a:r>
          </a:p>
          <a:p>
            <a:endParaRPr lang="en-US" sz="2400" dirty="0"/>
          </a:p>
          <a:p>
            <a:r>
              <a:rPr lang="en-US" sz="2400" b="1" dirty="0"/>
              <a:t>Barcode Integration</a:t>
            </a:r>
            <a:r>
              <a:rPr lang="en-US" sz="2400" dirty="0"/>
              <a:t>: Implement a barcode scanner for efficient shoe identification and placement.</a:t>
            </a:r>
          </a:p>
          <a:p>
            <a:endParaRPr lang="en-US" sz="2400" dirty="0"/>
          </a:p>
          <a:p>
            <a:r>
              <a:rPr lang="en-US" sz="2400" b="1" dirty="0"/>
              <a:t>IoT Control</a:t>
            </a:r>
            <a:r>
              <a:rPr lang="en-US" sz="2400" dirty="0"/>
              <a:t>: Utilize IoT technology via Blynk for remote operation, enhancing user convenience.</a:t>
            </a:r>
            <a:endParaRPr lang="en-MY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C87E3-B44D-4C54-9E23-B86EFBC9DB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54165" y="28284338"/>
            <a:ext cx="21540319" cy="20035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D3E0A-2F3E-4363-AD4F-F0AA2A005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8678" y="-40212"/>
            <a:ext cx="21554833" cy="39075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3E21B6-C81A-D63A-80AD-B53EA4CCB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66" y="4103508"/>
            <a:ext cx="3029611" cy="39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73CAC-C86B-3EF0-1DF6-9971DD18C5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3"/>
          <a:stretch/>
        </p:blipFill>
        <p:spPr>
          <a:xfrm>
            <a:off x="13459311" y="4273409"/>
            <a:ext cx="7760823" cy="616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8C679-C07A-525A-8A1B-D53BA25B2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2136" y="22701845"/>
            <a:ext cx="9758645" cy="542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2757</TotalTime>
  <Words>408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Kozuka Gothic Pro B</vt:lpstr>
      <vt:lpstr>Arial</vt:lpstr>
      <vt:lpstr>Arial Black</vt:lpstr>
      <vt:lpstr>Bahnschrift SemiBold SemiConden</vt:lpstr>
      <vt:lpstr>Calibri</vt:lpstr>
      <vt:lpstr>Calibri Light</vt:lpstr>
      <vt:lpstr>Office Theme</vt:lpstr>
      <vt:lpstr>PowerPoint Presentation</vt:lpstr>
    </vt:vector>
  </TitlesOfParts>
  <Company>Universiti Tun Hussein Onn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POLIMAS</dc:creator>
  <cp:lastModifiedBy>chong kheng chen</cp:lastModifiedBy>
  <cp:revision>266</cp:revision>
  <cp:lastPrinted>2013-09-12T03:28:23Z</cp:lastPrinted>
  <dcterms:created xsi:type="dcterms:W3CDTF">2012-06-21T05:16:04Z</dcterms:created>
  <dcterms:modified xsi:type="dcterms:W3CDTF">2024-10-26T08:02:26Z</dcterms:modified>
</cp:coreProperties>
</file>