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Lexend Dec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9546D8-CBF7-4BA4-96F0-D49114C2DF60}">
  <a:tblStyle styleId="{8F9546D8-CBF7-4BA4-96F0-D49114C2DF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LexendDeca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exendDe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fcea7e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fcea7e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fcea7e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fcea7e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fcea7e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fcea7e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2fcea7e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2fcea7e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fcea7e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2fcea7e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00e03d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00e03d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00e03d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00e03d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00e03d0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c00e03d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c00e03d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c00e03d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00e03d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c00e03d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bfae64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ebfae64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00e03d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00e03d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c00e03d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c00e03d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00e03d0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c00e03d0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00e03d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00e03d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c00e03d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c00e03d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c00e03d0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c00e03d0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c00e03d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c00e03d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c00e03d0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c00e03d0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c00e03d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c00e03d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00e03d0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00e03d0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00e03d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00e03d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00e03d0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00e03d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c00e03d0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c00e03d0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c00e03d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c00e03d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c00e03d0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c00e03d0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c00e03d0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c00e03d0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c00e03d0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c00e03d0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c00e03d0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c00e03d0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00e03d0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00e03d0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00e03d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00e03d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f3820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f3820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fcea7e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fcea7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fcea7e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fcea7e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2fcea7e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2fcea7e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fcea7e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2fcea7e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96050"/>
            <a:ext cx="8520600" cy="17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Collections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82750" y="13014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Stack is child class of Vector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Stack class in java represents LIFO (Last in First Out) stack of objects.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757400" y="2026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{8F9546D8-CBF7-4BA4-96F0-D49114C2DF60}</a:tableStyleId>
              </a:tblPr>
              <a:tblGrid>
                <a:gridCol w="3204950"/>
                <a:gridCol w="4273275"/>
              </a:tblGrid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Method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Description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E push(E item);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Pushes the item on top of the stack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synchronized E pop();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Removes the item at the top of the stack and returns that item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synchronized E peek();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Returns the item at the top of the stack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boolean empty();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Checks whether stack is empty or not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synchronized int search(Object o);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Returns the position of an object in the      stack.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130150"/>
            <a:ext cx="85206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Set Interface</a:t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Set Interface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82750" y="13014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The set interface is an unordered collection of objects in which duplicate values cannot be stored.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The Java Set does not provide control over the position of insertion or deletion of elements.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Basically, Set is implemented by HashSet, LinkedHashSet or TreeSet (sorted representation).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HashSet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82750" y="13014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Implements Set Interface.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Underlying data structure for HashSet is hashtable.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As it implements the Set Interface, duplicate values are not allowed.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Objects that you insert in HashSet are not guaranteed to be inserted in same order. Objects are inserted based on their hash code.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NULL elements are allowed in HashSet.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Execution time of add(), contains(), remove(), size() is constant even for large sets.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HashSet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009800" y="4169825"/>
            <a:ext cx="31242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Set data: 34 12 45 63  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628900" y="1470925"/>
            <a:ext cx="5886000" cy="23949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"Set data: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List Iterator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List Iterator is used to traverse forward and backward directions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1528075" y="15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{8F9546D8-CBF7-4BA4-96F0-D49114C2DF60}</a:tableStyleId>
              </a:tblPr>
              <a:tblGrid>
                <a:gridCol w="3043925"/>
                <a:gridCol w="3043925"/>
              </a:tblGrid>
              <a:tr h="28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Method</a:t>
                      </a:r>
                      <a:endParaRPr b="1"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85475" marB="85475" marR="85500" marL="855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Description</a:t>
                      </a:r>
                      <a:endParaRPr b="1"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85475" marB="85475" marR="85500" marL="855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1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boolean hasNext()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This method return true if the list iterator has more elements when traversing the list in the forward direction.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Object next()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This method return the next element in the list and advances the cursor position.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boolean hasPrevious()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This method return true if this list iterator has more elements when traversing the list in the reverse direction.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Object previous()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This method return the previous element in the list and moves the cursor position backwards.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56975" marB="56975" marR="57000" marL="5700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List Iterator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103150" y="1152476"/>
            <a:ext cx="2495700" cy="24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Forward Traversal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20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9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22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53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Backward Traversal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53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22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9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20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6060250" y="3749925"/>
            <a:ext cx="253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Question: What happens if the backward traversal happens before the forward? 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82800" y="1374225"/>
            <a:ext cx="4757100" cy="29448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"Forward Traversal"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"Backward Traversal"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hasPrevious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Review Question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188500" y="1155050"/>
            <a:ext cx="373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1" lang="en" u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Find the output</a:t>
            </a:r>
            <a:endParaRPr i="0" u="none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AutoNum type="alphaLcPeriod"/>
            </a:pPr>
            <a:r>
              <a:rPr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Compilation Error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AutoNum type="alphaLcPeriod"/>
            </a:pPr>
            <a:r>
              <a:rPr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Runtime Error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AutoNum type="alphaLcPeriod"/>
            </a:pPr>
            <a:r>
              <a:rPr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[Sachin, Rahul, 10]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[Sachin, Rahul, 10]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188500" y="3136250"/>
            <a:ext cx="3657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Note: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No compilation error because add(Object o) method in the ArrayList class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Runtime Error because integer object is type case to String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Solution: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" u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Generics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567100" y="1641150"/>
            <a:ext cx="3940200" cy="24423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"Sachin"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"Rahul"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;i&lt;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;i++)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s[i] = (String)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(al);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(s));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Wildcard in Generics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1375950" y="1295700"/>
            <a:ext cx="6392100" cy="28629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"Area of Rect:"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"Area of circle:"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Wildcard in Generics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375950" y="1064725"/>
            <a:ext cx="6392100" cy="30579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//creating a method that accepts only child class of Shape  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drawShapes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[]){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drawShapes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drawShapes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}}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987425" y="3780475"/>
            <a:ext cx="3124200" cy="95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Area of Rect:15.0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Area of circle:12.56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Area of circle:78.5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What are Collections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609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Group of Objects treated as a single Object.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457200" lvl="0" marL="609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546100" lvl="0" marL="609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Java provides supports for manipulating collections in the form of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3" marL="14382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–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Collection Interfaces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3" marL="14382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–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Collection Classes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457200" lvl="0" marL="609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546100" lvl="0" marL="609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Collection interfaces provide basic functionalities whereas collection classes provides their concrete implementation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Wildcard in Generics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311700" y="10177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375950" y="1147238"/>
            <a:ext cx="6392100" cy="28929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   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1981800" y="4169650"/>
            <a:ext cx="5180400" cy="7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list1, list3, list4 – compilation error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Type not applicable for the arguements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Wildcard in Generics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1375950" y="1119850"/>
            <a:ext cx="6392100" cy="30498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   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233675" y="3814350"/>
            <a:ext cx="3048000" cy="116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[1, 2, 3]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[1.1, 2.2, 3.3]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[1.1, 2.2, 3.3]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[s, j, r]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Upper Bounded Wildcard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1375950" y="1203763"/>
            <a:ext cx="6392100" cy="28821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370750" y="4271900"/>
            <a:ext cx="4402500" cy="7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list4 – compilation error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Type not applicable for the arguements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Lower Bounded Wildcard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2895600" y="3995750"/>
            <a:ext cx="3048000" cy="95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list3 – compilation error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Type not applicable for the arguements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1375950" y="1193325"/>
            <a:ext cx="6392100" cy="26781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   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768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Comparable Interface</a:t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Comparable Interface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304800" y="111766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It is used to order the objects of user-defined class.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It is found in java.lang package and contains only one method named compareTo(Object)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Elements can be sorted based on single data member eg: account number, name or age.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We can sort the elements of: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String objects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Wrapper class objects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User-defined class objects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Comparable-Example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1375950" y="1189800"/>
            <a:ext cx="6392100" cy="35646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2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"Acc. No.: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Name: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Amount: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Comparable-Example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1375950" y="1570450"/>
            <a:ext cx="6392100" cy="2724900"/>
          </a:xfrm>
          <a:prstGeom prst="roundRect">
            <a:avLst>
              <a:gd fmla="val 6171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"Ankit"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"Ashok"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,“Ryan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",5000));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Collections.sort(al);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for(Account a:al) 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System.out.println(a);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1723800"/>
            <a:ext cx="85206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Comparator </a:t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Interface</a:t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Comparator Interface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311700" y="10525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Used to order user defined class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This interface is found in java.util package and contains 2 methods 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just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compare(Object obj1,Object obj2) 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just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equals(Object element)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It provides multiple sorting sequence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just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Elements can be sorted based on any data member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Collection Classes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8800" lvl="0" marL="609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Collection classes are standard classes that implement collection interfaces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558800" lvl="0" marL="60960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Some Collection Classes are abstract and some classes are concrete and can be used as it is.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558800" lvl="0" marL="60960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Important Collection Classes: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AbstractCollection  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AbstractList 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AbstractSequentialList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LinkedList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ArrayList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AbstractSet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HasSet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LinkedHashSet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627062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 Deca"/>
              <a:buChar char="✔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TreeSet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Comparator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1367250" y="1609800"/>
            <a:ext cx="6409500" cy="25209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"Acc. No.: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Name: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Amount: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Comparator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2193450" y="1939675"/>
            <a:ext cx="4757100" cy="17982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AmtCmp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 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Comparator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83" name="Google Shape;283;p44"/>
          <p:cNvSpPr/>
          <p:nvPr/>
        </p:nvSpPr>
        <p:spPr>
          <a:xfrm>
            <a:off x="2193450" y="1916050"/>
            <a:ext cx="4757100" cy="17982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AccCmp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 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Comparator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1415850" y="1189225"/>
            <a:ext cx="6021300" cy="33621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"Ankit"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"Ashok"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"Ryan"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"Comparison on Amount"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AmtCmp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"Comparison on Acc. No."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AccCmp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Overriding Equals method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1329750" y="1181400"/>
            <a:ext cx="6484500" cy="34563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(!(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Overriding Equals method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311700" y="9440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1141050" y="1444900"/>
            <a:ext cx="6570900" cy="29448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"Acc. No.: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+acc+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Name: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+name+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Amount: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+amt;}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arg0,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arg1)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TODO Auto-generated method stub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"Ryan"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"Ryan"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"Ryan"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)));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Bounds in Generics (Comparator)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304800" y="98308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960600" y="1217150"/>
            <a:ext cx="7222800" cy="32274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"Max of %d, %d and %d is %d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"Max of %.1f,%.1f and %.1f is %.1f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6.6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8.8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7.7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6.6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8.8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7.7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));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"Max of %s,%s and %s is %s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));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5090850" y="3743700"/>
            <a:ext cx="3352800" cy="95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Max of 3, 4 and 5 is 5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Max of 6.6,8.8 and 7.7 is 8.8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Max of s,j and r is s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Multiple Bounds in Generics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311700" y="10482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7" name="Google Shape;317;p49"/>
          <p:cNvSpPr/>
          <p:nvPr/>
        </p:nvSpPr>
        <p:spPr>
          <a:xfrm>
            <a:off x="618750" y="1048200"/>
            <a:ext cx="7615500" cy="31332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"Max of %d, %d and %d is %d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"Max of %.1f,%.1f and %.1f is %.1f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6.6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8.8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7.7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6.6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8.8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7.7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));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"Max of %s,%s and %s is %s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));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 }   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796350" y="4368000"/>
            <a:ext cx="72603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Error: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100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The method maximum(T, T, T) in the type test is not applicable for the arguments (String, String, String)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Partial View of Collection’s Framework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808550" y="2170275"/>
            <a:ext cx="16854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AbstractCollection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808550" y="2850750"/>
            <a:ext cx="16854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AbstractList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5664025" y="1512713"/>
            <a:ext cx="11940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Collection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6499675" y="2170263"/>
            <a:ext cx="11940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Set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499675" y="2915888"/>
            <a:ext cx="11940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Sorted Set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727775" y="2170263"/>
            <a:ext cx="11940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List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39650" y="3626725"/>
            <a:ext cx="16854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ArrayList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169000" y="3668363"/>
            <a:ext cx="20757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AbstractSequentialList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364150" y="4284075"/>
            <a:ext cx="1685400" cy="35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Linked</a:t>
            </a:r>
            <a:r>
              <a:rPr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List</a:t>
            </a:r>
            <a:endParaRPr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81" name="Google Shape;81;p16"/>
          <p:cNvCxnSpPr>
            <a:endCxn id="72" idx="2"/>
          </p:cNvCxnSpPr>
          <p:nvPr/>
        </p:nvCxnSpPr>
        <p:spPr>
          <a:xfrm rot="10800000">
            <a:off x="2651250" y="2524875"/>
            <a:ext cx="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flipH="1" rot="10800000">
            <a:off x="1682350" y="3400075"/>
            <a:ext cx="2535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>
            <a:stCxn id="78" idx="0"/>
          </p:cNvCxnSpPr>
          <p:nvPr/>
        </p:nvCxnSpPr>
        <p:spPr>
          <a:xfrm rot="10800000">
            <a:off x="1682350" y="3399925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9" idx="0"/>
          </p:cNvCxnSpPr>
          <p:nvPr/>
        </p:nvCxnSpPr>
        <p:spPr>
          <a:xfrm rot="10800000">
            <a:off x="4202950" y="3385463"/>
            <a:ext cx="39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3" idx="2"/>
          </p:cNvCxnSpPr>
          <p:nvPr/>
        </p:nvCxnSpPr>
        <p:spPr>
          <a:xfrm>
            <a:off x="2651250" y="3205350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" name="Google Shape;86;p16"/>
          <p:cNvCxnSpPr>
            <a:stCxn id="80" idx="0"/>
            <a:endCxn id="79" idx="2"/>
          </p:cNvCxnSpPr>
          <p:nvPr/>
        </p:nvCxnSpPr>
        <p:spPr>
          <a:xfrm rot="10800000">
            <a:off x="4206850" y="4023075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7" idx="0"/>
          </p:cNvCxnSpPr>
          <p:nvPr/>
        </p:nvCxnSpPr>
        <p:spPr>
          <a:xfrm rot="10800000">
            <a:off x="5324775" y="1996563"/>
            <a:ext cx="0" cy="1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75" idx="0"/>
          </p:cNvCxnSpPr>
          <p:nvPr/>
        </p:nvCxnSpPr>
        <p:spPr>
          <a:xfrm rot="10800000">
            <a:off x="7096675" y="198216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5324350" y="1996700"/>
            <a:ext cx="1772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74" idx="2"/>
          </p:cNvCxnSpPr>
          <p:nvPr/>
        </p:nvCxnSpPr>
        <p:spPr>
          <a:xfrm>
            <a:off x="6261025" y="1867313"/>
            <a:ext cx="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" name="Google Shape;91;p16"/>
          <p:cNvCxnSpPr>
            <a:stCxn id="76" idx="0"/>
            <a:endCxn id="75" idx="2"/>
          </p:cNvCxnSpPr>
          <p:nvPr/>
        </p:nvCxnSpPr>
        <p:spPr>
          <a:xfrm rot="10800000">
            <a:off x="7096675" y="2524988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78" idx="2"/>
          </p:cNvCxnSpPr>
          <p:nvPr/>
        </p:nvCxnSpPr>
        <p:spPr>
          <a:xfrm>
            <a:off x="1682350" y="3981325"/>
            <a:ext cx="4374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" name="Google Shape;93;p16"/>
          <p:cNvCxnSpPr>
            <a:stCxn id="80" idx="1"/>
          </p:cNvCxnSpPr>
          <p:nvPr/>
        </p:nvCxnSpPr>
        <p:spPr>
          <a:xfrm flipH="1">
            <a:off x="2112250" y="4461375"/>
            <a:ext cx="1251900" cy="1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" name="Google Shape;94;p16"/>
          <p:cNvCxnSpPr>
            <a:stCxn id="73" idx="3"/>
          </p:cNvCxnSpPr>
          <p:nvPr/>
        </p:nvCxnSpPr>
        <p:spPr>
          <a:xfrm flipH="1" rot="10800000">
            <a:off x="3493950" y="2546550"/>
            <a:ext cx="14181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2633125" y="1671113"/>
            <a:ext cx="3030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rot="10800000">
            <a:off x="2626050" y="1656675"/>
            <a:ext cx="25200" cy="5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1352775" y="45294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Concrete Classes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781775" y="24791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&lt;&lt; interface &gt;&gt;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330350" y="3203575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&lt;&lt; interface &gt;&gt;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571225" y="11588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&lt;&lt; interface &gt;&gt;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95425" y="1674575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&lt;&lt; Abstract Classes &gt;&gt;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rot="10800000">
            <a:off x="1200750" y="2011050"/>
            <a:ext cx="607800" cy="10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1210093" y="2011213"/>
            <a:ext cx="58920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75" y="0"/>
            <a:ext cx="548944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ArrayList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82750" y="130141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Growable Array implementation of List interface.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Insertion order is preserved.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Duplicate elements are allowed.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Multiple null elements of insertion are allowed.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Default initial capacity of an ArrayList is 10.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The capacity grows with the below formula, once ArrayList reaches its max capacity.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21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newCapacity= (oldCapacity * 3)/2 + 1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When to use? 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just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If elements are to be retrieved frequently. Because ArrayList implements RandomAccess Interface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When not to use?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1" marL="742950" rtl="0" algn="just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•"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If elements are added/removed at specific positions frequently 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ArrayList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765150" y="3876675"/>
            <a:ext cx="2685300" cy="7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Output: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[9, 20, 22, 53]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53</a:t>
            </a:r>
            <a:endParaRPr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93550" y="1256450"/>
            <a:ext cx="4757100" cy="3400200"/>
          </a:xfrm>
          <a:prstGeom prst="roundRect">
            <a:avLst>
              <a:gd fmla="val 457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[]){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LinkedList - Methods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438600" y="111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{8F9546D8-CBF7-4BA4-96F0-D49114C2DF60}</a:tableStyleId>
              </a:tblPr>
              <a:tblGrid>
                <a:gridCol w="3305650"/>
                <a:gridCol w="4808200"/>
              </a:tblGrid>
              <a:tr h="3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Constructor/Method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Description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List list = new LinkedList(); 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creates an empty linked list.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boolean add(E e);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adds the specified element at the end of the list.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void addFirst(E e);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adds the specified element in the beginning of   the list.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void addLast(E e);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adds the specified element to the end of the list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E removeFirst();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removes and returns the first element from the  list.  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E removeLast();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removes and returns the last element from the  list.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E getFirst();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returns the first element from the list.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 E getLast();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alibri"/>
                        <a:buNone/>
                      </a:pPr>
                      <a:r>
                        <a:rPr i="0" lang="en" sz="1200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 returns the last element from the list.</a:t>
                      </a:r>
                      <a:endParaRPr sz="1200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Iterator vs. ListIterator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500" y="1429200"/>
            <a:ext cx="5661000" cy="2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