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7" r:id="rId5"/>
    <p:sldId id="258" r:id="rId6"/>
    <p:sldId id="278" r:id="rId7"/>
    <p:sldId id="279" r:id="rId8"/>
    <p:sldId id="280" r:id="rId9"/>
    <p:sldId id="281" r:id="rId10"/>
    <p:sldId id="271" r:id="rId11"/>
    <p:sldId id="272" r:id="rId12"/>
    <p:sldId id="273"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ga Prasad" initials="D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2-10T00:16:32.364"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1CA5D94-3B51-4D2A-ACFC-6FC96E584888}"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IN"/>
        </a:p>
      </dgm:t>
    </dgm:pt>
    <dgm:pt modelId="{5BF0309D-C8A4-4A79-87C8-92AF4B77B1E7}">
      <dgm:prSet/>
      <dgm:spPr>
        <a:solidFill>
          <a:schemeClr val="accent5"/>
        </a:solidFill>
        <a:ln>
          <a:solidFill>
            <a:schemeClr val="accent6"/>
          </a:solidFill>
        </a:ln>
      </dgm:spPr>
      <dgm:t>
        <a:bodyPr/>
        <a:lstStyle/>
        <a:p>
          <a:r>
            <a:rPr lang="en-US"/>
            <a:t>Industrial Monitoring and Control System Using CAN Protocol</a:t>
          </a:r>
          <a:endParaRPr lang="en-IN"/>
        </a:p>
      </dgm:t>
    </dgm:pt>
    <dgm:pt modelId="{9F8C4FE6-79EE-4CE1-8F6A-A8F6E7B8BBC9}" cxnId="{86CE07C7-F2DB-4A4D-B35D-2B6C5B0D7009}" type="parTrans">
      <dgm:prSet/>
      <dgm:spPr/>
      <dgm:t>
        <a:bodyPr/>
        <a:lstStyle/>
        <a:p>
          <a:endParaRPr lang="en-IN"/>
        </a:p>
      </dgm:t>
    </dgm:pt>
    <dgm:pt modelId="{E5971FE5-8D43-4DCE-AC29-FEC65B9039F7}" cxnId="{86CE07C7-F2DB-4A4D-B35D-2B6C5B0D7009}" type="sibTrans">
      <dgm:prSet/>
      <dgm:spPr/>
      <dgm:t>
        <a:bodyPr/>
        <a:lstStyle/>
        <a:p>
          <a:endParaRPr lang="en-IN"/>
        </a:p>
      </dgm:t>
    </dgm:pt>
    <dgm:pt modelId="{EBFAEA25-514F-4C4C-97F1-8D65B8C538FE}" type="pres">
      <dgm:prSet presAssocID="{91CA5D94-3B51-4D2A-ACFC-6FC96E584888}" presName="Name0" presStyleCnt="0">
        <dgm:presLayoutVars>
          <dgm:dir/>
          <dgm:resizeHandles val="exact"/>
        </dgm:presLayoutVars>
      </dgm:prSet>
      <dgm:spPr/>
    </dgm:pt>
    <dgm:pt modelId="{062C7C84-0000-466C-9B61-8B04453B24FC}" type="pres">
      <dgm:prSet presAssocID="{91CA5D94-3B51-4D2A-ACFC-6FC96E584888}" presName="fgShape" presStyleLbl="fgShp" presStyleIdx="0" presStyleCnt="1"/>
      <dgm:spPr/>
    </dgm:pt>
    <dgm:pt modelId="{651C5C12-54EE-4521-96F7-63BF347B37B7}" type="pres">
      <dgm:prSet presAssocID="{91CA5D94-3B51-4D2A-ACFC-6FC96E584888}" presName="linComp" presStyleCnt="0"/>
      <dgm:spPr/>
    </dgm:pt>
    <dgm:pt modelId="{42C5CFC9-D502-4358-B8B2-62CA3B23D38C}" type="pres">
      <dgm:prSet presAssocID="{5BF0309D-C8A4-4A79-87C8-92AF4B77B1E7}" presName="compNode" presStyleCnt="0"/>
      <dgm:spPr/>
    </dgm:pt>
    <dgm:pt modelId="{9C99D3C0-C54E-4FBB-BD4D-7C0FE4BA1DAE}" type="pres">
      <dgm:prSet presAssocID="{5BF0309D-C8A4-4A79-87C8-92AF4B77B1E7}" presName="bkgdShape" presStyleLbl="node1" presStyleIdx="0" presStyleCnt="1"/>
      <dgm:spPr/>
    </dgm:pt>
    <dgm:pt modelId="{930BC081-A25F-4A64-A362-EADCCE480587}" type="pres">
      <dgm:prSet presAssocID="{5BF0309D-C8A4-4A79-87C8-92AF4B77B1E7}" presName="nodeTx" presStyleLbl="node1" presStyleIdx="0" presStyleCnt="1">
        <dgm:presLayoutVars>
          <dgm:bulletEnabled val="1"/>
        </dgm:presLayoutVars>
      </dgm:prSet>
      <dgm:spPr/>
    </dgm:pt>
    <dgm:pt modelId="{A0521660-29AE-428E-B64F-379F04716F56}" type="pres">
      <dgm:prSet presAssocID="{5BF0309D-C8A4-4A79-87C8-92AF4B77B1E7}" presName="invisiNode" presStyleLbl="node1" presStyleIdx="0" presStyleCnt="1"/>
      <dgm:spPr/>
    </dgm:pt>
    <dgm:pt modelId="{A0AC35BC-586D-4170-865C-25979FB739F4}" type="pres">
      <dgm:prSet presAssocID="{5BF0309D-C8A4-4A79-87C8-92AF4B77B1E7}" presName="imagNode" presStyleLbl="fgImgPlace1" presStyleIdx="0" presStyleCnt="1" custFlipVert="1" custScaleY="24728"/>
      <dgm:spPr/>
    </dgm:pt>
  </dgm:ptLst>
  <dgm:cxnLst>
    <dgm:cxn modelId="{BFD9E520-E141-4D94-8766-ED9131888849}" type="presOf" srcId="{5BF0309D-C8A4-4A79-87C8-92AF4B77B1E7}" destId="{930BC081-A25F-4A64-A362-EADCCE480587}" srcOrd="1" destOrd="0" presId="urn:microsoft.com/office/officeart/2005/8/layout/hList7"/>
    <dgm:cxn modelId="{0775766B-BF08-478A-A799-FE20397BB6FD}" type="presOf" srcId="{5BF0309D-C8A4-4A79-87C8-92AF4B77B1E7}" destId="{9C99D3C0-C54E-4FBB-BD4D-7C0FE4BA1DAE}" srcOrd="0" destOrd="0" presId="urn:microsoft.com/office/officeart/2005/8/layout/hList7"/>
    <dgm:cxn modelId="{86CE07C7-F2DB-4A4D-B35D-2B6C5B0D7009}" srcId="{91CA5D94-3B51-4D2A-ACFC-6FC96E584888}" destId="{5BF0309D-C8A4-4A79-87C8-92AF4B77B1E7}" srcOrd="0" destOrd="0" parTransId="{9F8C4FE6-79EE-4CE1-8F6A-A8F6E7B8BBC9}" sibTransId="{E5971FE5-8D43-4DCE-AC29-FEC65B9039F7}"/>
    <dgm:cxn modelId="{2AA4F6DE-CFB8-4409-A865-479D178CAB06}" type="presOf" srcId="{91CA5D94-3B51-4D2A-ACFC-6FC96E584888}" destId="{EBFAEA25-514F-4C4C-97F1-8D65B8C538FE}" srcOrd="0" destOrd="0" presId="urn:microsoft.com/office/officeart/2005/8/layout/hList7"/>
    <dgm:cxn modelId="{326DB682-76FB-4C97-BC11-6588AFE17FB0}" type="presParOf" srcId="{EBFAEA25-514F-4C4C-97F1-8D65B8C538FE}" destId="{062C7C84-0000-466C-9B61-8B04453B24FC}" srcOrd="0" destOrd="0" presId="urn:microsoft.com/office/officeart/2005/8/layout/hList7"/>
    <dgm:cxn modelId="{EA360865-3830-4C12-9418-9419B5808FDB}" type="presParOf" srcId="{EBFAEA25-514F-4C4C-97F1-8D65B8C538FE}" destId="{651C5C12-54EE-4521-96F7-63BF347B37B7}" srcOrd="1" destOrd="0" presId="urn:microsoft.com/office/officeart/2005/8/layout/hList7"/>
    <dgm:cxn modelId="{BA1C942D-31CD-4B28-938C-07F531642A64}" type="presParOf" srcId="{651C5C12-54EE-4521-96F7-63BF347B37B7}" destId="{42C5CFC9-D502-4358-B8B2-62CA3B23D38C}" srcOrd="0" destOrd="0" presId="urn:microsoft.com/office/officeart/2005/8/layout/hList7"/>
    <dgm:cxn modelId="{D1208C59-625E-43B2-B85F-8927D0AE237D}" type="presParOf" srcId="{42C5CFC9-D502-4358-B8B2-62CA3B23D38C}" destId="{9C99D3C0-C54E-4FBB-BD4D-7C0FE4BA1DAE}" srcOrd="0" destOrd="0" presId="urn:microsoft.com/office/officeart/2005/8/layout/hList7"/>
    <dgm:cxn modelId="{37FE60C1-546A-4682-B2D1-4F0C4AF833B8}" type="presParOf" srcId="{42C5CFC9-D502-4358-B8B2-62CA3B23D38C}" destId="{930BC081-A25F-4A64-A362-EADCCE480587}" srcOrd="1" destOrd="0" presId="urn:microsoft.com/office/officeart/2005/8/layout/hList7"/>
    <dgm:cxn modelId="{70F0FE9D-938F-4F8B-8723-6D537B5FBDB3}" type="presParOf" srcId="{42C5CFC9-D502-4358-B8B2-62CA3B23D38C}" destId="{A0521660-29AE-428E-B64F-379F04716F56}" srcOrd="2" destOrd="0" presId="urn:microsoft.com/office/officeart/2005/8/layout/hList7"/>
    <dgm:cxn modelId="{DF122141-A281-46DA-8F4B-92112C3E79D5}" type="presParOf" srcId="{42C5CFC9-D502-4358-B8B2-62CA3B23D38C}" destId="{A0AC35BC-586D-4170-865C-25979FB739F4}" srcOrd="3" destOrd="0" presId="urn:microsoft.com/office/officeart/2005/8/layout/hLis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144000" cy="2387600"/>
        <a:chOff x="0" y="0"/>
        <a:chExt cx="9144000" cy="2387600"/>
      </a:xfrm>
    </dsp:grpSpPr>
    <dsp:sp modelId="{9C99D3C0-C54E-4FBB-BD4D-7C0FE4BA1DAE}">
      <dsp:nvSpPr>
        <dsp:cNvPr id="4" name="Rounded Rectangle 3"/>
        <dsp:cNvSpPr/>
      </dsp:nvSpPr>
      <dsp:spPr bwMode="white">
        <a:xfrm>
          <a:off x="0" y="0"/>
          <a:ext cx="9144000" cy="2387600"/>
        </a:xfrm>
        <a:prstGeom prst="roundRect">
          <a:avLst>
            <a:gd name="adj" fmla="val 10000"/>
          </a:avLst>
        </a:prstGeom>
        <a:solidFill>
          <a:schemeClr val="accent5"/>
        </a:solidFill>
        <a:ln>
          <a:solidFill>
            <a:schemeClr val="accent6"/>
          </a:solidFill>
        </a:ln>
      </dsp:spPr>
      <dsp:style>
        <a:lnRef idx="2">
          <a:schemeClr val="lt1"/>
        </a:lnRef>
        <a:fillRef idx="1">
          <a:schemeClr val="accent1"/>
        </a:fillRef>
        <a:effectRef idx="0">
          <a:scrgbClr r="0" g="0" b="0"/>
        </a:effectRef>
        <a:fontRef idx="minor">
          <a:schemeClr val="lt1"/>
        </a:fontRef>
      </dsp:style>
      <dsp:txBody>
        <a:bodyPr lIns="177800" tIns="177800" rIns="177800" bIns="1778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a:t>Industrial Monitoring and Control System Using CAN Protocol</a:t>
          </a:r>
          <a:endParaRPr lang="en-IN"/>
        </a:p>
      </dsp:txBody>
      <dsp:txXfrm>
        <a:off x="0" y="0"/>
        <a:ext cx="9144000" cy="2387600"/>
      </dsp:txXfrm>
    </dsp:sp>
    <dsp:sp modelId="{A0AC35BC-586D-4170-865C-25979FB739F4}">
      <dsp:nvSpPr>
        <dsp:cNvPr id="6" name="Oval 5"/>
        <dsp:cNvSpPr/>
      </dsp:nvSpPr>
      <dsp:spPr bwMode="white">
        <a:xfrm flipV="1">
          <a:off x="4174465" y="143256"/>
          <a:ext cx="795071" cy="795071"/>
        </a:xfrm>
        <a:prstGeom prst="ellipse">
          <a:avLst/>
        </a:prstGeom>
      </dsp:spPr>
      <dsp:style>
        <a:lnRef idx="2">
          <a:schemeClr val="lt1"/>
        </a:lnRef>
        <a:fillRef idx="1">
          <a:schemeClr val="accent1">
            <a:tint val="50000"/>
          </a:schemeClr>
        </a:fillRef>
        <a:effectRef idx="0">
          <a:scrgbClr r="0" g="0" b="0"/>
        </a:effectRef>
        <a:fontRef idx="minor"/>
      </dsp:style>
      <dsp:txXfrm flipV="1">
        <a:off x="4174465" y="143256"/>
        <a:ext cx="795071" cy="795071"/>
      </dsp:txXfrm>
    </dsp:sp>
    <dsp:sp modelId="{062C7C84-0000-466C-9B61-8B04453B24FC}">
      <dsp:nvSpPr>
        <dsp:cNvPr id="3" name="Left-Right Arrow 2"/>
        <dsp:cNvSpPr/>
      </dsp:nvSpPr>
      <dsp:spPr bwMode="white">
        <a:xfrm>
          <a:off x="365760" y="1910080"/>
          <a:ext cx="8412480" cy="358140"/>
        </a:xfrm>
        <a:prstGeom prst="leftRightArrow">
          <a:avLst/>
        </a:prstGeom>
      </dsp:spPr>
      <dsp:style>
        <a:lnRef idx="2">
          <a:schemeClr val="lt1"/>
        </a:lnRef>
        <a:fillRef idx="1">
          <a:schemeClr val="accent1">
            <a:tint val="60000"/>
          </a:schemeClr>
        </a:fillRef>
        <a:effectRef idx="0">
          <a:scrgbClr r="0" g="0" b="0"/>
        </a:effectRef>
        <a:fontRef idx="minor"/>
      </dsp:style>
      <dsp:txXfrm>
        <a:off x="365760" y="1910080"/>
        <a:ext cx="8412480" cy="358140"/>
      </dsp:txXfrm>
    </dsp:sp>
    <dsp:sp modelId="{A0521660-29AE-428E-B64F-379F04716F56}">
      <dsp:nvSpPr>
        <dsp:cNvPr id="5" name="Rounded Rectangle 4" hidden="1"/>
        <dsp:cNvSpPr/>
      </dsp:nvSpPr>
      <dsp:spPr>
        <a:xfrm>
          <a:off x="4526280" y="0"/>
          <a:ext cx="91440" cy="143256"/>
        </a:xfrm>
        <a:prstGeom prst="roundRect">
          <a:avLst>
            <a:gd name="adj" fmla="val 10000"/>
          </a:avLst>
        </a:prstGeom>
      </dsp:spPr>
      <dsp:txXfrm>
        <a:off x="4526280" y="0"/>
        <a:ext cx="91440" cy="143256"/>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AE6B9A-46F5-43B2-A898-3DB5A925D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6ABD7-F155-468C-9C94-4161F95B85C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8AE6B9A-46F5-43B2-A898-3DB5A925D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6ABD7-F155-468C-9C94-4161F95B85C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8AE6B9A-46F5-43B2-A898-3DB5A925D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6ABD7-F155-468C-9C94-4161F95B85C1}"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8AE6B9A-46F5-43B2-A898-3DB5A925D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6ABD7-F155-468C-9C94-4161F95B85C1}"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8AE6B9A-46F5-43B2-A898-3DB5A925D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6ABD7-F155-468C-9C94-4161F95B85C1}"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8AE6B9A-46F5-43B2-A898-3DB5A925D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6ABD7-F155-468C-9C94-4161F95B85C1}"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8AE6B9A-46F5-43B2-A898-3DB5A925D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6ABD7-F155-468C-9C94-4161F95B85C1}"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8AE6B9A-46F5-43B2-A898-3DB5A925D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6ABD7-F155-468C-9C94-4161F95B85C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8AE6B9A-46F5-43B2-A898-3DB5A925D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6ABD7-F155-468C-9C94-4161F95B85C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8AE6B9A-46F5-43B2-A898-3DB5A925D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6ABD7-F155-468C-9C94-4161F95B85C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8AE6B9A-46F5-43B2-A898-3DB5A925DF7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66ABD7-F155-468C-9C94-4161F95B85C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8AE6B9A-46F5-43B2-A898-3DB5A925DF7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66ABD7-F155-468C-9C94-4161F95B85C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E6B9A-46F5-43B2-A898-3DB5A925DF7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66ABD7-F155-468C-9C94-4161F95B85C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E6B9A-46F5-43B2-A898-3DB5A925DF7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66ABD7-F155-468C-9C94-4161F95B85C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8AE6B9A-46F5-43B2-A898-3DB5A925DF7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66ABD7-F155-468C-9C94-4161F95B85C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66ABD7-F155-468C-9C94-4161F95B85C1}" type="slidenum">
              <a:rPr lang="en-IN" smtClean="0"/>
            </a:fld>
            <a:endParaRPr lang="en-IN"/>
          </a:p>
        </p:txBody>
      </p:sp>
      <p:sp>
        <p:nvSpPr>
          <p:cNvPr id="5" name="Date Placeholder 4"/>
          <p:cNvSpPr>
            <a:spLocks noGrp="1"/>
          </p:cNvSpPr>
          <p:nvPr>
            <p:ph type="dt" sz="half" idx="10"/>
          </p:nvPr>
        </p:nvSpPr>
        <p:spPr/>
        <p:txBody>
          <a:bodyPr/>
          <a:lstStyle/>
          <a:p>
            <a:fld id="{88AE6B9A-46F5-43B2-A898-3DB5A925DF79}" type="datetimeFigureOut">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AE6B9A-46F5-43B2-A898-3DB5A925DF79}"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66ABD7-F155-468C-9C94-4161F95B85C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comments" Target="../comments/comment1.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524000" y="1122363"/>
          <a:ext cx="9144000" cy="2387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Subtitle 2"/>
          <p:cNvSpPr>
            <a:spLocks noGrp="1"/>
          </p:cNvSpPr>
          <p:nvPr>
            <p:ph type="subTitle" idx="1"/>
          </p:nvPr>
        </p:nvSpPr>
        <p:spPr>
          <a:xfrm>
            <a:off x="2714920" y="4128939"/>
            <a:ext cx="2240436" cy="1606698"/>
          </a:xfrm>
        </p:spPr>
        <p:txBody>
          <a:bodyPr/>
          <a:lstStyle/>
          <a:p>
            <a:r>
              <a:rPr lang="en-US" dirty="0">
                <a:solidFill>
                  <a:srgbClr val="FF0000"/>
                </a:solidFill>
              </a:rPr>
              <a:t>Under the guidance</a:t>
            </a:r>
            <a:endParaRPr lang="en-US" dirty="0">
              <a:solidFill>
                <a:srgbClr val="FF0000"/>
              </a:solidFill>
            </a:endParaRPr>
          </a:p>
          <a:p>
            <a:r>
              <a:rPr lang="en-US" dirty="0">
                <a:solidFill>
                  <a:srgbClr val="FF0000"/>
                </a:solidFill>
              </a:rPr>
              <a:t>Of</a:t>
            </a:r>
            <a:endParaRPr lang="en-US" dirty="0">
              <a:solidFill>
                <a:srgbClr val="FF0000"/>
              </a:solidFill>
            </a:endParaRPr>
          </a:p>
          <a:p>
            <a:r>
              <a:rPr lang="en-US" dirty="0">
                <a:solidFill>
                  <a:srgbClr val="FF0000"/>
                </a:solidFill>
              </a:rPr>
              <a:t>Tarun Bharani   </a:t>
            </a:r>
            <a:endParaRPr lang="en-US" dirty="0">
              <a:solidFill>
                <a:srgbClr val="FF0000"/>
              </a:solidFill>
            </a:endParaRPr>
          </a:p>
        </p:txBody>
      </p:sp>
      <p:sp>
        <p:nvSpPr>
          <p:cNvPr id="5" name="Rectangle 4"/>
          <p:cNvSpPr/>
          <p:nvPr/>
        </p:nvSpPr>
        <p:spPr>
          <a:xfrm>
            <a:off x="6815579" y="3667028"/>
            <a:ext cx="4279769" cy="2387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1800" b="1" dirty="0">
                <a:solidFill>
                  <a:srgbClr val="000000"/>
                </a:solidFill>
                <a:effectLst/>
                <a:latin typeface="TimesNewRomanPS-BoldMT"/>
              </a:rPr>
              <a:t>Submitted By: </a:t>
            </a:r>
            <a:endParaRPr lang="en-IN" dirty="0"/>
          </a:p>
          <a:p>
            <a:r>
              <a:rPr lang="en-IN" sz="1800" dirty="0">
                <a:solidFill>
                  <a:srgbClr val="000000"/>
                </a:solidFill>
                <a:effectLst/>
                <a:latin typeface="Times New Roman" panose="02020603050405020304" pitchFamily="18" charset="0"/>
              </a:rPr>
              <a:t>Mr. Chinmay Jadhav.            240840130007 </a:t>
            </a:r>
            <a:endParaRPr lang="en-IN" dirty="0"/>
          </a:p>
          <a:p>
            <a:r>
              <a:rPr lang="en-IN" sz="1800" dirty="0" err="1">
                <a:solidFill>
                  <a:srgbClr val="000000"/>
                </a:solidFill>
                <a:effectLst/>
                <a:latin typeface="Times New Roman" panose="02020603050405020304" pitchFamily="18" charset="0"/>
              </a:rPr>
              <a:t>Mr.Kailashnath</a:t>
            </a:r>
            <a:r>
              <a:rPr lang="en-IN" sz="1800" dirty="0">
                <a:solidFill>
                  <a:srgbClr val="000000"/>
                </a:solidFill>
                <a:effectLst/>
                <a:latin typeface="Times New Roman" panose="02020603050405020304" pitchFamily="18" charset="0"/>
              </a:rPr>
              <a:t> M </a:t>
            </a:r>
            <a:r>
              <a:rPr lang="en-IN" sz="1800" dirty="0" err="1">
                <a:solidFill>
                  <a:srgbClr val="000000"/>
                </a:solidFill>
                <a:effectLst/>
                <a:latin typeface="Times New Roman" panose="02020603050405020304" pitchFamily="18" charset="0"/>
              </a:rPr>
              <a:t>Sugre</a:t>
            </a:r>
            <a:r>
              <a:rPr lang="en-IN" sz="1800" dirty="0">
                <a:solidFill>
                  <a:srgbClr val="000000"/>
                </a:solidFill>
                <a:effectLst/>
                <a:latin typeface="Times New Roman" panose="02020603050405020304" pitchFamily="18" charset="0"/>
              </a:rPr>
              <a:t>.      240840130012 </a:t>
            </a:r>
            <a:endParaRPr lang="en-IN" dirty="0"/>
          </a:p>
          <a:p>
            <a:r>
              <a:rPr lang="en-IN" sz="1800" dirty="0">
                <a:solidFill>
                  <a:srgbClr val="000000"/>
                </a:solidFill>
                <a:effectLst/>
                <a:latin typeface="Times New Roman" panose="02020603050405020304" pitchFamily="18" charset="0"/>
              </a:rPr>
              <a:t>Mr. Saurav </a:t>
            </a:r>
            <a:r>
              <a:rPr lang="en-IN" sz="1800" dirty="0" err="1">
                <a:solidFill>
                  <a:srgbClr val="000000"/>
                </a:solidFill>
                <a:effectLst/>
                <a:latin typeface="Times New Roman" panose="02020603050405020304" pitchFamily="18" charset="0"/>
              </a:rPr>
              <a:t>Makde</a:t>
            </a:r>
            <a:r>
              <a:rPr lang="en-IN" sz="1800" dirty="0">
                <a:solidFill>
                  <a:srgbClr val="000000"/>
                </a:solidFill>
                <a:effectLst/>
                <a:latin typeface="Times New Roman" panose="02020603050405020304" pitchFamily="18" charset="0"/>
              </a:rPr>
              <a:t>.                240840130036 </a:t>
            </a:r>
            <a:endParaRPr lang="en-IN" dirty="0"/>
          </a:p>
          <a:p>
            <a:r>
              <a:rPr lang="en-IN" sz="1800" dirty="0" err="1">
                <a:solidFill>
                  <a:srgbClr val="000000"/>
                </a:solidFill>
                <a:effectLst/>
                <a:latin typeface="Times New Roman" panose="02020603050405020304" pitchFamily="18" charset="0"/>
              </a:rPr>
              <a:t>Ms.Ujani</a:t>
            </a:r>
            <a:r>
              <a:rPr lang="en-IN" sz="1800" dirty="0">
                <a:solidFill>
                  <a:srgbClr val="000000"/>
                </a:solidFill>
                <a:effectLst/>
                <a:latin typeface="Times New Roman" panose="02020603050405020304" pitchFamily="18" charset="0"/>
              </a:rPr>
              <a:t> Mukherjee.             240840130046 </a:t>
            </a:r>
            <a:endParaRPr lang="en-IN" dirty="0"/>
          </a:p>
          <a:p>
            <a:r>
              <a:rPr lang="en-IN" sz="1800" dirty="0">
                <a:solidFill>
                  <a:srgbClr val="000000"/>
                </a:solidFill>
                <a:effectLst/>
                <a:latin typeface="Times New Roman" panose="02020603050405020304" pitchFamily="18" charset="0"/>
              </a:rPr>
              <a:t>Mr. </a:t>
            </a:r>
            <a:r>
              <a:rPr lang="en-IN" sz="1800" dirty="0" err="1">
                <a:solidFill>
                  <a:srgbClr val="000000"/>
                </a:solidFill>
                <a:effectLst/>
                <a:latin typeface="Times New Roman" panose="02020603050405020304" pitchFamily="18" charset="0"/>
              </a:rPr>
              <a:t>Valleboina</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Durgaprasad</a:t>
            </a:r>
            <a:r>
              <a:rPr lang="en-IN" sz="1800" dirty="0">
                <a:solidFill>
                  <a:srgbClr val="000000"/>
                </a:solidFill>
                <a:effectLst/>
                <a:latin typeface="Times New Roman" panose="02020603050405020304" pitchFamily="18" charset="0"/>
              </a:rPr>
              <a:t>. 240840130050</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8680"/>
          </a:xfrm>
        </p:spPr>
        <p:txBody>
          <a:bodyPr/>
          <a:lstStyle/>
          <a:p>
            <a:r>
              <a:rPr lang="en-US" dirty="0"/>
              <a:t>Can transmission process</a:t>
            </a:r>
            <a:endParaRPr lang="en-IN" dirty="0"/>
          </a:p>
        </p:txBody>
      </p:sp>
      <p:sp>
        <p:nvSpPr>
          <p:cNvPr id="3" name="Content Placeholder 2"/>
          <p:cNvSpPr>
            <a:spLocks noGrp="1"/>
          </p:cNvSpPr>
          <p:nvPr>
            <p:ph idx="1"/>
          </p:nvPr>
        </p:nvSpPr>
        <p:spPr>
          <a:xfrm>
            <a:off x="677334" y="2545081"/>
            <a:ext cx="9647766" cy="2369820"/>
          </a:xfrm>
        </p:spPr>
        <p:txBody>
          <a:bodyPr/>
          <a:lstStyle/>
          <a:p>
            <a:r>
              <a:rPr lang="en-US" dirty="0"/>
              <a:t>This STM32-based program reads temperature and pressure from a BMP280 sensor via I2C and transmits the data over a CAN bus. It configures peripherals including CAN, I2C, and UART, and supports both sender and receiver modes. The sender reads sensor data, formats it, and transmits it using CAN. The receiver processes incoming CAN messages, extracts temperature and pressure values, displays them on an SSD1306 OLED, and prints them via UART. The program also includes CAN filter configuration, error handling, and basic initialization functions for smooth communication.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Oled</a:t>
            </a:r>
            <a:r>
              <a:rPr lang="en-US" dirty="0"/>
              <a:t> display</a:t>
            </a:r>
            <a:endParaRPr lang="en-IN" dirty="0"/>
          </a:p>
        </p:txBody>
      </p:sp>
      <p:sp>
        <p:nvSpPr>
          <p:cNvPr id="7" name="Rectangle 4"/>
          <p:cNvSpPr>
            <a:spLocks noGrp="1" noChangeArrowheads="1"/>
          </p:cNvSpPr>
          <p:nvPr>
            <p:ph idx="1"/>
          </p:nvPr>
        </p:nvSpPr>
        <p:spPr bwMode="auto">
          <a:xfrm>
            <a:off x="677863" y="2716909"/>
            <a:ext cx="10241597"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This STM32 program reads BMP280 sensor data via I2C and transmits it over CAN.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 The receiver extracts temperature and pressure, displays them on an SSD1306 OLED,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and prints via UART. The SSD1306 driver initializes the display, sets addressing modes, contrast,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and scan direction, and supports pixel drawing, text rendering, clearing, inversion, and scrolling.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I2C handles OLED communication using HAL. CAN filters and I2C readiness checks ensure stability.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 Key functions include </a:t>
            </a:r>
            <a:r>
              <a:rPr kumimoji="0" lang="en-US" altLang="en-US" sz="1000" b="0" i="0" u="none" strike="noStrike" cap="none" normalizeH="0" baseline="0" dirty="0">
                <a:ln>
                  <a:noFill/>
                </a:ln>
                <a:solidFill>
                  <a:schemeClr val="tx1"/>
                </a:solidFill>
                <a:effectLst/>
                <a:latin typeface="Arial Unicode MS"/>
              </a:rPr>
              <a:t>SSD1306_Init</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SSD1306_UpdateScreen</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SSD1306_Fill</a:t>
            </a:r>
            <a:r>
              <a:rPr kumimoji="0" lang="en-US" altLang="en-US" sz="800" b="0" i="0" u="none" strike="noStrike" cap="none" normalizeH="0" baseline="0" dirty="0">
                <a:ln>
                  <a:noFill/>
                </a:ln>
                <a:solidFill>
                  <a:schemeClr val="tx1"/>
                </a:solidFill>
                <a:effectLst/>
              </a:rPr>
              <a:t>, and </a:t>
            </a:r>
            <a:r>
              <a:rPr kumimoji="0" lang="en-US" altLang="en-US" sz="1000" b="0" i="0" u="none" strike="noStrike" cap="none" normalizeH="0" baseline="0" dirty="0">
                <a:ln>
                  <a:noFill/>
                </a:ln>
                <a:solidFill>
                  <a:schemeClr val="tx1"/>
                </a:solidFill>
                <a:effectLst/>
                <a:latin typeface="Arial Unicode MS"/>
              </a:rPr>
              <a:t>SSD1306_DrawPixel</a:t>
            </a:r>
            <a:r>
              <a:rPr kumimoji="0" lang="en-US" altLang="en-US" sz="800" b="0" i="0" u="none" strike="noStrike" cap="none" normalizeH="0" baseline="0" dirty="0">
                <a:ln>
                  <a:noFill/>
                </a:ln>
                <a:solidFill>
                  <a:schemeClr val="tx1"/>
                </a:solidFill>
                <a:effectLst/>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 b="0" i="0" u="none" strike="noStrike" cap="none" normalizeH="0" baseline="0" dirty="0">
                <a:ln>
                  <a:noFill/>
                </a:ln>
                <a:solidFill>
                  <a:schemeClr val="tx1"/>
                </a:solidFill>
                <a:effectLst/>
              </a:rPr>
              <a:t> The program enables real-time sensor display and structured data handling for embedded applications.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IN" dirty="0"/>
          </a:p>
        </p:txBody>
      </p:sp>
      <p:pic>
        <p:nvPicPr>
          <p:cNvPr id="5" name="Content Placeholder 4"/>
          <p:cNvPicPr>
            <a:picLocks noGrp="1" noChangeAspect="1"/>
          </p:cNvPicPr>
          <p:nvPr>
            <p:ph idx="1"/>
          </p:nvPr>
        </p:nvPicPr>
        <p:blipFill>
          <a:blip r:embed="rId1"/>
          <a:stretch>
            <a:fillRect/>
          </a:stretch>
        </p:blipFill>
        <p:spPr>
          <a:xfrm>
            <a:off x="817475" y="1363663"/>
            <a:ext cx="8317088" cy="467836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Receiver result</a:t>
            </a:r>
            <a:endParaRPr lang="en-IN" dirty="0"/>
          </a:p>
        </p:txBody>
      </p:sp>
      <p:pic>
        <p:nvPicPr>
          <p:cNvPr id="5" name="Content Placeholder 4"/>
          <p:cNvPicPr>
            <a:picLocks noGrp="1" noChangeAspect="1"/>
          </p:cNvPicPr>
          <p:nvPr>
            <p:ph idx="1"/>
          </p:nvPr>
        </p:nvPicPr>
        <p:blipFill>
          <a:blip r:embed="rId1"/>
          <a:stretch>
            <a:fillRect/>
          </a:stretch>
        </p:blipFill>
        <p:spPr>
          <a:xfrm>
            <a:off x="810419" y="1355725"/>
            <a:ext cx="8331200" cy="46863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720" y="2994582"/>
            <a:ext cx="8596668" cy="1320800"/>
          </a:xfrm>
        </p:spPr>
        <p:txBody>
          <a:bodyPr/>
          <a:lstStyle/>
          <a:p>
            <a:r>
              <a:rPr lang="en-US" dirty="0"/>
              <a:t>THANK YOU</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Content Placeholder 2"/>
          <p:cNvSpPr>
            <a:spLocks noGrp="1"/>
          </p:cNvSpPr>
          <p:nvPr>
            <p:ph idx="1"/>
          </p:nvPr>
        </p:nvSpPr>
        <p:spPr/>
        <p:txBody>
          <a:bodyPr/>
          <a:lstStyle/>
          <a:p>
            <a:r>
              <a:rPr lang="en-US" b="1" dirty="0"/>
              <a:t>Project Overview</a:t>
            </a:r>
            <a:endParaRPr lang="en-US" b="1" dirty="0"/>
          </a:p>
          <a:p>
            <a:r>
              <a:rPr lang="en-US" dirty="0"/>
              <a:t>The project involves two STM32 microcontrollers communicating over a </a:t>
            </a:r>
            <a:r>
              <a:rPr lang="en-US" b="1" dirty="0"/>
              <a:t>CAN bus</a:t>
            </a:r>
            <a:r>
              <a:rPr lang="en-US" dirty="0"/>
              <a:t>:</a:t>
            </a:r>
            <a:endParaRPr lang="en-US" dirty="0"/>
          </a:p>
          <a:p>
            <a:pPr>
              <a:buFont typeface="Arial" panose="020B0604020202020204" pitchFamily="34" charset="0"/>
              <a:buChar char="•"/>
            </a:pPr>
            <a:r>
              <a:rPr lang="en-US" b="1" dirty="0"/>
              <a:t>Sensor Node (STM32 Board 1)</a:t>
            </a:r>
            <a:r>
              <a:rPr lang="en-US" dirty="0"/>
              <a:t>: Reads atmospheric pressure and temperature from the </a:t>
            </a:r>
            <a:r>
              <a:rPr lang="en-US" b="1" dirty="0"/>
              <a:t>BMP280 sensor</a:t>
            </a:r>
            <a:r>
              <a:rPr lang="en-US" dirty="0"/>
              <a:t> via </a:t>
            </a:r>
            <a:r>
              <a:rPr lang="en-US" b="1" dirty="0"/>
              <a:t>I2C</a:t>
            </a:r>
            <a:r>
              <a:rPr lang="en-US" dirty="0"/>
              <a:t> and sends data over the </a:t>
            </a:r>
            <a:r>
              <a:rPr lang="en-US" b="1" dirty="0"/>
              <a:t>CAN bus</a:t>
            </a:r>
            <a:r>
              <a:rPr lang="en-US" dirty="0"/>
              <a:t>.</a:t>
            </a:r>
            <a:endParaRPr lang="en-US" dirty="0"/>
          </a:p>
          <a:p>
            <a:pPr>
              <a:buFont typeface="Arial" panose="020B0604020202020204" pitchFamily="34" charset="0"/>
              <a:buChar char="•"/>
            </a:pPr>
            <a:r>
              <a:rPr lang="en-US" b="1" dirty="0"/>
              <a:t>Display Node (STM32 Board 2)</a:t>
            </a:r>
            <a:r>
              <a:rPr lang="en-US" dirty="0"/>
              <a:t>: Receives the sensor data over </a:t>
            </a:r>
            <a:r>
              <a:rPr lang="en-US" b="1" dirty="0"/>
              <a:t>CAN</a:t>
            </a:r>
            <a:r>
              <a:rPr lang="en-US" dirty="0"/>
              <a:t> and displays it on an </a:t>
            </a:r>
            <a:r>
              <a:rPr lang="en-US" b="1" dirty="0"/>
              <a:t>OLED screen</a:t>
            </a:r>
            <a:r>
              <a:rPr lang="en-US" dirty="0"/>
              <a:t> using </a:t>
            </a:r>
            <a:r>
              <a:rPr lang="en-US" b="1" dirty="0"/>
              <a:t>I2C</a:t>
            </a:r>
            <a:r>
              <a:rPr lang="en-US" dirty="0"/>
              <a:t>.</a:t>
            </a:r>
            <a:endParaRPr lang="en-US" dirty="0"/>
          </a:p>
          <a:p>
            <a:pPr>
              <a:buFont typeface="Arial" panose="020B0604020202020204" pitchFamily="34" charset="0"/>
              <a:buChar char="•"/>
            </a:pPr>
            <a:endParaRPr lang="en-US"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a:xfrm>
            <a:off x="592493" y="1562197"/>
            <a:ext cx="8596668" cy="3880773"/>
          </a:xfrm>
        </p:spPr>
        <p:txBody>
          <a:bodyPr>
            <a:normAutofit fontScale="85000" lnSpcReduction="20000"/>
          </a:bodyPr>
          <a:lstStyle/>
          <a:p>
            <a:pPr marL="0" indent="0">
              <a:buNone/>
            </a:pPr>
            <a:endParaRPr lang="en-US" dirty="0"/>
          </a:p>
          <a:p>
            <a:pPr marL="0" indent="0">
              <a:buNone/>
            </a:pPr>
            <a:r>
              <a:rPr lang="en-US" sz="1800" dirty="0">
                <a:solidFill>
                  <a:srgbClr val="000000"/>
                </a:solidFill>
                <a:effectLst/>
                <a:latin typeface="Times New Roman" panose="02020603050405020304" pitchFamily="18" charset="0"/>
              </a:rPr>
              <a:t>An Industrial Monitoring and Control System using the CAN protocol enables machines and </a:t>
            </a:r>
            <a:endParaRPr lang="en-US" dirty="0"/>
          </a:p>
          <a:p>
            <a:pPr marL="0" indent="0">
              <a:buNone/>
            </a:pPr>
            <a:r>
              <a:rPr lang="en-US" sz="1800" dirty="0">
                <a:solidFill>
                  <a:srgbClr val="000000"/>
                </a:solidFill>
                <a:effectLst/>
                <a:latin typeface="Times New Roman" panose="02020603050405020304" pitchFamily="18" charset="0"/>
              </a:rPr>
              <a:t>sensors in a factory to communicate efficiently and reliably. The Controller Area Network </a:t>
            </a:r>
            <a:endParaRPr lang="en-US" dirty="0"/>
          </a:p>
          <a:p>
            <a:pPr marL="0" indent="0">
              <a:buNone/>
            </a:pPr>
            <a:r>
              <a:rPr lang="en-US" sz="1800" dirty="0">
                <a:solidFill>
                  <a:srgbClr val="000000"/>
                </a:solidFill>
                <a:effectLst/>
                <a:latin typeface="Times New Roman" panose="02020603050405020304" pitchFamily="18" charset="0"/>
              </a:rPr>
              <a:t>(CAN) is a robust communication protocol that reduces wiring complexity and enhances </a:t>
            </a:r>
            <a:endParaRPr lang="en-US" dirty="0"/>
          </a:p>
          <a:p>
            <a:pPr marL="0" indent="0">
              <a:buNone/>
            </a:pPr>
            <a:r>
              <a:rPr lang="en-US" sz="1800" dirty="0">
                <a:solidFill>
                  <a:srgbClr val="000000"/>
                </a:solidFill>
                <a:effectLst/>
                <a:latin typeface="Times New Roman" panose="02020603050405020304" pitchFamily="18" charset="0"/>
              </a:rPr>
              <a:t>real-time monitoring and control of industrial equipment. This project implements a CAN-based </a:t>
            </a:r>
            <a:endParaRPr lang="en-US" dirty="0"/>
          </a:p>
          <a:p>
            <a:pPr marL="0" indent="0">
              <a:buNone/>
            </a:pPr>
            <a:r>
              <a:rPr lang="en-US" sz="1800" dirty="0">
                <a:solidFill>
                  <a:srgbClr val="000000"/>
                </a:solidFill>
                <a:effectLst/>
                <a:latin typeface="Times New Roman" panose="02020603050405020304" pitchFamily="18" charset="0"/>
              </a:rPr>
              <a:t>system using STM32 microcontrollers, CAN bus modules, a BMP280 sensor, and an OLED </a:t>
            </a:r>
            <a:endParaRPr lang="en-US" dirty="0"/>
          </a:p>
          <a:p>
            <a:pPr marL="0" indent="0">
              <a:buNone/>
            </a:pPr>
            <a:r>
              <a:rPr lang="en-US" sz="1800" dirty="0">
                <a:solidFill>
                  <a:srgbClr val="000000"/>
                </a:solidFill>
                <a:effectLst/>
                <a:latin typeface="Times New Roman" panose="02020603050405020304" pitchFamily="18" charset="0"/>
              </a:rPr>
              <a:t>display to demonstrate real-time data acquisition, transmission, and display. </a:t>
            </a:r>
            <a:endParaRPr lang="en-US" dirty="0"/>
          </a:p>
          <a:p>
            <a:pPr marL="0" indent="0">
              <a:buNone/>
            </a:pPr>
            <a:r>
              <a:rPr lang="en-US" sz="1800" dirty="0">
                <a:solidFill>
                  <a:srgbClr val="000000"/>
                </a:solidFill>
                <a:effectLst/>
                <a:latin typeface="Times New Roman" panose="02020603050405020304" pitchFamily="18" charset="0"/>
              </a:rPr>
              <a:t>The transmitter STM32 board reads environmental parameters like temperature and pressure from </a:t>
            </a:r>
            <a:endParaRPr lang="en-US" dirty="0"/>
          </a:p>
          <a:p>
            <a:pPr marL="0" indent="0">
              <a:buNone/>
            </a:pPr>
            <a:r>
              <a:rPr lang="en-US" sz="1800" dirty="0">
                <a:solidFill>
                  <a:srgbClr val="000000"/>
                </a:solidFill>
                <a:effectLst/>
                <a:latin typeface="Times New Roman" panose="02020603050405020304" pitchFamily="18" charset="0"/>
              </a:rPr>
              <a:t>the BMP280 sensor and sends the data via the CAN bus. The receiver STM32 board processes the </a:t>
            </a:r>
            <a:endParaRPr lang="en-US" dirty="0"/>
          </a:p>
          <a:p>
            <a:pPr marL="0" indent="0">
              <a:buNone/>
            </a:pPr>
            <a:r>
              <a:rPr lang="en-US" sz="1800" dirty="0">
                <a:solidFill>
                  <a:srgbClr val="000000"/>
                </a:solidFill>
                <a:effectLst/>
                <a:latin typeface="Times New Roman" panose="02020603050405020304" pitchFamily="18" charset="0"/>
              </a:rPr>
              <a:t>received data and displays it on an OLED screen, providing real-time monitoring. The system </a:t>
            </a:r>
            <a:endParaRPr lang="en-US" dirty="0"/>
          </a:p>
          <a:p>
            <a:pPr marL="0" indent="0">
              <a:buNone/>
            </a:pPr>
            <a:r>
              <a:rPr lang="en-US" sz="1800" dirty="0">
                <a:solidFill>
                  <a:srgbClr val="000000"/>
                </a:solidFill>
                <a:effectLst/>
                <a:latin typeface="Times New Roman" panose="02020603050405020304" pitchFamily="18" charset="0"/>
              </a:rPr>
              <a:t>ensures error-free data transmission using the CAN protocol’s built-in error detection and message </a:t>
            </a:r>
            <a:endParaRPr lang="en-US" dirty="0"/>
          </a:p>
          <a:p>
            <a:pPr marL="0" indent="0">
              <a:buNone/>
            </a:pPr>
            <a:r>
              <a:rPr lang="en-US" sz="1800" dirty="0">
                <a:solidFill>
                  <a:srgbClr val="000000"/>
                </a:solidFill>
                <a:effectLst/>
                <a:latin typeface="Times New Roman" panose="02020603050405020304" pitchFamily="18" charset="0"/>
              </a:rPr>
              <a:t>prioritization features.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496" y="952106"/>
            <a:ext cx="5476973" cy="978293"/>
          </a:xfrm>
        </p:spPr>
        <p:txBody>
          <a:bodyPr/>
          <a:lstStyle/>
          <a:p>
            <a:r>
              <a:rPr lang="en-US" dirty="0"/>
              <a:t>Block diagram of Project</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83067" y="1930399"/>
            <a:ext cx="9531894" cy="478826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01658" y="895546"/>
            <a:ext cx="10407192" cy="5665510"/>
          </a:xfrm>
        </p:spPr>
        <p:txBody>
          <a:bodyPr>
            <a:noAutofit/>
          </a:bodyPr>
          <a:lstStyle/>
          <a:p>
            <a:r>
              <a:rPr lang="en-US" b="1" dirty="0">
                <a:solidFill>
                  <a:srgbClr val="000000"/>
                </a:solidFill>
                <a:effectLst/>
                <a:latin typeface="TimesNewRomanPS-BoldMT"/>
              </a:rPr>
              <a:t>Transmitter STM32 (Reading BMP280 and Sending Data via CAN) I2C </a:t>
            </a:r>
            <a:endParaRPr lang="en-US" dirty="0"/>
          </a:p>
          <a:p>
            <a:r>
              <a:rPr lang="en-US" b="1" dirty="0">
                <a:solidFill>
                  <a:srgbClr val="000000"/>
                </a:solidFill>
                <a:effectLst/>
                <a:latin typeface="TimesNewRomanPS-BoldMT"/>
              </a:rPr>
              <a:t>Interface Configuration </a:t>
            </a:r>
            <a:endParaRPr lang="en-US" dirty="0"/>
          </a:p>
          <a:p>
            <a:r>
              <a:rPr lang="en-US" dirty="0">
                <a:solidFill>
                  <a:srgbClr val="000000"/>
                </a:solidFill>
                <a:effectLst/>
                <a:latin typeface="Times New Roman" panose="02020603050405020304" pitchFamily="18" charset="0"/>
              </a:rPr>
              <a:t>The BMP280 sensor operates using the I2C protocol. </a:t>
            </a:r>
            <a:endParaRPr lang="en-US" dirty="0"/>
          </a:p>
          <a:p>
            <a:r>
              <a:rPr lang="en-US" dirty="0">
                <a:solidFill>
                  <a:srgbClr val="000000"/>
                </a:solidFill>
                <a:effectLst/>
                <a:latin typeface="Times New Roman" panose="02020603050405020304" pitchFamily="18" charset="0"/>
              </a:rPr>
              <a:t>The STM32 microcontroller’s SDA (data) and SCL (clock) pins are assigned to enable </a:t>
            </a:r>
            <a:endParaRPr lang="en-US" dirty="0"/>
          </a:p>
          <a:p>
            <a:r>
              <a:rPr lang="en-US" dirty="0">
                <a:solidFill>
                  <a:srgbClr val="000000"/>
                </a:solidFill>
                <a:effectLst/>
                <a:latin typeface="Times New Roman" panose="02020603050405020304" pitchFamily="18" charset="0"/>
              </a:rPr>
              <a:t>communication with the sensor. </a:t>
            </a:r>
            <a:endParaRPr lang="en-US" dirty="0"/>
          </a:p>
          <a:p>
            <a:r>
              <a:rPr lang="en-US" dirty="0">
                <a:solidFill>
                  <a:srgbClr val="000000"/>
                </a:solidFill>
                <a:effectLst/>
                <a:latin typeface="Times New Roman" panose="02020603050405020304" pitchFamily="18" charset="0"/>
              </a:rPr>
              <a:t>The I2C peripheral is initialized in STM32CubeIDE, setting the clock speed and addressing mode. </a:t>
            </a:r>
            <a:endParaRPr lang="en-US" dirty="0"/>
          </a:p>
          <a:p>
            <a:r>
              <a:rPr lang="en-US" b="1" dirty="0">
                <a:solidFill>
                  <a:srgbClr val="000000"/>
                </a:solidFill>
                <a:effectLst/>
                <a:latin typeface="TimesNewRomanPS-BoldMT"/>
              </a:rPr>
              <a:t>CAN Interface Configuration </a:t>
            </a:r>
            <a:endParaRPr lang="en-US" dirty="0"/>
          </a:p>
          <a:p>
            <a:r>
              <a:rPr lang="en-US" dirty="0">
                <a:solidFill>
                  <a:srgbClr val="000000"/>
                </a:solidFill>
                <a:effectLst/>
                <a:latin typeface="Times New Roman" panose="02020603050405020304" pitchFamily="18" charset="0"/>
              </a:rPr>
              <a:t>The CAN peripheral is initialized to enable message transmission over the CAN bus. </a:t>
            </a:r>
            <a:endParaRPr lang="en-US" dirty="0"/>
          </a:p>
          <a:p>
            <a:r>
              <a:rPr lang="en-US" dirty="0">
                <a:solidFill>
                  <a:srgbClr val="000000"/>
                </a:solidFill>
                <a:effectLst/>
                <a:latin typeface="Times New Roman" panose="02020603050405020304" pitchFamily="18" charset="0"/>
              </a:rPr>
              <a:t>The CAN_TX and CAN_RX pins are mapped correctly to ensure seamless communication. </a:t>
            </a:r>
            <a:endParaRPr lang="en-US" dirty="0"/>
          </a:p>
          <a:p>
            <a:r>
              <a:rPr lang="en-US" dirty="0">
                <a:solidFill>
                  <a:srgbClr val="000000"/>
                </a:solidFill>
                <a:effectLst/>
                <a:latin typeface="Times New Roman" panose="02020603050405020304" pitchFamily="18" charset="0"/>
              </a:rPr>
              <a:t>The CAN baud rate is set appropriately to match the receiver. </a:t>
            </a:r>
            <a:endParaRPr lang="en-US" dirty="0"/>
          </a:p>
          <a:p>
            <a:r>
              <a:rPr lang="en-US" dirty="0">
                <a:solidFill>
                  <a:srgbClr val="000000"/>
                </a:solidFill>
                <a:effectLst/>
                <a:latin typeface="Times New Roman" panose="02020603050405020304" pitchFamily="18" charset="0"/>
              </a:rPr>
              <a:t>Filters and interrupts are configured for efficient data transmission.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77334" y="509047"/>
            <a:ext cx="8596668" cy="5532316"/>
          </a:xfrm>
        </p:spPr>
        <p:txBody>
          <a:bodyPr>
            <a:normAutofit lnSpcReduction="10000"/>
          </a:bodyPr>
          <a:lstStyle/>
          <a:p>
            <a:r>
              <a:rPr lang="en-US" b="1" dirty="0">
                <a:solidFill>
                  <a:srgbClr val="000000"/>
                </a:solidFill>
                <a:effectLst/>
                <a:latin typeface="TimesNewRomanPS-BoldMT"/>
              </a:rPr>
              <a:t>GPIO Configuration </a:t>
            </a:r>
            <a:endParaRPr lang="en-US" dirty="0"/>
          </a:p>
          <a:p>
            <a:r>
              <a:rPr lang="en-US" dirty="0">
                <a:solidFill>
                  <a:srgbClr val="000000"/>
                </a:solidFill>
                <a:effectLst/>
                <a:latin typeface="Times New Roman" panose="02020603050405020304" pitchFamily="18" charset="0"/>
              </a:rPr>
              <a:t>Additional GPIO pins are set up to provide power to the sensor and manage control signals. </a:t>
            </a:r>
            <a:endParaRPr lang="en-US" dirty="0"/>
          </a:p>
          <a:p>
            <a:r>
              <a:rPr lang="en-US" dirty="0">
                <a:solidFill>
                  <a:srgbClr val="000000"/>
                </a:solidFill>
                <a:effectLst/>
                <a:latin typeface="Times New Roman" panose="02020603050405020304" pitchFamily="18" charset="0"/>
              </a:rPr>
              <a:t>The microcontroller’s onboard LED is programmed to blink when data transmission occurs, serving </a:t>
            </a:r>
            <a:endParaRPr lang="en-US" dirty="0"/>
          </a:p>
          <a:p>
            <a:r>
              <a:rPr lang="en-US" dirty="0">
                <a:solidFill>
                  <a:srgbClr val="000000"/>
                </a:solidFill>
                <a:effectLst/>
                <a:latin typeface="Times New Roman" panose="02020603050405020304" pitchFamily="18" charset="0"/>
              </a:rPr>
              <a:t>as an activity indicator. </a:t>
            </a:r>
            <a:endParaRPr lang="en-US" dirty="0"/>
          </a:p>
          <a:p>
            <a:r>
              <a:rPr lang="en-US" b="1" dirty="0">
                <a:solidFill>
                  <a:srgbClr val="000000"/>
                </a:solidFill>
                <a:effectLst/>
                <a:latin typeface="TimesNewRomanPS-BoldMT"/>
              </a:rPr>
              <a:t> Receiver STM32 (Receiving CAN Data and Displaying on OLED) </a:t>
            </a:r>
            <a:endParaRPr lang="en-US" dirty="0"/>
          </a:p>
          <a:p>
            <a:r>
              <a:rPr lang="en-US" b="1" dirty="0">
                <a:solidFill>
                  <a:srgbClr val="000000"/>
                </a:solidFill>
                <a:effectLst/>
                <a:latin typeface="TimesNewRomanPS-BoldMT"/>
              </a:rPr>
              <a:t>CAN Interface Configuration </a:t>
            </a:r>
            <a:endParaRPr lang="en-US" dirty="0"/>
          </a:p>
          <a:p>
            <a:r>
              <a:rPr lang="en-US" dirty="0">
                <a:solidFill>
                  <a:srgbClr val="000000"/>
                </a:solidFill>
                <a:effectLst/>
                <a:latin typeface="Times New Roman" panose="02020603050405020304" pitchFamily="18" charset="0"/>
              </a:rPr>
              <a:t>The receiver STM32 is programmed to listen for incoming data on the CAN bus. </a:t>
            </a:r>
            <a:endParaRPr lang="en-US" dirty="0"/>
          </a:p>
          <a:p>
            <a:r>
              <a:rPr lang="en-US" dirty="0">
                <a:solidFill>
                  <a:srgbClr val="000000"/>
                </a:solidFill>
                <a:effectLst/>
                <a:latin typeface="Times New Roman" panose="02020603050405020304" pitchFamily="18" charset="0"/>
              </a:rPr>
              <a:t>The same CAN_RX and CAN_TX pins are configured for message reception. </a:t>
            </a:r>
            <a:endParaRPr lang="en-US" dirty="0"/>
          </a:p>
          <a:p>
            <a:r>
              <a:rPr lang="en-US" dirty="0">
                <a:solidFill>
                  <a:srgbClr val="000000"/>
                </a:solidFill>
                <a:effectLst/>
                <a:latin typeface="Times New Roman" panose="02020603050405020304" pitchFamily="18" charset="0"/>
              </a:rPr>
              <a:t>Filters are set up to accept only relevant messages. </a:t>
            </a:r>
            <a:endParaRPr lang="en-US" dirty="0"/>
          </a:p>
          <a:p>
            <a:r>
              <a:rPr lang="en-US" dirty="0">
                <a:solidFill>
                  <a:srgbClr val="000000"/>
                </a:solidFill>
                <a:effectLst/>
                <a:latin typeface="Times New Roman" panose="02020603050405020304" pitchFamily="18" charset="0"/>
              </a:rPr>
              <a:t>The interrupt service routine (ISR) is enabled to handle incoming data efficiently. </a:t>
            </a:r>
            <a:endParaRPr lang="en-US" dirty="0"/>
          </a:p>
          <a:p>
            <a:r>
              <a:rPr lang="en-US" b="1" dirty="0">
                <a:solidFill>
                  <a:srgbClr val="000000"/>
                </a:solidFill>
                <a:effectLst/>
                <a:latin typeface="TimesNewRomanPS-BoldMT"/>
              </a:rPr>
              <a:t>I2C Interface Configuration </a:t>
            </a:r>
            <a:endParaRPr lang="en-US" dirty="0"/>
          </a:p>
          <a:p>
            <a:r>
              <a:rPr lang="en-US" dirty="0">
                <a:solidFill>
                  <a:srgbClr val="000000"/>
                </a:solidFill>
                <a:effectLst/>
                <a:latin typeface="Times New Roman" panose="02020603050405020304" pitchFamily="18" charset="0"/>
              </a:rPr>
              <a:t>The OLED display communicates via I2C protocol. </a:t>
            </a:r>
            <a:endParaRPr lang="en-US" dirty="0"/>
          </a:p>
          <a:p>
            <a:r>
              <a:rPr lang="en-US" dirty="0">
                <a:solidFill>
                  <a:srgbClr val="000000"/>
                </a:solidFill>
                <a:effectLst/>
                <a:latin typeface="Times New Roman" panose="02020603050405020304" pitchFamily="18" charset="0"/>
              </a:rPr>
              <a:t>The STM32 microcontroller acts as a master device to send display updates.</a:t>
            </a:r>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77334" y="301659"/>
            <a:ext cx="8596668" cy="6466786"/>
          </a:xfrm>
        </p:spPr>
        <p:txBody>
          <a:bodyPr>
            <a:normAutofit fontScale="70000" lnSpcReduction="20000"/>
          </a:bodyPr>
          <a:lstStyle/>
          <a:p>
            <a:r>
              <a:rPr lang="en-US" sz="1800" b="1" dirty="0">
                <a:solidFill>
                  <a:srgbClr val="000000"/>
                </a:solidFill>
                <a:effectLst/>
                <a:latin typeface="TimesNewRomanPS-BoldMT"/>
              </a:rPr>
              <a:t>GPIO Configuration </a:t>
            </a:r>
            <a:endParaRPr lang="en-US" dirty="0"/>
          </a:p>
          <a:p>
            <a:r>
              <a:rPr lang="en-US" sz="1800" dirty="0">
                <a:solidFill>
                  <a:srgbClr val="000000"/>
                </a:solidFill>
                <a:effectLst/>
                <a:latin typeface="Times New Roman" panose="02020603050405020304" pitchFamily="18" charset="0"/>
              </a:rPr>
              <a:t>Additional GPIO settings are configured for controlling the OLED display. </a:t>
            </a:r>
            <a:endParaRPr lang="en-US" dirty="0"/>
          </a:p>
          <a:p>
            <a:r>
              <a:rPr lang="en-US" sz="1800" dirty="0">
                <a:solidFill>
                  <a:srgbClr val="000000"/>
                </a:solidFill>
                <a:effectLst/>
                <a:latin typeface="Times New Roman" panose="02020603050405020304" pitchFamily="18" charset="0"/>
              </a:rPr>
              <a:t>A user button is set up for potential interaction, such as switching between different display modes. </a:t>
            </a:r>
            <a:endParaRPr lang="en-US" dirty="0"/>
          </a:p>
          <a:p>
            <a:r>
              <a:rPr lang="en-US" sz="1800" b="1" dirty="0">
                <a:solidFill>
                  <a:srgbClr val="000000"/>
                </a:solidFill>
                <a:effectLst/>
                <a:latin typeface="TimesNewRomanPS-BoldMT"/>
              </a:rPr>
              <a:t> Code Implementation </a:t>
            </a:r>
            <a:endParaRPr lang="en-US" dirty="0"/>
          </a:p>
          <a:p>
            <a:r>
              <a:rPr lang="en-US" sz="1800" dirty="0">
                <a:solidFill>
                  <a:srgbClr val="000000"/>
                </a:solidFill>
                <a:effectLst/>
                <a:latin typeface="Times New Roman" panose="02020603050405020304" pitchFamily="18" charset="0"/>
              </a:rPr>
              <a:t>The firmware for the STM32 microcontrollers is written in Embedded C using the STM32 HAL </a:t>
            </a:r>
            <a:endParaRPr lang="en-US" dirty="0"/>
          </a:p>
          <a:p>
            <a:r>
              <a:rPr lang="en-US" sz="1800" dirty="0">
                <a:solidFill>
                  <a:srgbClr val="000000"/>
                </a:solidFill>
                <a:effectLst/>
                <a:latin typeface="Times New Roman" panose="02020603050405020304" pitchFamily="18" charset="0"/>
              </a:rPr>
              <a:t>(Hardware Abstraction Layer) library. The code ensures smooth operation of data acquisition, </a:t>
            </a:r>
            <a:endParaRPr lang="en-US" dirty="0"/>
          </a:p>
          <a:p>
            <a:r>
              <a:rPr lang="en-US" sz="1800" dirty="0">
                <a:solidFill>
                  <a:srgbClr val="000000"/>
                </a:solidFill>
                <a:effectLst/>
                <a:latin typeface="Times New Roman" panose="02020603050405020304" pitchFamily="18" charset="0"/>
              </a:rPr>
              <a:t>transmission, reception, and display updates. </a:t>
            </a:r>
            <a:endParaRPr lang="en-US" dirty="0"/>
          </a:p>
          <a:p>
            <a:r>
              <a:rPr lang="en-US" sz="1800" b="1" dirty="0">
                <a:solidFill>
                  <a:srgbClr val="000000"/>
                </a:solidFill>
                <a:effectLst/>
                <a:latin typeface="TimesNewRomanPS-BoldMT"/>
              </a:rPr>
              <a:t> Transmitter Code (Sensor Data Acquisition and Transmission) </a:t>
            </a:r>
            <a:endParaRPr lang="en-US" dirty="0"/>
          </a:p>
          <a:p>
            <a:r>
              <a:rPr lang="en-US" sz="1800" b="1" dirty="0">
                <a:solidFill>
                  <a:srgbClr val="000000"/>
                </a:solidFill>
                <a:effectLst/>
                <a:latin typeface="TimesNewRomanPS-BoldMT"/>
              </a:rPr>
              <a:t>Initialize the BMP280 sensor using the I2C protocol </a:t>
            </a:r>
            <a:endParaRPr lang="en-US" dirty="0"/>
          </a:p>
          <a:p>
            <a:r>
              <a:rPr lang="en-US" sz="1800" dirty="0">
                <a:solidFill>
                  <a:srgbClr val="000000"/>
                </a:solidFill>
                <a:effectLst/>
                <a:latin typeface="Times New Roman" panose="02020603050405020304" pitchFamily="18" charset="0"/>
              </a:rPr>
              <a:t>Configure I2C in master mode. </a:t>
            </a:r>
            <a:endParaRPr lang="en-US" dirty="0"/>
          </a:p>
          <a:p>
            <a:r>
              <a:rPr lang="en-US" sz="1800" dirty="0">
                <a:solidFill>
                  <a:srgbClr val="000000"/>
                </a:solidFill>
                <a:effectLst/>
                <a:latin typeface="Times New Roman" panose="02020603050405020304" pitchFamily="18" charset="0"/>
              </a:rPr>
              <a:t>Set up BMP280-specific registers to read temperature and pressure data. </a:t>
            </a:r>
            <a:endParaRPr lang="en-US" dirty="0"/>
          </a:p>
          <a:p>
            <a:r>
              <a:rPr lang="en-US" sz="1800" b="1" dirty="0">
                <a:solidFill>
                  <a:srgbClr val="000000"/>
                </a:solidFill>
                <a:effectLst/>
                <a:latin typeface="TimesNewRomanPS-BoldMT"/>
              </a:rPr>
              <a:t>Read temperature and pressure data from the sensor </a:t>
            </a:r>
            <a:endParaRPr lang="en-US" dirty="0"/>
          </a:p>
          <a:p>
            <a:r>
              <a:rPr lang="en-US" sz="1800" dirty="0">
                <a:solidFill>
                  <a:srgbClr val="000000"/>
                </a:solidFill>
                <a:effectLst/>
                <a:latin typeface="Times New Roman" panose="02020603050405020304" pitchFamily="18" charset="0"/>
              </a:rPr>
              <a:t>Use HAL functions to retrieve raw sensor values. </a:t>
            </a:r>
            <a:endParaRPr lang="en-US" dirty="0"/>
          </a:p>
          <a:p>
            <a:r>
              <a:rPr lang="en-US" sz="1800" dirty="0">
                <a:solidFill>
                  <a:srgbClr val="000000"/>
                </a:solidFill>
                <a:effectLst/>
                <a:latin typeface="Times New Roman" panose="02020603050405020304" pitchFamily="18" charset="0"/>
              </a:rPr>
              <a:t>Convert raw data to readable temperature and pressure values using calibration formulas. </a:t>
            </a:r>
            <a:endParaRPr lang="en-US" dirty="0"/>
          </a:p>
          <a:p>
            <a:r>
              <a:rPr lang="en-US" sz="1800" b="1" dirty="0">
                <a:solidFill>
                  <a:srgbClr val="000000"/>
                </a:solidFill>
                <a:effectLst/>
                <a:latin typeface="TimesNewRomanPS-BoldMT"/>
              </a:rPr>
              <a:t>Format data into CAN message frames </a:t>
            </a:r>
            <a:endParaRPr lang="en-US" dirty="0"/>
          </a:p>
          <a:p>
            <a:r>
              <a:rPr lang="en-US" sz="1800" dirty="0">
                <a:solidFill>
                  <a:srgbClr val="000000"/>
                </a:solidFill>
                <a:effectLst/>
                <a:latin typeface="Times New Roman" panose="02020603050405020304" pitchFamily="18" charset="0"/>
              </a:rPr>
              <a:t>Store sensor values in a structured format within a CAN message. </a:t>
            </a:r>
            <a:endParaRPr lang="en-US" dirty="0"/>
          </a:p>
          <a:p>
            <a:r>
              <a:rPr lang="en-US" sz="1800" dirty="0">
                <a:solidFill>
                  <a:srgbClr val="000000"/>
                </a:solidFill>
                <a:effectLst/>
                <a:latin typeface="Times New Roman" panose="02020603050405020304" pitchFamily="18" charset="0"/>
              </a:rPr>
              <a:t>Assign appropriate message IDs and priorities. </a:t>
            </a:r>
            <a:endParaRPr lang="en-US" dirty="0"/>
          </a:p>
          <a:p>
            <a:r>
              <a:rPr lang="en-US" sz="1800" b="1" dirty="0">
                <a:solidFill>
                  <a:srgbClr val="000000"/>
                </a:solidFill>
                <a:effectLst/>
                <a:latin typeface="TimesNewRomanPS-BoldMT"/>
              </a:rPr>
              <a:t>Send the formatted data using the CAN transmit function </a:t>
            </a:r>
            <a:endParaRPr lang="en-US" dirty="0"/>
          </a:p>
          <a:p>
            <a:r>
              <a:rPr lang="en-US" sz="1800" dirty="0">
                <a:solidFill>
                  <a:srgbClr val="000000"/>
                </a:solidFill>
                <a:effectLst/>
                <a:latin typeface="Times New Roman" panose="02020603050405020304" pitchFamily="18" charset="0"/>
              </a:rPr>
              <a:t>Load the data into the CAN transmit buffer. </a:t>
            </a:r>
            <a:endParaRPr lang="en-US" dirty="0"/>
          </a:p>
          <a:p>
            <a:r>
              <a:rPr lang="en-US" sz="1800" dirty="0">
                <a:solidFill>
                  <a:srgbClr val="000000"/>
                </a:solidFill>
                <a:effectLst/>
                <a:latin typeface="Times New Roman" panose="02020603050405020304" pitchFamily="18" charset="0"/>
              </a:rPr>
              <a:t>Enable transmission using </a:t>
            </a:r>
            <a:r>
              <a:rPr lang="en-US" sz="1800" dirty="0" err="1">
                <a:solidFill>
                  <a:srgbClr val="000000"/>
                </a:solidFill>
                <a:effectLst/>
                <a:latin typeface="Times New Roman" panose="02020603050405020304" pitchFamily="18" charset="0"/>
              </a:rPr>
              <a:t>HAL_CAN_Transmit</a:t>
            </a:r>
            <a:r>
              <a:rPr lang="en-US" sz="1800" dirty="0">
                <a:solidFill>
                  <a:srgbClr val="000000"/>
                </a:solidFill>
                <a:effectLst/>
                <a:latin typeface="Times New Roman" panose="02020603050405020304" pitchFamily="18" charset="0"/>
              </a:rPr>
              <a:t>() function. </a:t>
            </a:r>
            <a:endParaRPr lang="en-US" dirty="0"/>
          </a:p>
          <a:p>
            <a:r>
              <a:rPr lang="en-US" sz="1800" b="1" dirty="0">
                <a:solidFill>
                  <a:srgbClr val="000000"/>
                </a:solidFill>
                <a:effectLst/>
                <a:latin typeface="TimesNewRomanPS-BoldMT"/>
              </a:rPr>
              <a:t>Implement error handling to ensure reliable communication </a:t>
            </a:r>
            <a:endParaRPr lang="en-US" dirty="0"/>
          </a:p>
          <a:p>
            <a:r>
              <a:rPr lang="en-US" sz="1800" dirty="0">
                <a:solidFill>
                  <a:srgbClr val="000000"/>
                </a:solidFill>
                <a:effectLst/>
                <a:latin typeface="Times New Roman" panose="02020603050405020304" pitchFamily="18" charset="0"/>
              </a:rPr>
              <a:t>Configure error-detection mechanisms using CAN error status registers.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77334" y="282805"/>
            <a:ext cx="8596668" cy="5758558"/>
          </a:xfrm>
        </p:spPr>
        <p:txBody>
          <a:bodyPr>
            <a:normAutofit fontScale="85000" lnSpcReduction="20000"/>
          </a:bodyPr>
          <a:lstStyle/>
          <a:p>
            <a:r>
              <a:rPr lang="en-US" sz="1800" b="1" dirty="0">
                <a:solidFill>
                  <a:srgbClr val="000000"/>
                </a:solidFill>
                <a:effectLst/>
                <a:latin typeface="TimesNewRomanPS-BoldMT"/>
              </a:rPr>
              <a:t>Receiver Code (Processing and Displaying Data) </a:t>
            </a:r>
            <a:endParaRPr lang="en-US" dirty="0"/>
          </a:p>
          <a:p>
            <a:r>
              <a:rPr lang="en-US" sz="1800" b="1" dirty="0">
                <a:solidFill>
                  <a:srgbClr val="000000"/>
                </a:solidFill>
                <a:effectLst/>
                <a:latin typeface="TimesNewRomanPS-BoldMT"/>
              </a:rPr>
              <a:t>Initialize the CAN module and set up message filtering: </a:t>
            </a:r>
            <a:endParaRPr lang="en-US" dirty="0"/>
          </a:p>
          <a:p>
            <a:r>
              <a:rPr lang="en-US" sz="1800" dirty="0">
                <a:solidFill>
                  <a:srgbClr val="000000"/>
                </a:solidFill>
                <a:effectLst/>
                <a:latin typeface="Times New Roman" panose="02020603050405020304" pitchFamily="18" charset="0"/>
              </a:rPr>
              <a:t>Define message acceptance criteria to filter unnecessary data. </a:t>
            </a:r>
            <a:endParaRPr lang="en-US" dirty="0"/>
          </a:p>
          <a:p>
            <a:r>
              <a:rPr lang="en-US" sz="1800" dirty="0">
                <a:solidFill>
                  <a:srgbClr val="000000"/>
                </a:solidFill>
                <a:effectLst/>
                <a:latin typeface="Times New Roman" panose="02020603050405020304" pitchFamily="18" charset="0"/>
              </a:rPr>
              <a:t>Enable interrupts for handling incoming messages in real-time. </a:t>
            </a:r>
            <a:endParaRPr lang="en-US" dirty="0"/>
          </a:p>
          <a:p>
            <a:r>
              <a:rPr lang="en-US" sz="1800" b="1" dirty="0">
                <a:solidFill>
                  <a:srgbClr val="000000"/>
                </a:solidFill>
                <a:effectLst/>
                <a:latin typeface="TimesNewRomanPS-BoldMT"/>
              </a:rPr>
              <a:t>Receive data frames from the transmitter over the CAN bus: </a:t>
            </a:r>
            <a:endParaRPr lang="en-US" dirty="0"/>
          </a:p>
          <a:p>
            <a:r>
              <a:rPr lang="en-US" sz="1800" dirty="0">
                <a:solidFill>
                  <a:srgbClr val="000000"/>
                </a:solidFill>
                <a:effectLst/>
                <a:latin typeface="Times New Roman" panose="02020603050405020304" pitchFamily="18" charset="0"/>
              </a:rPr>
              <a:t>Read incoming messages using </a:t>
            </a:r>
            <a:r>
              <a:rPr lang="en-US" sz="1800" dirty="0" err="1">
                <a:solidFill>
                  <a:srgbClr val="000000"/>
                </a:solidFill>
                <a:effectLst/>
                <a:latin typeface="Times New Roman" panose="02020603050405020304" pitchFamily="18" charset="0"/>
              </a:rPr>
              <a:t>HAL_CAN_GetRxMessage</a:t>
            </a:r>
            <a:r>
              <a:rPr lang="en-US" sz="1800" dirty="0">
                <a:solidFill>
                  <a:srgbClr val="000000"/>
                </a:solidFill>
                <a:effectLst/>
                <a:latin typeface="Times New Roman" panose="02020603050405020304" pitchFamily="18" charset="0"/>
              </a:rPr>
              <a:t>(). </a:t>
            </a:r>
            <a:endParaRPr lang="en-US" dirty="0"/>
          </a:p>
          <a:p>
            <a:r>
              <a:rPr lang="en-US" sz="1800" dirty="0">
                <a:solidFill>
                  <a:srgbClr val="000000"/>
                </a:solidFill>
                <a:effectLst/>
                <a:latin typeface="Times New Roman" panose="02020603050405020304" pitchFamily="18" charset="0"/>
              </a:rPr>
              <a:t>Check message integrity and validity before processing. </a:t>
            </a:r>
            <a:endParaRPr lang="en-US" dirty="0"/>
          </a:p>
          <a:p>
            <a:r>
              <a:rPr lang="en-US" sz="1800" b="1" dirty="0">
                <a:solidFill>
                  <a:srgbClr val="000000"/>
                </a:solidFill>
                <a:effectLst/>
                <a:latin typeface="TimesNewRomanPS-BoldMT"/>
              </a:rPr>
              <a:t>Extract temperature and pressure values from the received messages: </a:t>
            </a:r>
            <a:endParaRPr lang="en-US" dirty="0"/>
          </a:p>
          <a:p>
            <a:r>
              <a:rPr lang="en-US" sz="1800" dirty="0">
                <a:solidFill>
                  <a:srgbClr val="000000"/>
                </a:solidFill>
                <a:effectLst/>
                <a:latin typeface="Times New Roman" panose="02020603050405020304" pitchFamily="18" charset="0"/>
              </a:rPr>
              <a:t>Parse the received CAN frame to retrieve temperature and pressure values. </a:t>
            </a:r>
            <a:endParaRPr lang="en-US" dirty="0"/>
          </a:p>
          <a:p>
            <a:r>
              <a:rPr lang="en-US" sz="1800" b="1" dirty="0">
                <a:solidFill>
                  <a:srgbClr val="000000"/>
                </a:solidFill>
                <a:effectLst/>
                <a:latin typeface="TimesNewRomanPS-BoldMT"/>
              </a:rPr>
              <a:t>Format the extracted data for display: </a:t>
            </a:r>
            <a:endParaRPr lang="en-US" dirty="0"/>
          </a:p>
          <a:p>
            <a:r>
              <a:rPr lang="en-US" sz="1800" dirty="0">
                <a:solidFill>
                  <a:srgbClr val="000000"/>
                </a:solidFill>
                <a:effectLst/>
                <a:latin typeface="Times New Roman" panose="02020603050405020304" pitchFamily="18" charset="0"/>
              </a:rPr>
              <a:t>Convert numerical values into a readable format. </a:t>
            </a:r>
            <a:endParaRPr lang="en-US" dirty="0"/>
          </a:p>
          <a:p>
            <a:r>
              <a:rPr lang="en-US" sz="1800" dirty="0">
                <a:solidFill>
                  <a:srgbClr val="000000"/>
                </a:solidFill>
                <a:effectLst/>
                <a:latin typeface="Times New Roman" panose="02020603050405020304" pitchFamily="18" charset="0"/>
              </a:rPr>
              <a:t>Prepare display strings for the OLED. </a:t>
            </a:r>
            <a:endParaRPr lang="en-US" dirty="0"/>
          </a:p>
          <a:p>
            <a:r>
              <a:rPr lang="en-US" sz="1800" b="1" dirty="0">
                <a:solidFill>
                  <a:srgbClr val="000000"/>
                </a:solidFill>
                <a:effectLst/>
                <a:latin typeface="TimesNewRomanPS-BoldMT"/>
              </a:rPr>
              <a:t>Send formatted data to the OLED screen for real-time monitoring: </a:t>
            </a:r>
            <a:endParaRPr lang="en-US" dirty="0"/>
          </a:p>
          <a:p>
            <a:r>
              <a:rPr lang="en-US" sz="1800" dirty="0">
                <a:solidFill>
                  <a:srgbClr val="000000"/>
                </a:solidFill>
                <a:effectLst/>
                <a:latin typeface="Times New Roman" panose="02020603050405020304" pitchFamily="18" charset="0"/>
              </a:rPr>
              <a:t>Use I2C communication to update the OLED display. </a:t>
            </a:r>
            <a:endParaRPr lang="en-US" dirty="0"/>
          </a:p>
          <a:p>
            <a:r>
              <a:rPr lang="en-US" sz="1800" dirty="0">
                <a:solidFill>
                  <a:srgbClr val="000000"/>
                </a:solidFill>
                <a:effectLst/>
                <a:latin typeface="Times New Roman" panose="02020603050405020304" pitchFamily="18" charset="0"/>
              </a:rPr>
              <a:t>Implement periodic refresh to ensure updated values are shown. </a:t>
            </a:r>
            <a:endParaRPr lang="en-US" dirty="0"/>
          </a:p>
          <a:p>
            <a:r>
              <a:rPr lang="en-US" sz="1800" b="1" dirty="0">
                <a:solidFill>
                  <a:srgbClr val="000000"/>
                </a:solidFill>
                <a:effectLst/>
                <a:latin typeface="TimesNewRomanPS-BoldMT"/>
              </a:rPr>
              <a:t> Monitoring CAN Signals </a:t>
            </a:r>
            <a:endParaRPr lang="en-US" dirty="0"/>
          </a:p>
          <a:p>
            <a:r>
              <a:rPr lang="en-US" sz="1800" dirty="0">
                <a:solidFill>
                  <a:srgbClr val="000000"/>
                </a:solidFill>
                <a:effectLst/>
                <a:latin typeface="Times New Roman" panose="02020603050405020304" pitchFamily="18" charset="0"/>
              </a:rPr>
              <a:t>Use an oscilloscope or logic analyzer to visualize CAN bus signals. </a:t>
            </a:r>
            <a:endParaRPr lang="en-US" dirty="0"/>
          </a:p>
          <a:p>
            <a:r>
              <a:rPr lang="en-US" sz="1800" dirty="0">
                <a:solidFill>
                  <a:srgbClr val="000000"/>
                </a:solidFill>
                <a:effectLst/>
                <a:latin typeface="Times New Roman" panose="02020603050405020304" pitchFamily="18" charset="0"/>
              </a:rPr>
              <a:t>Confirm that message timing and structure follow the expected format.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BMP280 sensor</a:t>
            </a:r>
            <a:r>
              <a:rPr lang="en-US" dirty="0"/>
              <a:t> using </a:t>
            </a:r>
            <a:r>
              <a:rPr lang="en-US" b="1" dirty="0"/>
              <a:t>STM32 and I2C</a:t>
            </a:r>
            <a:endParaRPr lang="en-IN" dirty="0"/>
          </a:p>
        </p:txBody>
      </p:sp>
      <p:sp>
        <p:nvSpPr>
          <p:cNvPr id="4" name="Rectangle 1"/>
          <p:cNvSpPr>
            <a:spLocks noGrp="1" noChangeArrowheads="1"/>
          </p:cNvSpPr>
          <p:nvPr>
            <p:ph idx="1"/>
          </p:nvPr>
        </p:nvSpPr>
        <p:spPr bwMode="auto">
          <a:xfrm>
            <a:off x="677334" y="1423320"/>
            <a:ext cx="1079838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a:ln>
                  <a:noFill/>
                </a:ln>
                <a:solidFill>
                  <a:schemeClr val="tx1"/>
                </a:solidFill>
                <a:effectLst/>
                <a:latin typeface="Arial" panose="020B0604020202020204" pitchFamily="34" charset="0"/>
              </a:rPr>
              <a:t>Read Calibration Data</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Reads </a:t>
            </a:r>
            <a:r>
              <a:rPr kumimoji="0" lang="en-US" altLang="en-US" sz="1800" b="1" i="0" u="none" strike="noStrike" cap="none" normalizeH="0" baseline="0">
                <a:ln>
                  <a:noFill/>
                </a:ln>
                <a:solidFill>
                  <a:schemeClr val="tx1"/>
                </a:solidFill>
                <a:effectLst/>
                <a:latin typeface="Arial" panose="020B0604020202020204" pitchFamily="34" charset="0"/>
              </a:rPr>
              <a:t>24 bytes</a:t>
            </a:r>
            <a:r>
              <a:rPr kumimoji="0" lang="en-US" altLang="en-US" sz="1800" b="0" i="0" u="none" strike="noStrike" cap="none" normalizeH="0" baseline="0">
                <a:ln>
                  <a:noFill/>
                </a:ln>
                <a:solidFill>
                  <a:schemeClr val="tx1"/>
                </a:solidFill>
                <a:effectLst/>
                <a:latin typeface="Arial" panose="020B0604020202020204" pitchFamily="34" charset="0"/>
              </a:rPr>
              <a:t> from </a:t>
            </a:r>
            <a:r>
              <a:rPr kumimoji="0" lang="en-US" altLang="en-US" sz="1800" b="1" i="0" u="none" strike="noStrike" cap="none" normalizeH="0" baseline="0">
                <a:ln>
                  <a:noFill/>
                </a:ln>
                <a:solidFill>
                  <a:schemeClr val="tx1"/>
                </a:solidFill>
                <a:effectLst/>
                <a:latin typeface="Arial" panose="020B0604020202020204" pitchFamily="34" charset="0"/>
              </a:rPr>
              <a:t>0x88</a:t>
            </a:r>
            <a:r>
              <a:rPr kumimoji="0" lang="en-US" altLang="en-US" sz="1800" b="0" i="0" u="none" strike="noStrike" cap="none" normalizeH="0" baseline="0">
                <a:ln>
                  <a:noFill/>
                </a:ln>
                <a:solidFill>
                  <a:schemeClr val="tx1"/>
                </a:solidFill>
                <a:effectLst/>
                <a:latin typeface="Arial" panose="020B0604020202020204" pitchFamily="34" charset="0"/>
              </a:rPr>
              <a:t> register.</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Extracts </a:t>
            </a:r>
            <a:r>
              <a:rPr kumimoji="0" lang="en-US" altLang="en-US" sz="1800" b="1" i="0" u="none" strike="noStrike" cap="none" normalizeH="0" baseline="0">
                <a:ln>
                  <a:noFill/>
                </a:ln>
                <a:solidFill>
                  <a:schemeClr val="tx1"/>
                </a:solidFill>
                <a:effectLst/>
                <a:latin typeface="Arial" panose="020B0604020202020204" pitchFamily="34" charset="0"/>
              </a:rPr>
              <a:t>temperature (dig_T1, dig_T2, dig_T3)</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pressure (dig_P1 to dig_P9) calibration values</a:t>
            </a:r>
            <a:r>
              <a:rPr kumimoji="0" lang="en-US" altLang="en-US" sz="1800" b="0" i="0" u="none" strike="noStrike" cap="none" normalizeH="0" baseline="0">
                <a:ln>
                  <a:noFill/>
                </a:ln>
                <a:solidFill>
                  <a:schemeClr val="tx1"/>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a:ln>
                  <a:noFill/>
                </a:ln>
                <a:solidFill>
                  <a:schemeClr val="tx1"/>
                </a:solidFill>
                <a:effectLst/>
                <a:latin typeface="Arial" panose="020B0604020202020204" pitchFamily="34" charset="0"/>
              </a:rPr>
              <a:t>Read Raw Sensor Data</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Writes </a:t>
            </a:r>
            <a:r>
              <a:rPr kumimoji="0" lang="en-US" altLang="en-US" sz="1800" b="1" i="0" u="none" strike="noStrike" cap="none" normalizeH="0" baseline="0">
                <a:ln>
                  <a:noFill/>
                </a:ln>
                <a:solidFill>
                  <a:schemeClr val="tx1"/>
                </a:solidFill>
                <a:effectLst/>
                <a:latin typeface="Arial" panose="020B0604020202020204" pitchFamily="34" charset="0"/>
              </a:rPr>
              <a:t>0x27</a:t>
            </a:r>
            <a:r>
              <a:rPr kumimoji="0" lang="en-US" altLang="en-US" sz="1800" b="0" i="0" u="none" strike="noStrike" cap="none" normalizeH="0" baseline="0">
                <a:ln>
                  <a:noFill/>
                </a:ln>
                <a:solidFill>
                  <a:schemeClr val="tx1"/>
                </a:solidFill>
                <a:effectLst/>
                <a:latin typeface="Arial" panose="020B0604020202020204" pitchFamily="34" charset="0"/>
              </a:rPr>
              <a:t> to </a:t>
            </a:r>
            <a:r>
              <a:rPr kumimoji="0" lang="en-US" altLang="en-US" sz="1800" b="1" i="0" u="none" strike="noStrike" cap="none" normalizeH="0" baseline="0">
                <a:ln>
                  <a:noFill/>
                </a:ln>
                <a:solidFill>
                  <a:schemeClr val="tx1"/>
                </a:solidFill>
                <a:effectLst/>
                <a:latin typeface="Arial" panose="020B0604020202020204" pitchFamily="34" charset="0"/>
              </a:rPr>
              <a:t>0xF4</a:t>
            </a:r>
            <a:r>
              <a:rPr kumimoji="0" lang="en-US" altLang="en-US" sz="1800" b="0" i="0" u="none" strike="noStrike" cap="none" normalizeH="0" baseline="0">
                <a:ln>
                  <a:noFill/>
                </a:ln>
                <a:solidFill>
                  <a:schemeClr val="tx1"/>
                </a:solidFill>
                <a:effectLst/>
                <a:latin typeface="Arial" panose="020B0604020202020204" pitchFamily="34" charset="0"/>
              </a:rPr>
              <a:t> to start measurement.</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Waits </a:t>
            </a:r>
            <a:r>
              <a:rPr kumimoji="0" lang="en-US" altLang="en-US" sz="1800" b="1" i="0" u="none" strike="noStrike" cap="none" normalizeH="0" baseline="0">
                <a:ln>
                  <a:noFill/>
                </a:ln>
                <a:solidFill>
                  <a:schemeClr val="tx1"/>
                </a:solidFill>
                <a:effectLst/>
                <a:latin typeface="Arial" panose="020B0604020202020204" pitchFamily="34" charset="0"/>
              </a:rPr>
              <a:t>10ms</a:t>
            </a:r>
            <a:r>
              <a:rPr kumimoji="0" lang="en-US" altLang="en-US" sz="1800" b="0" i="0" u="none" strike="noStrike" cap="none" normalizeH="0" baseline="0">
                <a:ln>
                  <a:noFill/>
                </a:ln>
                <a:solidFill>
                  <a:schemeClr val="tx1"/>
                </a:solidFill>
                <a:effectLst/>
                <a:latin typeface="Arial" panose="020B0604020202020204" pitchFamily="34" charset="0"/>
              </a:rPr>
              <a:t>, then reads </a:t>
            </a:r>
            <a:r>
              <a:rPr kumimoji="0" lang="en-US" altLang="en-US" sz="1800" b="1" i="0" u="none" strike="noStrike" cap="none" normalizeH="0" baseline="0">
                <a:ln>
                  <a:noFill/>
                </a:ln>
                <a:solidFill>
                  <a:schemeClr val="tx1"/>
                </a:solidFill>
                <a:effectLst/>
                <a:latin typeface="Arial" panose="020B0604020202020204" pitchFamily="34" charset="0"/>
              </a:rPr>
              <a:t>6 bytes</a:t>
            </a:r>
            <a:r>
              <a:rPr kumimoji="0" lang="en-US" altLang="en-US" sz="1800" b="0" i="0" u="none" strike="noStrike" cap="none" normalizeH="0" baseline="0">
                <a:ln>
                  <a:noFill/>
                </a:ln>
                <a:solidFill>
                  <a:schemeClr val="tx1"/>
                </a:solidFill>
                <a:effectLst/>
                <a:latin typeface="Arial" panose="020B0604020202020204" pitchFamily="34" charset="0"/>
              </a:rPr>
              <a:t> from </a:t>
            </a:r>
            <a:r>
              <a:rPr kumimoji="0" lang="en-US" altLang="en-US" sz="1800" b="1" i="0" u="none" strike="noStrike" cap="none" normalizeH="0" baseline="0">
                <a:ln>
                  <a:noFill/>
                </a:ln>
                <a:solidFill>
                  <a:schemeClr val="tx1"/>
                </a:solidFill>
                <a:effectLst/>
                <a:latin typeface="Arial" panose="020B0604020202020204" pitchFamily="34" charset="0"/>
              </a:rPr>
              <a:t>0xF7</a:t>
            </a:r>
            <a:r>
              <a:rPr kumimoji="0" lang="en-US" altLang="en-US" sz="1800" b="0" i="0" u="none" strike="noStrike" cap="none" normalizeH="0" baseline="0">
                <a:ln>
                  <a:noFill/>
                </a:ln>
                <a:solidFill>
                  <a:schemeClr val="tx1"/>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Extracts </a:t>
            </a:r>
            <a:r>
              <a:rPr kumimoji="0" lang="en-US" altLang="en-US" sz="1800" b="1" i="0" u="none" strike="noStrike" cap="none" normalizeH="0" baseline="0">
                <a:ln>
                  <a:noFill/>
                </a:ln>
                <a:solidFill>
                  <a:schemeClr val="tx1"/>
                </a:solidFill>
                <a:effectLst/>
                <a:latin typeface="Arial" panose="020B0604020202020204" pitchFamily="34" charset="0"/>
              </a:rPr>
              <a:t>20-bit raw temperature and pressure values</a:t>
            </a:r>
            <a:r>
              <a:rPr kumimoji="0" lang="en-US" altLang="en-US" sz="1800" b="0" i="0" u="none" strike="noStrike" cap="none" normalizeH="0" baseline="0">
                <a:ln>
                  <a:noFill/>
                </a:ln>
                <a:solidFill>
                  <a:schemeClr val="tx1"/>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a:ln>
                  <a:noFill/>
                </a:ln>
                <a:solidFill>
                  <a:schemeClr val="tx1"/>
                </a:solidFill>
                <a:effectLst/>
                <a:latin typeface="Arial" panose="020B0604020202020204" pitchFamily="34" charset="0"/>
              </a:rPr>
              <a:t>Temperature Compensation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Uses </a:t>
            </a:r>
            <a:r>
              <a:rPr kumimoji="0" lang="en-US" altLang="en-US" sz="1800" b="1" i="0" u="none" strike="noStrike" cap="none" normalizeH="0" baseline="0">
                <a:ln>
                  <a:noFill/>
                </a:ln>
                <a:solidFill>
                  <a:schemeClr val="tx1"/>
                </a:solidFill>
                <a:effectLst/>
                <a:latin typeface="Arial" panose="020B0604020202020204" pitchFamily="34" charset="0"/>
              </a:rPr>
              <a:t>calibration data</a:t>
            </a:r>
            <a:r>
              <a:rPr kumimoji="0" lang="en-US" altLang="en-US" sz="1800" b="0" i="0" u="none" strike="noStrike" cap="none" normalizeH="0" baseline="0">
                <a:ln>
                  <a:noFill/>
                </a:ln>
                <a:solidFill>
                  <a:schemeClr val="tx1"/>
                </a:solidFill>
                <a:effectLst/>
                <a:latin typeface="Arial" panose="020B0604020202020204" pitchFamily="34" charset="0"/>
              </a:rPr>
              <a:t> to adjust temperature.</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Returns </a:t>
            </a:r>
            <a:r>
              <a:rPr kumimoji="0" lang="en-US" altLang="en-US" sz="1800" b="1" i="0" u="none" strike="noStrike" cap="none" normalizeH="0" baseline="0">
                <a:ln>
                  <a:noFill/>
                </a:ln>
                <a:solidFill>
                  <a:schemeClr val="tx1"/>
                </a:solidFill>
                <a:effectLst/>
                <a:latin typeface="Arial" panose="020B0604020202020204" pitchFamily="34" charset="0"/>
              </a:rPr>
              <a:t>temperature in °C × 100</a:t>
            </a:r>
            <a:r>
              <a:rPr kumimoji="0" lang="en-US" altLang="en-US" sz="1800" b="0" i="0" u="none" strike="noStrike" cap="none" normalizeH="0" baseline="0">
                <a:ln>
                  <a:noFill/>
                </a:ln>
                <a:solidFill>
                  <a:schemeClr val="tx1"/>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a:ln>
                  <a:noFill/>
                </a:ln>
                <a:solidFill>
                  <a:schemeClr val="tx1"/>
                </a:solidFill>
                <a:effectLst/>
                <a:latin typeface="Arial" panose="020B0604020202020204" pitchFamily="34" charset="0"/>
              </a:rPr>
              <a:t>Pressure Compensation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Uses </a:t>
            </a:r>
            <a:r>
              <a:rPr kumimoji="0" lang="en-US" altLang="en-US" sz="1800" b="1" i="0" u="none" strike="noStrike" cap="none" normalizeH="0" baseline="0">
                <a:ln>
                  <a:noFill/>
                </a:ln>
                <a:solidFill>
                  <a:schemeClr val="tx1"/>
                </a:solidFill>
                <a:effectLst/>
                <a:latin typeface="Arial" panose="020B0604020202020204" pitchFamily="34" charset="0"/>
              </a:rPr>
              <a:t>calibration values</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fine temperature</a:t>
            </a:r>
            <a:r>
              <a:rPr kumimoji="0" lang="en-US" altLang="en-US" sz="1800" b="0" i="0" u="none" strike="noStrike" cap="none" normalizeH="0" baseline="0">
                <a:ln>
                  <a:noFill/>
                </a:ln>
                <a:solidFill>
                  <a:schemeClr val="tx1"/>
                </a:solidFill>
                <a:effectLst/>
                <a:latin typeface="Arial" panose="020B0604020202020204" pitchFamily="34" charset="0"/>
              </a:rPr>
              <a:t> to calculate actual pressure.</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Returns </a:t>
            </a:r>
            <a:r>
              <a:rPr kumimoji="0" lang="en-US" altLang="en-US" sz="1800" b="1" i="0" u="none" strike="noStrike" cap="none" normalizeH="0" baseline="0">
                <a:ln>
                  <a:noFill/>
                </a:ln>
                <a:solidFill>
                  <a:schemeClr val="tx1"/>
                </a:solidFill>
                <a:effectLst/>
                <a:latin typeface="Arial" panose="020B0604020202020204" pitchFamily="34" charset="0"/>
              </a:rPr>
              <a:t>pressure in Pascals (Pa)</a:t>
            </a:r>
            <a:r>
              <a:rPr kumimoji="0" lang="en-US" altLang="en-US" sz="1800" b="0" i="0" u="none" strike="noStrike" cap="none" normalizeH="0" baseline="0">
                <a:ln>
                  <a:noFill/>
                </a:ln>
                <a:solidFill>
                  <a:schemeClr val="tx1"/>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7139</Words>
  <Application>WPS Presentation</Application>
  <PresentationFormat>Widescreen</PresentationFormat>
  <Paragraphs>144</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Wingdings 3</vt:lpstr>
      <vt:lpstr>Arial</vt:lpstr>
      <vt:lpstr>TimesNewRomanPS-BoldMT</vt:lpstr>
      <vt:lpstr>Segoe Print</vt:lpstr>
      <vt:lpstr>Times New Roman</vt:lpstr>
      <vt:lpstr>Arial Unicode MS</vt:lpstr>
      <vt:lpstr>Trebuchet MS</vt:lpstr>
      <vt:lpstr>Microsoft YaHei</vt:lpstr>
      <vt:lpstr>Arial Unicode MS</vt:lpstr>
      <vt:lpstr>Calibri</vt:lpstr>
      <vt:lpstr>Facet</vt:lpstr>
      <vt:lpstr>PowerPoint 演示文稿</vt:lpstr>
      <vt:lpstr>Introduction</vt:lpstr>
      <vt:lpstr>ABSTRACT</vt:lpstr>
      <vt:lpstr>Block diagram of Project</vt:lpstr>
      <vt:lpstr>PowerPoint 演示文稿</vt:lpstr>
      <vt:lpstr>PowerPoint 演示文稿</vt:lpstr>
      <vt:lpstr>PowerPoint 演示文稿</vt:lpstr>
      <vt:lpstr>PowerPoint 演示文稿</vt:lpstr>
      <vt:lpstr>BMP280 sensor using STM32 and I2C</vt:lpstr>
      <vt:lpstr>Can transmission process</vt:lpstr>
      <vt:lpstr>Oled display</vt:lpstr>
      <vt:lpstr>Results</vt:lpstr>
      <vt:lpstr>Receiver result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Durga Prasad</dc:creator>
  <cp:lastModifiedBy>Durgaprasad Valle boina</cp:lastModifiedBy>
  <cp:revision>5</cp:revision>
  <dcterms:created xsi:type="dcterms:W3CDTF">2025-02-09T18:52:00Z</dcterms:created>
  <dcterms:modified xsi:type="dcterms:W3CDTF">2025-02-10T10:16:48Z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00451B29A859495AA0B98775975BA98E_12</vt:lpwstr>
  </property>
  <property fmtid="{D5CDD505-2E9C-101B-9397-08002B2CF9AE}" pid="3" name="KSOProductBuildVer">
    <vt:lpwstr>1033-12.2.0.19805</vt:lpwstr>
  </property>
</Properties>
</file>