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1" r:id="rId3"/>
    <p:sldId id="273" r:id="rId4"/>
    <p:sldId id="275" r:id="rId5"/>
    <p:sldId id="276" r:id="rId6"/>
    <p:sldId id="277" r:id="rId7"/>
    <p:sldId id="278" r:id="rId8"/>
    <p:sldId id="302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303" r:id="rId17"/>
    <p:sldId id="274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4" r:id="rId34"/>
    <p:sldId id="305" r:id="rId35"/>
    <p:sldId id="306" r:id="rId36"/>
    <p:sldId id="307" r:id="rId37"/>
    <p:sldId id="308" r:id="rId38"/>
    <p:sldId id="309" r:id="rId39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660"/>
  </p:normalViewPr>
  <p:slideViewPr>
    <p:cSldViewPr>
      <p:cViewPr varScale="1">
        <p:scale>
          <a:sx n="83" d="100"/>
          <a:sy n="83" d="100"/>
        </p:scale>
        <p:origin x="1675" y="62"/>
      </p:cViewPr>
      <p:guideLst>
        <p:guide orient="horz" pos="307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3534" y="2788361"/>
            <a:ext cx="7856931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‹#›</a:t>
            </a:fld>
            <a:endParaRPr spc="-5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7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7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‹#›</a:t>
            </a:fld>
            <a:endParaRPr spc="-5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7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‹#›</a:t>
            </a:fld>
            <a:endParaRPr spc="-5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7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‹#›</a:t>
            </a:fld>
            <a:endParaRPr spc="-5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97268" y="6373367"/>
            <a:ext cx="1673352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0613" y="6172962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845820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5759" y="6220966"/>
            <a:ext cx="522731" cy="522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95543" y="6361176"/>
            <a:ext cx="1290827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4232" y="1526697"/>
            <a:ext cx="6331936" cy="3645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‹#›</a:t>
            </a:fld>
            <a:endParaRPr spc="-5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97268" y="6373367"/>
            <a:ext cx="1673352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0613" y="6172962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845820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5759" y="6220966"/>
            <a:ext cx="522731" cy="522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95543" y="6361176"/>
            <a:ext cx="1290827" cy="335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534" y="421893"/>
            <a:ext cx="68160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270" y="1452470"/>
            <a:ext cx="7871459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7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1123" y="6377606"/>
            <a:ext cx="291846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510" y="6216621"/>
            <a:ext cx="6877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‹#›</a:t>
            </a:fld>
            <a:endParaRPr spc="-5" dirty="0">
              <a:solidFill>
                <a:srgbClr val="17171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823" y="1205230"/>
            <a:ext cx="5303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</a:rPr>
              <a:t>NTHU109 Introduction to Hardware</a:t>
            </a:r>
            <a:r>
              <a:rPr sz="2000" spc="-25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Security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883919" y="862583"/>
            <a:ext cx="1043940" cy="1043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6163610"/>
            <a:ext cx="1673352" cy="3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3228" y="6102096"/>
            <a:ext cx="1292352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3958" y="3962400"/>
            <a:ext cx="4410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 smtClean="0">
                <a:latin typeface="Arial"/>
                <a:cs typeface="Arial"/>
              </a:rPr>
              <a:t>Final Project 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663958" y="5334000"/>
            <a:ext cx="66512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EE21</a:t>
            </a:r>
            <a:r>
              <a:rPr lang="zh-TW" altLang="en-US" sz="2400" b="1" spc="-5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 </a:t>
            </a:r>
            <a:r>
              <a:rPr sz="2400" b="1" spc="-4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 </a:t>
            </a:r>
            <a:r>
              <a:rPr sz="240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Droid Sans Fallback"/>
              </a:rPr>
              <a:t>林俊曄</a:t>
            </a:r>
            <a:r>
              <a:rPr sz="2400" spc="-2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Droid Sans Fallback"/>
              </a:rPr>
              <a:t> </a:t>
            </a:r>
            <a:r>
              <a:rPr lang="zh-TW" altLang="en-US" sz="2400" spc="-2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Droid Sans Fallback"/>
              </a:rPr>
              <a:t> </a:t>
            </a:r>
            <a:r>
              <a:rPr sz="2400" dirty="0" err="1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Droid Sans Fallback"/>
              </a:rPr>
              <a:t>張嘉祐</a:t>
            </a:r>
            <a:r>
              <a:rPr sz="240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Droid Sans Fallback"/>
              </a:rPr>
              <a:t> </a:t>
            </a:r>
            <a:r>
              <a:rPr lang="zh-TW" altLang="en-US" sz="240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Droid Sans Fallback"/>
              </a:rPr>
              <a:t> </a:t>
            </a:r>
            <a:r>
              <a:rPr lang="zh-TW" altLang="en-US" sz="2400" b="1" spc="-4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 </a:t>
            </a:r>
            <a:r>
              <a:rPr lang="zh-TW" altLang="en-US" sz="240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Droid Sans Fallback"/>
              </a:rPr>
              <a:t>張薇  </a:t>
            </a:r>
            <a:r>
              <a:rPr sz="2400" dirty="0" err="1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Droid Sans Fallback"/>
              </a:rPr>
              <a:t>陳奕默</a:t>
            </a:r>
            <a:endParaRPr sz="2400" dirty="0">
              <a:latin typeface="Noto Sans CJK TC Bold" panose="020B0800000000000000" pitchFamily="34" charset="-120"/>
              <a:ea typeface="Noto Sans CJK TC Bold" panose="020B0800000000000000" pitchFamily="34" charset="-120"/>
              <a:cs typeface="Droid Sans Fallb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–</a:t>
            </a:r>
            <a:r>
              <a:rPr kumimoji="0" lang="zh-TW" altLang="en-US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Parameters</a:t>
            </a:r>
            <a:r>
              <a:rPr kumimoji="0" lang="en-US" altLang="zh-TW" sz="3200" b="1" i="0" u="none" strike="noStrike" kern="1200" cap="none" spc="8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Setting</a:t>
            </a: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643534" y="1222849"/>
            <a:ext cx="8305800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lvl="0">
              <a:buSzPct val="125000"/>
              <a:tabLst>
                <a:tab pos="191135" algn="l"/>
              </a:tabLst>
              <a:defRPr/>
            </a:pPr>
            <a:r>
              <a:rPr lang="en-US" altLang="zh-TW" sz="2800" b="1" dirty="0">
                <a:solidFill>
                  <a:prstClr val="black"/>
                </a:solidFill>
                <a:cs typeface="Arial"/>
              </a:rPr>
              <a:t>2. </a:t>
            </a:r>
            <a:r>
              <a:rPr lang="en-US" altLang="zh-TW" sz="2800" b="1" dirty="0" err="1">
                <a:solidFill>
                  <a:prstClr val="black"/>
                </a:solidFill>
                <a:cs typeface="Arial"/>
              </a:rPr>
              <a:t>NonOverlapping</a:t>
            </a:r>
            <a:r>
              <a:rPr lang="en-US" altLang="zh-TW" sz="2800" b="1" dirty="0">
                <a:solidFill>
                  <a:prstClr val="black"/>
                </a:solidFill>
                <a:cs typeface="Arial"/>
              </a:rPr>
              <a:t> Template Test- block length (m):</a:t>
            </a:r>
          </a:p>
          <a:p>
            <a:pPr marL="926465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Ø"/>
              <a:tabLst>
                <a:tab pos="1911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  <a:p>
            <a:pPr marL="926465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Ø"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Request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: </a:t>
            </a:r>
          </a:p>
          <a:p>
            <a:pPr marL="926465" lvl="2">
              <a:buSzPct val="125000"/>
              <a:tabLst>
                <a:tab pos="191135" algn="l"/>
              </a:tabLst>
              <a:defRPr/>
            </a:pPr>
            <a:r>
              <a:rPr lang="en-US" altLang="zh-TW" sz="2800" b="1" dirty="0">
                <a:solidFill>
                  <a:srgbClr val="7030A0"/>
                </a:solidFill>
                <a:cs typeface="Arial"/>
              </a:rPr>
              <a:t>m = 9 or 10</a:t>
            </a:r>
            <a:r>
              <a:rPr lang="en-US" altLang="zh-TW" sz="2800" dirty="0">
                <a:solidFill>
                  <a:prstClr val="black"/>
                </a:solidFill>
                <a:cs typeface="Arial"/>
              </a:rPr>
              <a:t> for meaningful results.</a:t>
            </a:r>
          </a:p>
          <a:p>
            <a:pPr marL="926465" lvl="2">
              <a:buSzPct val="125000"/>
              <a:tabLst>
                <a:tab pos="191135" algn="l"/>
              </a:tabLst>
              <a:defRPr/>
            </a:pPr>
            <a:r>
              <a:rPr lang="en-US" altLang="zh-TW" sz="2800" b="1" dirty="0" smtClean="0">
                <a:solidFill>
                  <a:srgbClr val="7030A0"/>
                </a:solidFill>
                <a:cs typeface="Arial"/>
              </a:rPr>
              <a:t>N = 8  </a:t>
            </a:r>
            <a:r>
              <a:rPr lang="en-US" altLang="zh-TW" sz="2800" dirty="0" smtClean="0">
                <a:solidFill>
                  <a:prstClr val="black"/>
                </a:solidFill>
                <a:cs typeface="Arial"/>
              </a:rPr>
              <a:t>(specified </a:t>
            </a:r>
            <a:r>
              <a:rPr lang="en-US" altLang="zh-TW" sz="2800" dirty="0">
                <a:solidFill>
                  <a:prstClr val="black"/>
                </a:solidFill>
                <a:cs typeface="Arial"/>
              </a:rPr>
              <a:t>in the test code, N&lt;100)</a:t>
            </a:r>
          </a:p>
          <a:p>
            <a:pPr marL="926465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Arial"/>
            </a:endParaRPr>
          </a:p>
          <a:p>
            <a:pPr marL="926465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Ø"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Process: </a:t>
            </a:r>
          </a:p>
          <a:p>
            <a:pPr marL="926465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	Let 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m=9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新細明體" panose="02020500000000000000" pitchFamily="18" charset="-120"/>
              <a:cs typeface="Arial"/>
            </a:endParaRPr>
          </a:p>
          <a:p>
            <a:pPr marL="926465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Ø"/>
              <a:tabLst>
                <a:tab pos="1911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  <a:p>
            <a:pPr marL="469265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>
                <a:tab pos="1911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02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09600" y="533400"/>
            <a:ext cx="8271866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–</a:t>
            </a:r>
            <a:r>
              <a:rPr kumimoji="0" lang="zh-TW" altLang="en-US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Parameters</a:t>
            </a:r>
            <a:r>
              <a:rPr kumimoji="0" lang="en-US" altLang="zh-TW" sz="3200" b="1" i="0" u="none" strike="noStrike" kern="1200" cap="none" spc="8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Setting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200" b="1" i="0" u="none" strike="noStrike" kern="1200" cap="none" spc="-5" normalizeH="0" baseline="0" noProof="0" dirty="0" smtClean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04492" y="1143000"/>
            <a:ext cx="7646844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altLang="zh-TW" sz="2800" b="1" spc="-5" dirty="0">
                <a:solidFill>
                  <a:prstClr val="black"/>
                </a:solidFill>
              </a:rPr>
              <a:t>3</a:t>
            </a:r>
            <a:r>
              <a:rPr lang="en-US" altLang="zh-TW" sz="2800" b="1" spc="-5" dirty="0"/>
              <a:t>. Overlapping Template Test- block length (m)</a:t>
            </a:r>
          </a:p>
          <a:p>
            <a:pPr marL="926465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Ø"/>
              <a:tabLst>
                <a:tab pos="1911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  <a:p>
            <a:pPr marL="926465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Ø"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Request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: </a:t>
            </a:r>
          </a:p>
          <a:p>
            <a:pPr marL="926465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NIST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recommends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m=9 or m=10 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新細明體" panose="02020500000000000000" pitchFamily="18" charset="-120"/>
              <a:cs typeface="Arial"/>
            </a:endParaRPr>
          </a:p>
          <a:p>
            <a:pPr marL="926465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for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the time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being (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暫時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). 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Arial"/>
            </a:endParaRPr>
          </a:p>
          <a:p>
            <a:pPr marL="926465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Arial"/>
            </a:endParaRPr>
          </a:p>
          <a:p>
            <a:pPr marL="926465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Ø"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Process: </a:t>
            </a:r>
          </a:p>
          <a:p>
            <a:pPr marL="926465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	Let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新細明體" panose="02020500000000000000" pitchFamily="18" charset="-120"/>
                <a:cs typeface="Arial"/>
              </a:rPr>
              <a:t>m=10</a:t>
            </a:r>
          </a:p>
          <a:p>
            <a:pPr marL="926465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Ø"/>
              <a:tabLst>
                <a:tab pos="1911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  <a:p>
            <a:pPr marL="469265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>
                <a:tab pos="1911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62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–</a:t>
            </a:r>
            <a:r>
              <a:rPr kumimoji="0" lang="zh-TW" altLang="en-US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Parameters</a:t>
            </a:r>
            <a:r>
              <a:rPr kumimoji="0" lang="en-US" altLang="zh-TW" sz="3200" b="1" i="0" u="none" strike="noStrike" kern="1200" cap="none" spc="8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Setting</a:t>
            </a: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/>
              <p:cNvSpPr txBox="1"/>
              <p:nvPr/>
            </p:nvSpPr>
            <p:spPr>
              <a:xfrm>
                <a:off x="643534" y="1192463"/>
                <a:ext cx="8305800" cy="47525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lvl="0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800" b="1" dirty="0" smtClean="0">
                    <a:cs typeface="Arial"/>
                  </a:rPr>
                  <a:t>4. Approximate Entropy Test-block length(m):</a:t>
                </a:r>
              </a:p>
              <a:p>
                <a:pPr marL="469265" lvl="0" indent="-457200">
                  <a:buSzPct val="125000"/>
                  <a:buFont typeface="Arial" panose="020B0604020202020204" pitchFamily="34" charset="0"/>
                  <a:buChar char="•"/>
                  <a:tabLst>
                    <a:tab pos="191135" algn="l"/>
                  </a:tabLst>
                  <a:defRPr/>
                </a:pPr>
                <a:r>
                  <a:rPr lang="en-US" altLang="zh-TW" sz="2400" b="1" dirty="0" smtClean="0">
                    <a:cs typeface="Arial"/>
                  </a:rPr>
                  <a:t>Parameters</a:t>
                </a:r>
                <a:r>
                  <a:rPr lang="en-US" altLang="zh-TW" sz="2400" b="1" dirty="0">
                    <a:cs typeface="Arial"/>
                  </a:rPr>
                  <a:t>: </a:t>
                </a:r>
                <a:endParaRPr lang="en-US" altLang="zh-TW" sz="2400" b="1" dirty="0" smtClean="0">
                  <a:cs typeface="Arial"/>
                </a:endParaRPr>
              </a:p>
              <a:p>
                <a:pPr marL="12065" lvl="0" algn="ctr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000" b="1" dirty="0">
                    <a:solidFill>
                      <a:srgbClr val="7030A0"/>
                    </a:solidFill>
                    <a:cs typeface="Arial"/>
                  </a:rPr>
                  <a:t>m: The length of each block </a:t>
                </a:r>
                <a:endParaRPr lang="en-US" altLang="zh-TW" sz="2000" b="1" dirty="0" smtClean="0">
                  <a:solidFill>
                    <a:srgbClr val="7030A0"/>
                  </a:solidFill>
                  <a:cs typeface="Arial"/>
                </a:endParaRPr>
              </a:p>
              <a:p>
                <a:pPr marL="12065" lvl="0" algn="ctr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000" dirty="0">
                    <a:cs typeface="Arial"/>
                  </a:rPr>
                  <a:t> </a:t>
                </a:r>
                <a:r>
                  <a:rPr lang="en-US" altLang="zh-TW" sz="2000" dirty="0" smtClean="0">
                    <a:cs typeface="Arial"/>
                  </a:rPr>
                  <a:t>     In </a:t>
                </a:r>
                <a:r>
                  <a:rPr lang="en-US" altLang="zh-TW" sz="2000" dirty="0">
                    <a:cs typeface="Arial"/>
                  </a:rPr>
                  <a:t>this case, the first block length used in the test. </a:t>
                </a:r>
                <a:endParaRPr lang="en-US" altLang="zh-TW" sz="2000" dirty="0" smtClean="0">
                  <a:cs typeface="Arial"/>
                </a:endParaRPr>
              </a:p>
              <a:p>
                <a:pPr marL="12065" lvl="0" algn="ctr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000" dirty="0">
                    <a:cs typeface="Arial"/>
                  </a:rPr>
                  <a:t> </a:t>
                </a:r>
                <a:r>
                  <a:rPr lang="en-US" altLang="zh-TW" sz="2000" dirty="0" smtClean="0">
                    <a:cs typeface="Arial"/>
                  </a:rPr>
                  <a:t>     m+1 </a:t>
                </a:r>
                <a:r>
                  <a:rPr lang="en-US" altLang="zh-TW" sz="2000" dirty="0">
                    <a:cs typeface="Arial"/>
                  </a:rPr>
                  <a:t>is the second block length used</a:t>
                </a:r>
                <a:r>
                  <a:rPr lang="en-US" altLang="zh-TW" sz="2000" dirty="0" smtClean="0">
                    <a:cs typeface="Arial"/>
                  </a:rPr>
                  <a:t>.</a:t>
                </a:r>
                <a:endParaRPr lang="en-US" altLang="zh-TW" sz="2000" dirty="0" smtClean="0"/>
              </a:p>
              <a:p>
                <a:pPr lvl="1">
                  <a:defRPr/>
                </a:pPr>
                <a:endParaRPr lang="zh-TW" altLang="zh-TW" sz="2000" dirty="0">
                  <a:solidFill>
                    <a:srgbClr val="7030A0"/>
                  </a:solidFill>
                </a:endParaRPr>
              </a:p>
              <a:p>
                <a:pPr marL="469265" lvl="0" indent="-457200">
                  <a:buSzPct val="125000"/>
                  <a:buFont typeface="Arial" panose="020B0604020202020204" pitchFamily="34" charset="0"/>
                  <a:buChar char="•"/>
                  <a:tabLst>
                    <a:tab pos="191135" algn="l"/>
                  </a:tabLst>
                  <a:defRPr/>
                </a:pPr>
                <a:r>
                  <a:rPr lang="en-US" altLang="zh-TW" sz="2400" b="1" dirty="0">
                    <a:cs typeface="Arial"/>
                  </a:rPr>
                  <a:t>Parameter setting: </a:t>
                </a:r>
                <a:endParaRPr kumimoji="0" lang="en-US" altLang="zh-TW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anose="02020500000000000000" pitchFamily="18" charset="-120"/>
                  <a:cs typeface="Arial"/>
                </a:endParaRPr>
              </a:p>
              <a:p>
                <a:pPr marL="926465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Wingdings" panose="05000000000000000000" pitchFamily="2" charset="2"/>
                  <a:buChar char="Ø"/>
                  <a:tabLst>
                    <a:tab pos="191135" algn="l"/>
                  </a:tabLst>
                  <a:defRPr/>
                </a:pPr>
                <a:r>
                  <a:rPr kumimoji="0" lang="en-US" altLang="zh-TW" sz="24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Request:</a:t>
                </a:r>
              </a:p>
              <a:p>
                <a:pPr marL="469265" marR="0" lvl="1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000" dirty="0" smtClean="0">
                    <a:solidFill>
                      <a:schemeClr val="tx1"/>
                    </a:solidFill>
                    <a:cs typeface="Arial"/>
                  </a:rPr>
                  <a:t> Choose m and n such that </a:t>
                </a:r>
                <a:r>
                  <a:rPr lang="zh-TW" altLang="en-US" sz="2000" dirty="0" smtClean="0">
                    <a:solidFill>
                      <a:srgbClr val="7030A0"/>
                    </a:solidFill>
                    <a:cs typeface="Arial"/>
                  </a:rPr>
                  <a:t>𝑚</a:t>
                </a:r>
                <a:r>
                  <a:rPr lang="en-US" altLang="zh-TW" sz="2000" dirty="0">
                    <a:solidFill>
                      <a:srgbClr val="7030A0"/>
                    </a:solidFill>
                    <a:cs typeface="Arial"/>
                  </a:rPr>
                  <a:t>&lt;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TW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001" altLang="zh-TW" sz="2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001" altLang="zh-TW" sz="2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001" altLang="zh-TW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TW" altLang="en-US" sz="2000" dirty="0">
                    <a:solidFill>
                      <a:srgbClr val="7030A0"/>
                    </a:solidFill>
                    <a:cs typeface="Arial"/>
                  </a:rPr>
                  <a:t>−</a:t>
                </a:r>
                <a:r>
                  <a:rPr lang="en-US" altLang="zh-TW" sz="2000" dirty="0">
                    <a:solidFill>
                      <a:srgbClr val="7030A0"/>
                    </a:solidFill>
                    <a:cs typeface="Arial"/>
                  </a:rPr>
                  <a:t>5</a:t>
                </a:r>
              </a:p>
              <a:p>
                <a:pPr marL="926465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Wingdings" panose="05000000000000000000" pitchFamily="2" charset="2"/>
                  <a:buChar char="Ø"/>
                  <a:tabLst>
                    <a:tab pos="191135" algn="l"/>
                  </a:tabLst>
                  <a:defRPr/>
                </a:pPr>
                <a:r>
                  <a:rPr kumimoji="0" lang="en-US" altLang="zh-TW" sz="24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Process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: </a:t>
                </a:r>
                <a:endParaRPr kumimoji="0" lang="en-US" altLang="zh-TW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anose="02020500000000000000" pitchFamily="18" charset="-120"/>
                  <a:cs typeface="Arial"/>
                </a:endParaRPr>
              </a:p>
              <a:p>
                <a:pPr lvl="0">
                  <a:defRPr/>
                </a:pPr>
                <a:r>
                  <a:rPr lang="en-US" altLang="zh-TW" sz="2400" dirty="0" smtClean="0">
                    <a:cs typeface="Arial"/>
                  </a:rPr>
                  <a:t>                       </a:t>
                </a:r>
                <a:r>
                  <a:rPr lang="en-US" altLang="zh-TW" sz="2000" dirty="0" smtClean="0">
                    <a:cs typeface="Arial"/>
                  </a:rPr>
                  <a:t>Choose </a:t>
                </a:r>
                <a:r>
                  <a:rPr lang="en-US" altLang="zh-TW" sz="2000" dirty="0">
                    <a:cs typeface="Arial"/>
                  </a:rPr>
                  <a:t>m and n such that </a:t>
                </a:r>
                <a14:m>
                  <m:oMath xmlns:m="http://schemas.openxmlformats.org/officeDocument/2006/math">
                    <m:r>
                      <a:rPr lang="en-001" altLang="zh-TW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001" altLang="zh-TW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TW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001" altLang="zh-TW" sz="20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001" altLang="zh-TW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001" altLang="zh-TW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001" altLang="zh-TW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−5=14</m:t>
                    </m:r>
                  </m:oMath>
                </a14:m>
                <a:endParaRPr lang="zh-TW" altLang="zh-TW" sz="2000" dirty="0">
                  <a:solidFill>
                    <a:prstClr val="black"/>
                  </a:solidFill>
                  <a:latin typeface="Calibri Light" panose="020F0302020204030204" pitchFamily="34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 dirty="0" smtClean="0">
                          <a:latin typeface="Cambria Math" panose="02040503050406030204" pitchFamily="18" charset="0"/>
                          <a:cs typeface="Arial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TW" sz="2000" b="0" i="0" dirty="0" smtClean="0">
                          <a:latin typeface="Cambria Math" panose="02040503050406030204" pitchFamily="18" charset="0"/>
                          <a:cs typeface="Arial"/>
                        </a:rPr>
                        <m:t>et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001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001" altLang="zh-TW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001" altLang="zh-TW" sz="20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001" altLang="zh-TW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001" altLang="zh-TW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001" altLang="zh-TW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001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001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001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ctr">
                  <a:defRPr/>
                </a:pPr>
                <a:r>
                  <a:rPr lang="en-US" altLang="zh-TW" sz="2000" dirty="0" smtClean="0">
                    <a:cs typeface="Arial"/>
                  </a:rPr>
                  <a:t>can satisfy the requirement</a:t>
                </a:r>
                <a:endPara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Arial"/>
                </a:endParaRPr>
              </a:p>
              <a:p>
                <a:pPr marL="1206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Tx/>
                  <a:buNone/>
                  <a:tabLst>
                    <a:tab pos="191135" algn="l"/>
                  </a:tabLst>
                  <a:defRPr/>
                </a:pPr>
                <a:r>
                  <a:rPr kumimoji="0" lang="en-US" altLang="zh-TW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" y="1192463"/>
                <a:ext cx="8305800" cy="4752583"/>
              </a:xfrm>
              <a:prstGeom prst="rect">
                <a:avLst/>
              </a:prstGeom>
              <a:blipFill>
                <a:blip r:embed="rId2"/>
                <a:stretch>
                  <a:fillRect l="-2496" t="-19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–</a:t>
            </a:r>
            <a:r>
              <a:rPr kumimoji="0" lang="zh-TW" altLang="en-US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Parameters</a:t>
            </a:r>
            <a:r>
              <a:rPr kumimoji="0" lang="en-US" altLang="zh-TW" sz="3200" b="1" i="0" u="none" strike="noStrike" kern="1200" cap="none" spc="8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Setting</a:t>
            </a: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/>
              <p:cNvSpPr txBox="1"/>
              <p:nvPr/>
            </p:nvSpPr>
            <p:spPr>
              <a:xfrm>
                <a:off x="671243" y="1143000"/>
                <a:ext cx="8305800" cy="445179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lvl="0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800" b="1" dirty="0" smtClean="0">
                    <a:cs typeface="Arial"/>
                  </a:rPr>
                  <a:t>5. Serial Test – block length (m):</a:t>
                </a:r>
              </a:p>
              <a:p>
                <a:pPr marL="469265" lvl="0" indent="-457200">
                  <a:buSzPct val="125000"/>
                  <a:buFont typeface="Arial" panose="020B0604020202020204" pitchFamily="34" charset="0"/>
                  <a:buChar char="•"/>
                  <a:tabLst>
                    <a:tab pos="191135" algn="l"/>
                  </a:tabLst>
                  <a:defRPr/>
                </a:pPr>
                <a:r>
                  <a:rPr lang="en-US" altLang="zh-TW" sz="2400" b="1" dirty="0" smtClean="0">
                    <a:cs typeface="Arial"/>
                  </a:rPr>
                  <a:t>Parameters</a:t>
                </a:r>
                <a:r>
                  <a:rPr lang="en-US" altLang="zh-TW" sz="2400" b="1" dirty="0">
                    <a:cs typeface="Arial"/>
                  </a:rPr>
                  <a:t>: </a:t>
                </a:r>
                <a:endParaRPr lang="en-US" altLang="zh-TW" sz="2400" b="1" dirty="0" smtClean="0">
                  <a:cs typeface="Arial"/>
                </a:endParaRPr>
              </a:p>
              <a:p>
                <a:pPr marL="12065" lvl="0" algn="ctr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000" b="1" dirty="0">
                    <a:solidFill>
                      <a:srgbClr val="7030A0"/>
                    </a:solidFill>
                    <a:cs typeface="Arial"/>
                  </a:rPr>
                  <a:t>m: The length in bits of each block.</a:t>
                </a:r>
              </a:p>
              <a:p>
                <a:pPr marL="12065" lvl="0" algn="ctr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000" b="1" dirty="0">
                    <a:solidFill>
                      <a:srgbClr val="7030A0"/>
                    </a:solidFill>
                    <a:cs typeface="Arial"/>
                  </a:rPr>
                  <a:t>n: The length in bits of the bit string.</a:t>
                </a:r>
              </a:p>
              <a:p>
                <a:pPr lvl="1">
                  <a:defRPr/>
                </a:pPr>
                <a:endParaRPr lang="zh-TW" altLang="zh-TW" sz="2000" dirty="0">
                  <a:solidFill>
                    <a:srgbClr val="7030A0"/>
                  </a:solidFill>
                </a:endParaRPr>
              </a:p>
              <a:p>
                <a:pPr marL="469265" lvl="0" indent="-457200">
                  <a:buSzPct val="125000"/>
                  <a:buFont typeface="Arial" panose="020B0604020202020204" pitchFamily="34" charset="0"/>
                  <a:buChar char="•"/>
                  <a:tabLst>
                    <a:tab pos="191135" algn="l"/>
                  </a:tabLst>
                  <a:defRPr/>
                </a:pPr>
                <a:r>
                  <a:rPr lang="en-US" altLang="zh-TW" sz="2400" b="1" dirty="0">
                    <a:cs typeface="Arial"/>
                  </a:rPr>
                  <a:t>Parameter setting: </a:t>
                </a:r>
                <a:endParaRPr kumimoji="0" lang="en-US" altLang="zh-TW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anose="02020500000000000000" pitchFamily="18" charset="-120"/>
                  <a:cs typeface="Arial"/>
                </a:endParaRPr>
              </a:p>
              <a:p>
                <a:pPr marL="926465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Wingdings" panose="05000000000000000000" pitchFamily="2" charset="2"/>
                  <a:buChar char="Ø"/>
                  <a:tabLst>
                    <a:tab pos="191135" algn="l"/>
                  </a:tabLst>
                  <a:defRPr/>
                </a:pPr>
                <a:r>
                  <a:rPr kumimoji="0" lang="en-US" altLang="zh-TW" sz="24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Request:</a:t>
                </a:r>
              </a:p>
              <a:p>
                <a:pPr marL="469265" marR="0" lvl="1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000" dirty="0" smtClean="0">
                    <a:solidFill>
                      <a:schemeClr val="tx1"/>
                    </a:solidFill>
                    <a:cs typeface="Arial"/>
                  </a:rPr>
                  <a:t> Choose m and n such that </a:t>
                </a:r>
                <a:r>
                  <a:rPr lang="zh-TW" altLang="en-US" sz="2000" b="1" dirty="0" smtClean="0">
                    <a:solidFill>
                      <a:srgbClr val="7030A0"/>
                    </a:solidFill>
                    <a:cs typeface="Arial"/>
                  </a:rPr>
                  <a:t>𝑚</a:t>
                </a:r>
                <a:r>
                  <a:rPr lang="en-US" altLang="zh-TW" sz="2000" b="1" dirty="0">
                    <a:solidFill>
                      <a:srgbClr val="7030A0"/>
                    </a:solidFill>
                    <a:cs typeface="Arial"/>
                  </a:rPr>
                  <a:t>&lt;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zh-TW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zh-TW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TW" altLang="zh-TW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001" altLang="zh-TW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001" altLang="zh-TW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001" altLang="zh-TW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zh-TW" altLang="en-US" sz="2000" b="1" dirty="0">
                    <a:solidFill>
                      <a:srgbClr val="7030A0"/>
                    </a:solidFill>
                    <a:cs typeface="Arial"/>
                  </a:rPr>
                  <a:t>−</a:t>
                </a:r>
                <a:r>
                  <a:rPr lang="en-US" altLang="zh-TW" sz="2000" b="1" dirty="0" smtClean="0">
                    <a:solidFill>
                      <a:srgbClr val="7030A0"/>
                    </a:solidFill>
                    <a:cs typeface="Arial"/>
                  </a:rPr>
                  <a:t>5</a:t>
                </a:r>
                <a:endParaRPr lang="en-US" altLang="zh-TW" sz="2000" b="1" dirty="0">
                  <a:solidFill>
                    <a:srgbClr val="7030A0"/>
                  </a:solidFill>
                  <a:cs typeface="Arial"/>
                </a:endParaRPr>
              </a:p>
              <a:p>
                <a:pPr marL="926465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Wingdings" panose="05000000000000000000" pitchFamily="2" charset="2"/>
                  <a:buChar char="Ø"/>
                  <a:tabLst>
                    <a:tab pos="191135" algn="l"/>
                  </a:tabLst>
                  <a:defRPr/>
                </a:pPr>
                <a:r>
                  <a:rPr kumimoji="0" lang="en-US" altLang="zh-TW" sz="24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Process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: </a:t>
                </a:r>
                <a:endParaRPr kumimoji="0" lang="en-US" altLang="zh-TW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anose="02020500000000000000" pitchFamily="18" charset="-120"/>
                  <a:cs typeface="Arial"/>
                </a:endParaRPr>
              </a:p>
              <a:p>
                <a:pPr lvl="0">
                  <a:defRPr/>
                </a:pPr>
                <a:r>
                  <a:rPr lang="en-US" altLang="zh-TW" sz="2400" dirty="0" smtClean="0">
                    <a:cs typeface="Arial"/>
                  </a:rPr>
                  <a:t>                       </a:t>
                </a:r>
                <a:r>
                  <a:rPr lang="en-US" altLang="zh-TW" sz="2000" dirty="0" smtClean="0">
                    <a:cs typeface="Arial"/>
                  </a:rPr>
                  <a:t>Choose </a:t>
                </a:r>
                <a:r>
                  <a:rPr lang="en-US" altLang="zh-TW" sz="2000" dirty="0">
                    <a:cs typeface="Arial"/>
                  </a:rPr>
                  <a:t>m and n such that </a:t>
                </a:r>
                <a14:m>
                  <m:oMath xmlns:m="http://schemas.openxmlformats.org/officeDocument/2006/math">
                    <m:r>
                      <a:rPr lang="en-001" altLang="zh-TW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001" altLang="zh-TW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TW" altLang="zh-TW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TW" altLang="zh-TW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001" altLang="zh-TW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001" altLang="zh-TW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001" altLang="zh-TW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001" altLang="zh-TW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𝟏𝟕</m:t>
                    </m:r>
                  </m:oMath>
                </a14:m>
                <a:endParaRPr lang="zh-TW" altLang="zh-TW" sz="2000" b="1" dirty="0">
                  <a:solidFill>
                    <a:prstClr val="black"/>
                  </a:solidFill>
                  <a:latin typeface="Calibri Light" panose="020F0302020204030204" pitchFamily="34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 dirty="0" smtClean="0">
                          <a:latin typeface="Cambria Math" panose="02040503050406030204" pitchFamily="18" charset="0"/>
                          <a:cs typeface="Arial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cs typeface="Arial"/>
                        </a:rPr>
                        <m:t>et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001" altLang="zh-TW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001" altLang="zh-TW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001" altLang="zh-TW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001" altLang="zh-TW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001" altLang="zh-TW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001" altLang="zh-TW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001" altLang="zh-TW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001" altLang="zh-TW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001" altLang="zh-TW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001" altLang="zh-TW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001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ctr">
                  <a:defRPr/>
                </a:pPr>
                <a:r>
                  <a:rPr lang="en-US" altLang="zh-TW" sz="2000" dirty="0" smtClean="0">
                    <a:cs typeface="Arial"/>
                  </a:rPr>
                  <a:t>can satisfy the requirement</a:t>
                </a:r>
                <a:endPara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Arial"/>
                </a:endParaRPr>
              </a:p>
              <a:p>
                <a:pPr marL="1206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Tx/>
                  <a:buNone/>
                  <a:tabLst>
                    <a:tab pos="191135" algn="l"/>
                  </a:tabLst>
                  <a:defRPr/>
                </a:pPr>
                <a:r>
                  <a:rPr kumimoji="0" lang="en-US" altLang="zh-TW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3" y="1143000"/>
                <a:ext cx="8305800" cy="4451796"/>
              </a:xfrm>
              <a:prstGeom prst="rect">
                <a:avLst/>
              </a:prstGeom>
              <a:blipFill>
                <a:blip r:embed="rId2"/>
                <a:stretch>
                  <a:fillRect l="-2421" t="-20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1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–</a:t>
            </a:r>
            <a:r>
              <a:rPr kumimoji="0" lang="zh-TW" altLang="en-US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Parameters</a:t>
            </a:r>
            <a:r>
              <a:rPr kumimoji="0" lang="en-US" altLang="zh-TW" sz="3200" b="1" i="0" u="none" strike="noStrike" kern="1200" cap="none" spc="8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Setting</a:t>
            </a: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/>
              <p:cNvSpPr txBox="1"/>
              <p:nvPr/>
            </p:nvSpPr>
            <p:spPr>
              <a:xfrm>
                <a:off x="664316" y="1234655"/>
                <a:ext cx="8305800" cy="469801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lvl="0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800" b="1" dirty="0" smtClean="0">
                    <a:cs typeface="Arial"/>
                  </a:rPr>
                  <a:t>6. Linear Complexity Test – block length(M):</a:t>
                </a:r>
              </a:p>
              <a:p>
                <a:pPr marL="469265" lvl="0" indent="-457200">
                  <a:buSzPct val="125000"/>
                  <a:buFont typeface="Arial" panose="020B0604020202020204" pitchFamily="34" charset="0"/>
                  <a:buChar char="•"/>
                  <a:tabLst>
                    <a:tab pos="191135" algn="l"/>
                  </a:tabLst>
                  <a:defRPr/>
                </a:pPr>
                <a:r>
                  <a:rPr lang="en-US" altLang="zh-TW" sz="2400" b="1" dirty="0" smtClean="0">
                    <a:cs typeface="Arial"/>
                  </a:rPr>
                  <a:t>Parameters</a:t>
                </a:r>
                <a:r>
                  <a:rPr lang="en-US" altLang="zh-TW" sz="2400" b="1" dirty="0">
                    <a:cs typeface="Arial"/>
                  </a:rPr>
                  <a:t>: </a:t>
                </a:r>
                <a:endParaRPr lang="en-US" altLang="zh-TW" sz="2400" b="1" dirty="0" smtClean="0">
                  <a:cs typeface="Arial"/>
                </a:endParaRPr>
              </a:p>
              <a:p>
                <a:pPr marL="12065" lvl="0" algn="ctr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000" b="1" dirty="0">
                    <a:solidFill>
                      <a:srgbClr val="7030A0"/>
                    </a:solidFill>
                    <a:cs typeface="Arial"/>
                  </a:rPr>
                  <a:t>M: The length in bits of a block.</a:t>
                </a:r>
              </a:p>
              <a:p>
                <a:pPr marL="12065" lvl="0" algn="ctr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000" b="1" dirty="0">
                    <a:solidFill>
                      <a:srgbClr val="7030A0"/>
                    </a:solidFill>
                    <a:cs typeface="Arial"/>
                  </a:rPr>
                  <a:t>n: The length of the bit string </a:t>
                </a:r>
              </a:p>
              <a:p>
                <a:pPr lvl="1">
                  <a:defRPr/>
                </a:pPr>
                <a:endParaRPr lang="zh-TW" altLang="zh-TW" sz="2000" dirty="0">
                  <a:solidFill>
                    <a:srgbClr val="7030A0"/>
                  </a:solidFill>
                </a:endParaRPr>
              </a:p>
              <a:p>
                <a:pPr marL="469265" lvl="0" indent="-457200">
                  <a:buSzPct val="125000"/>
                  <a:buFont typeface="Arial" panose="020B0604020202020204" pitchFamily="34" charset="0"/>
                  <a:buChar char="•"/>
                  <a:tabLst>
                    <a:tab pos="191135" algn="l"/>
                  </a:tabLst>
                  <a:defRPr/>
                </a:pPr>
                <a:r>
                  <a:rPr lang="en-US" altLang="zh-TW" sz="2400" b="1" dirty="0">
                    <a:cs typeface="Arial"/>
                  </a:rPr>
                  <a:t>Parameter setting: </a:t>
                </a:r>
                <a:endParaRPr kumimoji="0" lang="en-US" altLang="zh-TW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anose="02020500000000000000" pitchFamily="18" charset="-120"/>
                  <a:cs typeface="Arial"/>
                </a:endParaRPr>
              </a:p>
              <a:p>
                <a:pPr marL="926465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Wingdings" panose="05000000000000000000" pitchFamily="2" charset="2"/>
                  <a:buChar char="Ø"/>
                  <a:tabLst>
                    <a:tab pos="191135" algn="l"/>
                  </a:tabLst>
                  <a:defRPr/>
                </a:pPr>
                <a:r>
                  <a:rPr kumimoji="0" lang="en-US" altLang="zh-TW" sz="24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Request:</a:t>
                </a:r>
              </a:p>
              <a:p>
                <a:pPr marL="469265" marR="0" lvl="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400" b="1" dirty="0">
                    <a:solidFill>
                      <a:schemeClr val="tx1"/>
                    </a:solidFill>
                    <a:ea typeface="新細明體" panose="02020500000000000000" pitchFamily="18" charset="-120"/>
                    <a:cs typeface="Arial"/>
                  </a:rPr>
                  <a:t>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ea typeface="新細明體" panose="02020500000000000000" pitchFamily="18" charset="-120"/>
                    <a:cs typeface="Arial"/>
                  </a:rPr>
                  <a:t>                                       </a:t>
                </a:r>
                <a:r>
                  <a:rPr lang="en-US" altLang="zh-TW" sz="2000" dirty="0" smtClean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TW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TW" b="1" dirty="0">
                  <a:solidFill>
                    <a:prstClr val="black"/>
                  </a:solidFill>
                  <a:latin typeface="Arial"/>
                  <a:cs typeface="Arial"/>
                </a:endParaRPr>
              </a:p>
              <a:p>
                <a:pPr lvl="3"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Arial"/>
                    <a:cs typeface="Arial"/>
                  </a:rPr>
                  <a:t>The value of the M must be in the range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𝟓𝟎𝟎</m:t>
                    </m:r>
                    <m:r>
                      <a:rPr lang="en-US" altLang="zh-TW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altLang="zh-TW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𝑴</m:t>
                    </m:r>
                    <m:r>
                      <a:rPr lang="en-US" altLang="zh-TW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altLang="zh-TW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𝟓𝟎𝟎𝟎</m:t>
                    </m:r>
                  </m:oMath>
                </a14:m>
                <a:endParaRPr lang="en-US" altLang="zh-TW" b="1" dirty="0" smtClean="0">
                  <a:solidFill>
                    <a:srgbClr val="7030A0"/>
                  </a:solidFill>
                  <a:latin typeface="Arial"/>
                  <a:cs typeface="Arial"/>
                </a:endParaRPr>
              </a:p>
              <a:p>
                <a:pPr lvl="3">
                  <a:defRPr/>
                </a:pPr>
                <a:endParaRPr lang="en-US" altLang="zh-TW" dirty="0">
                  <a:solidFill>
                    <a:prstClr val="black"/>
                  </a:solidFill>
                  <a:latin typeface="Arial"/>
                  <a:cs typeface="Arial"/>
                </a:endParaRPr>
              </a:p>
              <a:p>
                <a:pPr marL="926465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Wingdings" panose="05000000000000000000" pitchFamily="2" charset="2"/>
                  <a:buChar char="Ø"/>
                  <a:tabLst>
                    <a:tab pos="191135" algn="l"/>
                  </a:tabLst>
                  <a:defRPr/>
                </a:pPr>
                <a:r>
                  <a:rPr kumimoji="0" lang="en-US" altLang="zh-TW" sz="24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Process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: </a:t>
                </a:r>
                <a:endParaRPr kumimoji="0" lang="en-US" altLang="zh-TW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anose="02020500000000000000" pitchFamily="18" charset="-120"/>
                  <a:cs typeface="Arial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 dirty="0" smtClean="0">
                          <a:latin typeface="Cambria Math" panose="02040503050406030204" pitchFamily="18" charset="0"/>
                          <a:cs typeface="Arial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cs typeface="Arial"/>
                        </a:rPr>
                        <m:t>et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altLang="zh-TW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𝑴</m:t>
                      </m:r>
                      <m:r>
                        <a:rPr lang="en-001" altLang="zh-TW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001" altLang="zh-TW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001" altLang="zh-TW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001" altLang="zh-TW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001" altLang="zh-TW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001" altLang="zh-TW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001" altLang="zh-TW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001" altLang="zh-TW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001" altLang="zh-TW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001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ctr">
                  <a:defRPr/>
                </a:pPr>
                <a:r>
                  <a:rPr lang="en-US" altLang="zh-TW" sz="2000" noProof="0" dirty="0" smtClean="0">
                    <a:cs typeface="Arial"/>
                  </a:rPr>
                  <a:t>(same as example)</a:t>
                </a:r>
                <a:endPara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Arial"/>
                </a:endParaRPr>
              </a:p>
              <a:p>
                <a:pPr marL="1206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Tx/>
                  <a:buNone/>
                  <a:tabLst>
                    <a:tab pos="191135" algn="l"/>
                  </a:tabLst>
                  <a:defRPr/>
                </a:pPr>
                <a:r>
                  <a:rPr kumimoji="0" lang="en-US" altLang="zh-TW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16" y="1234655"/>
                <a:ext cx="8305800" cy="4698017"/>
              </a:xfrm>
              <a:prstGeom prst="rect">
                <a:avLst/>
              </a:prstGeom>
              <a:blipFill>
                <a:blip r:embed="rId2"/>
                <a:stretch>
                  <a:fillRect l="-2496" t="-19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7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–</a:t>
            </a:r>
            <a:r>
              <a:rPr kumimoji="0" lang="zh-TW" altLang="en-US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Parameters</a:t>
            </a:r>
            <a:r>
              <a:rPr kumimoji="0" lang="en-US" altLang="zh-TW" sz="3200" b="1" i="0" u="none" strike="noStrike" kern="1200" cap="none" spc="8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Setting Result</a:t>
            </a: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47878"/>
              </p:ext>
            </p:extLst>
          </p:nvPr>
        </p:nvGraphicFramePr>
        <p:xfrm>
          <a:off x="501073" y="1135714"/>
          <a:ext cx="8382000" cy="5009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772">
                  <a:extLst>
                    <a:ext uri="{9D8B030D-6E8A-4147-A177-3AD203B41FA5}">
                      <a16:colId xmlns:a16="http://schemas.microsoft.com/office/drawing/2014/main" val="1471298473"/>
                    </a:ext>
                  </a:extLst>
                </a:gridCol>
                <a:gridCol w="2128228">
                  <a:extLst>
                    <a:ext uri="{9D8B030D-6E8A-4147-A177-3AD203B41FA5}">
                      <a16:colId xmlns:a16="http://schemas.microsoft.com/office/drawing/2014/main" val="567862765"/>
                    </a:ext>
                  </a:extLst>
                </a:gridCol>
              </a:tblGrid>
              <a:tr h="8872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Parameter Adjustments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#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271774"/>
                  </a:ext>
                </a:extLst>
              </a:tr>
              <a:tr h="63671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smtClean="0">
                          <a:latin typeface="+mj-lt"/>
                        </a:rPr>
                        <a:t>Block Frequency Test                        </a:t>
                      </a:r>
                      <a:r>
                        <a:rPr lang="en-US" altLang="zh-TW" sz="2000" b="0" dirty="0" smtClean="0">
                          <a:latin typeface="+mj-lt"/>
                        </a:rPr>
                        <a:t>– block length(M)</a:t>
                      </a:r>
                      <a:endParaRPr lang="zh-TW" altLang="en-US" sz="2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12500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8774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NonOverlapping</a:t>
                      </a:r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 Template Test      </a:t>
                      </a:r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– block length(m):</a:t>
                      </a:r>
                      <a:endParaRPr lang="zh-TW" altLang="en-US" sz="2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9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5911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Overlapping Template Test              </a:t>
                      </a:r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– block length(m):</a:t>
                      </a:r>
                      <a:endParaRPr lang="zh-TW" altLang="en-US" sz="2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10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546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Approximate Entropy Test               </a:t>
                      </a:r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– Test length(m): </a:t>
                      </a:r>
                      <a:endParaRPr lang="zh-TW" altLang="en-US" sz="2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10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461143"/>
                  </a:ext>
                </a:extLst>
              </a:tr>
              <a:tr h="693086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Serial Test                                            </a:t>
                      </a:r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– block length(m):</a:t>
                      </a:r>
                      <a:endParaRPr lang="zh-TW" altLang="en-US" sz="2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10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14080"/>
                  </a:ext>
                </a:extLst>
              </a:tr>
              <a:tr h="887285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Linear Complexity Test                     </a:t>
                      </a:r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/>
                        </a:rPr>
                        <a:t>– block length(M):</a:t>
                      </a:r>
                      <a:endParaRPr lang="zh-TW" altLang="en-US" sz="20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1000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11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71" y="2738096"/>
            <a:ext cx="8119466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smtClean="0"/>
              <a:t>Q3.  </a:t>
            </a:r>
            <a:r>
              <a:rPr lang="en-US" sz="3200" spc="-5" dirty="0"/>
              <a:t>What is the pass rate </a:t>
            </a:r>
            <a:r>
              <a:rPr lang="en-US" sz="3200" spc="-5" dirty="0" smtClean="0"/>
              <a:t>of </a:t>
            </a:r>
            <a:r>
              <a:rPr lang="en-US" sz="3200" spc="-5" dirty="0"/>
              <a:t>your 100  </a:t>
            </a:r>
            <a:r>
              <a:rPr lang="en-US" sz="3200" spc="-5" dirty="0" smtClean="0"/>
              <a:t>    	random </a:t>
            </a:r>
            <a:r>
              <a:rPr lang="en-US" sz="3200" spc="-5" dirty="0"/>
              <a:t>number files?</a:t>
            </a:r>
            <a:br>
              <a:rPr lang="en-US" sz="3200" spc="-5" dirty="0"/>
            </a:br>
            <a:r>
              <a:rPr lang="en-US" sz="3200" spc="-5" dirty="0" smtClean="0"/>
              <a:t>  </a:t>
            </a:r>
            <a:endParaRPr sz="3200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16</a:t>
            </a:fld>
            <a:endParaRPr spc="-5" dirty="0">
              <a:solidFill>
                <a:srgbClr val="171717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932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534" y="1066800"/>
            <a:ext cx="8119466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tabLst>
                <a:tab pos="191135" algn="l"/>
              </a:tabLst>
              <a:defRPr/>
            </a:pPr>
            <a:endParaRPr kumimoji="0" lang="en-US" sz="2400" b="0" i="0" u="none" strike="noStrike" kern="1200" cap="none" spc="-5" normalizeH="0" baseline="0" noProof="0" dirty="0" smtClean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lvl="0">
              <a:spcBef>
                <a:spcPts val="95"/>
              </a:spcBef>
              <a:buSzPct val="125000"/>
              <a:tabLst>
                <a:tab pos="191135" algn="l"/>
              </a:tabLst>
              <a:defRPr/>
            </a:pPr>
            <a:r>
              <a:rPr lang="zh-TW" altLang="en-US" sz="240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測試</a:t>
            </a:r>
            <a:r>
              <a:rPr lang="en-US" altLang="zh-TW" sz="2400" dirty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100</a:t>
            </a:r>
            <a:r>
              <a:rPr lang="zh-TW" altLang="en-US" sz="2400" dirty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個</a:t>
            </a:r>
            <a:r>
              <a:rPr lang="en-US" altLang="zh-TW" sz="2400" dirty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file</a:t>
            </a:r>
            <a:r>
              <a:rPr lang="zh-TW" altLang="en-US" sz="2400" dirty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跑</a:t>
            </a:r>
            <a:r>
              <a:rPr lang="en-US" altLang="zh-TW" sz="2400" dirty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NIST SP800-22 test suite</a:t>
            </a:r>
            <a:r>
              <a:rPr lang="zh-TW" altLang="en-US" sz="2400" dirty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後的</a:t>
            </a:r>
            <a:r>
              <a:rPr lang="en-US" altLang="zh-TW" sz="2400" dirty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pass rate</a:t>
            </a:r>
            <a:r>
              <a:rPr lang="en-US" altLang="zh-TW" sz="240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:</a:t>
            </a:r>
          </a:p>
          <a:p>
            <a:pPr marL="12065" lvl="0">
              <a:spcBef>
                <a:spcPts val="95"/>
              </a:spcBef>
              <a:buSzPct val="125000"/>
              <a:tabLst>
                <a:tab pos="191135" algn="l"/>
              </a:tabLst>
              <a:defRPr/>
            </a:pPr>
            <a:endParaRPr lang="en-US" altLang="zh-TW" sz="2400" dirty="0">
              <a:solidFill>
                <a:srgbClr val="171717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  <a:cs typeface="Arial"/>
            </a:endParaRPr>
          </a:p>
          <a:p>
            <a:pPr marL="190500" lvl="0" indent="-178435">
              <a:spcBef>
                <a:spcPts val="95"/>
              </a:spcBef>
              <a:buSzPct val="125000"/>
              <a:buFontTx/>
              <a:buChar char="•"/>
              <a:tabLst>
                <a:tab pos="191135" algn="l"/>
              </a:tabLst>
              <a:defRPr/>
            </a:pPr>
            <a:r>
              <a:rPr lang="zh-TW" altLang="en-US" sz="2400" b="1" u="sng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定義</a:t>
            </a:r>
            <a:r>
              <a:rPr lang="en-US" altLang="zh-TW" sz="2400" b="1" u="sng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:</a:t>
            </a:r>
          </a:p>
          <a:p>
            <a:pPr marL="469265" lvl="1">
              <a:spcBef>
                <a:spcPts val="95"/>
              </a:spcBef>
              <a:buSzPct val="125000"/>
              <a:tabLst>
                <a:tab pos="191135" algn="l"/>
              </a:tabLst>
              <a:defRPr/>
            </a:pPr>
            <a:r>
              <a:rPr lang="en-US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	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對於一個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file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來說，其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finalAnalysisReport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中</a:t>
            </a:r>
            <a:r>
              <a:rPr lang="zh-TW" altLang="en-US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，</a:t>
            </a:r>
            <a:endParaRPr lang="en-US" altLang="zh-TW" sz="2400" dirty="0" smtClean="0">
              <a:solidFill>
                <a:srgbClr val="171717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Arial"/>
            </a:endParaRPr>
          </a:p>
          <a:p>
            <a:pPr marL="469265" lvl="1">
              <a:spcBef>
                <a:spcPts val="95"/>
              </a:spcBef>
              <a:buSzPct val="125000"/>
              <a:tabLst>
                <a:tab pos="191135" algn="l"/>
              </a:tabLst>
              <a:defRPr/>
            </a:pPr>
            <a:r>
              <a:rPr lang="en-US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 </a:t>
            </a:r>
            <a:r>
              <a:rPr lang="en-US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     </a:t>
            </a:r>
            <a:r>
              <a:rPr lang="en-001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1</a:t>
            </a:r>
            <a:r>
              <a:rPr lang="en-US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8</a:t>
            </a:r>
            <a:r>
              <a:rPr lang="en-001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8</a:t>
            </a:r>
            <a:r>
              <a:rPr lang="en-US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 </a:t>
            </a:r>
            <a:r>
              <a:rPr lang="zh-TW" altLang="en-US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個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test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中（包含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subtest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），有任何一個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test </a:t>
            </a:r>
            <a:r>
              <a:rPr lang="en-001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fail</a:t>
            </a:r>
            <a:r>
              <a:rPr lang="en-US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 </a:t>
            </a:r>
          </a:p>
          <a:p>
            <a:pPr marL="469265" lvl="1">
              <a:spcBef>
                <a:spcPts val="95"/>
              </a:spcBef>
              <a:buSzPct val="125000"/>
              <a:tabLst>
                <a:tab pos="191135" algn="l"/>
              </a:tabLst>
              <a:defRPr/>
            </a:pPr>
            <a:r>
              <a:rPr lang="en-US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 </a:t>
            </a:r>
            <a:r>
              <a:rPr lang="en-US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     </a:t>
            </a:r>
            <a:r>
              <a:rPr lang="zh-TW" altLang="en-US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出現（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i.e.*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標示），則視該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file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為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fail case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。</a:t>
            </a:r>
            <a:endParaRPr lang="en-US" altLang="zh-TW" sz="2400" dirty="0">
              <a:solidFill>
                <a:srgbClr val="171717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Arial"/>
            </a:endParaRPr>
          </a:p>
          <a:p>
            <a:pPr marL="190500" lvl="0" indent="-178435">
              <a:spcBef>
                <a:spcPts val="95"/>
              </a:spcBef>
              <a:buSzPct val="125000"/>
              <a:buFontTx/>
              <a:buChar char="•"/>
              <a:tabLst>
                <a:tab pos="191135" algn="l"/>
              </a:tabLst>
              <a:defRPr/>
            </a:pPr>
            <a:endParaRPr lang="en-US" altLang="zh-TW" sz="2400" dirty="0">
              <a:solidFill>
                <a:srgbClr val="171717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Arial"/>
            </a:endParaRPr>
          </a:p>
          <a:p>
            <a:pPr marL="190500" lvl="0" indent="-178435">
              <a:spcBef>
                <a:spcPts val="95"/>
              </a:spcBef>
              <a:buSzPct val="125000"/>
              <a:buFontTx/>
              <a:buChar char="•"/>
              <a:tabLst>
                <a:tab pos="191135" algn="l"/>
              </a:tabLst>
              <a:defRPr/>
            </a:pPr>
            <a:r>
              <a:rPr lang="en-US" altLang="zh-TW" sz="2400" b="1" u="sng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 </a:t>
            </a:r>
            <a:r>
              <a:rPr lang="zh-TW" altLang="en-US" sz="2400" b="1" u="sng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結果：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　</a:t>
            </a:r>
            <a:endParaRPr lang="en-US" altLang="zh-TW" sz="2400" dirty="0">
              <a:solidFill>
                <a:srgbClr val="171717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Arial"/>
            </a:endParaRPr>
          </a:p>
          <a:p>
            <a:pPr marL="469265" lvl="1">
              <a:spcBef>
                <a:spcPts val="95"/>
              </a:spcBef>
              <a:buSzPct val="125000"/>
              <a:tabLst>
                <a:tab pos="191135" algn="l"/>
              </a:tabLst>
              <a:defRPr/>
            </a:pPr>
            <a:r>
              <a:rPr lang="en-001" altLang="zh-TW" sz="2400" dirty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	PASS RATE = 53%</a:t>
            </a:r>
            <a:endParaRPr lang="en-US" altLang="zh-TW" sz="2400" dirty="0">
              <a:solidFill>
                <a:srgbClr val="171717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  <a:cs typeface="Arial"/>
            </a:endParaRPr>
          </a:p>
          <a:p>
            <a:pPr marL="469265" lvl="1">
              <a:spcBef>
                <a:spcPts val="95"/>
              </a:spcBef>
              <a:buSzPct val="125000"/>
              <a:tabLst>
                <a:tab pos="191135" algn="l"/>
              </a:tabLst>
              <a:defRPr/>
            </a:pP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	</a:t>
            </a:r>
            <a:r>
              <a:rPr lang="zh-TW" altLang="en-US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在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全部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100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個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file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中，只有</a:t>
            </a:r>
            <a:r>
              <a:rPr lang="en-001" altLang="zh-TW" sz="2400" b="1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53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個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 </a:t>
            </a:r>
            <a:r>
              <a:rPr lang="en-001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file</a:t>
            </a:r>
            <a:r>
              <a:rPr lang="zh-TW" altLang="en-US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通過全</a:t>
            </a:r>
            <a:r>
              <a:rPr lang="en-US" altLang="zh-TW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	</a:t>
            </a:r>
            <a:r>
              <a:rPr lang="zh-TW" altLang="en-US" sz="2400" dirty="0" smtClean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部測試</a:t>
            </a:r>
            <a:r>
              <a:rPr lang="zh-TW" altLang="en-US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。</a:t>
            </a:r>
            <a:r>
              <a:rPr lang="en-001" altLang="zh-TW" sz="2400" dirty="0">
                <a:solidFill>
                  <a:srgbClr val="17171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/>
              </a:rPr>
              <a:t> </a:t>
            </a:r>
            <a:endParaRPr lang="en-US" altLang="zh-TW" sz="2400" dirty="0">
              <a:solidFill>
                <a:srgbClr val="171717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Arial"/>
            </a:endParaRP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3200" kern="0" spc="-5" smtClean="0"/>
              <a:t>Task – Analyze TRNG data with Test</a:t>
            </a:r>
            <a:r>
              <a:rPr lang="en-US" altLang="zh-TW" sz="3200" kern="0" spc="35" smtClean="0"/>
              <a:t> </a:t>
            </a:r>
            <a:r>
              <a:rPr lang="en-US" altLang="zh-TW" sz="3200" kern="0" spc="-5" smtClean="0"/>
              <a:t>Suite</a:t>
            </a:r>
            <a:endParaRPr lang="zh-TW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5716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/>
              <a:t>T</a:t>
            </a:r>
            <a:r>
              <a:rPr lang="en-001" altLang="zh-TW" sz="3200" kern="0" spc="-5" dirty="0" smtClean="0"/>
              <a:t>est(1/15): The Frequency Test.</a:t>
            </a:r>
            <a:endParaRPr lang="zh-TW" altLang="en-US" sz="3200" kern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10" y="1532849"/>
            <a:ext cx="6553200" cy="4368800"/>
          </a:xfrm>
          <a:prstGeom prst="rect">
            <a:avLst/>
          </a:prstGeom>
        </p:spPr>
      </p:pic>
      <p:sp>
        <p:nvSpPr>
          <p:cNvPr id="8" name="標題 5"/>
          <p:cNvSpPr txBox="1">
            <a:spLocks/>
          </p:cNvSpPr>
          <p:nvPr/>
        </p:nvSpPr>
        <p:spPr>
          <a:xfrm>
            <a:off x="3429000" y="1371865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100%</a:t>
            </a:r>
            <a:endParaRPr lang="zh-TW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7202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/>
              <a:t>T</a:t>
            </a:r>
            <a:r>
              <a:rPr lang="en-001" altLang="zh-TW" sz="3200" kern="0" spc="-5" dirty="0" smtClean="0"/>
              <a:t>est(2/15): Frequency Test within a Block.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3929583" y="1296416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100%</a:t>
            </a:r>
            <a:endParaRPr lang="zh-TW" altLang="en-US" sz="3200" kern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2" y="1811070"/>
            <a:ext cx="6541695" cy="43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Flow Chart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1" y="1295400"/>
            <a:ext cx="5791200" cy="1107996"/>
          </a:xfrm>
        </p:spPr>
        <p:txBody>
          <a:bodyPr/>
          <a:lstStyle/>
          <a:p>
            <a:endParaRPr lang="en-US" altLang="zh-TW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043038"/>
            <a:ext cx="2197662" cy="50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Test(3/15): The Run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3929583" y="1296723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99%</a:t>
            </a:r>
            <a:endParaRPr lang="zh-TW" altLang="en-US" sz="3200" kern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31" y="1732373"/>
            <a:ext cx="6639357" cy="44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Test(4/15): Tests for the Longest-Run-of-Ones in a Block 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559362" y="1546287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100%</a:t>
            </a:r>
            <a:endParaRPr lang="zh-TW" altLang="en-US" sz="3200" kern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23" y="213887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Test(5/15): The Binary Matrix Rank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559362" y="1546287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99%</a:t>
            </a:r>
            <a:endParaRPr lang="zh-TW" altLang="en-US" sz="3200" kern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5" y="2071057"/>
            <a:ext cx="6024615" cy="40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Test(6/15): The Discrete Fourier Transform (Spectral) Test 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559362" y="1546287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100%</a:t>
            </a:r>
            <a:endParaRPr lang="zh-TW" altLang="en-US" sz="3200" kern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73" y="2133600"/>
            <a:ext cx="5714020" cy="38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Test(7/15): The Non-overlapping Template Matching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685035" y="1549335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>
                <a:solidFill>
                  <a:srgbClr val="FF0000"/>
                </a:solidFill>
              </a:rPr>
              <a:t>*PASS RATE: 58%</a:t>
            </a:r>
            <a:endParaRPr lang="zh-TW" altLang="en-US" sz="3200" kern="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96" y="2258963"/>
            <a:ext cx="5700139" cy="38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Test(8/15): The Overlapping Template Matching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559362" y="1546287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100%</a:t>
            </a:r>
            <a:endParaRPr lang="zh-TW" altLang="en-US" sz="3200" kern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23" y="2071660"/>
            <a:ext cx="5744705" cy="38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Test(9/15):Maurer’s “Universal Statistical”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559362" y="1546287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100%</a:t>
            </a:r>
            <a:endParaRPr lang="zh-TW" altLang="en-US" sz="3200" kern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99" y="2083014"/>
            <a:ext cx="5641368" cy="3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Test(10/15):The Linear Complexity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559362" y="1546287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99%</a:t>
            </a:r>
            <a:endParaRPr lang="zh-TW" altLang="en-US" sz="3200" kern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8" y="2038730"/>
            <a:ext cx="5746469" cy="38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Test(11/15):The Seiral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2590800" y="1143001"/>
            <a:ext cx="6007162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 in mode0: 100%</a:t>
            </a:r>
          </a:p>
          <a:p>
            <a:r>
              <a:rPr lang="en-001" altLang="zh-TW" sz="3200" kern="0" dirty="0" smtClean="0"/>
              <a:t>PASS RATE in mode1: 99%</a:t>
            </a:r>
            <a:endParaRPr lang="zh-TW" altLang="en-US" sz="3200" kern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7886"/>
            <a:ext cx="5723572" cy="38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Test(12/15):The Approximate Entropy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559362" y="1546287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100%</a:t>
            </a:r>
            <a:endParaRPr lang="zh-TW" altLang="en-US" sz="3200" kern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07" y="2045657"/>
            <a:ext cx="5743006" cy="38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71" y="2738096"/>
            <a:ext cx="8119466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smtClean="0"/>
              <a:t>Q1. How </a:t>
            </a:r>
            <a:r>
              <a:rPr lang="en-US" sz="3200" spc="-5" dirty="0"/>
              <a:t>do you choose your input data </a:t>
            </a:r>
            <a:r>
              <a:rPr lang="en-US" sz="3200" spc="-5" dirty="0" smtClean="0"/>
              <a:t>    </a:t>
            </a:r>
            <a:br>
              <a:rPr lang="en-US" sz="3200" spc="-5" dirty="0" smtClean="0"/>
            </a:br>
            <a:r>
              <a:rPr lang="en-US" sz="3200" spc="-5" dirty="0"/>
              <a:t> </a:t>
            </a:r>
            <a:r>
              <a:rPr lang="en-US" sz="3200" spc="-5" dirty="0" smtClean="0"/>
              <a:t>      size?</a:t>
            </a:r>
            <a:r>
              <a:rPr lang="en-US" sz="3200" spc="-5" dirty="0"/>
              <a:t/>
            </a:r>
            <a:br>
              <a:rPr lang="en-US" sz="3200" spc="-5" dirty="0"/>
            </a:br>
            <a:endParaRPr sz="3200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3</a:t>
            </a:fld>
            <a:endParaRPr spc="-5" dirty="0">
              <a:solidFill>
                <a:srgbClr val="171717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297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Test(13/15):The Cumulative Sums(Cusums) Test</a:t>
            </a:r>
            <a:endParaRPr lang="zh-TW" altLang="en-US" sz="3200" kern="0" dirty="0"/>
          </a:p>
        </p:txBody>
      </p:sp>
      <p:sp>
        <p:nvSpPr>
          <p:cNvPr id="9" name="標題 5"/>
          <p:cNvSpPr txBox="1">
            <a:spLocks/>
          </p:cNvSpPr>
          <p:nvPr/>
        </p:nvSpPr>
        <p:spPr>
          <a:xfrm>
            <a:off x="2590800" y="1143001"/>
            <a:ext cx="6007162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 in mode0: 100%</a:t>
            </a:r>
          </a:p>
          <a:p>
            <a:r>
              <a:rPr lang="en-001" altLang="zh-TW" sz="3200" kern="0" dirty="0" smtClean="0"/>
              <a:t>PASS RATE in mode1: 99%</a:t>
            </a:r>
            <a:endParaRPr lang="zh-TW" altLang="en-US" sz="3200" kern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21869"/>
            <a:ext cx="5704468" cy="38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Test(14/15): The Random Excursions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559362" y="1546287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98%</a:t>
            </a:r>
            <a:endParaRPr lang="zh-TW" altLang="en-US" sz="3200" kern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38730"/>
            <a:ext cx="5711002" cy="38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Test(15/15): The Random Excursions Variant Test</a:t>
            </a:r>
            <a:endParaRPr lang="zh-TW" altLang="en-US" sz="3200" kern="0" dirty="0"/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4559362" y="1546287"/>
            <a:ext cx="4038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dirty="0" smtClean="0"/>
              <a:t>PASS RATE: 98%</a:t>
            </a:r>
            <a:endParaRPr lang="zh-TW" altLang="en-US" sz="3200" kern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38730"/>
            <a:ext cx="5828320" cy="38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71" y="2738096"/>
            <a:ext cx="8119466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smtClean="0"/>
              <a:t>Q</a:t>
            </a:r>
            <a:r>
              <a:rPr lang="en-US" altLang="zh-TW" sz="3200" spc="-5" dirty="0" smtClean="0"/>
              <a:t>4</a:t>
            </a:r>
            <a:r>
              <a:rPr lang="en-US" sz="3200" spc="-5" dirty="0" smtClean="0"/>
              <a:t>.  Analysis the most frequently failed 	test and explain why</a:t>
            </a:r>
            <a:r>
              <a:rPr lang="en-US" sz="3200" spc="-5" dirty="0"/>
              <a:t/>
            </a:r>
            <a:br>
              <a:rPr lang="en-US" sz="3200" spc="-5" dirty="0"/>
            </a:br>
            <a:r>
              <a:rPr lang="en-US" sz="3200" spc="-5" dirty="0" smtClean="0"/>
              <a:t>  </a:t>
            </a:r>
            <a:endParaRPr sz="3200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33</a:t>
            </a:fld>
            <a:endParaRPr spc="-5" dirty="0">
              <a:solidFill>
                <a:srgbClr val="171717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268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001" altLang="zh-TW" sz="3200" kern="0" spc="-5" dirty="0" smtClean="0"/>
              <a:t>The Non-overlapping Template Matching Test</a:t>
            </a:r>
            <a:r>
              <a:rPr lang="en-US" altLang="zh-TW" sz="3200" kern="0" spc="-5" dirty="0" smtClean="0"/>
              <a:t> </a:t>
            </a:r>
            <a:endParaRPr lang="zh-TW" altLang="en-US" sz="32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標題 5"/>
              <p:cNvSpPr txBox="1">
                <a:spLocks/>
              </p:cNvSpPr>
              <p:nvPr/>
            </p:nvSpPr>
            <p:spPr>
              <a:xfrm>
                <a:off x="1143000" y="1752600"/>
                <a:ext cx="7696200" cy="444172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>
                  <a:defRPr sz="4000" b="1" i="0">
                    <a:solidFill>
                      <a:srgbClr val="171717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r>
                  <a:rPr lang="en-001" altLang="zh-TW" sz="3200" kern="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TW" sz="3200" kern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001" altLang="zh-TW" sz="3200" kern="0" dirty="0" smtClean="0">
                    <a:solidFill>
                      <a:srgbClr val="FF000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PASS RATE: 58%</a:t>
                </a:r>
                <a:endParaRPr lang="en-US" altLang="zh-TW" sz="3200" kern="0" dirty="0" smtClean="0">
                  <a:solidFill>
                    <a:srgbClr val="FF0000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r>
                  <a:rPr lang="en-001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Reason1: </a:t>
                </a:r>
                <a:endParaRPr lang="en-US" altLang="zh-TW" sz="2800" kern="0" dirty="0" smtClean="0">
                  <a:solidFill>
                    <a:schemeClr val="tx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	</a:t>
                </a:r>
                <a:r>
                  <a:rPr lang="en-001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Non-overlapping 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有最多項的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	subtest(i.e.148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項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)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，所以理想的情況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	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下，  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	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正確的機率為</a:t>
                </a:r>
                <a14:m>
                  <m:oMath xmlns:m="http://schemas.openxmlformats.org/officeDocument/2006/math">
                    <m:r>
                      <a:rPr lang="en-US" altLang="zh-TW" sz="28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𝟎</m:t>
                    </m:r>
                    <m:r>
                      <a:rPr lang="en-US" altLang="zh-TW" sz="28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.</m:t>
                    </m:r>
                    <m:r>
                      <a:rPr lang="en-US" altLang="zh-TW" sz="2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𝟗𝟗</m:t>
                    </m:r>
                    <m:sSup>
                      <m:sSupPr>
                        <m:ctrlPr>
                          <a:rPr lang="en-US" altLang="zh-TW" sz="28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</m:ctrlPr>
                      </m:sSupPr>
                      <m:e>
                        <m:r>
                          <a:rPr lang="en-US" altLang="zh-TW" sz="28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𝟕</m:t>
                        </m:r>
                      </m:e>
                      <m:sup>
                        <m:r>
                          <a:rPr lang="en-US" altLang="zh-TW" sz="28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𝟏𝟒𝟖</m:t>
                        </m:r>
                      </m:sup>
                    </m:sSup>
                    <m:r>
                      <a:rPr lang="en-US" altLang="zh-TW" sz="2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×</m:t>
                    </m:r>
                    <m:r>
                      <a:rPr lang="en-US" altLang="zh-TW" sz="2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𝟏𝟎𝟎</m:t>
                    </m:r>
                    <m:r>
                      <a:rPr lang="en-US" altLang="zh-TW" sz="2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%</m:t>
                    </m:r>
                    <m:r>
                      <a:rPr lang="en-US" altLang="zh-TW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≈</m:t>
                    </m:r>
                    <m:r>
                      <a:rPr lang="en-US" altLang="zh-TW" sz="2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𝟔𝟒</m:t>
                    </m:r>
                    <m:r>
                      <a:rPr lang="en-US" altLang="zh-TW" sz="2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%</m:t>
                    </m:r>
                    <m:r>
                      <a:rPr lang="zh-TW" altLang="en-US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TC Regular" panose="020B0500000000000000" pitchFamily="34" charset="-120"/>
                      </a:rPr>
                      <m:t>。</m:t>
                    </m:r>
                  </m:oMath>
                </a14:m>
                <a:endParaRPr lang="en-US" altLang="zh-TW" sz="2800" kern="0" dirty="0" smtClean="0">
                  <a:solidFill>
                    <a:schemeClr val="tx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Reason2: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　</a:t>
                </a:r>
                <a:endParaRPr lang="en-US" altLang="zh-TW" sz="2800" kern="0" dirty="0" smtClean="0">
                  <a:solidFill>
                    <a:schemeClr val="tx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  <a:p>
                <a:r>
                  <a:rPr lang="en-US" altLang="zh-TW" sz="2800" kern="0" dirty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	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可能在蒐集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data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時有固定的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noise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，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		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影響</a:t>
                </a:r>
                <a:r>
                  <a:rPr lang="zh-TW" altLang="en-US" sz="2800" kern="0" dirty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內部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電路，造成蒐集到的資料會出現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	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相同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pattern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，導致這此測試的</a:t>
                </a:r>
                <a:r>
                  <a:rPr lang="en-US" altLang="zh-TW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Pass Rate	</a:t>
                </a:r>
                <a:r>
                  <a:rPr lang="zh-TW" altLang="en-US" sz="2800" kern="0" dirty="0" smtClean="0">
                    <a:solidFill>
                      <a:schemeClr val="tx1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</a:rPr>
                  <a:t>比理論值低。</a:t>
                </a:r>
                <a:endParaRPr lang="en-US" altLang="zh-TW" sz="2800" kern="0" dirty="0" smtClean="0">
                  <a:solidFill>
                    <a:schemeClr val="tx1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8" name="標題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752600"/>
                <a:ext cx="7696200" cy="4441729"/>
              </a:xfrm>
              <a:prstGeom prst="rect">
                <a:avLst/>
              </a:prstGeom>
              <a:blipFill>
                <a:blip r:embed="rId2"/>
                <a:stretch>
                  <a:fillRect l="-3249" t="-3159" r="-2853" b="-24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2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71" y="2738096"/>
            <a:ext cx="8119466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smtClean="0"/>
              <a:t>Q</a:t>
            </a:r>
            <a:r>
              <a:rPr lang="en-US" altLang="zh-TW" sz="3200" spc="-5" dirty="0" smtClean="0"/>
              <a:t>5</a:t>
            </a:r>
            <a:r>
              <a:rPr lang="en-US" sz="3200" spc="-5" dirty="0" smtClean="0"/>
              <a:t>. </a:t>
            </a:r>
            <a:r>
              <a:rPr lang="zh-TW" altLang="en-US" sz="3200" spc="-5" dirty="0" smtClean="0"/>
              <a:t> </a:t>
            </a:r>
            <a:r>
              <a:rPr lang="en-US" altLang="zh-TW" sz="3200" spc="-5" dirty="0" smtClean="0"/>
              <a:t>How </a:t>
            </a:r>
            <a:r>
              <a:rPr lang="en-US" altLang="zh-TW" sz="3200" spc="-5" dirty="0"/>
              <a:t>do you judge </a:t>
            </a:r>
            <a:r>
              <a:rPr lang="en-US" altLang="zh-TW" sz="3200" spc="-5" dirty="0" smtClean="0"/>
              <a:t>the </a:t>
            </a:r>
            <a:r>
              <a:rPr lang="en-US" altLang="zh-TW" sz="3200" spc="-5" dirty="0"/>
              <a:t>TRNG you </a:t>
            </a:r>
            <a:r>
              <a:rPr lang="zh-TW" altLang="en-US" sz="3200" spc="-5" dirty="0" smtClean="0"/>
              <a:t>   </a:t>
            </a:r>
            <a:r>
              <a:rPr lang="en-US" altLang="zh-TW" sz="3200" spc="-5" dirty="0" smtClean="0"/>
              <a:t>	</a:t>
            </a:r>
            <a:r>
              <a:rPr lang="en-US" altLang="zh-TW" sz="3200" dirty="0" smtClean="0"/>
              <a:t>used </a:t>
            </a:r>
            <a:r>
              <a:rPr lang="en-US" altLang="zh-TW" sz="3200" dirty="0"/>
              <a:t>in this</a:t>
            </a:r>
            <a:r>
              <a:rPr lang="en-US" altLang="zh-TW" sz="3200" spc="50" dirty="0"/>
              <a:t> </a:t>
            </a:r>
            <a:r>
              <a:rPr lang="en-US" altLang="zh-TW" sz="3200" spc="-5" dirty="0"/>
              <a:t>course?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sz="3200" spc="-5" dirty="0" smtClean="0"/>
              <a:t>  </a:t>
            </a:r>
            <a:endParaRPr sz="3200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35</a:t>
            </a:fld>
            <a:endParaRPr spc="-5" dirty="0">
              <a:solidFill>
                <a:srgbClr val="171717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67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764761" y="501267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3200" kern="0" spc="-5" dirty="0" smtClean="0"/>
              <a:t>Compare with other known PRNGs</a:t>
            </a:r>
            <a:endParaRPr lang="zh-TW" altLang="en-US" sz="3200" kern="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73" y="924259"/>
            <a:ext cx="5607627" cy="53618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600200"/>
            <a:ext cx="358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165" lvl="1" indent="-342900">
              <a:spcBef>
                <a:spcPts val="95"/>
              </a:spcBef>
              <a:buSzPct val="125000"/>
              <a:buFont typeface="Arial" panose="020B0604020202020204" pitchFamily="34" charset="0"/>
              <a:buChar char="•"/>
              <a:tabLst>
                <a:tab pos="191135" algn="l"/>
              </a:tabLst>
              <a:defRPr/>
            </a:pPr>
            <a:r>
              <a:rPr lang="en-001" altLang="zh-TW" sz="2400" dirty="0" smtClean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PASS </a:t>
            </a:r>
            <a:r>
              <a:rPr lang="en-001" altLang="zh-TW" sz="2400" dirty="0">
                <a:solidFill>
                  <a:srgbClr val="171717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  <a:cs typeface="Arial"/>
              </a:rPr>
              <a:t>RATE = 53%</a:t>
            </a:r>
            <a:endParaRPr lang="en-US" altLang="zh-TW" sz="2400" dirty="0">
              <a:solidFill>
                <a:srgbClr val="171717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6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867516" y="287424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3200" kern="0" spc="-5" dirty="0" smtClean="0"/>
              <a:t>Compare with Python Random NUMBER Generator </a:t>
            </a:r>
            <a:endParaRPr lang="zh-TW" altLang="en-US" sz="3200" kern="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73030"/>
              </p:ext>
            </p:extLst>
          </p:nvPr>
        </p:nvGraphicFramePr>
        <p:xfrm>
          <a:off x="762000" y="1524000"/>
          <a:ext cx="74676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903524547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43880097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585749836"/>
                    </a:ext>
                  </a:extLst>
                </a:gridCol>
              </a:tblGrid>
              <a:tr h="511098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TEST BOARD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PYTHON CODE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387788"/>
                  </a:ext>
                </a:extLst>
              </a:tr>
              <a:tr h="919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TOTAL</a:t>
                      </a:r>
                      <a:r>
                        <a:rPr lang="en-001" altLang="zh-TW" sz="2400" b="1" baseline="0" dirty="0" smtClean="0"/>
                        <a:t> </a:t>
                      </a:r>
                      <a:r>
                        <a:rPr lang="en-001" altLang="zh-TW" sz="2400" b="1" dirty="0" smtClean="0"/>
                        <a:t>PASS</a:t>
                      </a:r>
                      <a:r>
                        <a:rPr lang="en-001" altLang="zh-TW" sz="2400" b="1" baseline="0" dirty="0" smtClean="0"/>
                        <a:t> RATE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altLang="zh-TW" sz="2400" dirty="0" smtClean="0"/>
                        <a:t>53/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001" altLang="zh-TW" sz="2400" dirty="0" smtClean="0"/>
                        <a:t>100 (53%)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altLang="zh-TW" sz="2400" dirty="0" smtClean="0"/>
                        <a:t>4/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001" altLang="zh-TW" sz="2400" dirty="0" smtClean="0"/>
                        <a:t>10</a:t>
                      </a:r>
                      <a:r>
                        <a:rPr lang="en-001" altLang="zh-TW" sz="2400" baseline="0" dirty="0" smtClean="0"/>
                        <a:t> (40%)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220974"/>
                  </a:ext>
                </a:extLst>
              </a:tr>
              <a:tr h="919975">
                <a:tc>
                  <a:txBody>
                    <a:bodyPr/>
                    <a:lstStyle/>
                    <a:p>
                      <a:pPr algn="ctr"/>
                      <a:r>
                        <a:rPr lang="en-001" altLang="zh-TW" sz="2400" b="1" dirty="0" smtClean="0"/>
                        <a:t>Failed</a:t>
                      </a:r>
                      <a:r>
                        <a:rPr lang="en-001" altLang="zh-TW" sz="2400" b="1" baseline="0" dirty="0" smtClean="0"/>
                        <a:t> mostly TEST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altLang="zh-TW" sz="2400" dirty="0" smtClean="0"/>
                        <a:t>Non-Overlapping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altLang="zh-TW" sz="2400" dirty="0" smtClean="0"/>
                        <a:t>Non-Overlapping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175"/>
                  </a:ext>
                </a:extLst>
              </a:tr>
              <a:tr h="1328854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001" altLang="zh-TW" sz="2400" b="1" dirty="0" smtClean="0"/>
                        <a:t>Non-Overlapping</a:t>
                      </a:r>
                      <a:endParaRPr lang="zh-TW" altLang="en-US" sz="2400" b="1" dirty="0" smtClean="0"/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baseline="0" dirty="0" smtClean="0"/>
                        <a:t>PASS RATE</a:t>
                      </a:r>
                      <a:endParaRPr lang="zh-TW" altLang="en-US" sz="2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58/ 100(58%)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4/10 (40%)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805312"/>
                  </a:ext>
                </a:extLst>
              </a:tr>
              <a:tr h="511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/>
                        <a:t>Result</a:t>
                      </a:r>
                      <a:endParaRPr lang="zh-TW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better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82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534" y="228601"/>
            <a:ext cx="7509866" cy="1231106"/>
          </a:xfrm>
        </p:spPr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4298" y="1143000"/>
            <a:ext cx="8052502" cy="4308872"/>
          </a:xfrm>
        </p:spPr>
        <p:txBody>
          <a:bodyPr/>
          <a:lstStyle/>
          <a:p>
            <a:r>
              <a:rPr lang="en-001" altLang="zh-TW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Reason</a:t>
            </a:r>
            <a:r>
              <a:rPr lang="en-US" altLang="zh-TW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</a:t>
            </a:r>
            <a:r>
              <a:rPr lang="en-001" altLang="zh-TW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</a:t>
            </a:r>
            <a:endParaRPr lang="en-US" altLang="zh-TW" dirty="0">
              <a:solidFill>
                <a:srgbClr val="7030A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l"/>
            <a:r>
              <a:rPr lang="en-US" altLang="zh-TW" sz="2000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       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蒐集的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Data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量不足，每個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file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只取</a:t>
            </a:r>
            <a:r>
              <a:rPr lang="en-US" altLang="zh-TW" sz="2000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100</a:t>
            </a:r>
            <a:r>
              <a:rPr lang="zh-TW" altLang="en-US" sz="2000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行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不足以準確地判斷出</a:t>
            </a:r>
            <a:endParaRPr lang="en-US" altLang="zh-TW" sz="2000" b="0" dirty="0" smtClean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l"/>
            <a:r>
              <a:rPr lang="en-US" altLang="zh-TW" sz="2000" b="0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         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亂數的好壞，很可能我們蒐集到的資料較多分布在極端區間的</a:t>
            </a:r>
            <a:endParaRPr lang="en-US" altLang="zh-TW" sz="2000" b="0" dirty="0" smtClean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l"/>
            <a:r>
              <a:rPr lang="en-US" altLang="zh-TW" sz="2000" b="0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         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隨機亂數，導致最終的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PASS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RATE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與理想值有落差。</a:t>
            </a:r>
            <a:endParaRPr lang="en-US" altLang="zh-TW" sz="2000" b="0" dirty="0" smtClean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001" altLang="zh-TW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Reason</a:t>
            </a:r>
            <a:r>
              <a:rPr lang="en-US" altLang="zh-TW" dirty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</a:t>
            </a:r>
            <a:r>
              <a:rPr lang="en-001" altLang="zh-TW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: </a:t>
            </a:r>
            <a:endParaRPr lang="en-US" altLang="zh-TW" dirty="0">
              <a:solidFill>
                <a:srgbClr val="7030A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     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從記憶體讀取資料出來的時候可能會發生錯誤，即使使用 </a:t>
            </a:r>
            <a:endParaRPr lang="en-US" altLang="zh-TW" sz="2000" b="0" dirty="0" smtClean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2000" b="0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       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</a:t>
            </a:r>
            <a:r>
              <a:rPr lang="en-US" altLang="zh-TW" sz="2000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majority voting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來降低錯誤率，仍不能完全避免。</a:t>
            </a:r>
            <a:endParaRPr lang="en-US" altLang="zh-TW" sz="2000" b="0" dirty="0" smtClean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endParaRPr lang="en-US" altLang="zh-TW" sz="2000" b="0" dirty="0" smtClean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Reason3: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      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因為</a:t>
            </a:r>
            <a:r>
              <a:rPr lang="en-US" altLang="zh-TW" sz="2000" dirty="0" smtClean="0">
                <a:solidFill>
                  <a:srgbClr val="7030A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process variation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, 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每一個記憶體單元都有些微的差異，</a:t>
            </a:r>
            <a:endParaRPr lang="en-US" altLang="zh-TW" sz="2000" b="0" dirty="0" smtClean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2000" b="0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      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不會是理想的。所以有些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cell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讀取出來的資料天生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</a:t>
            </a:r>
            <a:r>
              <a:rPr lang="zh-TW" altLang="en-US" sz="2000" b="0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的機率</a:t>
            </a:r>
            <a:endParaRPr lang="en-US" altLang="zh-TW" sz="2000" b="0" dirty="0" smtClean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2000" b="0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           </a:t>
            </a:r>
            <a:r>
              <a:rPr lang="zh-TW" altLang="en-US" sz="2000" b="0" dirty="0" smtClean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不對等。</a:t>
            </a:r>
            <a:endParaRPr lang="en-US" altLang="zh-TW" sz="2000" b="0" dirty="0" smtClean="0">
              <a:solidFill>
                <a:schemeClr val="tx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標題 5"/>
          <p:cNvSpPr txBox="1">
            <a:spLocks/>
          </p:cNvSpPr>
          <p:nvPr/>
        </p:nvSpPr>
        <p:spPr>
          <a:xfrm>
            <a:off x="613516" y="533400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3200" kern="0" dirty="0" smtClean="0"/>
              <a:t>Analysis:</a:t>
            </a:r>
            <a:r>
              <a:rPr lang="zh-TW" altLang="en-US" sz="3200" kern="0" dirty="0" smtClean="0"/>
              <a:t>　</a:t>
            </a:r>
            <a:endParaRPr lang="zh-TW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7595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679" y="1514699"/>
            <a:ext cx="79489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tabLst>
                <a:tab pos="191135" algn="l"/>
              </a:tabLst>
              <a:defRPr/>
            </a:pPr>
            <a:endParaRPr kumimoji="0" lang="en-US" sz="2400" b="0" i="0" u="none" strike="noStrike" kern="1200" cap="none" spc="-5" normalizeH="0" baseline="0" noProof="0" dirty="0" smtClean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lvl="0" indent="-229235">
              <a:spcBef>
                <a:spcPts val="365"/>
              </a:spcBef>
              <a:buFontTx/>
              <a:buChar char="•"/>
              <a:tabLst>
                <a:tab pos="241935" algn="l"/>
              </a:tabLst>
            </a:pPr>
            <a:endParaRPr lang="en-US" altLang="zh-TW" sz="28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lang="en-US" altLang="zh-TW" sz="2700" dirty="0" smtClean="0">
              <a:latin typeface="Arial"/>
              <a:cs typeface="Arial"/>
            </a:endParaRPr>
          </a:p>
          <a:p>
            <a:pPr marL="241300" lvl="0" indent="-229235">
              <a:spcBef>
                <a:spcPts val="365"/>
              </a:spcBef>
              <a:buFontTx/>
              <a:buChar char="•"/>
              <a:tabLst>
                <a:tab pos="241935" algn="l"/>
              </a:tabLst>
            </a:pPr>
            <a:endParaRPr lang="en-US" altLang="zh-TW"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327525" y="147824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3200" spc="-5" dirty="0"/>
              <a:t>Task – Input Data </a:t>
            </a:r>
            <a:r>
              <a:rPr lang="en-US" altLang="zh-TW" sz="3200" spc="-5" dirty="0" smtClean="0"/>
              <a:t>Size</a:t>
            </a:r>
            <a:r>
              <a:rPr lang="en-001" altLang="zh-TW" sz="3200" spc="-5" dirty="0" smtClean="0"/>
              <a:t>: X(# of bits in a row)</a:t>
            </a:r>
            <a:endParaRPr lang="en-US" altLang="zh-TW" sz="3200" spc="-5" dirty="0" smtClean="0"/>
          </a:p>
          <a:p>
            <a:r>
              <a:rPr lang="en-US" altLang="zh-TW" sz="3200" spc="-5" dirty="0"/>
              <a:t> </a:t>
            </a:r>
            <a:r>
              <a:rPr lang="en-US" altLang="zh-TW" sz="3200" spc="-5" dirty="0" smtClean="0"/>
              <a:t>           </a:t>
            </a:r>
            <a:endParaRPr lang="zh-TW" altLang="en-US" sz="32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0976271"/>
                  </p:ext>
                </p:extLst>
              </p:nvPr>
            </p:nvGraphicFramePr>
            <p:xfrm>
              <a:off x="725823" y="815831"/>
              <a:ext cx="7756641" cy="5591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2576">
                      <a:extLst>
                        <a:ext uri="{9D8B030D-6E8A-4147-A177-3AD203B41FA5}">
                          <a16:colId xmlns:a16="http://schemas.microsoft.com/office/drawing/2014/main" val="183036342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67368417"/>
                        </a:ext>
                      </a:extLst>
                    </a:gridCol>
                    <a:gridCol w="1787665">
                      <a:extLst>
                        <a:ext uri="{9D8B030D-6E8A-4147-A177-3AD203B41FA5}">
                          <a16:colId xmlns:a16="http://schemas.microsoft.com/office/drawing/2014/main" val="2082469157"/>
                        </a:ext>
                      </a:extLst>
                    </a:gridCol>
                  </a:tblGrid>
                  <a:tr h="338642">
                    <a:tc>
                      <a:txBody>
                        <a:bodyPr/>
                        <a:lstStyle/>
                        <a:p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Parameters setting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Input</a:t>
                          </a:r>
                          <a:r>
                            <a:rPr lang="en-US" altLang="zh-TW" sz="1400" baseline="0" dirty="0" smtClean="0"/>
                            <a:t> size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588060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Frequency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n&gt;100bits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2189498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Frequency Test within a Block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Let</a:t>
                          </a:r>
                          <a:r>
                            <a:rPr lang="en-US" altLang="zh-TW" sz="1600" baseline="0" dirty="0" smtClean="0">
                              <a:latin typeface="+mj-lt"/>
                            </a:rPr>
                            <a:t> M=12500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001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001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TW" sz="1600" b="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8847756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Runs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=100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3373626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Test for the Longest Run of Ones in a Block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7.5×</m:t>
                                    </m:r>
                                    <m:r>
                                      <a:rPr lang="en-001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altLang="zh-TW" sz="1600" b="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3080725"/>
                      </a:ext>
                    </a:extLst>
                  </a:tr>
                  <a:tr h="371113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Binary Matrix Rank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-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=38912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en-US" altLang="zh-TW" sz="1600" b="0" dirty="0" smtClean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12349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Discrete Fourier Transform (Spectral) Test</a:t>
                          </a:r>
                          <a:endParaRPr lang="zh-TW" altLang="zh-TW" sz="1600" b="1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-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zh-TW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001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TW" sz="1600" b="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922887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Non-overlapping Template Matching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 smtClean="0">
                              <a:latin typeface="+mj-lt"/>
                            </a:rPr>
                            <a:t>m=9</a:t>
                          </a:r>
                          <a:endParaRPr lang="zh-TW" altLang="en-US" sz="1600" dirty="0" smtClean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-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1253839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Overlapping Template Matching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 smtClean="0">
                              <a:latin typeface="+mj-lt"/>
                            </a:rPr>
                            <a:t>m=10</a:t>
                          </a:r>
                          <a:endParaRPr lang="zh-TW" altLang="en-US" sz="1600" dirty="0" smtClean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-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941527"/>
                      </a:ext>
                    </a:extLst>
                  </a:tr>
                  <a:tr h="416673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Maurer’s “Universal Statistical”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L=7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≥904,960</m:t>
                                </m:r>
                                <m:r>
                                  <a:rPr lang="en-US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zh-TW" altLang="zh-TW" sz="16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1570235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Linear Complexity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solidFill>
                                <a:schemeClr val="dk1"/>
                              </a:solidFill>
                              <a:effectLst/>
                              <a:ea typeface="+mn-ea"/>
                              <a:cs typeface="+mn-cs"/>
                            </a:rPr>
                            <a:t>m=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1000</m:t>
                              </m:r>
                            </m:oMath>
                          </a14:m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6971697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Serial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m=10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001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001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TW" sz="1600" b="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644637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Approximate Entropy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m=10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001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001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001" altLang="zh-TW" sz="1600" i="1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TW" sz="1600" b="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24956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Cumulative Sums (</a:t>
                          </a:r>
                          <a:r>
                            <a:rPr lang="en-001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Cusum</a:t>
                          </a:r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001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+mj-lt"/>
                            </a:rPr>
                            <a:t>-</a:t>
                          </a:r>
                          <a:endParaRPr lang="zh-TW" altLang="en-US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≥100</m:t>
                                </m:r>
                                <m:r>
                                  <a:rPr lang="en-US" altLang="zh-TW" sz="1600" i="1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zh-TW" altLang="zh-TW" sz="16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6366058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Random Excursions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001" altLang="zh-TW" sz="1800" b="1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lang="en-001" altLang="zh-TW" sz="1800" b="1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TW" altLang="zh-TW" sz="18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001" altLang="zh-TW" sz="18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001" altLang="zh-TW" sz="18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  <m:r>
                                  <a:rPr lang="en-001" altLang="zh-TW" sz="18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𝒃𝒊𝒕𝒔</m:t>
                                </m:r>
                              </m:oMath>
                            </m:oMathPara>
                          </a14:m>
                          <a:endParaRPr lang="zh-TW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0239903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Random Excursions Variant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001" altLang="zh-TW" sz="1800" b="1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lang="en-001" altLang="zh-TW" sz="1800" b="1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TW" altLang="zh-TW" sz="18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001" altLang="zh-TW" sz="18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001" altLang="zh-TW" sz="18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  <m:r>
                                  <a:rPr lang="en-001" altLang="zh-TW" sz="18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𝒃𝒊𝒕𝒔</m:t>
                                </m:r>
                              </m:oMath>
                            </m:oMathPara>
                          </a14:m>
                          <a:endParaRPr lang="zh-TW" altLang="zh-TW" sz="1800" b="1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957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0976271"/>
                  </p:ext>
                </p:extLst>
              </p:nvPr>
            </p:nvGraphicFramePr>
            <p:xfrm>
              <a:off x="725823" y="815831"/>
              <a:ext cx="7756641" cy="5611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92576">
                      <a:extLst>
                        <a:ext uri="{9D8B030D-6E8A-4147-A177-3AD203B41FA5}">
                          <a16:colId xmlns:a16="http://schemas.microsoft.com/office/drawing/2014/main" val="183036342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67368417"/>
                        </a:ext>
                      </a:extLst>
                    </a:gridCol>
                    <a:gridCol w="1787665">
                      <a:extLst>
                        <a:ext uri="{9D8B030D-6E8A-4147-A177-3AD203B41FA5}">
                          <a16:colId xmlns:a16="http://schemas.microsoft.com/office/drawing/2014/main" val="2082469157"/>
                        </a:ext>
                      </a:extLst>
                    </a:gridCol>
                  </a:tblGrid>
                  <a:tr h="338642">
                    <a:tc>
                      <a:txBody>
                        <a:bodyPr/>
                        <a:lstStyle/>
                        <a:p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Parameters setting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Input</a:t>
                          </a:r>
                          <a:r>
                            <a:rPr lang="en-US" altLang="zh-TW" sz="1400" baseline="0" dirty="0" smtClean="0"/>
                            <a:t> size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588060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Frequency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n&gt;100bits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2189498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Frequency Test within a Block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Let</a:t>
                          </a:r>
                          <a:r>
                            <a:rPr lang="en-US" altLang="zh-TW" sz="1600" baseline="0" dirty="0" smtClean="0">
                              <a:latin typeface="+mj-lt"/>
                            </a:rPr>
                            <a:t> M=12500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200000" r="-1365" b="-13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7756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Runs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300000" r="-1365" b="-12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73626"/>
                      </a:ext>
                    </a:extLst>
                  </a:tr>
                  <a:tr h="344424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Test for the Longest Run of Ones in a Block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400000" r="-1365" b="-116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080725"/>
                      </a:ext>
                    </a:extLst>
                  </a:tr>
                  <a:tr h="371113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Binary Matrix Rank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-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459016" r="-1365" b="-9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23496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Discrete Fourier Transform (Spectral) </a:t>
                          </a:r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Test</a:t>
                          </a:r>
                          <a:endParaRPr lang="zh-TW" altLang="zh-TW" sz="1600" b="1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-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608929" r="-1365" b="-95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922887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Non-overlapping Template Matching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 smtClean="0">
                              <a:latin typeface="+mj-lt"/>
                            </a:rPr>
                            <a:t>m=9</a:t>
                          </a:r>
                          <a:endParaRPr lang="zh-TW" altLang="en-US" sz="1600" dirty="0" smtClean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-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1253839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Overlapping Template Matching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 smtClean="0">
                              <a:latin typeface="+mj-lt"/>
                            </a:rPr>
                            <a:t>m=10</a:t>
                          </a:r>
                          <a:endParaRPr lang="zh-TW" altLang="en-US" sz="1600" dirty="0" smtClean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-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941527"/>
                      </a:ext>
                    </a:extLst>
                  </a:tr>
                  <a:tr h="416673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Maurer’s “Universal Statistical”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L=7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748529" r="-1365" b="-522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570235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Linear Complexity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5435" t="-1030357" r="-107609" b="-5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1030357" r="-1365" b="-5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6971697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Serial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m=10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1130357" r="-1365" b="-4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8644637"/>
                      </a:ext>
                    </a:extLst>
                  </a:tr>
                  <a:tr h="340805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Approximate Entropy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smtClean="0">
                              <a:latin typeface="+mj-lt"/>
                            </a:rPr>
                            <a:t>m=10</a:t>
                          </a:r>
                          <a:endParaRPr lang="zh-TW" altLang="en-US" sz="16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1230357" r="-1365" b="-3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24956"/>
                      </a:ext>
                    </a:extLst>
                  </a:tr>
                  <a:tr h="338642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Cumulative Sums (</a:t>
                          </a:r>
                          <a:r>
                            <a:rPr lang="en-001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Cusum</a:t>
                          </a:r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001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>
                              <a:latin typeface="+mj-lt"/>
                            </a:rPr>
                            <a:t>-</a:t>
                          </a:r>
                          <a:endParaRPr lang="zh-TW" altLang="en-US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1330357" r="-1365" b="-2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36605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Random Excursions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1313115" r="-1365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23990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Random Excursions Variant Test</a:t>
                          </a:r>
                          <a:endParaRPr lang="zh-TW" altLang="en-US" sz="16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-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4812" t="-1413115" r="-1365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57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6705599" y="5638800"/>
            <a:ext cx="1776865" cy="768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6324600" y="5943600"/>
            <a:ext cx="3810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00329" y="5452900"/>
                <a:ext cx="24624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FF0000"/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所以我們取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TW" b="1" dirty="0" smtClean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endParaRPr>
              </a:p>
              <a:p>
                <a:r>
                  <a:rPr lang="zh-TW" altLang="en-US" dirty="0" smtClean="0">
                    <a:solidFill>
                      <a:srgbClr val="FF0000"/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以滿足所有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test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Noto Sans CJK TC Bold" panose="020B0800000000000000" pitchFamily="34" charset="-120"/>
                    <a:ea typeface="Noto Sans CJK TC Bold" panose="020B0800000000000000" pitchFamily="34" charset="-120"/>
                  </a:rPr>
                  <a:t>的要求</a:t>
                </a:r>
                <a:endParaRPr lang="zh-TW" altLang="en-US" dirty="0">
                  <a:solidFill>
                    <a:srgbClr val="FF0000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329" y="5452900"/>
                <a:ext cx="2462469" cy="646331"/>
              </a:xfrm>
              <a:prstGeom prst="rect">
                <a:avLst/>
              </a:prstGeom>
              <a:blipFill>
                <a:blip r:embed="rId3"/>
                <a:stretch>
                  <a:fillRect l="-2228" t="-3774" r="-1733" b="-150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0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679" y="1514699"/>
            <a:ext cx="7948930" cy="864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endParaRPr kumimoji="0" lang="en-US" sz="2400" b="0" i="0" u="none" strike="noStrike" kern="1200" cap="none" spc="-5" normalizeH="0" baseline="0" noProof="0" dirty="0" smtClean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19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– Input Data Size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: Y(# of sequence)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          </a:t>
            </a: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83996" y="968160"/>
            <a:ext cx="7948930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endParaRPr kumimoji="0" lang="en-US" sz="2400" b="0" i="0" u="none" strike="noStrike" kern="1200" cap="none" spc="-5" normalizeH="0" baseline="0" noProof="0" dirty="0" smtClean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1935" algn="l"/>
              </a:tabLst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In Chapter 4.3(f) - </a:t>
            </a:r>
            <a:r>
              <a:rPr kumimoji="0" lang="en-US" altLang="zh-TW" sz="2800" b="0" i="0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Sample Size: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19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1960" y="4326265"/>
            <a:ext cx="6575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 panose="020B0604020202020204" pitchFamily="34" charset="0"/>
              </a:rPr>
              <a:t>所以對於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 panose="020B0604020202020204" pitchFamily="34" charset="0"/>
              </a:rPr>
              <a:t>significance level=0.001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 panose="020B0604020202020204" pitchFamily="34" charset="0"/>
              </a:rPr>
              <a:t>的情形下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Regular" panose="020B0500000000000000" pitchFamily="34" charset="-120"/>
              <a:ea typeface="Noto Sans CJK TC Regular" panose="020B0500000000000000" pitchFamily="34" charset="-12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 panose="020B0604020202020204" pitchFamily="34" charset="0"/>
              </a:rPr>
              <a:t>Y</a:t>
            </a:r>
            <a:r>
              <a:rPr kumimoji="0" lang="zh-TW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 panose="020B0604020202020204" pitchFamily="34" charset="0"/>
              </a:rPr>
              <a:t>至少要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 panose="020B0604020202020204" pitchFamily="34" charset="0"/>
              </a:rPr>
              <a:t>1000</a:t>
            </a:r>
            <a:r>
              <a:rPr kumimoji="0" lang="zh-TW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Arial" panose="020B0604020202020204" pitchFamily="34" charset="0"/>
              </a:rPr>
              <a:t>行以上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TC Regular" panose="020B0500000000000000" pitchFamily="34" charset="-120"/>
              <a:ea typeface="Noto Sans CJK TC Regular" panose="020B05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502" y="2204380"/>
            <a:ext cx="7523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“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NIST recommends that,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for these tests, the user should fix the significance level to be at least 0.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001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679" y="1514699"/>
            <a:ext cx="7948930" cy="864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>
                <a:tab pos="191135" algn="l"/>
              </a:tabLst>
              <a:defRPr/>
            </a:pPr>
            <a:endParaRPr kumimoji="0" lang="en-US" sz="2400" b="0" i="0" u="none" strike="noStrike" kern="1200" cap="none" spc="-5" normalizeH="0" baseline="0" noProof="0" dirty="0" smtClean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1935" algn="l"/>
              </a:tabLst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– Input Data Size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: Y(# of sequence)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          </a:t>
            </a: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43534" y="1371600"/>
                <a:ext cx="8500466" cy="4370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zh-TW" altLang="en-US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理論所需時間</a:t>
                </a:r>
                <a:r>
                  <a:rPr lang="en-US" altLang="zh-TW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(</a:t>
                </a:r>
                <a:r>
                  <a:rPr lang="zh-TW" altLang="en-US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若取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𝑋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6</m:t>
                        </m:r>
                      </m:sup>
                    </m:sSup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pPr>
                      <m:e>
                        <m: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:</a:t>
                </a:r>
                <a:r>
                  <a:rPr lang="zh-TW" altLang="en-US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endParaRPr lang="en-US" altLang="zh-TW" sz="2400" dirty="0" smtClean="0">
                  <a:solidFill>
                    <a:prstClr val="black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en-US" altLang="zh-TW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1. </a:t>
                </a:r>
                <a:r>
                  <a:rPr lang="zh-TW" altLang="en-US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計算蒐集</a:t>
                </a:r>
                <a:r>
                  <a:rPr lang="en-US" altLang="zh-TW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data</a:t>
                </a:r>
                <a:r>
                  <a:rPr lang="zh-TW" altLang="en-US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的時間</a:t>
                </a:r>
                <a:r>
                  <a:rPr lang="en-US" altLang="zh-TW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:</a:t>
                </a: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en-US" altLang="zh-TW" sz="28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	 </a:t>
                </a:r>
                <a:r>
                  <a:rPr lang="en-US" altLang="zh-TW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100×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10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10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10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11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𝑏𝑖𝑡𝑠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12.5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𝐺𝐵</m:t>
                    </m:r>
                  </m:oMath>
                </a14:m>
                <a:endParaRPr lang="en-US" altLang="zh-TW" sz="2400" dirty="0">
                  <a:solidFill>
                    <a:prstClr val="black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	</a:t>
                </a:r>
                <a:r>
                  <a:rPr lang="en-US" altLang="zh-TW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Arduino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code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蒐集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TRNG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速率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: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25554KB/</a:t>
                </a:r>
                <a:r>
                  <a:rPr lang="en-US" altLang="zh-TW" sz="2400" dirty="0" err="1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hr</a:t>
                </a:r>
                <a:endParaRPr lang="en-US" altLang="zh-TW" sz="2400" dirty="0">
                  <a:solidFill>
                    <a:prstClr val="black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		</a:t>
                </a:r>
                <a:r>
                  <a:rPr lang="zh-TW" altLang="en-US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                           大約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需</a:t>
                </a:r>
                <a:r>
                  <a:rPr lang="en-US" altLang="zh-TW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20</a:t>
                </a:r>
                <a:r>
                  <a:rPr lang="zh-TW" altLang="en-US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天</a:t>
                </a:r>
                <a:endParaRPr lang="en-US" altLang="zh-TW" sz="2400" dirty="0">
                  <a:solidFill>
                    <a:prstClr val="black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endParaRPr lang="en-US" altLang="zh-TW" sz="2400" dirty="0" smtClean="0">
                  <a:solidFill>
                    <a:prstClr val="black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en-US" altLang="zh-TW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2</a:t>
                </a:r>
                <a:r>
                  <a:rPr lang="en-US" altLang="zh-TW" sz="2400" b="1" dirty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. </a:t>
                </a:r>
                <a:r>
                  <a:rPr lang="zh-TW" altLang="en-US" sz="2400" b="1" dirty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跑</a:t>
                </a:r>
                <a:r>
                  <a:rPr lang="en-US" altLang="zh-TW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NIST800-22</a:t>
                </a:r>
                <a:r>
                  <a:rPr lang="zh-TW" altLang="en-US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之運行</a:t>
                </a:r>
                <a:r>
                  <a:rPr lang="zh-TW" altLang="en-US" sz="2400" b="1" dirty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時間</a:t>
                </a:r>
                <a:r>
                  <a:rPr lang="en-US" altLang="zh-TW" sz="2400" b="1" dirty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:</a:t>
                </a:r>
              </a:p>
              <a:p>
                <a:pPr marL="469265" lvl="1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zh-TW" altLang="en-US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利用</a:t>
                </a:r>
                <a:r>
                  <a:rPr lang="en-US" altLang="zh-TW" sz="2400" dirty="0" err="1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sh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script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連續跑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100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個大小為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𝑌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的</m:t>
                    </m:r>
                  </m:oMath>
                </a14:m>
                <a:r>
                  <a:rPr lang="en-US" altLang="zh-TW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data</a:t>
                </a:r>
              </a:p>
              <a:p>
                <a:pPr marL="469265" lvl="1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zh-TW" altLang="en-US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需要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13</a:t>
                </a:r>
                <a:r>
                  <a:rPr lang="en-US" altLang="zh-TW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0 min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prstClr val="black"/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  <a:cs typeface="Arial"/>
                      </a:rPr>
                      <m:t>1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  <a:cs typeface="Arial"/>
                      </a:rPr>
                      <m:t>0</m:t>
                    </m:r>
                    <m:r>
                      <m:rPr>
                        <m:nor/>
                      </m:rPr>
                      <a:rPr lang="en-US" altLang="zh-TW" sz="2400" dirty="0" smtClean="0">
                        <a:solidFill>
                          <a:prstClr val="black"/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  <a:cs typeface="Arial"/>
                      </a:rPr>
                      <m:t>0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Noto Sans CJK TC Regular" panose="020B0500000000000000" pitchFamily="34" charset="-120"/>
                        <a:ea typeface="Noto Sans CJK TC Regular" panose="020B0500000000000000" pitchFamily="34" charset="-120"/>
                        <a:cs typeface="Arial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file</a:t>
                </a:r>
                <a:endParaRPr lang="en-US" altLang="zh-TW" sz="2400" dirty="0" smtClean="0">
                  <a:solidFill>
                    <a:prstClr val="black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469265" lvl="1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zh-TW" altLang="en-US" sz="28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r>
                  <a:rPr lang="zh-TW" altLang="en-US" sz="28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                           </a:t>
                </a:r>
                <a:r>
                  <a:rPr lang="zh-TW" altLang="en-US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大約需</a:t>
                </a:r>
                <a:r>
                  <a:rPr lang="en-001" altLang="zh-TW" sz="2400" b="1" dirty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9</a:t>
                </a:r>
                <a:r>
                  <a:rPr lang="zh-TW" altLang="en-US" sz="24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天</a:t>
                </a:r>
                <a:endParaRPr lang="en-US" altLang="zh-TW" sz="2800" dirty="0">
                  <a:solidFill>
                    <a:prstClr val="black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" y="1371600"/>
                <a:ext cx="8500466" cy="4370427"/>
              </a:xfrm>
              <a:prstGeom prst="rect">
                <a:avLst/>
              </a:prstGeom>
              <a:blipFill>
                <a:blip r:embed="rId2"/>
                <a:stretch>
                  <a:fillRect l="-1004" t="-1116" b="-1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2667000" y="3186188"/>
            <a:ext cx="914400" cy="324667"/>
          </a:xfrm>
          <a:prstGeom prst="rightArrow">
            <a:avLst/>
          </a:prstGeom>
          <a:solidFill>
            <a:srgbClr val="A80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38" y="5257800"/>
            <a:ext cx="944962" cy="38408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91200" y="503434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需花費太多時間</a:t>
            </a:r>
            <a:r>
              <a:rPr lang="en-US" altLang="zh-TW" sz="24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!</a:t>
            </a:r>
            <a:r>
              <a:rPr lang="zh-TW" altLang="en-US" sz="24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 </a:t>
            </a:r>
            <a:endParaRPr lang="en-US" altLang="zh-TW" sz="2400" dirty="0" smtClean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所以我們</a:t>
            </a:r>
            <a:r>
              <a:rPr lang="zh-TW" altLang="en-US" sz="24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決定</a:t>
            </a:r>
            <a:r>
              <a:rPr lang="en-US" altLang="zh-TW" sz="24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Y</a:t>
            </a:r>
            <a:r>
              <a:rPr lang="zh-TW" altLang="en-US" sz="24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取小些</a:t>
            </a:r>
            <a:r>
              <a:rPr lang="en-US" altLang="zh-TW" sz="2400" dirty="0" smtClean="0">
                <a:solidFill>
                  <a:srgbClr val="FF00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!</a:t>
            </a:r>
            <a:endParaRPr lang="zh-TW" altLang="en-US" sz="2400" dirty="0">
              <a:solidFill>
                <a:srgbClr val="FF00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1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643534" y="914400"/>
                <a:ext cx="7948930" cy="509062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Tx/>
                  <a:buNone/>
                  <a:tabLst>
                    <a:tab pos="191135" algn="l"/>
                  </a:tabLst>
                  <a:defRPr/>
                </a:pPr>
                <a:endParaRPr kumimoji="0" lang="en-US" sz="2400" b="0" i="0" u="none" strike="noStrike" kern="1200" cap="none" spc="-5" normalizeH="0" baseline="0" noProof="0" dirty="0" smtClean="0">
                  <a:ln>
                    <a:noFill/>
                  </a:ln>
                  <a:solidFill>
                    <a:srgbClr val="171717"/>
                  </a:solidFill>
                  <a:effectLst/>
                  <a:uLnTx/>
                  <a:uFillTx/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241300" marR="0" lvl="0" indent="-229235" algn="l" defTabSz="914400" rtl="0" eaLnBrk="1" fontAlgn="auto" latinLnBrk="0" hangingPunct="1">
                  <a:lnSpc>
                    <a:spcPct val="100000"/>
                  </a:lnSpc>
                  <a:spcBef>
                    <a:spcPts val="365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241935" algn="l"/>
                  </a:tabLst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CJK TC Bold" panose="020B0800000000000000" pitchFamily="34" charset="-120"/>
                    <a:ea typeface="Noto Sans CJK TC Bold" panose="020B0800000000000000" pitchFamily="34" charset="-120"/>
                    <a:cs typeface="Arial"/>
                  </a:rPr>
                  <a:t>Input </a:t>
                </a:r>
                <a:r>
                  <a:rPr kumimoji="0" lang="en-US" altLang="zh-TW" sz="2800" b="0" i="0" u="none" strike="noStrike" kern="1200" cap="none" spc="-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CJK TC Bold" panose="020B0800000000000000" pitchFamily="34" charset="-120"/>
                    <a:ea typeface="Noto Sans CJK TC Bold" panose="020B0800000000000000" pitchFamily="34" charset="-120"/>
                    <a:cs typeface="Arial"/>
                  </a:rPr>
                  <a:t>data </a:t>
                </a:r>
                <a:r>
                  <a:rPr kumimoji="0" lang="en-US" altLang="zh-TW" sz="2800" b="0" i="0" u="none" strike="noStrike" kern="1200" cap="none" spc="-5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CJK TC Bold" panose="020B0800000000000000" pitchFamily="34" charset="-120"/>
                    <a:ea typeface="Noto Sans CJK TC Bold" panose="020B0800000000000000" pitchFamily="34" charset="-120"/>
                    <a:cs typeface="Arial"/>
                  </a:rPr>
                  <a:t>size</a:t>
                </a:r>
              </a:p>
              <a:p>
                <a:pPr marL="241300" marR="0" lvl="0" indent="-229235" algn="l" defTabSz="914400" rtl="0" eaLnBrk="1" fontAlgn="auto" latinLnBrk="0" hangingPunct="1">
                  <a:lnSpc>
                    <a:spcPct val="100000"/>
                  </a:lnSpc>
                  <a:spcBef>
                    <a:spcPts val="365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241935" algn="l"/>
                  </a:tabLst>
                  <a:defRPr/>
                </a:pPr>
                <a:endParaRPr kumimoji="0" lang="en-US" altLang="zh-TW" sz="2800" b="0" i="0" u="none" strike="noStrike" kern="1200" cap="none" spc="-5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  <a:defRPr/>
                </a:pPr>
                <a:r>
                  <a:rPr lang="en-US" altLang="zh-TW" sz="2800" spc="-5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r>
                  <a:rPr lang="en-US" altLang="zh-TW" sz="2800" spc="-5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      </a:t>
                </a:r>
                <a14:m>
                  <m:oMath xmlns:m="http://schemas.openxmlformats.org/officeDocument/2006/math">
                    <m:r>
                      <a:rPr kumimoji="0" lang="zh-TW" altLang="en-US" sz="2800" b="1" i="1" u="none" strike="noStrike" kern="1200" cap="none" spc="-5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zh-TW" altLang="en-US" sz="2800" b="1" i="1" spc="-5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kumimoji="0" lang="en-US" altLang="zh-TW" sz="2800" b="1" i="1" u="none" strike="noStrike" kern="1200" cap="none" spc="-5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𝑿</m:t>
                    </m:r>
                    <m:r>
                      <a:rPr kumimoji="0" lang="en-US" altLang="zh-TW" sz="2800" b="1" i="1" u="none" strike="noStrike" kern="1200" cap="none" spc="-5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kumimoji="0" lang="en-US" altLang="zh-TW" sz="2800" b="1" i="1" u="none" strike="noStrike" kern="1200" cap="none" spc="-5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kumimoji="0" lang="en-US" altLang="zh-TW" sz="2800" b="1" i="1" u="none" strike="noStrike" kern="1200" cap="none" spc="-5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𝟏𝟎</m:t>
                        </m:r>
                      </m:e>
                      <m:sup>
                        <m:r>
                          <a:rPr kumimoji="0" lang="en-US" altLang="zh-TW" sz="2800" b="1" i="1" u="none" strike="noStrike" kern="1200" cap="none" spc="-5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𝟔</m:t>
                        </m:r>
                      </m:sup>
                    </m:sSup>
                    <m:r>
                      <a:rPr kumimoji="0" lang="en-US" altLang="zh-TW" sz="2800" b="1" i="1" u="none" strike="noStrike" kern="1200" cap="none" spc="-5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altLang="zh-TW" sz="27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(</a:t>
                </a:r>
                <a:r>
                  <a:rPr lang="zh-TW" altLang="en-US" sz="27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符合所有</a:t>
                </a:r>
                <a:r>
                  <a:rPr lang="en-US" altLang="zh-TW" sz="27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test</a:t>
                </a:r>
                <a:r>
                  <a:rPr lang="zh-TW" altLang="en-US" sz="27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的條件</a:t>
                </a:r>
                <a:r>
                  <a:rPr lang="en-US" altLang="zh-TW" sz="27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)</a:t>
                </a:r>
                <a:endParaRPr lang="en-US" altLang="zh-TW" sz="2700" dirty="0">
                  <a:solidFill>
                    <a:prstClr val="black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6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41935" algn="l"/>
                  </a:tabLst>
                  <a:defRPr/>
                </a:pPr>
                <a:endParaRPr kumimoji="0" lang="en-US" altLang="zh-TW" sz="2800" b="0" i="1" u="none" strike="noStrike" kern="1200" cap="none" spc="-5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36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41935" algn="l"/>
                  </a:tabLst>
                  <a:defRPr/>
                </a:pPr>
                <a:r>
                  <a:rPr kumimoji="0" lang="en-US" altLang="zh-TW" sz="2700" b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0" lang="en-US" altLang="zh-TW" sz="2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𝒀</m:t>
                    </m:r>
                    <m:r>
                      <a:rPr kumimoji="0" lang="en-US" altLang="zh-TW" sz="2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kumimoji="0" lang="en-US" altLang="zh-TW" sz="2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𝟏𝟎𝟎</m:t>
                    </m:r>
                    <m:r>
                      <a:rPr kumimoji="0" lang="en-US" altLang="zh-TW" sz="2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kumimoji="0" lang="en-US" altLang="zh-TW" sz="2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r>
                  <a:rPr kumimoji="0" lang="en-US" altLang="zh-TW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(</a:t>
                </a:r>
                <a:r>
                  <a:rPr kumimoji="0" lang="zh-TW" altLang="en-US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考量所需時間及</a:t>
                </a:r>
                <a:r>
                  <a:rPr kumimoji="0" lang="en-US" altLang="zh-TW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NIST</a:t>
                </a:r>
                <a:r>
                  <a:rPr kumimoji="0" lang="zh-TW" altLang="en-US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建議後的結果</a:t>
                </a:r>
                <a:r>
                  <a:rPr kumimoji="0" lang="en-US" altLang="zh-TW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)</a:t>
                </a: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</a:pPr>
                <a:r>
                  <a:rPr lang="en-US" altLang="zh-TW" sz="27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r>
                  <a:rPr lang="en-US" altLang="zh-TW" sz="27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	</a:t>
                </a:r>
                <a:r>
                  <a:rPr lang="zh-TW" altLang="en-US" sz="27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 </a:t>
                </a:r>
                <a:endParaRPr lang="en-US" altLang="zh-TW" sz="2700" dirty="0" smtClean="0">
                  <a:solidFill>
                    <a:prstClr val="black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</a:pPr>
                <a:r>
                  <a:rPr lang="en-US" altLang="zh-TW" sz="2700" dirty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r>
                  <a:rPr lang="en-US" altLang="zh-TW" sz="2700" dirty="0" smtClean="0">
                    <a:solidFill>
                      <a:prstClr val="black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      </a:t>
                </a:r>
                <a:r>
                  <a:rPr lang="zh-TW" altLang="en-US" sz="2400" dirty="0" smtClean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我們所需</a:t>
                </a:r>
                <a:r>
                  <a:rPr lang="en-US" altLang="zh-TW" sz="2400" dirty="0" smtClean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PRNG </a:t>
                </a:r>
                <a:r>
                  <a:rPr lang="zh-TW" altLang="en-US" sz="2400" dirty="0" smtClean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資料量</a:t>
                </a:r>
                <a:r>
                  <a:rPr lang="en-US" altLang="zh-TW" sz="2400" dirty="0" smtClean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:</a:t>
                </a:r>
                <a:r>
                  <a:rPr lang="zh-TW" altLang="en-US" sz="2400" dirty="0" smtClean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r>
                  <a:rPr lang="en-US" altLang="zh-TW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1.25GB</a:t>
                </a:r>
              </a:p>
              <a:p>
                <a:pPr marL="12065" lvl="0">
                  <a:spcBef>
                    <a:spcPts val="365"/>
                  </a:spcBef>
                  <a:tabLst>
                    <a:tab pos="241935" algn="l"/>
                  </a:tabLst>
                </a:pPr>
                <a:r>
                  <a:rPr lang="zh-TW" altLang="en-US" sz="2400" dirty="0" smtClean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    </a:t>
                </a:r>
                <a:r>
                  <a:rPr lang="zh-TW" altLang="en-US" sz="2400" dirty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r>
                  <a:rPr lang="zh-TW" altLang="en-US" sz="2400" dirty="0" smtClean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  執行</a:t>
                </a:r>
                <a:r>
                  <a:rPr lang="en-US" altLang="zh-TW" sz="2400" dirty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NIST800-22</a:t>
                </a:r>
                <a:r>
                  <a:rPr lang="zh-TW" altLang="en-US" sz="2400" dirty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分析時間</a:t>
                </a:r>
                <a:r>
                  <a:rPr lang="en-US" altLang="zh-TW" sz="2400" dirty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:</a:t>
                </a:r>
                <a:r>
                  <a:rPr lang="zh-TW" altLang="en-US" sz="2400" dirty="0"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 </a:t>
                </a:r>
                <a:r>
                  <a:rPr lang="en-US" altLang="zh-TW" sz="2400" b="1" dirty="0" smtClean="0">
                    <a:solidFill>
                      <a:srgbClr val="7030A0"/>
                    </a:solidFill>
                    <a:latin typeface="Noto Sans CJK TC Regular" panose="020B0500000000000000" pitchFamily="34" charset="-120"/>
                    <a:ea typeface="Noto Sans CJK TC Regular" panose="020B0500000000000000" pitchFamily="34" charset="-120"/>
                    <a:cs typeface="Arial"/>
                  </a:rPr>
                  <a:t>21.6hr</a:t>
                </a:r>
                <a:endParaRPr lang="en-US" altLang="zh-TW" sz="2400" b="1" dirty="0">
                  <a:solidFill>
                    <a:srgbClr val="7030A0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12065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6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41935" algn="l"/>
                  </a:tabLst>
                  <a:defRPr/>
                </a:pPr>
                <a:endParaRPr kumimoji="0" lang="en-US" altLang="zh-TW" sz="27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  <a:p>
                <a:pPr marL="241300" marR="0" lvl="0" indent="-229235" algn="l" defTabSz="914400" rtl="0" eaLnBrk="1" fontAlgn="auto" latinLnBrk="0" hangingPunct="1">
                  <a:lnSpc>
                    <a:spcPct val="100000"/>
                  </a:lnSpc>
                  <a:spcBef>
                    <a:spcPts val="365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241935" algn="l"/>
                  </a:tabLst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CJK TC Regular" panose="020B0500000000000000" pitchFamily="34" charset="-120"/>
                  <a:ea typeface="Noto Sans CJK TC Regular" panose="020B0500000000000000" pitchFamily="34" charset="-120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" y="914400"/>
                <a:ext cx="7948930" cy="5090624"/>
              </a:xfrm>
              <a:prstGeom prst="rect">
                <a:avLst/>
              </a:prstGeom>
              <a:blipFill>
                <a:blip r:embed="rId2"/>
                <a:stretch>
                  <a:fillRect l="-3221" r="-4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5"/>
          <p:cNvSpPr txBox="1">
            <a:spLocks/>
          </p:cNvSpPr>
          <p:nvPr/>
        </p:nvSpPr>
        <p:spPr>
          <a:xfrm>
            <a:off x="643534" y="564450"/>
            <a:ext cx="827186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– Input Data Size </a:t>
            </a:r>
            <a:endParaRPr kumimoji="0" lang="en-US" altLang="zh-TW" sz="3200" b="1" i="0" u="none" strike="noStrike" kern="1200" cap="none" spc="-5" normalizeH="0" baseline="0" noProof="0" dirty="0" smtClean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          </a:t>
            </a: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4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71" y="2738096"/>
            <a:ext cx="8119466" cy="1981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smtClean="0"/>
              <a:t>Q2.  </a:t>
            </a:r>
            <a:r>
              <a:rPr lang="en-US" altLang="zh-TW" sz="3200" spc="-5" dirty="0" smtClean="0"/>
              <a:t>How </a:t>
            </a:r>
            <a:r>
              <a:rPr lang="en-US" altLang="zh-TW" sz="3200" spc="-5" dirty="0"/>
              <a:t>do you choose </a:t>
            </a:r>
            <a:r>
              <a:rPr lang="en-US" altLang="zh-TW" sz="3200" spc="-5" dirty="0" smtClean="0"/>
              <a:t>your parameter 	setting</a:t>
            </a:r>
            <a:r>
              <a:rPr lang="en-US" altLang="zh-TW" sz="3200" spc="-5" dirty="0"/>
              <a:t>?</a:t>
            </a:r>
            <a:br>
              <a:rPr lang="en-US" altLang="zh-TW" sz="3200" spc="-5" dirty="0"/>
            </a:br>
            <a:r>
              <a:rPr lang="en-US" sz="3200" spc="-5" dirty="0"/>
              <a:t/>
            </a:r>
            <a:br>
              <a:rPr lang="en-US" sz="3200" spc="-5" dirty="0"/>
            </a:br>
            <a:r>
              <a:rPr lang="en-US" sz="3200" spc="-5" dirty="0" smtClean="0"/>
              <a:t>  </a:t>
            </a:r>
            <a:endParaRPr sz="3200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0" dirty="0"/>
              <a:t>Confidential</a:t>
            </a:r>
          </a:p>
          <a:p>
            <a:pPr marL="17780" algn="ctr">
              <a:lnSpc>
                <a:spcPct val="100000"/>
              </a:lnSpc>
              <a:spcBef>
                <a:spcPts val="810"/>
              </a:spcBef>
            </a:pPr>
            <a:fld id="{81D60167-4931-47E6-BA6A-407CBD079E47}" type="slidenum">
              <a:rPr spc="-5" dirty="0">
                <a:solidFill>
                  <a:srgbClr val="171717"/>
                </a:solidFill>
              </a:rPr>
              <a:t>8</a:t>
            </a:fld>
            <a:endParaRPr spc="-5" dirty="0">
              <a:solidFill>
                <a:srgbClr val="171717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NTHU109 </a:t>
            </a:r>
            <a:r>
              <a:rPr dirty="0"/>
              <a:t>Introduction to Hardware</a:t>
            </a:r>
            <a:r>
              <a:rPr spc="-265" dirty="0"/>
              <a:t> </a:t>
            </a:r>
            <a:r>
              <a:rPr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73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</a:t>
            </a:r>
          </a:p>
          <a:p>
            <a:pPr marL="17780" marR="0" lvl="0" indent="0" algn="ctr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778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8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000" b="0" i="0" u="none" strike="noStrike" kern="1200" cap="none" spc="-5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NTHU109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to Hardware</a:t>
            </a:r>
            <a:r>
              <a:rPr kumimoji="0" sz="1100" b="1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664316" y="395264"/>
            <a:ext cx="827186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17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Task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–</a:t>
            </a:r>
            <a:r>
              <a:rPr kumimoji="0" lang="zh-TW" altLang="en-US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Parameters</a:t>
            </a:r>
            <a:r>
              <a:rPr kumimoji="0" lang="en-US" altLang="zh-TW" sz="3200" b="1" i="0" u="none" strike="noStrike" kern="1200" cap="none" spc="85" normalizeH="0" baseline="0" noProof="0" dirty="0" smtClean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 </a:t>
            </a:r>
            <a:r>
              <a:rPr kumimoji="0" lang="en-US" altLang="zh-TW" sz="3200" b="1" i="0" u="none" strike="noStrike" kern="1200" cap="none" spc="-5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</a:rPr>
              <a:t>Setting</a:t>
            </a:r>
            <a:endParaRPr kumimoji="0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171717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/>
              <p:cNvSpPr txBox="1"/>
              <p:nvPr/>
            </p:nvSpPr>
            <p:spPr>
              <a:xfrm>
                <a:off x="664316" y="1066800"/>
                <a:ext cx="8305800" cy="618130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lvl="0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800" b="1" dirty="0" smtClean="0">
                    <a:cs typeface="Arial"/>
                  </a:rPr>
                  <a:t>1. Block </a:t>
                </a:r>
                <a:r>
                  <a:rPr lang="en-US" altLang="zh-TW" sz="2800" b="1" dirty="0">
                    <a:cs typeface="Arial"/>
                  </a:rPr>
                  <a:t>Frequency Test – block Length(M):</a:t>
                </a:r>
              </a:p>
              <a:p>
                <a:pPr marL="469265" lvl="0" indent="-457200">
                  <a:buSzPct val="125000"/>
                  <a:buFont typeface="Arial" panose="020B0604020202020204" pitchFamily="34" charset="0"/>
                  <a:buChar char="•"/>
                  <a:tabLst>
                    <a:tab pos="191135" algn="l"/>
                  </a:tabLst>
                  <a:defRPr/>
                </a:pPr>
                <a:r>
                  <a:rPr lang="en-US" altLang="zh-TW" sz="2400" b="1" dirty="0">
                    <a:cs typeface="Arial"/>
                  </a:rPr>
                  <a:t>Parameters: </a:t>
                </a:r>
                <a:endParaRPr lang="en-US" altLang="zh-TW" sz="2400" b="1" dirty="0" smtClean="0">
                  <a:cs typeface="Arial"/>
                </a:endParaRPr>
              </a:p>
              <a:p>
                <a:pPr marL="12065" lvl="0"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400" b="1" dirty="0">
                    <a:solidFill>
                      <a:srgbClr val="7030A0"/>
                    </a:solidFill>
                    <a:cs typeface="Arial"/>
                  </a:rPr>
                  <a:t> </a:t>
                </a:r>
                <a:r>
                  <a:rPr lang="en-US" altLang="zh-TW" sz="2400" b="1" dirty="0" smtClean="0">
                    <a:solidFill>
                      <a:srgbClr val="7030A0"/>
                    </a:solidFill>
                    <a:cs typeface="Arial"/>
                  </a:rPr>
                  <a:t>                          </a:t>
                </a:r>
                <a:r>
                  <a:rPr lang="en-US" altLang="zh-TW" sz="2400" dirty="0" smtClean="0">
                    <a:solidFill>
                      <a:srgbClr val="7030A0"/>
                    </a:solidFill>
                  </a:rPr>
                  <a:t>M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: The length of each </a:t>
                </a:r>
                <a:r>
                  <a:rPr lang="en-US" altLang="zh-TW" sz="2400" dirty="0" smtClean="0">
                    <a:solidFill>
                      <a:prstClr val="black"/>
                    </a:solidFill>
                  </a:rPr>
                  <a:t>block</a:t>
                </a:r>
                <a:endParaRPr lang="zh-TW" altLang="zh-TW" sz="2400" dirty="0" smtClean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lang="en-US" altLang="zh-TW" sz="2400" dirty="0" smtClean="0">
                    <a:solidFill>
                      <a:srgbClr val="7030A0"/>
                    </a:solidFill>
                  </a:rPr>
                  <a:t>                     n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: The length of the bit string</a:t>
                </a:r>
                <a:endParaRPr lang="zh-TW" altLang="zh-TW" sz="2400" dirty="0">
                  <a:solidFill>
                    <a:prstClr val="black"/>
                  </a:solidFill>
                </a:endParaRPr>
              </a:p>
              <a:p>
                <a:pPr lvl="1">
                  <a:defRPr/>
                </a:pPr>
                <a:r>
                  <a:rPr lang="en-US" altLang="zh-TW" sz="2400" b="0" dirty="0" smtClean="0">
                    <a:solidFill>
                      <a:srgbClr val="7030A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(The number of </a:t>
                </a:r>
                <a:r>
                  <a:rPr lang="en-US" altLang="zh-TW" sz="2400" dirty="0" smtClean="0">
                    <a:solidFill>
                      <a:prstClr val="black"/>
                    </a:solidFill>
                  </a:rPr>
                  <a:t>blocks)</a:t>
                </a:r>
              </a:p>
              <a:p>
                <a:pPr lvl="1">
                  <a:defRPr/>
                </a:pPr>
                <a:endParaRPr lang="zh-TW" altLang="zh-TW" sz="2400" dirty="0">
                  <a:solidFill>
                    <a:prstClr val="black"/>
                  </a:solidFill>
                </a:endParaRPr>
              </a:p>
              <a:p>
                <a:pPr marL="469265" lvl="0" indent="-457200">
                  <a:buSzPct val="125000"/>
                  <a:buFont typeface="Arial" panose="020B0604020202020204" pitchFamily="34" charset="0"/>
                  <a:buChar char="•"/>
                  <a:tabLst>
                    <a:tab pos="191135" algn="l"/>
                  </a:tabLst>
                  <a:defRPr/>
                </a:pPr>
                <a:r>
                  <a:rPr lang="en-US" altLang="zh-TW" sz="2400" b="1" dirty="0">
                    <a:cs typeface="Arial"/>
                  </a:rPr>
                  <a:t>Parameter setting: </a:t>
                </a:r>
                <a:endParaRPr kumimoji="0" lang="en-US" altLang="zh-TW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anose="02020500000000000000" pitchFamily="18" charset="-120"/>
                  <a:cs typeface="Arial"/>
                </a:endParaRPr>
              </a:p>
              <a:p>
                <a:pPr marL="926465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Wingdings" panose="05000000000000000000" pitchFamily="2" charset="2"/>
                  <a:buChar char="Ø"/>
                  <a:tabLst>
                    <a:tab pos="191135" algn="l"/>
                  </a:tabLst>
                  <a:defRPr/>
                </a:pPr>
                <a:r>
                  <a:rPr kumimoji="0" lang="en-US" altLang="zh-TW" sz="24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Request:</a:t>
                </a:r>
              </a:p>
              <a:p>
                <a:pPr marL="469265" marR="0" lvl="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tabLst>
                    <a:tab pos="191135" algn="l"/>
                  </a:tabLst>
                  <a:defRPr/>
                </a:pPr>
                <a:r>
                  <a:rPr lang="en-US" altLang="zh-TW" sz="2400" dirty="0">
                    <a:solidFill>
                      <a:srgbClr val="7030A0"/>
                    </a:solidFill>
                    <a:ea typeface="新細明體" panose="02020500000000000000" pitchFamily="18" charset="-120"/>
                    <a:cs typeface="Arial"/>
                  </a:rPr>
                  <a:t> </a:t>
                </a:r>
                <a:r>
                  <a:rPr lang="en-US" altLang="zh-TW" sz="2400" dirty="0" smtClean="0">
                    <a:solidFill>
                      <a:srgbClr val="7030A0"/>
                    </a:solidFill>
                    <a:ea typeface="新細明體" panose="02020500000000000000" pitchFamily="18" charset="-120"/>
                    <a:cs typeface="Arial"/>
                  </a:rPr>
                  <a:t>              </a:t>
                </a:r>
                <a:r>
                  <a:rPr lang="pt-BR" altLang="zh-TW" sz="2400" dirty="0" smtClean="0">
                    <a:solidFill>
                      <a:srgbClr val="7030A0"/>
                    </a:solidFill>
                    <a:cs typeface="Arial"/>
                  </a:rPr>
                  <a:t>n</a:t>
                </a:r>
                <a:r>
                  <a:rPr lang="pt-BR" altLang="zh-TW" sz="2400" dirty="0">
                    <a:solidFill>
                      <a:srgbClr val="7030A0"/>
                    </a:solidFill>
                    <a:cs typeface="Arial"/>
                  </a:rPr>
                  <a:t>≥</a:t>
                </a:r>
                <a:r>
                  <a:rPr lang="pt-BR" altLang="zh-TW" sz="2400" dirty="0" smtClean="0">
                    <a:solidFill>
                      <a:srgbClr val="7030A0"/>
                    </a:solidFill>
                    <a:cs typeface="Arial"/>
                  </a:rPr>
                  <a:t>MN     M</a:t>
                </a:r>
                <a:r>
                  <a:rPr lang="pt-BR" altLang="zh-TW" sz="2400" dirty="0">
                    <a:solidFill>
                      <a:srgbClr val="7030A0"/>
                    </a:solidFill>
                    <a:cs typeface="Arial"/>
                  </a:rPr>
                  <a:t>≥20 and </a:t>
                </a:r>
                <a:r>
                  <a:rPr lang="pt-BR" altLang="zh-TW" sz="2400" dirty="0" smtClean="0">
                    <a:solidFill>
                      <a:srgbClr val="7030A0"/>
                    </a:solidFill>
                    <a:cs typeface="Arial"/>
                  </a:rPr>
                  <a:t>M&gt;0.01n    N&lt;100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新細明體" panose="02020500000000000000" pitchFamily="18" charset="-120"/>
                  <a:cs typeface="Arial"/>
                </a:endParaRPr>
              </a:p>
              <a:p>
                <a:pPr marL="926465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Wingdings" panose="05000000000000000000" pitchFamily="2" charset="2"/>
                  <a:buChar char="Ø"/>
                  <a:tabLst>
                    <a:tab pos="191135" algn="l"/>
                  </a:tabLst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Arial"/>
                  </a:rPr>
                  <a:t>Process: </a:t>
                </a:r>
                <a:endPara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新細明體" panose="02020500000000000000" pitchFamily="18" charset="-120"/>
                  <a:cs typeface="Arial"/>
                </a:endParaRPr>
              </a:p>
              <a:p>
                <a:pPr marL="469265" marR="0" lvl="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tabLst>
                    <a:tab pos="19113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=80,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𝟏𝟐𝟓𝟎𝟎</m:t>
                      </m:r>
                    </m:oMath>
                  </m:oMathPara>
                </a14:m>
                <a:endParaRPr lang="zh-TW" altLang="zh-TW" sz="2000" b="1" dirty="0">
                  <a:solidFill>
                    <a:srgbClr val="7030A0"/>
                  </a:solidFill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which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satisfies</m:t>
                      </m:r>
                      <m:r>
                        <a:rPr lang="zh-TW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&gt;0.01×</m:t>
                      </m:r>
                      <m:sSup>
                        <m:sSup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zh-TW" altLang="zh-TW" sz="2000" dirty="0">
                  <a:solidFill>
                    <a:prstClr val="black"/>
                  </a:solidFill>
                </a:endParaRPr>
              </a:p>
              <a:p>
                <a:pPr marL="926465" marR="0" lvl="1" indent="-4572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Wingdings" panose="05000000000000000000" pitchFamily="2" charset="2"/>
                  <a:buChar char="Ø"/>
                  <a:tabLst>
                    <a:tab pos="191135" algn="l"/>
                  </a:tabLst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Arial"/>
                </a:endParaRPr>
              </a:p>
              <a:p>
                <a:pPr marL="469265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Char char="•"/>
                  <a:tabLst>
                    <a:tab pos="191135" algn="l"/>
                  </a:tabLst>
                  <a:defRPr/>
                </a:pPr>
                <a:endPara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Arial"/>
                </a:endParaRPr>
              </a:p>
              <a:p>
                <a:pPr marL="1206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5000"/>
                  <a:buFontTx/>
                  <a:buNone/>
                  <a:tabLst>
                    <a:tab pos="191135" algn="l"/>
                  </a:tabLst>
                  <a:defRPr/>
                </a:pP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16" y="1066800"/>
                <a:ext cx="8305800" cy="6181308"/>
              </a:xfrm>
              <a:prstGeom prst="rect">
                <a:avLst/>
              </a:prstGeom>
              <a:blipFill>
                <a:blip r:embed="rId2"/>
                <a:stretch>
                  <a:fillRect l="-2496" t="-14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4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1295</Words>
  <Application>Microsoft Office PowerPoint</Application>
  <PresentationFormat>如螢幕大小 (4:3)</PresentationFormat>
  <Paragraphs>380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9" baseType="lpstr">
      <vt:lpstr>Droid Sans Fallback</vt:lpstr>
      <vt:lpstr>Noto Sans CJK TC Bold</vt:lpstr>
      <vt:lpstr>Noto Sans CJK TC Regular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Theme</vt:lpstr>
      <vt:lpstr>NTHU109 Introduction to Hardware Security</vt:lpstr>
      <vt:lpstr>Design Flow Chart</vt:lpstr>
      <vt:lpstr>Q1. How do you choose your input data             size? </vt:lpstr>
      <vt:lpstr>PowerPoint 簡報</vt:lpstr>
      <vt:lpstr>PowerPoint 簡報</vt:lpstr>
      <vt:lpstr>PowerPoint 簡報</vt:lpstr>
      <vt:lpstr>PowerPoint 簡報</vt:lpstr>
      <vt:lpstr>Q2.  How do you choose your parameter  setting?  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Q3.  What is the pass rate of your 100       random number files? 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Q4.  Analysis the most frequently failed  test and explain why   </vt:lpstr>
      <vt:lpstr>PowerPoint 簡報</vt:lpstr>
      <vt:lpstr>Q5.  How do you judge the TRNG you     used in this course?   </vt:lpstr>
      <vt:lpstr>PowerPoint 簡報</vt:lpstr>
      <vt:lpstr>PowerPoint 簡報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Rick Shen(沈士傑)</dc:creator>
  <cp:lastModifiedBy>俊曄 林</cp:lastModifiedBy>
  <cp:revision>125</cp:revision>
  <dcterms:created xsi:type="dcterms:W3CDTF">2021-01-05T12:26:59Z</dcterms:created>
  <dcterms:modified xsi:type="dcterms:W3CDTF">2021-01-07T11:56:39Z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2021-01-05T00:00:00Z</vt:filetime>
  </property>
</Properties>
</file>