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438" r:id="rId3"/>
    <p:sldId id="403" r:id="rId4"/>
    <p:sldId id="459" r:id="rId5"/>
    <p:sldId id="458" r:id="rId6"/>
  </p:sldIdLst>
  <p:sldSz cx="12192000" cy="6858000"/>
  <p:notesSz cx="6858000" cy="9144000"/>
  <p:embeddedFontLst>
    <p:embeddedFont>
      <p:font typeface="Poppins Light" panose="00000400000000000000" pitchFamily="2" charset="0"/>
      <p:regular r:id="rId8"/>
      <p:italic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서울남산체 B" panose="02020503020101020101" pitchFamily="18" charset="-127"/>
      <p:regular r:id="rId12"/>
    </p:embeddedFont>
    <p:embeddedFont>
      <p:font typeface="서울남산체 EB" panose="0202050302010102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665" userDrawn="1">
          <p15:clr>
            <a:srgbClr val="A4A3A4"/>
          </p15:clr>
        </p15:guide>
        <p15:guide id="10" pos="6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0360AE"/>
    <a:srgbClr val="181818"/>
    <a:srgbClr val="F4F4F4"/>
    <a:srgbClr val="E0E1E3"/>
    <a:srgbClr val="203265"/>
    <a:srgbClr val="D4DEED"/>
    <a:srgbClr val="5BA1B4"/>
    <a:srgbClr val="E7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7206" autoAdjust="0"/>
  </p:normalViewPr>
  <p:slideViewPr>
    <p:cSldViewPr snapToGrid="0" showGuides="1">
      <p:cViewPr varScale="1">
        <p:scale>
          <a:sx n="134" d="100"/>
          <a:sy n="134" d="100"/>
        </p:scale>
        <p:origin x="139" y="110"/>
      </p:cViewPr>
      <p:guideLst>
        <p:guide orient="horz" pos="346"/>
        <p:guide pos="3840"/>
        <p:guide orient="horz" pos="2160"/>
        <p:guide orient="horz" pos="3974"/>
        <p:guide pos="665"/>
        <p:guide pos="6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41019-9F18-413F-B26E-0F558C84ABD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83F59-9E60-4ADF-A2BF-D60AC9F92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5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7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496D56-D235-4D5F-8209-88E3BA2A8C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545"/>
            <a:ext cx="12192000" cy="6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D61CA0-0926-43FE-93D0-76A837307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ABC0EB-6EC3-4911-9ED8-DED6453FD189}"/>
              </a:ext>
            </a:extLst>
          </p:cNvPr>
          <p:cNvSpPr txBox="1"/>
          <p:nvPr userDrawn="1"/>
        </p:nvSpPr>
        <p:spPr>
          <a:xfrm>
            <a:off x="5785500" y="6605471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385EC-92C6-4A54-B7AE-E6B47CECB170}"/>
              </a:ext>
            </a:extLst>
          </p:cNvPr>
          <p:cNvSpPr txBox="1"/>
          <p:nvPr userDrawn="1"/>
        </p:nvSpPr>
        <p:spPr>
          <a:xfrm>
            <a:off x="7585525" y="243497"/>
            <a:ext cx="4258101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 algn="r"/>
            <a:r>
              <a:rPr lang="en-US" altLang="ko-KR" sz="24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DLIP</a:t>
            </a:r>
            <a:endParaRPr lang="ko-KR" altLang="en-US" sz="2400" dirty="0">
              <a:solidFill>
                <a:schemeClr val="bg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388310E-80F0-4592-A9DD-A98144662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429" y="212106"/>
            <a:ext cx="5183908" cy="6201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28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서울남산체 EB" panose="02020503020101020101" pitchFamily="18" charset="-127"/>
              </a:defRPr>
            </a:lvl1pPr>
          </a:lstStyle>
          <a:p>
            <a:pPr marL="0" lvl="0">
              <a:lnSpc>
                <a:spcPct val="130000"/>
              </a:lnSpc>
            </a:pPr>
            <a:r>
              <a:rPr lang="ko-KR" altLang="en-US" dirty="0"/>
              <a:t>제목</a:t>
            </a:r>
            <a:r>
              <a:rPr lang="en-US" altLang="ko-KR" dirty="0"/>
              <a:t>(28)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35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D61CA0-0926-43FE-93D0-76A837307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ABC0EB-6EC3-4911-9ED8-DED6453FD189}"/>
              </a:ext>
            </a:extLst>
          </p:cNvPr>
          <p:cNvSpPr txBox="1"/>
          <p:nvPr userDrawn="1"/>
        </p:nvSpPr>
        <p:spPr>
          <a:xfrm>
            <a:off x="5785500" y="6605471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385EC-92C6-4A54-B7AE-E6B47CECB170}"/>
              </a:ext>
            </a:extLst>
          </p:cNvPr>
          <p:cNvSpPr txBox="1"/>
          <p:nvPr userDrawn="1"/>
        </p:nvSpPr>
        <p:spPr>
          <a:xfrm>
            <a:off x="223736" y="229179"/>
            <a:ext cx="3176282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 algn="l"/>
            <a:r>
              <a:rPr lang="en-US" altLang="ko-KR" sz="24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DLIP</a:t>
            </a:r>
            <a:endParaRPr lang="ko-KR" altLang="en-US" sz="2400" dirty="0">
              <a:solidFill>
                <a:schemeClr val="bg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993030-1209-4D84-9C38-AA765E3AA91D}"/>
              </a:ext>
            </a:extLst>
          </p:cNvPr>
          <p:cNvSpPr/>
          <p:nvPr userDrawn="1"/>
        </p:nvSpPr>
        <p:spPr>
          <a:xfrm>
            <a:off x="0" y="890017"/>
            <a:ext cx="4659549" cy="5967984"/>
          </a:xfrm>
          <a:prstGeom prst="rect">
            <a:avLst/>
          </a:prstGeom>
          <a:solidFill>
            <a:srgbClr val="0360AE"/>
          </a:solidFill>
          <a:ln>
            <a:solidFill>
              <a:srgbClr val="036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09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PvvF1HsuJc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6388A4-CBF4-4418-A557-58BCEB3A067B}"/>
              </a:ext>
            </a:extLst>
          </p:cNvPr>
          <p:cNvGrpSpPr/>
          <p:nvPr/>
        </p:nvGrpSpPr>
        <p:grpSpPr>
          <a:xfrm>
            <a:off x="1124761" y="1759696"/>
            <a:ext cx="9003962" cy="1361527"/>
            <a:chOff x="3225580" y="2020513"/>
            <a:chExt cx="9003962" cy="136152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5B46D8-6533-487B-BD0B-515008344FE8}"/>
                </a:ext>
              </a:extLst>
            </p:cNvPr>
            <p:cNvSpPr txBox="1"/>
            <p:nvPr/>
          </p:nvSpPr>
          <p:spPr>
            <a:xfrm>
              <a:off x="3225580" y="2020513"/>
              <a:ext cx="4759036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DLIP 2022-1</a:t>
              </a:r>
              <a:endPara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BD886F-7920-4AE6-AA64-D10F7A29CE92}"/>
                </a:ext>
              </a:extLst>
            </p:cNvPr>
            <p:cNvSpPr txBox="1"/>
            <p:nvPr/>
          </p:nvSpPr>
          <p:spPr>
            <a:xfrm>
              <a:off x="3225580" y="2674154"/>
              <a:ext cx="900396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sz="4000" dirty="0"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Exercise Posture Assistance System</a:t>
              </a:r>
              <a:endParaRPr lang="ko-KR" altLang="en-US" sz="4000" dirty="0"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9BF8F1-0ABF-40AF-A27C-2E75F8B191F9}"/>
              </a:ext>
            </a:extLst>
          </p:cNvPr>
          <p:cNvSpPr txBox="1"/>
          <p:nvPr/>
        </p:nvSpPr>
        <p:spPr>
          <a:xfrm>
            <a:off x="6705601" y="4784448"/>
            <a:ext cx="4533186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21700421 </a:t>
            </a:r>
            <a:r>
              <a:rPr lang="en-US" altLang="ko-KR" dirty="0" err="1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ChangMin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An</a:t>
            </a:r>
          </a:p>
          <a:p>
            <a:pPr algn="r"/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21700433    </a:t>
            </a:r>
            <a:r>
              <a:rPr lang="en-US" altLang="ko-KR" dirty="0" err="1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JiWoo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Yang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EFFA4-DFCB-4C03-9DCF-1D2F75D30A78}"/>
              </a:ext>
            </a:extLst>
          </p:cNvPr>
          <p:cNvSpPr txBox="1"/>
          <p:nvPr/>
        </p:nvSpPr>
        <p:spPr>
          <a:xfrm>
            <a:off x="8271858" y="4352791"/>
            <a:ext cx="296692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한동대학교 기계제어공학부</a:t>
            </a:r>
          </a:p>
        </p:txBody>
      </p:sp>
    </p:spTree>
    <p:extLst>
      <p:ext uri="{BB962C8B-B14F-4D97-AF65-F5344CB8AC3E}">
        <p14:creationId xmlns:p14="http://schemas.microsoft.com/office/powerpoint/2010/main" val="150247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C3771A-EE88-4DF3-B108-BD9C1929AFE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0117" y="3183731"/>
            <a:ext cx="3249040" cy="4905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4800" spc="3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Contents</a:t>
            </a:r>
            <a:endParaRPr lang="ko-KR" altLang="en-US" sz="4800" spc="300" dirty="0">
              <a:solidFill>
                <a:schemeClr val="bg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09461-DD6E-47E3-843E-FF539AAC4FE4}"/>
              </a:ext>
            </a:extLst>
          </p:cNvPr>
          <p:cNvSpPr txBox="1"/>
          <p:nvPr/>
        </p:nvSpPr>
        <p:spPr>
          <a:xfrm>
            <a:off x="6202846" y="2649373"/>
            <a:ext cx="5360478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80000"/>
              </a:lnSpc>
              <a:buAutoNum type="arabicPeriod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Introduction </a:t>
            </a:r>
          </a:p>
          <a:p>
            <a:pPr marL="228600" indent="-228600" algn="l">
              <a:lnSpc>
                <a:spcPct val="180000"/>
              </a:lnSpc>
              <a:buAutoNum type="arabicPeriod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Technique</a:t>
            </a:r>
          </a:p>
          <a:p>
            <a:pPr marL="228600" indent="-228600" algn="l">
              <a:lnSpc>
                <a:spcPct val="180000"/>
              </a:lnSpc>
              <a:buAutoNum type="arabicPeriod"/>
            </a:pPr>
            <a:r>
              <a:rPr lang="en-US" altLang="ko-KR" sz="2000" dirty="0">
                <a:solidFill>
                  <a:srgbClr val="181818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Evaluation</a:t>
            </a:r>
          </a:p>
          <a:p>
            <a:pPr>
              <a:lnSpc>
                <a:spcPct val="180000"/>
              </a:lnSpc>
            </a:pPr>
            <a:endParaRPr lang="ko-KR" altLang="en-US" sz="1200" dirty="0">
              <a:solidFill>
                <a:srgbClr val="181818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95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7BBE23-05DD-4AEA-A778-DE86C883C261}"/>
              </a:ext>
            </a:extLst>
          </p:cNvPr>
          <p:cNvGrpSpPr/>
          <p:nvPr/>
        </p:nvGrpSpPr>
        <p:grpSpPr>
          <a:xfrm>
            <a:off x="1064550" y="1143912"/>
            <a:ext cx="3370290" cy="544765"/>
            <a:chOff x="1206557" y="1499841"/>
            <a:chExt cx="3370290" cy="5447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CAC4C6-7427-4939-886F-78677AEB4E12}"/>
                </a:ext>
              </a:extLst>
            </p:cNvPr>
            <p:cNvSpPr txBox="1"/>
            <p:nvPr/>
          </p:nvSpPr>
          <p:spPr>
            <a:xfrm>
              <a:off x="1473257" y="1499841"/>
              <a:ext cx="3103590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360AE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Problem &amp; Solution</a:t>
              </a:r>
              <a:endParaRPr lang="ko-KR" altLang="en-US" dirty="0">
                <a:solidFill>
                  <a:srgbClr val="0360AE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13C8F8-9B7F-4BAD-A08E-0F28E83AE7BA}"/>
                </a:ext>
              </a:extLst>
            </p:cNvPr>
            <p:cNvSpPr/>
            <p:nvPr/>
          </p:nvSpPr>
          <p:spPr>
            <a:xfrm>
              <a:off x="1206557" y="1735479"/>
              <a:ext cx="219075" cy="135342"/>
            </a:xfrm>
            <a:prstGeom prst="parallelogram">
              <a:avLst/>
            </a:prstGeom>
            <a:solidFill>
              <a:srgbClr val="036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69BA016-8976-321F-B5AF-EE73E313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39" y="2566855"/>
            <a:ext cx="4885504" cy="27480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66585E-54F6-3E8E-B5F8-37CEE6D76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09" y="2566855"/>
            <a:ext cx="4077338" cy="27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4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Technique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7BBE23-05DD-4AEA-A778-DE86C883C261}"/>
              </a:ext>
            </a:extLst>
          </p:cNvPr>
          <p:cNvGrpSpPr/>
          <p:nvPr/>
        </p:nvGrpSpPr>
        <p:grpSpPr>
          <a:xfrm>
            <a:off x="1064550" y="1143913"/>
            <a:ext cx="6296370" cy="544765"/>
            <a:chOff x="1206557" y="1499842"/>
            <a:chExt cx="6296370" cy="5447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CAC4C6-7427-4939-886F-78677AEB4E12}"/>
                </a:ext>
              </a:extLst>
            </p:cNvPr>
            <p:cNvSpPr txBox="1"/>
            <p:nvPr/>
          </p:nvSpPr>
          <p:spPr>
            <a:xfrm>
              <a:off x="1473257" y="1499842"/>
              <a:ext cx="6029670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360AE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Deep Learning Model for Pose Estimation </a:t>
              </a:r>
              <a:endParaRPr lang="ko-KR" altLang="en-US" dirty="0">
                <a:solidFill>
                  <a:srgbClr val="0360AE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endParaRPr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13C8F8-9B7F-4BAD-A08E-0F28E83AE7BA}"/>
                </a:ext>
              </a:extLst>
            </p:cNvPr>
            <p:cNvSpPr/>
            <p:nvPr/>
          </p:nvSpPr>
          <p:spPr>
            <a:xfrm>
              <a:off x="1206557" y="1735479"/>
              <a:ext cx="219075" cy="135342"/>
            </a:xfrm>
            <a:prstGeom prst="parallelogram">
              <a:avLst/>
            </a:prstGeom>
            <a:solidFill>
              <a:srgbClr val="036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온라인 미디어 5" title="OpenPose vs PoseNet">
            <a:hlinkClick r:id="" action="ppaction://media"/>
            <a:extLst>
              <a:ext uri="{FF2B5EF4-FFF2-40B4-BE49-F238E27FC236}">
                <a16:creationId xmlns:a16="http://schemas.microsoft.com/office/drawing/2014/main" id="{2BAE988C-4C51-032F-13AB-C194AEE7304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8840" y="1891665"/>
            <a:ext cx="7894320" cy="43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8B8D5-98D1-4085-99B2-1FE80C662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429" y="276739"/>
            <a:ext cx="5183908" cy="490904"/>
          </a:xfrm>
        </p:spPr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48E824C-A267-70A5-FC07-94DA306AB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26755"/>
              </p:ext>
            </p:extLst>
          </p:nvPr>
        </p:nvGraphicFramePr>
        <p:xfrm>
          <a:off x="2032000" y="192362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51434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27844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Evaluation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18248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Deep-Learning Model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Set up level of difficulty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8792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Accuracy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of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model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038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Speed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8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Additional Learning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Precision, Accuracy, Recall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267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Application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Utilization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13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Accuracy of Command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3776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서울남산체 B" panose="02020503020101020101" pitchFamily="18" charset="-127"/>
                          <a:ea typeface="서울남산체 B" panose="02020503020101020101" pitchFamily="18" charset="-127"/>
                        </a:rPr>
                        <a:t>Algorithm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서울남산체 B" panose="02020503020101020101" pitchFamily="18" charset="-127"/>
                        <a:ea typeface="서울남산체 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8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21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0">
      <a:majorFont>
        <a:latin typeface="Poppins Medium"/>
        <a:ea typeface="Noto Sans KR Medium"/>
        <a:cs typeface=""/>
      </a:majorFont>
      <a:minorFont>
        <a:latin typeface="Poppins Light"/>
        <a:ea typeface="Noto Sans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181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18181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spc="-150" dirty="0">
            <a:solidFill>
              <a:srgbClr val="181818"/>
            </a:solidFill>
            <a:latin typeface="Noto Sans KR Medium" panose="020B0600000000000000" pitchFamily="34" charset="-127"/>
            <a:ea typeface="Noto Sans KR Medium" panose="020B06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7740</TotalTime>
  <Words>59</Words>
  <Application>Microsoft Office PowerPoint</Application>
  <PresentationFormat>와이드스크린</PresentationFormat>
  <Paragraphs>26</Paragraphs>
  <Slides>5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서울남산체 B</vt:lpstr>
      <vt:lpstr>Arial</vt:lpstr>
      <vt:lpstr>Poppins Light</vt:lpstr>
      <vt:lpstr>KoPubWorld돋움체 Medium</vt:lpstr>
      <vt:lpstr>맑은 고딕</vt:lpstr>
      <vt:lpstr>서울남산체 EB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changsun.h</dc:creator>
  <cp:lastModifiedBy>안 창민</cp:lastModifiedBy>
  <cp:revision>851</cp:revision>
  <dcterms:created xsi:type="dcterms:W3CDTF">2021-06-08T04:56:55Z</dcterms:created>
  <dcterms:modified xsi:type="dcterms:W3CDTF">2022-05-31T06:00:39Z</dcterms:modified>
</cp:coreProperties>
</file>