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438" r:id="rId3"/>
    <p:sldId id="469" r:id="rId4"/>
    <p:sldId id="475" r:id="rId5"/>
    <p:sldId id="403" r:id="rId6"/>
    <p:sldId id="480" r:id="rId7"/>
    <p:sldId id="477" r:id="rId8"/>
    <p:sldId id="481" r:id="rId9"/>
    <p:sldId id="482" r:id="rId10"/>
    <p:sldId id="483" r:id="rId11"/>
    <p:sldId id="484" r:id="rId12"/>
    <p:sldId id="485" r:id="rId13"/>
    <p:sldId id="467" r:id="rId14"/>
    <p:sldId id="479" r:id="rId15"/>
    <p:sldId id="464" r:id="rId16"/>
  </p:sldIdLst>
  <p:sldSz cx="12192000" cy="6858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Poppins Light" panose="00000400000000000000" pitchFamily="2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서울남산체 EB" panose="020205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6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D9D9D9"/>
    <a:srgbClr val="FFFFFF"/>
    <a:srgbClr val="0360AE"/>
    <a:srgbClr val="181818"/>
    <a:srgbClr val="E0E1E3"/>
    <a:srgbClr val="203265"/>
    <a:srgbClr val="D4DEED"/>
    <a:srgbClr val="5BA1B4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7206" autoAdjust="0"/>
  </p:normalViewPr>
  <p:slideViewPr>
    <p:cSldViewPr snapToGrid="0" showGuides="1">
      <p:cViewPr varScale="1">
        <p:scale>
          <a:sx n="134" d="100"/>
          <a:sy n="134" d="100"/>
        </p:scale>
        <p:origin x="139" y="110"/>
      </p:cViewPr>
      <p:guideLst>
        <p:guide orient="horz" pos="346"/>
        <p:guide pos="3840"/>
        <p:guide orient="horz" pos="2160"/>
        <p:guide orient="horz" pos="3974"/>
        <p:guide pos="665"/>
        <p:guide pos="6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7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1019-9F18-413F-B26E-0F558C84ABD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3F59-9E60-4ADF-A2BF-D60AC9F92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96D56-D235-4D5F-8209-88E3BA2A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545"/>
            <a:ext cx="12192000" cy="6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7585525" y="243497"/>
            <a:ext cx="425810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r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MLP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388310E-80F0-4592-A9DD-A98144662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429" y="212106"/>
            <a:ext cx="5183908" cy="620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28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서울남산체 EB" panose="02020503020101020101" pitchFamily="18" charset="-127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(28)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223736" y="229179"/>
            <a:ext cx="317628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l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MIP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993030-1209-4D84-9C38-AA765E3AA91D}"/>
              </a:ext>
            </a:extLst>
          </p:cNvPr>
          <p:cNvSpPr/>
          <p:nvPr userDrawn="1"/>
        </p:nvSpPr>
        <p:spPr>
          <a:xfrm>
            <a:off x="0" y="890017"/>
            <a:ext cx="4659549" cy="5967984"/>
          </a:xfrm>
          <a:prstGeom prst="rect">
            <a:avLst/>
          </a:prstGeom>
          <a:solidFill>
            <a:srgbClr val="0360AE"/>
          </a:solidFill>
          <a:ln>
            <a:solidFill>
              <a:srgbClr val="036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saitech.com/en/qt64" TargetMode="External"/><Relationship Id="rId2" Type="http://schemas.openxmlformats.org/officeDocument/2006/relationships/hyperlink" Target="https://www.hesaitech.com/en/xt3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6388A4-CBF4-4418-A557-58BCEB3A067B}"/>
              </a:ext>
            </a:extLst>
          </p:cNvPr>
          <p:cNvGrpSpPr/>
          <p:nvPr/>
        </p:nvGrpSpPr>
        <p:grpSpPr>
          <a:xfrm>
            <a:off x="1124761" y="1759696"/>
            <a:ext cx="9003962" cy="1923729"/>
            <a:chOff x="3225580" y="2020513"/>
            <a:chExt cx="9003962" cy="19237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5B46D8-6533-487B-BD0B-515008344FE8}"/>
                </a:ext>
              </a:extLst>
            </p:cNvPr>
            <p:cNvSpPr txBox="1"/>
            <p:nvPr/>
          </p:nvSpPr>
          <p:spPr>
            <a:xfrm>
              <a:off x="3225580" y="2020513"/>
              <a:ext cx="4759036" cy="71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MIP 2022-2 by</a:t>
              </a:r>
              <a:r>
                <a:rPr lang="ko-KR" altLang="en-US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 </a:t>
              </a:r>
              <a: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Y. K. Kim</a:t>
              </a:r>
              <a:b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</a:br>
              <a:r>
                <a:rPr lang="en-US" altLang="ko-KR" sz="14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2022.07.28</a:t>
              </a:r>
              <a:endPara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D886F-7920-4AE6-AA64-D10F7A29CE92}"/>
                </a:ext>
              </a:extLst>
            </p:cNvPr>
            <p:cNvSpPr txBox="1"/>
            <p:nvPr/>
          </p:nvSpPr>
          <p:spPr>
            <a:xfrm>
              <a:off x="3225580" y="2620803"/>
              <a:ext cx="9003962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sz="40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Analysis of LiDAR Characteristics for Human Detection in Robot Process</a:t>
              </a:r>
              <a:endParaRPr lang="ko-KR" altLang="en-US" sz="4000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9BF8F1-0ABF-40AF-A27C-2E75F8B191F9}"/>
              </a:ext>
            </a:extLst>
          </p:cNvPr>
          <p:cNvSpPr txBox="1"/>
          <p:nvPr/>
        </p:nvSpPr>
        <p:spPr>
          <a:xfrm>
            <a:off x="8556171" y="4784448"/>
            <a:ext cx="268261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21600502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SungJoo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Lee</a:t>
            </a:r>
          </a:p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21700421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ChangMin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FFA4-DFCB-4C03-9DCF-1D2F75D30A78}"/>
              </a:ext>
            </a:extLst>
          </p:cNvPr>
          <p:cNvSpPr txBox="1"/>
          <p:nvPr/>
        </p:nvSpPr>
        <p:spPr>
          <a:xfrm>
            <a:off x="8271858" y="4352791"/>
            <a:ext cx="296692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한동대학교 기계제어공학부</a:t>
            </a:r>
          </a:p>
        </p:txBody>
      </p:sp>
    </p:spTree>
    <p:extLst>
      <p:ext uri="{BB962C8B-B14F-4D97-AF65-F5344CB8AC3E}">
        <p14:creationId xmlns:p14="http://schemas.microsoft.com/office/powerpoint/2010/main" val="15024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3"/>
    </mc:Choice>
    <mc:Fallback xmlns="">
      <p:transition spd="slow" advTm="58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Numerical Analysis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4009000"/>
                  </p:ext>
                </p:extLst>
              </p:nvPr>
            </p:nvGraphicFramePr>
            <p:xfrm>
              <a:off x="346429" y="1846671"/>
              <a:ext cx="4384526" cy="3938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84526" cy="3938273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am3d:spPr>
                  <am3d:camera>
                    <am3d:pos x="0" y="0" z="729086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28146" d="1000000"/>
                    <am3d:preTrans dx="-30918" dy="-11963468" dz="390111"/>
                    <am3d:scale>
                      <am3d:sx n="1000000" d="1000000"/>
                      <am3d:sy n="1000000" d="1000000"/>
                      <am3d:sz n="1000000" d="1000000"/>
                    </am3d:scale>
                    <am3d:rot ax="3326657" ay="3700805" az="31176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459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9" y="1846671"/>
                <a:ext cx="4384526" cy="39382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9B6EE691-96D3-8851-4B35-FF289951F188}"/>
              </a:ext>
            </a:extLst>
          </p:cNvPr>
          <p:cNvSpPr/>
          <p:nvPr/>
        </p:nvSpPr>
        <p:spPr>
          <a:xfrm>
            <a:off x="1761895" y="2484698"/>
            <a:ext cx="125730" cy="131445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8F8B1F-B910-F2CC-1243-2ACE64A8D23E}"/>
              </a:ext>
            </a:extLst>
          </p:cNvPr>
          <p:cNvCxnSpPr>
            <a:cxnSpLocks/>
          </p:cNvCxnSpPr>
          <p:nvPr/>
        </p:nvCxnSpPr>
        <p:spPr>
          <a:xfrm flipH="1">
            <a:off x="1321840" y="2547564"/>
            <a:ext cx="440055" cy="19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94BC8D-37B9-8CB9-BAEC-F4A2E6EFD562}"/>
              </a:ext>
            </a:extLst>
          </p:cNvPr>
          <p:cNvCxnSpPr>
            <a:cxnSpLocks/>
          </p:cNvCxnSpPr>
          <p:nvPr/>
        </p:nvCxnSpPr>
        <p:spPr>
          <a:xfrm>
            <a:off x="1887625" y="2547564"/>
            <a:ext cx="474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1E92B4-C495-17AC-7030-38685B1EAB8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24760" y="2056074"/>
            <a:ext cx="0" cy="428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B7287D-AB51-7AD8-D5D2-ED44CA5C6CFE}"/>
              </a:ext>
            </a:extLst>
          </p:cNvPr>
          <p:cNvSpPr txBox="1"/>
          <p:nvPr/>
        </p:nvSpPr>
        <p:spPr>
          <a:xfrm>
            <a:off x="2141942" y="2152255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31A7-D0E5-0295-CC6E-AE47B3FF103F}"/>
              </a:ext>
            </a:extLst>
          </p:cNvPr>
          <p:cNvSpPr txBox="1"/>
          <p:nvPr/>
        </p:nvSpPr>
        <p:spPr>
          <a:xfrm>
            <a:off x="1507578" y="1933279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071FC-85B6-1571-373A-5D266A87EA4F}"/>
              </a:ext>
            </a:extLst>
          </p:cNvPr>
          <p:cNvSpPr txBox="1"/>
          <p:nvPr/>
        </p:nvSpPr>
        <p:spPr>
          <a:xfrm>
            <a:off x="1227543" y="2321847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7546-ADEB-D81B-70AB-6F3B11AF4983}"/>
              </a:ext>
            </a:extLst>
          </p:cNvPr>
          <p:cNvSpPr txBox="1"/>
          <p:nvPr/>
        </p:nvSpPr>
        <p:spPr>
          <a:xfrm>
            <a:off x="1507578" y="2567559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21EE-13B3-7887-1638-98D283BC4753}"/>
              </a:ext>
            </a:extLst>
          </p:cNvPr>
          <p:cNvSpPr/>
          <p:nvPr/>
        </p:nvSpPr>
        <p:spPr>
          <a:xfrm>
            <a:off x="2124797" y="3903710"/>
            <a:ext cx="125730" cy="131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/>
              <p:nvPr/>
            </p:nvSpPr>
            <p:spPr>
              <a:xfrm>
                <a:off x="6096000" y="1403319"/>
                <a:ext cx="4936436" cy="482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Case 3. LiDAR</a:t>
                </a:r>
                <a:r>
                  <a:rPr lang="ko-KR" altLang="en-US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와 가까이 있는 경우</a:t>
                </a: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(0.5m)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좌표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(0, 0.5, -0.3), (0, 0.5, -2),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0.5, -0.3),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0.5, -2)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수식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𝑹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2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0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𝒁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𝒄𝒐</m:t>
                    </m:r>
                    <m:sSup>
                      <m:sSup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𝒏</m:t>
                        </m:r>
                      </m:e>
                      <m: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𝑹𝒄𝒐𝒔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범위</a:t>
                </a:r>
                <a:r>
                  <a:rPr lang="en-US" altLang="ko-KR" sz="14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𝟕𝟔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𝟑𝟏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𝟏𝟓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°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,  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𝟎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𝟑𝟒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𝟔𝟑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[°]</m:t>
                    </m:r>
                  </m:oMath>
                </a14:m>
                <a:endParaRPr lang="en-US" altLang="ko-KR" sz="14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FOV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에 따른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Point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개수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(Horizontal X Vertical):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XT-32: (0  X  192)    =      0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QT-64: (11  X  57)    =  627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03319"/>
                <a:ext cx="4936436" cy="4824975"/>
              </a:xfrm>
              <a:prstGeom prst="rect">
                <a:avLst/>
              </a:prstGeom>
              <a:blipFill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F17A800-A03E-08BE-0DDB-A13F7A75F23D}"/>
              </a:ext>
            </a:extLst>
          </p:cNvPr>
          <p:cNvSpPr txBox="1"/>
          <p:nvPr/>
        </p:nvSpPr>
        <p:spPr>
          <a:xfrm>
            <a:off x="1905970" y="4035155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Person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FB1721B5-3F95-8724-10F9-9C6CBD0D0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599339"/>
                  </p:ext>
                </p:extLst>
              </p:nvPr>
            </p:nvGraphicFramePr>
            <p:xfrm>
              <a:off x="6444008" y="2842599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=0.58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=−31.15°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=2.06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=−76.14°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=0.71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=−31.15°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=34.63°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=2.10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=−76.14°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=34.63°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FB1721B5-3F95-8724-10F9-9C6CBD0D0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599339"/>
                  </p:ext>
                </p:extLst>
              </p:nvPr>
            </p:nvGraphicFramePr>
            <p:xfrm>
              <a:off x="6444008" y="2842599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0000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27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Numerical Analysis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429" y="1846671"/>
              <a:ext cx="4384526" cy="3938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84526" cy="3938273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am3d:spPr>
                  <am3d:camera>
                    <am3d:pos x="0" y="0" z="729086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28146" d="1000000"/>
                    <am3d:preTrans dx="-30918" dy="-11963468" dz="390111"/>
                    <am3d:scale>
                      <am3d:sx n="1000000" d="1000000"/>
                      <am3d:sy n="1000000" d="1000000"/>
                      <am3d:sz n="1000000" d="1000000"/>
                    </am3d:scale>
                    <am3d:rot ax="3326657" ay="3700805" az="31176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459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9" y="1846671"/>
                <a:ext cx="4384526" cy="39382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9B6EE691-96D3-8851-4B35-FF289951F188}"/>
              </a:ext>
            </a:extLst>
          </p:cNvPr>
          <p:cNvSpPr/>
          <p:nvPr/>
        </p:nvSpPr>
        <p:spPr>
          <a:xfrm>
            <a:off x="1761895" y="2484698"/>
            <a:ext cx="125730" cy="131445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8F8B1F-B910-F2CC-1243-2ACE64A8D23E}"/>
              </a:ext>
            </a:extLst>
          </p:cNvPr>
          <p:cNvCxnSpPr>
            <a:cxnSpLocks/>
          </p:cNvCxnSpPr>
          <p:nvPr/>
        </p:nvCxnSpPr>
        <p:spPr>
          <a:xfrm flipH="1">
            <a:off x="1321840" y="2547564"/>
            <a:ext cx="440055" cy="19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94BC8D-37B9-8CB9-BAEC-F4A2E6EFD562}"/>
              </a:ext>
            </a:extLst>
          </p:cNvPr>
          <p:cNvCxnSpPr>
            <a:cxnSpLocks/>
          </p:cNvCxnSpPr>
          <p:nvPr/>
        </p:nvCxnSpPr>
        <p:spPr>
          <a:xfrm>
            <a:off x="1887625" y="2547564"/>
            <a:ext cx="474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1E92B4-C495-17AC-7030-38685B1EAB8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24760" y="2056074"/>
            <a:ext cx="0" cy="428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B7287D-AB51-7AD8-D5D2-ED44CA5C6CFE}"/>
              </a:ext>
            </a:extLst>
          </p:cNvPr>
          <p:cNvSpPr txBox="1"/>
          <p:nvPr/>
        </p:nvSpPr>
        <p:spPr>
          <a:xfrm>
            <a:off x="2141942" y="2152255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31A7-D0E5-0295-CC6E-AE47B3FF103F}"/>
              </a:ext>
            </a:extLst>
          </p:cNvPr>
          <p:cNvSpPr txBox="1"/>
          <p:nvPr/>
        </p:nvSpPr>
        <p:spPr>
          <a:xfrm>
            <a:off x="1507578" y="1933279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071FC-85B6-1571-373A-5D266A87EA4F}"/>
              </a:ext>
            </a:extLst>
          </p:cNvPr>
          <p:cNvSpPr txBox="1"/>
          <p:nvPr/>
        </p:nvSpPr>
        <p:spPr>
          <a:xfrm>
            <a:off x="1227543" y="2321847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7546-ADEB-D81B-70AB-6F3B11AF4983}"/>
              </a:ext>
            </a:extLst>
          </p:cNvPr>
          <p:cNvSpPr txBox="1"/>
          <p:nvPr/>
        </p:nvSpPr>
        <p:spPr>
          <a:xfrm>
            <a:off x="1507578" y="2567559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21EE-13B3-7887-1638-98D283BC4753}"/>
              </a:ext>
            </a:extLst>
          </p:cNvPr>
          <p:cNvSpPr/>
          <p:nvPr/>
        </p:nvSpPr>
        <p:spPr>
          <a:xfrm>
            <a:off x="2124797" y="3903710"/>
            <a:ext cx="125730" cy="131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/>
              <p:nvPr/>
            </p:nvSpPr>
            <p:spPr>
              <a:xfrm>
                <a:off x="6096000" y="1403319"/>
                <a:ext cx="4936436" cy="482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Case 4. LiDAR</a:t>
                </a:r>
                <a:r>
                  <a:rPr lang="ko-KR" altLang="en-US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의 각도를 조절했을 때</a:t>
                </a:r>
                <a:endParaRPr lang="en-US" altLang="ko-KR" sz="20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좌표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(0, 0.5, -0.3), (0, 0.5, -2),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0.5, -0.3),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0.5, -2)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수식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𝑹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2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0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𝒁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𝒄𝒐</m:t>
                    </m:r>
                    <m:sSup>
                      <m:sSup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𝒏</m:t>
                        </m:r>
                      </m:e>
                      <m: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𝑹𝒄𝒐𝒔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범위</a:t>
                </a:r>
                <a:r>
                  <a:rPr lang="en-US" altLang="ko-KR" sz="14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′=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𝟓𝟗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𝟏𝟓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°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,  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𝟎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𝟑𝟒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𝟔𝟑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[°]</m:t>
                    </m:r>
                  </m:oMath>
                </a14:m>
                <a:endParaRPr lang="en-US" altLang="ko-KR" sz="14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FOV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에 따른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Point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개수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(Horizontal X Vertical):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XT-32: (3   X 192)  =    576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(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주로 머리부분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)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QT-64: (22  X  57)  =  1254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머리부터 몸통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)</a:t>
                </a: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03319"/>
                <a:ext cx="4936436" cy="4824975"/>
              </a:xfrm>
              <a:prstGeom prst="rect">
                <a:avLst/>
              </a:prstGeom>
              <a:blipFill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5F2058D-6EC9-608A-0CF0-CB996FC1ABE8}"/>
              </a:ext>
            </a:extLst>
          </p:cNvPr>
          <p:cNvSpPr txBox="1"/>
          <p:nvPr/>
        </p:nvSpPr>
        <p:spPr>
          <a:xfrm>
            <a:off x="1887625" y="3981967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Person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8DD8CCBA-1B3C-7771-B627-F986DB659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1459858"/>
                  </p:ext>
                </p:extLst>
              </p:nvPr>
            </p:nvGraphicFramePr>
            <p:xfrm>
              <a:off x="6444006" y="2826735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=0.58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=−31.15°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=2.06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=−76.14°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=0.71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=−31.15°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=34.63°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=2.10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=−76.14°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=34.63°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8DD8CCBA-1B3C-7771-B627-F986DB659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1459858"/>
                  </p:ext>
                </p:extLst>
              </p:nvPr>
            </p:nvGraphicFramePr>
            <p:xfrm>
              <a:off x="6444006" y="2826735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000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100000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b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276" r="-200000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98276" r="-100000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98276" b="-1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754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01754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20175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754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175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73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Numerical Analysis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429" y="1846671"/>
              <a:ext cx="4384526" cy="3938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84526" cy="3938273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am3d:spPr>
                  <am3d:camera>
                    <am3d:pos x="0" y="0" z="729086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28146" d="1000000"/>
                    <am3d:preTrans dx="-30918" dy="-11963468" dz="390111"/>
                    <am3d:scale>
                      <am3d:sx n="1000000" d="1000000"/>
                      <am3d:sy n="1000000" d="1000000"/>
                      <am3d:sz n="1000000" d="1000000"/>
                    </am3d:scale>
                    <am3d:rot ax="3326657" ay="3700805" az="31176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459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9" y="1846671"/>
                <a:ext cx="4384526" cy="39382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9B6EE691-96D3-8851-4B35-FF289951F188}"/>
              </a:ext>
            </a:extLst>
          </p:cNvPr>
          <p:cNvSpPr/>
          <p:nvPr/>
        </p:nvSpPr>
        <p:spPr>
          <a:xfrm>
            <a:off x="1761895" y="2484698"/>
            <a:ext cx="125730" cy="131445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8F8B1F-B910-F2CC-1243-2ACE64A8D23E}"/>
              </a:ext>
            </a:extLst>
          </p:cNvPr>
          <p:cNvCxnSpPr>
            <a:cxnSpLocks/>
          </p:cNvCxnSpPr>
          <p:nvPr/>
        </p:nvCxnSpPr>
        <p:spPr>
          <a:xfrm flipH="1">
            <a:off x="1321840" y="2547564"/>
            <a:ext cx="440055" cy="19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94BC8D-37B9-8CB9-BAEC-F4A2E6EFD562}"/>
              </a:ext>
            </a:extLst>
          </p:cNvPr>
          <p:cNvCxnSpPr>
            <a:cxnSpLocks/>
          </p:cNvCxnSpPr>
          <p:nvPr/>
        </p:nvCxnSpPr>
        <p:spPr>
          <a:xfrm>
            <a:off x="1887625" y="2547564"/>
            <a:ext cx="474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1E92B4-C495-17AC-7030-38685B1EAB8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24760" y="2056074"/>
            <a:ext cx="0" cy="428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B7287D-AB51-7AD8-D5D2-ED44CA5C6CFE}"/>
              </a:ext>
            </a:extLst>
          </p:cNvPr>
          <p:cNvSpPr txBox="1"/>
          <p:nvPr/>
        </p:nvSpPr>
        <p:spPr>
          <a:xfrm>
            <a:off x="2141942" y="2152255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31A7-D0E5-0295-CC6E-AE47B3FF103F}"/>
              </a:ext>
            </a:extLst>
          </p:cNvPr>
          <p:cNvSpPr txBox="1"/>
          <p:nvPr/>
        </p:nvSpPr>
        <p:spPr>
          <a:xfrm>
            <a:off x="1507578" y="1933279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071FC-85B6-1571-373A-5D266A87EA4F}"/>
              </a:ext>
            </a:extLst>
          </p:cNvPr>
          <p:cNvSpPr txBox="1"/>
          <p:nvPr/>
        </p:nvSpPr>
        <p:spPr>
          <a:xfrm>
            <a:off x="1227543" y="2321847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7546-ADEB-D81B-70AB-6F3B11AF4983}"/>
              </a:ext>
            </a:extLst>
          </p:cNvPr>
          <p:cNvSpPr txBox="1"/>
          <p:nvPr/>
        </p:nvSpPr>
        <p:spPr>
          <a:xfrm>
            <a:off x="1507578" y="2567559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21EE-13B3-7887-1638-98D283BC4753}"/>
              </a:ext>
            </a:extLst>
          </p:cNvPr>
          <p:cNvSpPr/>
          <p:nvPr/>
        </p:nvSpPr>
        <p:spPr>
          <a:xfrm>
            <a:off x="2788610" y="4020027"/>
            <a:ext cx="125730" cy="131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/>
              <p:nvPr/>
            </p:nvSpPr>
            <p:spPr>
              <a:xfrm>
                <a:off x="6096000" y="1403319"/>
                <a:ext cx="4936436" cy="482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Case 5. </a:t>
                </a:r>
                <a:r>
                  <a:rPr lang="ko-KR" altLang="en-US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주 통행로 </a:t>
                </a: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(3.5m)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좌표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(0, 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3.5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-0.3), (0, 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3.5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-2),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3.5, -0.3),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3.5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-2)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수식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𝑹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2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0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𝒁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𝒄𝒐</m:t>
                    </m:r>
                    <m:sSup>
                      <m:sSup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𝒏</m:t>
                        </m:r>
                      </m:e>
                      <m: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𝑹𝒄𝒐𝒔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범위</a:t>
                </a:r>
                <a:r>
                  <a:rPr lang="en-US" altLang="ko-KR" sz="14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𝟐𝟗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𝟕𝟓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𝟗𝟎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°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,  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𝟎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𝟕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𝟏𝟎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[°]</m:t>
                    </m:r>
                  </m:oMath>
                </a14:m>
                <a:endParaRPr lang="en-US" altLang="ko-KR" sz="14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FOV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에 따른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Point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개수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(Horizontal X Vertical):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XT-32: (39  X  12)  =  468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머리에서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허리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)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QT-64: (11  X  17)  =  187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사람 전체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)</a:t>
                </a: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03319"/>
                <a:ext cx="4936436" cy="4824975"/>
              </a:xfrm>
              <a:prstGeom prst="rect">
                <a:avLst/>
              </a:prstGeom>
              <a:blipFill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8559CED-8252-B773-5C5A-7B776B7BAC4F}"/>
              </a:ext>
            </a:extLst>
          </p:cNvPr>
          <p:cNvSpPr txBox="1"/>
          <p:nvPr/>
        </p:nvSpPr>
        <p:spPr>
          <a:xfrm>
            <a:off x="2569783" y="4085749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Person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AD852DD9-2B02-2815-A2A0-A84125E80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86702"/>
                  </p:ext>
                </p:extLst>
              </p:nvPr>
            </p:nvGraphicFramePr>
            <p:xfrm>
              <a:off x="6487885" y="2820292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=3.51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=−4.90°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=4.03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=−29.75°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=3.54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=−4.90°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=7.10°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=4.05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=−29.75°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=7.10°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AD852DD9-2B02-2815-A2A0-A84125E80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86702"/>
                  </p:ext>
                </p:extLst>
              </p:nvPr>
            </p:nvGraphicFramePr>
            <p:xfrm>
              <a:off x="6487885" y="2820292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000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100000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b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276" r="-200000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98276" r="-100000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98276" b="-1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754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01754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20175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754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175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795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99000"/>
    </mc:Choice>
    <mc:Fallback>
      <p:transition spd="slow" advTm="86399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4AD8D-A51B-9666-AA7F-D500159C2A87}"/>
              </a:ext>
            </a:extLst>
          </p:cNvPr>
          <p:cNvSpPr txBox="1"/>
          <p:nvPr/>
        </p:nvSpPr>
        <p:spPr>
          <a:xfrm>
            <a:off x="818805" y="1871959"/>
            <a:ext cx="702789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Horizontal Resolution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Vertical FOV &lt;-&gt; Distance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 Height &lt;-&gt; Sensor Incline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5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3"/>
    </mc:Choice>
    <mc:Fallback xmlns="">
      <p:transition spd="slow" advTm="49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16259-79E6-6780-826F-3DE5B25A57D4}"/>
              </a:ext>
            </a:extLst>
          </p:cNvPr>
          <p:cNvSpPr txBox="1"/>
          <p:nvPr/>
        </p:nvSpPr>
        <p:spPr>
          <a:xfrm>
            <a:off x="818805" y="1871959"/>
            <a:ext cx="9351562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FOV</a:t>
            </a:r>
            <a:r>
              <a:rPr lang="ko-KR" altLang="en-US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와 </a:t>
            </a: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Resolution</a:t>
            </a:r>
            <a:r>
              <a:rPr lang="ko-KR" altLang="en-US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에 따라 센서 선정 기준을 마련할 수 있다</a:t>
            </a: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최소 거리에서 사람을 인식할 수 있는지에 대한 분석이 가능하다</a:t>
            </a: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센서와 거리가 먼 사람 인식을 중요시 할 지</a:t>
            </a: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가까운 사람 인식을 중요시 할 지에 대한 분석이 필요하다</a:t>
            </a: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3"/>
    </mc:Choice>
    <mc:Fallback xmlns="">
      <p:transition spd="slow" advTm="49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0D071-C782-AC59-7B31-F6AD1BAC5A30}"/>
              </a:ext>
            </a:extLst>
          </p:cNvPr>
          <p:cNvSpPr txBox="1"/>
          <p:nvPr/>
        </p:nvSpPr>
        <p:spPr>
          <a:xfrm>
            <a:off x="654874" y="1252781"/>
            <a:ext cx="10153803" cy="291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HESAI Pandar XT32</a:t>
            </a:r>
          </a:p>
          <a:p>
            <a:pPr>
              <a:lnSpc>
                <a:spcPct val="180000"/>
              </a:lnSpc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https://www.hesaitech.com/en/xt32</a:t>
            </a: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80000"/>
              </a:lnSpc>
            </a:pP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HESAI Pandar QT64</a:t>
            </a:r>
          </a:p>
          <a:p>
            <a:pPr>
              <a:lnSpc>
                <a:spcPct val="180000"/>
              </a:lnSpc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hlinkClick r:id="rId3"/>
              </a:rPr>
              <a:t>https://www.hesaitech.com/en/qt64</a:t>
            </a:r>
            <a:endParaRPr lang="en-US" altLang="ko-KR" sz="20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4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0"/>
    </mc:Choice>
    <mc:Fallback xmlns="">
      <p:transition spd="slow" advTm="56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C3771A-EE88-4DF3-B108-BD9C1929AF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117" y="3183731"/>
            <a:ext cx="3249040" cy="4905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4800" spc="3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Contents</a:t>
            </a:r>
            <a:endParaRPr lang="ko-KR" altLang="en-US" sz="4800" spc="3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09461-DD6E-47E3-843E-FF539AAC4FE4}"/>
              </a:ext>
            </a:extLst>
          </p:cNvPr>
          <p:cNvSpPr txBox="1"/>
          <p:nvPr/>
        </p:nvSpPr>
        <p:spPr>
          <a:xfrm>
            <a:off x="6831522" y="1541377"/>
            <a:ext cx="5360478" cy="426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Introduction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Specification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Simulation Environment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Numerical Analysis</a:t>
            </a:r>
          </a:p>
          <a:p>
            <a:pPr marL="228600" indent="-228600">
              <a:lnSpc>
                <a:spcPct val="180000"/>
              </a:lnSpc>
              <a:buFontTx/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Discussion</a:t>
            </a:r>
          </a:p>
          <a:p>
            <a:pPr marL="228600" indent="-228600">
              <a:lnSpc>
                <a:spcPct val="180000"/>
              </a:lnSpc>
              <a:buFontTx/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Conclusion</a:t>
            </a:r>
          </a:p>
          <a:p>
            <a:pPr marL="228600" indent="-228600">
              <a:lnSpc>
                <a:spcPct val="180000"/>
              </a:lnSpc>
              <a:buFontTx/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Reference</a:t>
            </a:r>
          </a:p>
          <a:p>
            <a:pPr>
              <a:lnSpc>
                <a:spcPct val="180000"/>
              </a:lnSpc>
            </a:pPr>
            <a:endParaRPr lang="ko-KR" altLang="en-US" sz="1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9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"/>
    </mc:Choice>
    <mc:Fallback xmlns="">
      <p:transition spd="slow" advTm="56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BBE23-05DD-4AEA-A778-DE86C883C261}"/>
              </a:ext>
            </a:extLst>
          </p:cNvPr>
          <p:cNvGrpSpPr/>
          <p:nvPr/>
        </p:nvGrpSpPr>
        <p:grpSpPr>
          <a:xfrm>
            <a:off x="1064550" y="1143912"/>
            <a:ext cx="3370290" cy="544765"/>
            <a:chOff x="1206557" y="1499841"/>
            <a:chExt cx="3370290" cy="544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CAC4C6-7427-4939-886F-78677AEB4E12}"/>
                </a:ext>
              </a:extLst>
            </p:cNvPr>
            <p:cNvSpPr txBox="1"/>
            <p:nvPr/>
          </p:nvSpPr>
          <p:spPr>
            <a:xfrm>
              <a:off x="1473257" y="1499841"/>
              <a:ext cx="3103590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Problem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13C8F8-9B7F-4BAD-A08E-0F28E83AE7BA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6535CE-8C39-F59F-B45B-5C476E45446E}"/>
              </a:ext>
            </a:extLst>
          </p:cNvPr>
          <p:cNvSpPr txBox="1"/>
          <p:nvPr/>
        </p:nvSpPr>
        <p:spPr>
          <a:xfrm>
            <a:off x="1064550" y="2300584"/>
            <a:ext cx="70278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공정 자동화 중 사람이 있는 경우 안전사고 발생</a:t>
            </a: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공장 입구에 사람 인식 센서가 있지만</a:t>
            </a: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,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초기화 하는 경우 공장 내부 사람 유무 파악 어려움</a:t>
            </a: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9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6"/>
    </mc:Choice>
    <mc:Fallback xmlns="">
      <p:transition spd="slow" advTm="54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BBE23-05DD-4AEA-A778-DE86C883C261}"/>
              </a:ext>
            </a:extLst>
          </p:cNvPr>
          <p:cNvGrpSpPr/>
          <p:nvPr/>
        </p:nvGrpSpPr>
        <p:grpSpPr>
          <a:xfrm>
            <a:off x="1064550" y="1143912"/>
            <a:ext cx="3370290" cy="544765"/>
            <a:chOff x="1206557" y="1499841"/>
            <a:chExt cx="3370290" cy="544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CAC4C6-7427-4939-886F-78677AEB4E12}"/>
                </a:ext>
              </a:extLst>
            </p:cNvPr>
            <p:cNvSpPr txBox="1"/>
            <p:nvPr/>
          </p:nvSpPr>
          <p:spPr>
            <a:xfrm>
              <a:off x="1473257" y="1499841"/>
              <a:ext cx="3103590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Purpose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13C8F8-9B7F-4BAD-A08E-0F28E83AE7BA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C663647-790B-BECB-E401-2441579AE73F}"/>
              </a:ext>
            </a:extLst>
          </p:cNvPr>
          <p:cNvSpPr txBox="1"/>
          <p:nvPr/>
        </p:nvSpPr>
        <p:spPr>
          <a:xfrm>
            <a:off x="1064550" y="2300584"/>
            <a:ext cx="89658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HESAI Pandar XT32 &amp;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QT64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비교를 통해 이 시스템에 필요한 </a:t>
            </a: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LiDAR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의 주요 사양 분석</a:t>
            </a: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80000"/>
              </a:lnSpc>
            </a:pP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공장 내부에 사람을 인지하는 데에 필요한 </a:t>
            </a:r>
            <a:r>
              <a:rPr lang="en-US" altLang="ko-KR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LiDAR </a:t>
            </a:r>
            <a:r>
              <a:rPr lang="ko-KR" altLang="en-US" sz="22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센서 선택 기준 마련 </a:t>
            </a:r>
            <a:endParaRPr lang="en-US" altLang="ko-KR" sz="2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6"/>
    </mc:Choice>
    <mc:Fallback xmlns="">
      <p:transition spd="slow" advTm="54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5783601-D8D9-3E3A-68D7-1A603D887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328850"/>
                  </p:ext>
                </p:extLst>
              </p:nvPr>
            </p:nvGraphicFramePr>
            <p:xfrm>
              <a:off x="1963774" y="1344607"/>
              <a:ext cx="3065426" cy="4749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6983">
                      <a:extLst>
                        <a:ext uri="{9D8B030D-6E8A-4147-A177-3AD203B41FA5}">
                          <a16:colId xmlns:a16="http://schemas.microsoft.com/office/drawing/2014/main" val="377924669"/>
                        </a:ext>
                      </a:extLst>
                    </a:gridCol>
                    <a:gridCol w="1658443">
                      <a:extLst>
                        <a:ext uri="{9D8B030D-6E8A-4147-A177-3AD203B41FA5}">
                          <a16:colId xmlns:a16="http://schemas.microsoft.com/office/drawing/2014/main" val="4194397871"/>
                        </a:ext>
                      </a:extLst>
                    </a:gridCol>
                  </a:tblGrid>
                  <a:tr h="45604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Pandar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XT32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4969522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Channel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081018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Capability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80m(9~24ch)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50m(1~8, 25~32ch)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847737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Accuracy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1cm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8449169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360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1043241"/>
                      </a:ext>
                    </a:extLst>
                  </a:tr>
                  <a:tr h="5000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0.09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(5Hz)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0.18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(10Hz)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0.36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(20Hz)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979686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(-16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 to +15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375604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961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Point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640,000 points/sec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4687575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Rate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22.44 Mbps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327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5783601-D8D9-3E3A-68D7-1A603D887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328850"/>
                  </p:ext>
                </p:extLst>
              </p:nvPr>
            </p:nvGraphicFramePr>
            <p:xfrm>
              <a:off x="1963774" y="1344607"/>
              <a:ext cx="3065426" cy="4749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6983">
                      <a:extLst>
                        <a:ext uri="{9D8B030D-6E8A-4147-A177-3AD203B41FA5}">
                          <a16:colId xmlns:a16="http://schemas.microsoft.com/office/drawing/2014/main" val="377924669"/>
                        </a:ext>
                      </a:extLst>
                    </a:gridCol>
                    <a:gridCol w="1658443">
                      <a:extLst>
                        <a:ext uri="{9D8B030D-6E8A-4147-A177-3AD203B41FA5}">
                          <a16:colId xmlns:a16="http://schemas.microsoft.com/office/drawing/2014/main" val="4194397871"/>
                        </a:ext>
                      </a:extLst>
                    </a:gridCol>
                  </a:tblGrid>
                  <a:tr h="45604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Pandar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XT32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4969522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Channel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0810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Capability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80m(9~24ch)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50m(1~8, 25~32ch)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847737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Accuracy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926" t="-301333" r="-735" b="-64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49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926" t="-401333" r="-735" b="-54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0432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926" t="-358095" r="-735" b="-2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96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926" t="-641333" r="-735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3756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926" t="-741333" r="-735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3961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Point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640,000 points/sec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4687575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Rate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22.44 Mbps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327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F59C4E30-298B-AC5E-C38E-2749BB047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858971"/>
                  </p:ext>
                </p:extLst>
              </p:nvPr>
            </p:nvGraphicFramePr>
            <p:xfrm>
              <a:off x="7162802" y="1344607"/>
              <a:ext cx="3427378" cy="46078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673">
                      <a:extLst>
                        <a:ext uri="{9D8B030D-6E8A-4147-A177-3AD203B41FA5}">
                          <a16:colId xmlns:a16="http://schemas.microsoft.com/office/drawing/2014/main" val="377924669"/>
                        </a:ext>
                      </a:extLst>
                    </a:gridCol>
                    <a:gridCol w="2050705">
                      <a:extLst>
                        <a:ext uri="{9D8B030D-6E8A-4147-A177-3AD203B41FA5}">
                          <a16:colId xmlns:a16="http://schemas.microsoft.com/office/drawing/2014/main" val="4194397871"/>
                        </a:ext>
                      </a:extLst>
                    </a:gridCol>
                  </a:tblGrid>
                  <a:tr h="45604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Pandar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QT64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4969522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Channel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081018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Capability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0.1 to 20m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847737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Accuracy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3cm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8449169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360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1043241"/>
                      </a:ext>
                    </a:extLst>
                  </a:tr>
                  <a:tr h="5000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979686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i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104.2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(-52.1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to +52.1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375604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1.45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서울남산체 EB" panose="02020503020101020101" pitchFamily="18" charset="-127"/>
                                </a:rPr>
                                <m:t>°</m:t>
                              </m:r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961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Point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384,000 points/sec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4687575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Rate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13.37 Mbps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327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F59C4E30-298B-AC5E-C38E-2749BB047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858971"/>
                  </p:ext>
                </p:extLst>
              </p:nvPr>
            </p:nvGraphicFramePr>
            <p:xfrm>
              <a:off x="7162802" y="1344607"/>
              <a:ext cx="3427378" cy="46078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673">
                      <a:extLst>
                        <a:ext uri="{9D8B030D-6E8A-4147-A177-3AD203B41FA5}">
                          <a16:colId xmlns:a16="http://schemas.microsoft.com/office/drawing/2014/main" val="377924669"/>
                        </a:ext>
                      </a:extLst>
                    </a:gridCol>
                    <a:gridCol w="2050705">
                      <a:extLst>
                        <a:ext uri="{9D8B030D-6E8A-4147-A177-3AD203B41FA5}">
                          <a16:colId xmlns:a16="http://schemas.microsoft.com/office/drawing/2014/main" val="4194397871"/>
                        </a:ext>
                      </a:extLst>
                    </a:gridCol>
                  </a:tblGrid>
                  <a:tr h="45604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Pandar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QT64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4969522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Channel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081018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Capability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0.1 to 20m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847737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Range Accuracy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2" t="-301333" r="-297" b="-6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49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2" t="-401333" r="-297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043241"/>
                      </a:ext>
                    </a:extLst>
                  </a:tr>
                  <a:tr h="5000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(Horizontal)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2" t="-458537" r="-297" b="-3682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96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FOV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2" t="-610667" r="-297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3756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Resolution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(Vertical)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2" t="-710667" r="-297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39611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Point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384,000 points/sec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4687575"/>
                      </a:ext>
                    </a:extLst>
                  </a:tr>
                  <a:tr h="4560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Data Rate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서울남산체 EB" panose="02020503020101020101" pitchFamily="18" charset="-127"/>
                              <a:ea typeface="서울남산체 EB" panose="02020503020101020101" pitchFamily="18" charset="-127"/>
                            </a:rPr>
                            <a:t>13.37 Mbps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327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88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Simulation Environment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770357-B555-B4BC-F00D-3F3F9A780AA9}"/>
              </a:ext>
            </a:extLst>
          </p:cNvPr>
          <p:cNvGrpSpPr/>
          <p:nvPr/>
        </p:nvGrpSpPr>
        <p:grpSpPr>
          <a:xfrm>
            <a:off x="1064550" y="1143912"/>
            <a:ext cx="3370290" cy="544765"/>
            <a:chOff x="1206557" y="1499841"/>
            <a:chExt cx="3370290" cy="544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DBF622-FB29-7B7A-2EEF-7EC06E2AEEFA}"/>
                </a:ext>
              </a:extLst>
            </p:cNvPr>
            <p:cNvSpPr txBox="1"/>
            <p:nvPr/>
          </p:nvSpPr>
          <p:spPr>
            <a:xfrm>
              <a:off x="1473257" y="1499841"/>
              <a:ext cx="3103590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Assumption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471B7BC-18E3-A6AD-FE7F-A6D26DBAF721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6D3BE1-782C-D285-8923-2A5BCC2C9FA1}"/>
                  </a:ext>
                </a:extLst>
              </p:cNvPr>
              <p:cNvSpPr txBox="1"/>
              <p:nvPr/>
            </p:nvSpPr>
            <p:spPr>
              <a:xfrm>
                <a:off x="1064550" y="1763374"/>
                <a:ext cx="702789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주어진 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Specification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을 만족하는 정상적인 라이다</a:t>
                </a:r>
                <a:endParaRPr lang="en-US" altLang="ko-KR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라이다와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공장의 바닥이 평행</a:t>
                </a:r>
                <a:endParaRPr lang="en-US" altLang="ko-KR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라이다를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설치할 수 있는 최대 높이 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2m</a:t>
                </a: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라이다가 사람의 측면을 인식</a:t>
                </a:r>
                <a:endParaRPr lang="en-US" altLang="ko-KR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로봇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그림자 등 사람을 가릴 수 있는 수단 제외</a:t>
                </a:r>
                <a:endParaRPr lang="en-US" altLang="ko-KR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사람의 키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1.7m, 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사람의 측면길이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0.4m</a:t>
                </a: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라이다 센서의 중앙이 원점</a:t>
                </a:r>
                <a:endParaRPr lang="en-US" altLang="ko-KR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건물길이 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(X, Y, Z) = (4.0[m], 7.0[m], 2.0[m])</a:t>
                </a: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XT32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의 경우 </a:t>
                </a:r>
                <a:r>
                  <a:rPr lang="en-US" altLang="ko-KR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Horizontal Resolution</a:t>
                </a:r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을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0.18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°</m:t>
                    </m:r>
                  </m:oMath>
                </a14:m>
                <a:r>
                  <a:rPr lang="ko-KR" altLang="en-US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로 가정</a:t>
                </a:r>
                <a:endParaRPr lang="en-US" altLang="ko-KR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6D3BE1-782C-D285-8923-2A5BCC2C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0" y="1763374"/>
                <a:ext cx="7027890" cy="4524315"/>
              </a:xfrm>
              <a:prstGeom prst="rect">
                <a:avLst/>
              </a:prstGeom>
              <a:blipFill>
                <a:blip r:embed="rId2"/>
                <a:stretch>
                  <a:fillRect l="-607" b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모델 8" descr="Room Stage - Blank">
                <a:extLst>
                  <a:ext uri="{FF2B5EF4-FFF2-40B4-BE49-F238E27FC236}">
                    <a16:creationId xmlns:a16="http://schemas.microsoft.com/office/drawing/2014/main" id="{301FC735-1288-8FC8-6F9C-8DF9C86AEF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3905515"/>
                  </p:ext>
                </p:extLst>
              </p:nvPr>
            </p:nvGraphicFramePr>
            <p:xfrm>
              <a:off x="7402779" y="1939437"/>
              <a:ext cx="4384526" cy="39382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384526" cy="3938273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am3d:spPr>
                  <am3d:camera>
                    <am3d:pos x="0" y="0" z="729086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28146" d="1000000"/>
                    <am3d:preTrans dx="-30918" dy="-11963468" dz="390111"/>
                    <am3d:scale>
                      <am3d:sx n="1000000" d="1000000"/>
                      <am3d:sy n="1000000" d="1000000"/>
                      <am3d:sz n="1000000" d="1000000"/>
                    </am3d:scale>
                    <am3d:rot ax="3326657" ay="3700805" az="311765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459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모델 8" descr="Room Stage - Blank">
                <a:extLst>
                  <a:ext uri="{FF2B5EF4-FFF2-40B4-BE49-F238E27FC236}">
                    <a16:creationId xmlns:a16="http://schemas.microsoft.com/office/drawing/2014/main" id="{301FC735-1288-8FC8-6F9C-8DF9C86AEF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2779" y="1939437"/>
                <a:ext cx="4384526" cy="39382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D2D8BD0A-8165-A07D-9EAD-78114949EF0D}"/>
              </a:ext>
            </a:extLst>
          </p:cNvPr>
          <p:cNvSpPr/>
          <p:nvPr/>
        </p:nvSpPr>
        <p:spPr>
          <a:xfrm>
            <a:off x="8818245" y="2577464"/>
            <a:ext cx="125730" cy="131445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D1E224-542E-029F-36D8-4C2E6513F30E}"/>
              </a:ext>
            </a:extLst>
          </p:cNvPr>
          <p:cNvCxnSpPr>
            <a:cxnSpLocks/>
          </p:cNvCxnSpPr>
          <p:nvPr/>
        </p:nvCxnSpPr>
        <p:spPr>
          <a:xfrm flipH="1">
            <a:off x="8378190" y="2640330"/>
            <a:ext cx="440055" cy="19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13E08A-3D3B-54DC-096E-539351DE29CF}"/>
              </a:ext>
            </a:extLst>
          </p:cNvPr>
          <p:cNvCxnSpPr>
            <a:cxnSpLocks/>
          </p:cNvCxnSpPr>
          <p:nvPr/>
        </p:nvCxnSpPr>
        <p:spPr>
          <a:xfrm>
            <a:off x="8943975" y="2640330"/>
            <a:ext cx="474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A9B1CC-A3A9-56C3-1F06-1A6BB71F85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881110" y="2148840"/>
            <a:ext cx="0" cy="428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7D1350-56CB-1B75-7A05-8FC80E713106}"/>
              </a:ext>
            </a:extLst>
          </p:cNvPr>
          <p:cNvSpPr txBox="1"/>
          <p:nvPr/>
        </p:nvSpPr>
        <p:spPr>
          <a:xfrm>
            <a:off x="9198292" y="2245021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3036DC-ABE2-BEB2-AB36-15E2B3E961F4}"/>
              </a:ext>
            </a:extLst>
          </p:cNvPr>
          <p:cNvSpPr txBox="1"/>
          <p:nvPr/>
        </p:nvSpPr>
        <p:spPr>
          <a:xfrm>
            <a:off x="8563928" y="2026045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0ED221-2A77-0F90-F984-E001EE127C02}"/>
              </a:ext>
            </a:extLst>
          </p:cNvPr>
          <p:cNvSpPr txBox="1"/>
          <p:nvPr/>
        </p:nvSpPr>
        <p:spPr>
          <a:xfrm>
            <a:off x="8283893" y="2414613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00710-4EF2-7998-5EF7-F6556150A75F}"/>
              </a:ext>
            </a:extLst>
          </p:cNvPr>
          <p:cNvSpPr txBox="1"/>
          <p:nvPr/>
        </p:nvSpPr>
        <p:spPr>
          <a:xfrm>
            <a:off x="8563928" y="2660325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76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Numerical 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49B9E-3DC2-7210-6E16-2EFF7140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4" y="1248829"/>
            <a:ext cx="3253411" cy="4360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47692-D9E6-A6D1-370E-EAE4424A865D}"/>
                  </a:ext>
                </a:extLst>
              </p:cNvPr>
              <p:cNvSpPr txBox="1"/>
              <p:nvPr/>
            </p:nvSpPr>
            <p:spPr>
              <a:xfrm>
                <a:off x="6096000" y="1738985"/>
                <a:ext cx="4936436" cy="169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𝜔</m:t>
                    </m:r>
                    <m:r>
                      <a:rPr lang="en-US" altLang="ko-KR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</m:t>
                    </m:r>
                  </m:oMath>
                </a14:m>
                <a:r>
                  <a:rPr lang="en-US" altLang="ko-KR" sz="20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Vertical Angle 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°</m:t>
                    </m:r>
                  </m:oMath>
                </a14:m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]</a:t>
                </a: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𝛼</m:t>
                    </m:r>
                    <m:r>
                      <a:rPr lang="en-US" altLang="ko-KR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</m:t>
                    </m:r>
                  </m:oMath>
                </a14:m>
                <a:r>
                  <a:rPr lang="en-US" altLang="ko-KR" sz="20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Horizontal Angle 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°</m:t>
                    </m:r>
                  </m:oMath>
                </a14:m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]</a:t>
                </a:r>
              </a:p>
              <a:p>
                <a:pPr marL="342900" indent="-34290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R</m:t>
                    </m:r>
                    <m:r>
                      <a:rPr lang="en-US" altLang="ko-KR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</m:t>
                    </m:r>
                  </m:oMath>
                </a14:m>
                <a:r>
                  <a:rPr lang="en-US" altLang="ko-KR" sz="20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Distance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m</m:t>
                    </m:r>
                  </m:oMath>
                </a14:m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]</a:t>
                </a:r>
                <a:endParaRPr lang="en-US" altLang="ko-KR" sz="2000" b="0" i="1" dirty="0">
                  <a:solidFill>
                    <a:srgbClr val="181818"/>
                  </a:solidFill>
                  <a:latin typeface="Cambria Math" panose="02040503050406030204" pitchFamily="18" charset="0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47692-D9E6-A6D1-370E-EAE4424A8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38985"/>
                <a:ext cx="4936436" cy="1690014"/>
              </a:xfrm>
              <a:prstGeom prst="rect">
                <a:avLst/>
              </a:prstGeom>
              <a:blipFill>
                <a:blip r:embed="rId3"/>
                <a:stretch>
                  <a:fillRect l="-1111" b="-6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Numerical Analysis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6057845"/>
                  </p:ext>
                </p:extLst>
              </p:nvPr>
            </p:nvGraphicFramePr>
            <p:xfrm>
              <a:off x="346429" y="1846671"/>
              <a:ext cx="4384526" cy="3938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84526" cy="3938273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am3d:spPr>
                  <am3d:camera>
                    <am3d:pos x="0" y="0" z="729086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28146" d="1000000"/>
                    <am3d:preTrans dx="-30918" dy="-11963468" dz="390111"/>
                    <am3d:scale>
                      <am3d:sx n="1000000" d="1000000"/>
                      <am3d:sy n="1000000" d="1000000"/>
                      <am3d:sz n="1000000" d="1000000"/>
                    </am3d:scale>
                    <am3d:rot ax="3326657" ay="3700805" az="31176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459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9" y="1846671"/>
                <a:ext cx="4384526" cy="39382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9B6EE691-96D3-8851-4B35-FF289951F188}"/>
              </a:ext>
            </a:extLst>
          </p:cNvPr>
          <p:cNvSpPr/>
          <p:nvPr/>
        </p:nvSpPr>
        <p:spPr>
          <a:xfrm>
            <a:off x="1761895" y="2484698"/>
            <a:ext cx="125730" cy="131445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8F8B1F-B910-F2CC-1243-2ACE64A8D23E}"/>
              </a:ext>
            </a:extLst>
          </p:cNvPr>
          <p:cNvCxnSpPr>
            <a:cxnSpLocks/>
          </p:cNvCxnSpPr>
          <p:nvPr/>
        </p:nvCxnSpPr>
        <p:spPr>
          <a:xfrm flipH="1">
            <a:off x="1321840" y="2547564"/>
            <a:ext cx="440055" cy="19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94BC8D-37B9-8CB9-BAEC-F4A2E6EFD562}"/>
              </a:ext>
            </a:extLst>
          </p:cNvPr>
          <p:cNvCxnSpPr>
            <a:cxnSpLocks/>
          </p:cNvCxnSpPr>
          <p:nvPr/>
        </p:nvCxnSpPr>
        <p:spPr>
          <a:xfrm>
            <a:off x="1887625" y="2547564"/>
            <a:ext cx="474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1E92B4-C495-17AC-7030-38685B1EAB8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24760" y="2056074"/>
            <a:ext cx="0" cy="428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B7287D-AB51-7AD8-D5D2-ED44CA5C6CFE}"/>
              </a:ext>
            </a:extLst>
          </p:cNvPr>
          <p:cNvSpPr txBox="1"/>
          <p:nvPr/>
        </p:nvSpPr>
        <p:spPr>
          <a:xfrm>
            <a:off x="2141942" y="2152255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31A7-D0E5-0295-CC6E-AE47B3FF103F}"/>
              </a:ext>
            </a:extLst>
          </p:cNvPr>
          <p:cNvSpPr txBox="1"/>
          <p:nvPr/>
        </p:nvSpPr>
        <p:spPr>
          <a:xfrm>
            <a:off x="1507578" y="1933279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071FC-85B6-1571-373A-5D266A87EA4F}"/>
              </a:ext>
            </a:extLst>
          </p:cNvPr>
          <p:cNvSpPr txBox="1"/>
          <p:nvPr/>
        </p:nvSpPr>
        <p:spPr>
          <a:xfrm>
            <a:off x="1227543" y="2321847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7546-ADEB-D81B-70AB-6F3B11AF4983}"/>
              </a:ext>
            </a:extLst>
          </p:cNvPr>
          <p:cNvSpPr txBox="1"/>
          <p:nvPr/>
        </p:nvSpPr>
        <p:spPr>
          <a:xfrm>
            <a:off x="1507578" y="2567559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21EE-13B3-7887-1638-98D283BC4753}"/>
              </a:ext>
            </a:extLst>
          </p:cNvPr>
          <p:cNvSpPr/>
          <p:nvPr/>
        </p:nvSpPr>
        <p:spPr>
          <a:xfrm>
            <a:off x="3564191" y="5466438"/>
            <a:ext cx="125730" cy="131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/>
              <p:nvPr/>
            </p:nvSpPr>
            <p:spPr>
              <a:xfrm>
                <a:off x="6096000" y="1431789"/>
                <a:ext cx="4936436" cy="515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Case 1. </a:t>
                </a:r>
                <a:r>
                  <a:rPr lang="ko-KR" altLang="en-US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끝점</a:t>
                </a:r>
                <a:endParaRPr lang="en-US" altLang="ko-KR" sz="20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좌표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(4, 7, -0.3), (4, 7, -2), (3.6, 7, -0.3), (3.6, 7, -2)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수식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𝑹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2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0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𝒁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𝒄𝒐</m:t>
                    </m:r>
                    <m:sSup>
                      <m:sSup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𝒏</m:t>
                        </m:r>
                      </m:e>
                      <m: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𝑹𝒄𝒐𝒔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범위</a:t>
                </a:r>
                <a:r>
                  <a:rPr lang="en-US" altLang="ko-KR" sz="14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𝟏𝟑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𝟗𝟑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𝟐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𝟏𝟑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°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,  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𝟐𝟕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𝟐𝟔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𝟐𝟗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𝟕𝟕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[°]</m:t>
                    </m:r>
                  </m:oMath>
                </a14:m>
                <a:endParaRPr lang="en-US" altLang="ko-KR" sz="14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LiDAR 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최대 기울기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XT-32: 17.13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°</m:t>
                    </m:r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QT-64: 54.23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°</m:t>
                    </m:r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FOV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에 따른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Point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개수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(Horizontal X Vertical):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XT-32: (14 X 11) = 154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QT-64: (4  X  9)  =  36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31789"/>
                <a:ext cx="4936436" cy="5157374"/>
              </a:xfrm>
              <a:prstGeom prst="rect">
                <a:avLst/>
              </a:prstGeom>
              <a:blipFill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55693A9-385C-9CD0-CC39-B20545EA6FA7}"/>
              </a:ext>
            </a:extLst>
          </p:cNvPr>
          <p:cNvSpPr txBox="1"/>
          <p:nvPr/>
        </p:nvSpPr>
        <p:spPr>
          <a:xfrm>
            <a:off x="3282499" y="5077870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Person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13FD3E50-1211-2885-E9BC-C960CB44C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649396"/>
                  </p:ext>
                </p:extLst>
              </p:nvPr>
            </p:nvGraphicFramePr>
            <p:xfrm>
              <a:off x="6329265" y="2789836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=8.07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=−2.13°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=29.77°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=8.31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=−13.93°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=29.77°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=7.88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=−2.13°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=27.26°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=8.12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=−13.93°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=27.26°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13FD3E50-1211-2885-E9BC-C960CB44C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649396"/>
                  </p:ext>
                </p:extLst>
              </p:nvPr>
            </p:nvGraphicFramePr>
            <p:xfrm>
              <a:off x="6329265" y="2789836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000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100000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b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276" r="-200000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98276" r="-100000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98276" b="-1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754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01754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20175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754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175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58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Numerical Analysis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429" y="1846671"/>
              <a:ext cx="4384526" cy="3938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84526" cy="3938273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am3d:spPr>
                  <am3d:camera>
                    <am3d:pos x="0" y="0" z="729086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28146" d="1000000"/>
                    <am3d:preTrans dx="-30918" dy="-11963468" dz="390111"/>
                    <am3d:scale>
                      <am3d:sx n="1000000" d="1000000"/>
                      <am3d:sy n="1000000" d="1000000"/>
                      <am3d:sz n="1000000" d="1000000"/>
                    </am3d:scale>
                    <am3d:rot ax="3326657" ay="3700805" az="31176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459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Room Stage - Blank">
                <a:extLst>
                  <a:ext uri="{FF2B5EF4-FFF2-40B4-BE49-F238E27FC236}">
                    <a16:creationId xmlns:a16="http://schemas.microsoft.com/office/drawing/2014/main" id="{C0C751A4-7376-2561-96F9-CB681758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9" y="1846671"/>
                <a:ext cx="4384526" cy="39382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9B6EE691-96D3-8851-4B35-FF289951F188}"/>
              </a:ext>
            </a:extLst>
          </p:cNvPr>
          <p:cNvSpPr/>
          <p:nvPr/>
        </p:nvSpPr>
        <p:spPr>
          <a:xfrm>
            <a:off x="1761895" y="2484698"/>
            <a:ext cx="125730" cy="131445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8F8B1F-B910-F2CC-1243-2ACE64A8D23E}"/>
              </a:ext>
            </a:extLst>
          </p:cNvPr>
          <p:cNvCxnSpPr>
            <a:cxnSpLocks/>
          </p:cNvCxnSpPr>
          <p:nvPr/>
        </p:nvCxnSpPr>
        <p:spPr>
          <a:xfrm flipH="1">
            <a:off x="1321840" y="2547564"/>
            <a:ext cx="440055" cy="194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94BC8D-37B9-8CB9-BAEC-F4A2E6EFD562}"/>
              </a:ext>
            </a:extLst>
          </p:cNvPr>
          <p:cNvCxnSpPr>
            <a:cxnSpLocks/>
          </p:cNvCxnSpPr>
          <p:nvPr/>
        </p:nvCxnSpPr>
        <p:spPr>
          <a:xfrm>
            <a:off x="1887625" y="2547564"/>
            <a:ext cx="474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1E92B4-C495-17AC-7030-38685B1EAB8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24760" y="2056074"/>
            <a:ext cx="0" cy="428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B7287D-AB51-7AD8-D5D2-ED44CA5C6CFE}"/>
              </a:ext>
            </a:extLst>
          </p:cNvPr>
          <p:cNvSpPr txBox="1"/>
          <p:nvPr/>
        </p:nvSpPr>
        <p:spPr>
          <a:xfrm>
            <a:off x="2141942" y="2152255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31A7-D0E5-0295-CC6E-AE47B3FF103F}"/>
              </a:ext>
            </a:extLst>
          </p:cNvPr>
          <p:cNvSpPr txBox="1"/>
          <p:nvPr/>
        </p:nvSpPr>
        <p:spPr>
          <a:xfrm>
            <a:off x="1507578" y="1933279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Z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071FC-85B6-1571-373A-5D266A87EA4F}"/>
              </a:ext>
            </a:extLst>
          </p:cNvPr>
          <p:cNvSpPr txBox="1"/>
          <p:nvPr/>
        </p:nvSpPr>
        <p:spPr>
          <a:xfrm>
            <a:off x="1227543" y="2321847"/>
            <a:ext cx="28003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>
                <a:solidFill>
                  <a:srgbClr val="FF0000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X</a:t>
            </a:r>
            <a:endParaRPr lang="ko-KR" altLang="en-US" sz="1400" b="1" spc="-150" dirty="0">
              <a:solidFill>
                <a:srgbClr val="FF0000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7546-ADEB-D81B-70AB-6F3B11AF4983}"/>
              </a:ext>
            </a:extLst>
          </p:cNvPr>
          <p:cNvSpPr txBox="1"/>
          <p:nvPr/>
        </p:nvSpPr>
        <p:spPr>
          <a:xfrm>
            <a:off x="1507578" y="2567559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Sensor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21EE-13B3-7887-1638-98D283BC4753}"/>
              </a:ext>
            </a:extLst>
          </p:cNvPr>
          <p:cNvSpPr/>
          <p:nvPr/>
        </p:nvSpPr>
        <p:spPr>
          <a:xfrm>
            <a:off x="3878516" y="4151472"/>
            <a:ext cx="125730" cy="131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/>
              <p:nvPr/>
            </p:nvSpPr>
            <p:spPr>
              <a:xfrm>
                <a:off x="6101888" y="1434132"/>
                <a:ext cx="4936436" cy="482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ko-KR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Case 2. </a:t>
                </a:r>
                <a:r>
                  <a:rPr lang="ko-KR" altLang="en-US" sz="20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입구 끝점</a:t>
                </a:r>
                <a:endParaRPr lang="en-US" altLang="ko-KR" sz="20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좌표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(0, 7, -0.3), (0, 7, -2),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7, -0.3), (</a:t>
                </a:r>
                <a:r>
                  <a:rPr lang="en-US" altLang="ko-KR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0.4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, 7, -2)</a:t>
                </a: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수식</a:t>
                </a:r>
                <a:r>
                  <a:rPr lang="en-US" altLang="ko-KR" sz="12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𝑹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2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1" i="0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𝐬𝐢𝐧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𝒁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,  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r>
                      <a:rPr lang="en-US" altLang="ko-KR" sz="1200" b="1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𝒄𝒐</m:t>
                    </m:r>
                    <m:sSup>
                      <m:sSup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𝒏</m:t>
                        </m:r>
                      </m:e>
                      <m:sup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sz="1200" b="1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𝒀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𝑹𝒄𝒐𝒔</m:t>
                            </m:r>
                            <m:r>
                              <a:rPr lang="en-US" altLang="ko-KR" sz="1200" b="1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서울남산체 EB" panose="02020503020101020101" pitchFamily="18" charset="-127"/>
                              </a:rPr>
                              <m:t>𝝎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0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120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범위</a:t>
                </a:r>
                <a:r>
                  <a:rPr lang="en-US" altLang="ko-KR" sz="1400" b="0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𝝎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𝟏𝟓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𝟗𝟓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−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𝟐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𝟒𝟓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°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,  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𝜶</m:t>
                    </m:r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𝟎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, 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𝟑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.</m:t>
                        </m:r>
                        <m:r>
                          <a:rPr lang="en-US" altLang="ko-KR" sz="14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서울남산체 EB" panose="02020503020101020101" pitchFamily="18" charset="-127"/>
                          </a:rPr>
                          <m:t>𝟓𝟕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서울남산체 EB" panose="02020503020101020101" pitchFamily="18" charset="-127"/>
                      </a:rPr>
                      <m:t>  [°]</m:t>
                    </m:r>
                  </m:oMath>
                </a14:m>
                <a:endParaRPr lang="en-US" altLang="ko-KR" sz="14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FOV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에 따른 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Point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 개수</a:t>
                </a: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(Horizontal X Vertical):</a:t>
                </a: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XT-32: (13 X 20) = 260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 marL="628650" lvl="1" indent="-171450">
                  <a:lnSpc>
                    <a:spcPct val="18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QT-64: (6  X  9)  =  54</a:t>
                </a:r>
                <a:r>
                  <a:rPr lang="ko-KR" altLang="en-US" sz="1200" b="1" dirty="0">
                    <a:solidFill>
                      <a:srgbClr val="181818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개</a:t>
                </a: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endParaRPr lang="en-US" altLang="ko-KR" sz="1200" b="1" dirty="0">
                  <a:solidFill>
                    <a:srgbClr val="181818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0C4C6B-1E85-24C9-9222-141571B1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88" y="1434132"/>
                <a:ext cx="4936436" cy="4824975"/>
              </a:xfrm>
              <a:prstGeom prst="rect">
                <a:avLst/>
              </a:prstGeom>
              <a:blipFill>
                <a:blip r:embed="rId4"/>
                <a:stretch>
                  <a:fillRect l="-1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F62BAAB-EE05-6FA6-C510-9E29760222BC}"/>
              </a:ext>
            </a:extLst>
          </p:cNvPr>
          <p:cNvSpPr txBox="1"/>
          <p:nvPr/>
        </p:nvSpPr>
        <p:spPr>
          <a:xfrm>
            <a:off x="3442519" y="4151472"/>
            <a:ext cx="68911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spc="-15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Person</a:t>
            </a:r>
            <a:endParaRPr lang="ko-KR" altLang="en-US" sz="1400" spc="-15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94963062-A942-8102-DC65-6060B13CF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395494"/>
                  </p:ext>
                </p:extLst>
              </p:nvPr>
            </p:nvGraphicFramePr>
            <p:xfrm>
              <a:off x="6450563" y="2896077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=7.01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=−2.45°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=7.28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=−15.95°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=0°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=7.02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=−2.45°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=3.57°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=7.29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m</m:t>
                                    </m:r>
                                  </m:e>
                                </m:d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=−15.95°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181818"/>
                                        </a:solidFill>
                                        <a:latin typeface="Cambria Math" panose="02040503050406030204" pitchFamily="18" charset="0"/>
                                        <a:ea typeface="서울남산체 EB" panose="02020503020101020101" pitchFamily="18" charset="-127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200" b="0" i="1" dirty="0" smtClean="0">
                                    <a:solidFill>
                                      <a:srgbClr val="181818"/>
                                    </a:solidFill>
                                    <a:latin typeface="Cambria Math" panose="02040503050406030204" pitchFamily="18" charset="0"/>
                                    <a:ea typeface="서울남산체 EB" panose="02020503020101020101" pitchFamily="18" charset="-127"/>
                                  </a:rPr>
                                  <m:t>=3.57°</m:t>
                                </m:r>
                              </m:oMath>
                            </m:oMathPara>
                          </a14:m>
                          <a:endParaRPr lang="en-US" altLang="ko-KR" sz="1200" b="0" dirty="0">
                            <a:solidFill>
                              <a:srgbClr val="181818"/>
                            </a:solidFill>
                            <a:latin typeface="서울남산체 EB" panose="02020503020101020101" pitchFamily="18" charset="-127"/>
                            <a:ea typeface="서울남산체 EB" panose="020205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94963062-A942-8102-DC65-6060B13CF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395494"/>
                  </p:ext>
                </p:extLst>
              </p:nvPr>
            </p:nvGraphicFramePr>
            <p:xfrm>
              <a:off x="6450563" y="2896077"/>
              <a:ext cx="3710472" cy="1386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824">
                      <a:extLst>
                        <a:ext uri="{9D8B030D-6E8A-4147-A177-3AD203B41FA5}">
                          <a16:colId xmlns:a16="http://schemas.microsoft.com/office/drawing/2014/main" val="272406689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1756218364"/>
                        </a:ext>
                      </a:extLst>
                    </a:gridCol>
                    <a:gridCol w="1236824">
                      <a:extLst>
                        <a:ext uri="{9D8B030D-6E8A-4147-A177-3AD203B41FA5}">
                          <a16:colId xmlns:a16="http://schemas.microsoft.com/office/drawing/2014/main" val="3963173022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0828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0000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36938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82553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592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93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0"/>
    </mc:Choice>
    <mc:Fallback xmlns="">
      <p:transition spd="slow" advTm="648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9182</TotalTime>
  <Words>1218</Words>
  <Application>Microsoft Office PowerPoint</Application>
  <PresentationFormat>와이드스크린</PresentationFormat>
  <Paragraphs>263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</vt:lpstr>
      <vt:lpstr>서울남산체 EB</vt:lpstr>
      <vt:lpstr>KoPubWorld돋움체 Medium</vt:lpstr>
      <vt:lpstr>Poppins Light</vt:lpstr>
      <vt:lpstr>Wingdings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안 창민</cp:lastModifiedBy>
  <cp:revision>893</cp:revision>
  <dcterms:created xsi:type="dcterms:W3CDTF">2021-06-08T04:56:55Z</dcterms:created>
  <dcterms:modified xsi:type="dcterms:W3CDTF">2022-07-28T07:30:53Z</dcterms:modified>
</cp:coreProperties>
</file>