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2"/>
    <p:sldId id="403" r:id="rId3"/>
  </p:sldIdLst>
  <p:sldSz cx="12192000" cy="6858000"/>
  <p:notesSz cx="6858000" cy="9144000"/>
  <p:embeddedFontLst>
    <p:embeddedFont>
      <p:font typeface="Cambria Math" panose="02040503050406030204" pitchFamily="18" charset="0"/>
      <p:regular r:id="rId5"/>
    </p:embeddedFont>
    <p:embeddedFont>
      <p:font typeface="Poppins Light" panose="00000400000000000000" pitchFamily="2" charset="0"/>
      <p:regular r:id="rId6"/>
      <p:italic r:id="rId7"/>
    </p:embeddedFont>
    <p:embeddedFont>
      <p:font typeface="맑은 고딕" panose="020B0503020000020004" pitchFamily="50" charset="-127"/>
      <p:regular r:id="rId8"/>
      <p:bold r:id="rId9"/>
    </p:embeddedFont>
    <p:embeddedFont>
      <p:font typeface="서울남산체 EB" panose="02020503020101020101" pitchFamily="18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665" userDrawn="1">
          <p15:clr>
            <a:srgbClr val="A4A3A4"/>
          </p15:clr>
        </p15:guide>
        <p15:guide id="10" pos="6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D9D9D9"/>
    <a:srgbClr val="FFFFFF"/>
    <a:srgbClr val="0360AE"/>
    <a:srgbClr val="181818"/>
    <a:srgbClr val="E0E1E3"/>
    <a:srgbClr val="203265"/>
    <a:srgbClr val="D4DEED"/>
    <a:srgbClr val="5BA1B4"/>
    <a:srgbClr val="E7E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7206" autoAdjust="0"/>
  </p:normalViewPr>
  <p:slideViewPr>
    <p:cSldViewPr snapToGrid="0" showGuides="1">
      <p:cViewPr varScale="1">
        <p:scale>
          <a:sx n="134" d="100"/>
          <a:sy n="134" d="100"/>
        </p:scale>
        <p:origin x="139" y="110"/>
      </p:cViewPr>
      <p:guideLst>
        <p:guide orient="horz" pos="346"/>
        <p:guide pos="3840"/>
        <p:guide orient="horz" pos="2160"/>
        <p:guide orient="horz" pos="3974"/>
        <p:guide pos="665"/>
        <p:guide pos="6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7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41019-9F18-413F-B26E-0F558C84ABD5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83F59-9E60-4ADF-A2BF-D60AC9F92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5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7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496D56-D235-4D5F-8209-88E3BA2A8C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545"/>
            <a:ext cx="12192000" cy="6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D61CA0-0926-43FE-93D0-76A837307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0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ABC0EB-6EC3-4911-9ED8-DED6453FD189}"/>
              </a:ext>
            </a:extLst>
          </p:cNvPr>
          <p:cNvSpPr txBox="1"/>
          <p:nvPr userDrawn="1"/>
        </p:nvSpPr>
        <p:spPr>
          <a:xfrm>
            <a:off x="5785500" y="6605471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385EC-92C6-4A54-B7AE-E6B47CECB170}"/>
              </a:ext>
            </a:extLst>
          </p:cNvPr>
          <p:cNvSpPr txBox="1"/>
          <p:nvPr userDrawn="1"/>
        </p:nvSpPr>
        <p:spPr>
          <a:xfrm>
            <a:off x="7585525" y="243497"/>
            <a:ext cx="4258101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 algn="r"/>
            <a:r>
              <a:rPr lang="en-US" altLang="ko-KR" sz="24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MLP</a:t>
            </a:r>
            <a:endParaRPr lang="ko-KR" altLang="en-US" sz="2400" dirty="0">
              <a:solidFill>
                <a:schemeClr val="bg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388310E-80F0-4592-A9DD-A98144662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429" y="212106"/>
            <a:ext cx="5183908" cy="6201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28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서울남산체 EB" panose="02020503020101020101" pitchFamily="18" charset="-127"/>
              </a:defRPr>
            </a:lvl1pPr>
          </a:lstStyle>
          <a:p>
            <a:pPr marL="0" lvl="0">
              <a:lnSpc>
                <a:spcPct val="130000"/>
              </a:lnSpc>
            </a:pPr>
            <a:r>
              <a:rPr lang="ko-KR" altLang="en-US" dirty="0"/>
              <a:t>제목</a:t>
            </a:r>
            <a:r>
              <a:rPr lang="en-US" altLang="ko-KR" dirty="0"/>
              <a:t>(28)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35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D61CA0-0926-43FE-93D0-76A837307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0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ABC0EB-6EC3-4911-9ED8-DED6453FD189}"/>
              </a:ext>
            </a:extLst>
          </p:cNvPr>
          <p:cNvSpPr txBox="1"/>
          <p:nvPr userDrawn="1"/>
        </p:nvSpPr>
        <p:spPr>
          <a:xfrm>
            <a:off x="5785500" y="6605471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385EC-92C6-4A54-B7AE-E6B47CECB170}"/>
              </a:ext>
            </a:extLst>
          </p:cNvPr>
          <p:cNvSpPr txBox="1"/>
          <p:nvPr userDrawn="1"/>
        </p:nvSpPr>
        <p:spPr>
          <a:xfrm>
            <a:off x="223736" y="229179"/>
            <a:ext cx="3176282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 algn="l"/>
            <a:r>
              <a:rPr lang="en-US" altLang="ko-KR" sz="24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MLP</a:t>
            </a:r>
            <a:endParaRPr lang="ko-KR" altLang="en-US" sz="2400" dirty="0">
              <a:solidFill>
                <a:schemeClr val="bg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993030-1209-4D84-9C38-AA765E3AA91D}"/>
              </a:ext>
            </a:extLst>
          </p:cNvPr>
          <p:cNvSpPr/>
          <p:nvPr userDrawn="1"/>
        </p:nvSpPr>
        <p:spPr>
          <a:xfrm>
            <a:off x="0" y="890017"/>
            <a:ext cx="4659549" cy="5967984"/>
          </a:xfrm>
          <a:prstGeom prst="rect">
            <a:avLst/>
          </a:prstGeom>
          <a:solidFill>
            <a:srgbClr val="0360AE"/>
          </a:solidFill>
          <a:ln>
            <a:solidFill>
              <a:srgbClr val="036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09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6388A4-CBF4-4418-A557-58BCEB3A067B}"/>
              </a:ext>
            </a:extLst>
          </p:cNvPr>
          <p:cNvGrpSpPr/>
          <p:nvPr/>
        </p:nvGrpSpPr>
        <p:grpSpPr>
          <a:xfrm>
            <a:off x="1124761" y="1759696"/>
            <a:ext cx="9003962" cy="1732012"/>
            <a:chOff x="3225580" y="2020513"/>
            <a:chExt cx="9003962" cy="173201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5B46D8-6533-487B-BD0B-515008344FE8}"/>
                </a:ext>
              </a:extLst>
            </p:cNvPr>
            <p:cNvSpPr txBox="1"/>
            <p:nvPr/>
          </p:nvSpPr>
          <p:spPr>
            <a:xfrm>
              <a:off x="3225580" y="2020513"/>
              <a:ext cx="4759036" cy="71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MLP 2022-2 by</a:t>
              </a:r>
              <a:r>
                <a:rPr lang="ko-KR" altLang="en-US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 </a:t>
              </a:r>
              <a:r>
                <a:rPr lang="en-US" altLang="ko-KR" dirty="0" err="1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Y.K.Kim</a:t>
              </a:r>
              <a:br>
                <a:rPr lang="en-US" altLang="ko-KR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</a:br>
              <a:r>
                <a:rPr lang="en-US" altLang="ko-KR" sz="140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2022.07.28</a:t>
              </a:r>
              <a:endParaRPr lang="en-US" altLang="ko-KR" sz="1400" dirty="0"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BD886F-7920-4AE6-AA64-D10F7A29CE92}"/>
                </a:ext>
              </a:extLst>
            </p:cNvPr>
            <p:cNvSpPr txBox="1"/>
            <p:nvPr/>
          </p:nvSpPr>
          <p:spPr>
            <a:xfrm>
              <a:off x="3225580" y="3044639"/>
              <a:ext cx="900396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sz="4000" dirty="0" err="1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Luminar</a:t>
              </a:r>
              <a:r>
                <a:rPr lang="en-US" altLang="ko-KR" sz="4000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 Iris LiDAR</a:t>
              </a:r>
              <a:endParaRPr lang="ko-KR" altLang="en-US" sz="4000" dirty="0"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9BF8F1-0ABF-40AF-A27C-2E75F8B191F9}"/>
              </a:ext>
            </a:extLst>
          </p:cNvPr>
          <p:cNvSpPr txBox="1"/>
          <p:nvPr/>
        </p:nvSpPr>
        <p:spPr>
          <a:xfrm>
            <a:off x="6705601" y="4784448"/>
            <a:ext cx="4533186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21600502  </a:t>
            </a:r>
            <a:r>
              <a:rPr lang="en-US" altLang="ko-KR" dirty="0" err="1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SeongJu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Lee</a:t>
            </a:r>
          </a:p>
          <a:p>
            <a:pPr algn="r"/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21700421 </a:t>
            </a:r>
            <a:r>
              <a:rPr lang="en-US" altLang="ko-KR" dirty="0" err="1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ChangMin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EFFA4-DFCB-4C03-9DCF-1D2F75D30A78}"/>
              </a:ext>
            </a:extLst>
          </p:cNvPr>
          <p:cNvSpPr txBox="1"/>
          <p:nvPr/>
        </p:nvSpPr>
        <p:spPr>
          <a:xfrm>
            <a:off x="8271858" y="4352791"/>
            <a:ext cx="296692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한동대학교 기계제어공학부</a:t>
            </a:r>
          </a:p>
        </p:txBody>
      </p:sp>
    </p:spTree>
    <p:extLst>
      <p:ext uri="{BB962C8B-B14F-4D97-AF65-F5344CB8AC3E}">
        <p14:creationId xmlns:p14="http://schemas.microsoft.com/office/powerpoint/2010/main" val="150247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3"/>
    </mc:Choice>
    <mc:Fallback xmlns="">
      <p:transition spd="slow" advTm="58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Specification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55783601-D8D9-3E3A-68D7-1A603D8876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285696"/>
                  </p:ext>
                </p:extLst>
              </p:nvPr>
            </p:nvGraphicFramePr>
            <p:xfrm>
              <a:off x="1304519" y="1297714"/>
              <a:ext cx="3267728" cy="50966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9836">
                      <a:extLst>
                        <a:ext uri="{9D8B030D-6E8A-4147-A177-3AD203B41FA5}">
                          <a16:colId xmlns:a16="http://schemas.microsoft.com/office/drawing/2014/main" val="377924669"/>
                        </a:ext>
                      </a:extLst>
                    </a:gridCol>
                    <a:gridCol w="1767892">
                      <a:extLst>
                        <a:ext uri="{9D8B030D-6E8A-4147-A177-3AD203B41FA5}">
                          <a16:colId xmlns:a16="http://schemas.microsoft.com/office/drawing/2014/main" val="4194397871"/>
                        </a:ext>
                      </a:extLst>
                    </a:gridCol>
                  </a:tblGrid>
                  <a:tr h="456045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LUMINAR IRIS 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4969522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Type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Solid State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081018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Range Capability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250m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3847737"/>
                      </a:ext>
                    </a:extLst>
                  </a:tr>
                  <a:tr h="48765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Range Accuracy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1cm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8449169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FOV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(Horizontal)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i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120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1043241"/>
                      </a:ext>
                    </a:extLst>
                  </a:tr>
                  <a:tr h="50000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Resolution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</a:t>
                          </a:r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min.Horizontal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0.05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endParaRPr lang="en-US" altLang="ko-KR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9796861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FOV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(Vertical)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i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26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 to +26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375604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Resolution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</a:t>
                          </a:r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min.Vertical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i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0.05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39611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Software Configurable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640 lines/sec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3185719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Data Point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10,800,000 points/sec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4687575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Price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$500~1,000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327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55783601-D8D9-3E3A-68D7-1A603D8876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285696"/>
                  </p:ext>
                </p:extLst>
              </p:nvPr>
            </p:nvGraphicFramePr>
            <p:xfrm>
              <a:off x="1304519" y="1297714"/>
              <a:ext cx="3267728" cy="50966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9836">
                      <a:extLst>
                        <a:ext uri="{9D8B030D-6E8A-4147-A177-3AD203B41FA5}">
                          <a16:colId xmlns:a16="http://schemas.microsoft.com/office/drawing/2014/main" val="377924669"/>
                        </a:ext>
                      </a:extLst>
                    </a:gridCol>
                    <a:gridCol w="1767892">
                      <a:extLst>
                        <a:ext uri="{9D8B030D-6E8A-4147-A177-3AD203B41FA5}">
                          <a16:colId xmlns:a16="http://schemas.microsoft.com/office/drawing/2014/main" val="4194397871"/>
                        </a:ext>
                      </a:extLst>
                    </a:gridCol>
                  </a:tblGrid>
                  <a:tr h="456045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LUMINAR IRIS 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4969522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Type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Solid State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081018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Range Capability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250m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3847737"/>
                      </a:ext>
                    </a:extLst>
                  </a:tr>
                  <a:tr h="48765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Range Accuracy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880" t="-282500" r="-344" b="-66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449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FOV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(Horizontal)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880" t="-408000" r="-344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1043241"/>
                      </a:ext>
                    </a:extLst>
                  </a:tr>
                  <a:tr h="50000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Resolution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</a:t>
                          </a:r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min.Horizontal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880" t="-464634" r="-344" b="-4609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7968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FOV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(Vertical)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880" t="-617333" r="-344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3756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Resolution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</a:t>
                          </a:r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min.Vertical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880" t="-717333" r="-344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396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Software Configurable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640 lines/sec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3185719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Data Point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10,800,000 points/sec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4687575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Price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$500~1,000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327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75BD410-A75D-5778-4A3C-7BA1CB1E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004" y="1297714"/>
            <a:ext cx="4255477" cy="24194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3BF964-D09A-8633-71D2-A04642A66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355" y="3857299"/>
            <a:ext cx="4534773" cy="25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0"/>
    </mc:Choice>
    <mc:Fallback xmlns="">
      <p:transition spd="slow" advTm="648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0">
      <a:majorFont>
        <a:latin typeface="Poppins Medium"/>
        <a:ea typeface="Noto Sans KR Medium"/>
        <a:cs typeface=""/>
      </a:majorFont>
      <a:minorFont>
        <a:latin typeface="Poppins Light"/>
        <a:ea typeface="Noto Sans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181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18181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200" spc="-150" dirty="0">
            <a:solidFill>
              <a:srgbClr val="181818"/>
            </a:solidFill>
            <a:latin typeface="Noto Sans KR Medium" panose="020B0600000000000000" pitchFamily="34" charset="-127"/>
            <a:ea typeface="Noto Sans KR Medium" panose="020B0600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9082</TotalTime>
  <Words>84</Words>
  <Application>Microsoft Office PowerPoint</Application>
  <PresentationFormat>와이드스크린</PresentationFormat>
  <Paragraphs>32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Arial</vt:lpstr>
      <vt:lpstr>서울남산체 EB</vt:lpstr>
      <vt:lpstr>KoPubWorld돋움체 Medium</vt:lpstr>
      <vt:lpstr>Poppins Light</vt:lpstr>
      <vt:lpstr>Cambria Math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changsun.h</dc:creator>
  <cp:lastModifiedBy>안 창민</cp:lastModifiedBy>
  <cp:revision>889</cp:revision>
  <dcterms:created xsi:type="dcterms:W3CDTF">2021-06-08T04:56:55Z</dcterms:created>
  <dcterms:modified xsi:type="dcterms:W3CDTF">2022-07-28T05:50:56Z</dcterms:modified>
</cp:coreProperties>
</file>