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438" r:id="rId3"/>
    <p:sldId id="469" r:id="rId4"/>
    <p:sldId id="475" r:id="rId5"/>
    <p:sldId id="403" r:id="rId6"/>
    <p:sldId id="486" r:id="rId7"/>
    <p:sldId id="487" r:id="rId8"/>
    <p:sldId id="488" r:id="rId9"/>
    <p:sldId id="489" r:id="rId10"/>
    <p:sldId id="490" r:id="rId11"/>
  </p:sldIdLst>
  <p:sldSz cx="12192000" cy="6858000"/>
  <p:notesSz cx="6858000" cy="9144000"/>
  <p:embeddedFontLst>
    <p:embeddedFont>
      <p:font typeface="Poppins Light" panose="00000400000000000000" pitchFamily="2" charset="0"/>
      <p:regular r:id="rId13"/>
      <p: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서울남산체 EB" panose="020205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665" userDrawn="1">
          <p15:clr>
            <a:srgbClr val="A4A3A4"/>
          </p15:clr>
        </p15:guide>
        <p15:guide id="10" pos="6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D9D9D9"/>
    <a:srgbClr val="FFFFFF"/>
    <a:srgbClr val="0360AE"/>
    <a:srgbClr val="181818"/>
    <a:srgbClr val="E0E1E3"/>
    <a:srgbClr val="203265"/>
    <a:srgbClr val="D4DEED"/>
    <a:srgbClr val="5BA1B4"/>
    <a:srgbClr val="E7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7206" autoAdjust="0"/>
  </p:normalViewPr>
  <p:slideViewPr>
    <p:cSldViewPr snapToGrid="0" showGuides="1">
      <p:cViewPr varScale="1">
        <p:scale>
          <a:sx n="65" d="100"/>
          <a:sy n="65" d="100"/>
        </p:scale>
        <p:origin x="62" y="1579"/>
      </p:cViewPr>
      <p:guideLst>
        <p:guide orient="horz" pos="346"/>
        <p:guide pos="3840"/>
        <p:guide orient="horz" pos="2160"/>
        <p:guide orient="horz" pos="3974"/>
        <p:guide pos="665"/>
        <p:guide pos="6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7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1019-9F18-413F-B26E-0F558C84ABD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83F59-9E60-4ADF-A2BF-D60AC9F92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96D56-D235-4D5F-8209-88E3BA2A8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545"/>
            <a:ext cx="12192000" cy="6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7585525" y="243497"/>
            <a:ext cx="4258101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r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MLP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388310E-80F0-4592-A9DD-A98144662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429" y="212106"/>
            <a:ext cx="5183908" cy="6201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28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서울남산체 EB" panose="02020503020101020101" pitchFamily="18" charset="-127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ko-KR" altLang="en-US" dirty="0"/>
              <a:t>제목</a:t>
            </a:r>
            <a:r>
              <a:rPr lang="en-US" altLang="ko-KR" dirty="0"/>
              <a:t>(28)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3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223736" y="229179"/>
            <a:ext cx="3176282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l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MIP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993030-1209-4D84-9C38-AA765E3AA91D}"/>
              </a:ext>
            </a:extLst>
          </p:cNvPr>
          <p:cNvSpPr/>
          <p:nvPr userDrawn="1"/>
        </p:nvSpPr>
        <p:spPr>
          <a:xfrm>
            <a:off x="0" y="890017"/>
            <a:ext cx="4659549" cy="5967984"/>
          </a:xfrm>
          <a:prstGeom prst="rect">
            <a:avLst/>
          </a:prstGeom>
          <a:solidFill>
            <a:srgbClr val="0360AE"/>
          </a:solidFill>
          <a:ln>
            <a:solidFill>
              <a:srgbClr val="036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2.1018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6388A4-CBF4-4418-A557-58BCEB3A067B}"/>
              </a:ext>
            </a:extLst>
          </p:cNvPr>
          <p:cNvGrpSpPr/>
          <p:nvPr/>
        </p:nvGrpSpPr>
        <p:grpSpPr>
          <a:xfrm>
            <a:off x="1124761" y="1759696"/>
            <a:ext cx="9003962" cy="1923729"/>
            <a:chOff x="3225580" y="2020513"/>
            <a:chExt cx="9003962" cy="19237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5B46D8-6533-487B-BD0B-515008344FE8}"/>
                </a:ext>
              </a:extLst>
            </p:cNvPr>
            <p:cNvSpPr txBox="1"/>
            <p:nvPr/>
          </p:nvSpPr>
          <p:spPr>
            <a:xfrm>
              <a:off x="3225580" y="2020513"/>
              <a:ext cx="4759036" cy="71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MIP 2022-2 by</a:t>
              </a:r>
              <a:r>
                <a:rPr lang="ko-KR" altLang="en-US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 </a:t>
              </a:r>
              <a: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Y. K. Kim</a:t>
              </a:r>
              <a:b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</a:br>
              <a:r>
                <a:rPr lang="en-US" altLang="ko-KR" sz="1400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2022.08.11</a:t>
              </a:r>
              <a:endPara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BD886F-7920-4AE6-AA64-D10F7A29CE92}"/>
                </a:ext>
              </a:extLst>
            </p:cNvPr>
            <p:cNvSpPr txBox="1"/>
            <p:nvPr/>
          </p:nvSpPr>
          <p:spPr>
            <a:xfrm>
              <a:off x="3225580" y="2620803"/>
              <a:ext cx="9003962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sz="4000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XT-32 Environment, </a:t>
              </a:r>
              <a:r>
                <a:rPr lang="en-US" altLang="ko-KR" sz="4000" dirty="0" err="1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Blensor</a:t>
              </a:r>
              <a:r>
                <a:rPr lang="en-US" altLang="ko-KR" sz="4000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 Simulation, and 3D Detection Model</a:t>
              </a:r>
              <a:endParaRPr lang="ko-KR" altLang="en-US" sz="4000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9BF8F1-0ABF-40AF-A27C-2E75F8B191F9}"/>
              </a:ext>
            </a:extLst>
          </p:cNvPr>
          <p:cNvSpPr txBox="1"/>
          <p:nvPr/>
        </p:nvSpPr>
        <p:spPr>
          <a:xfrm>
            <a:off x="8556171" y="4784448"/>
            <a:ext cx="268261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21700421 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ChangMin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FFA4-DFCB-4C03-9DCF-1D2F75D30A78}"/>
              </a:ext>
            </a:extLst>
          </p:cNvPr>
          <p:cNvSpPr txBox="1"/>
          <p:nvPr/>
        </p:nvSpPr>
        <p:spPr>
          <a:xfrm>
            <a:off x="8271858" y="4352791"/>
            <a:ext cx="296692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한동대학교 기계제어공학부</a:t>
            </a:r>
          </a:p>
        </p:txBody>
      </p:sp>
    </p:spTree>
    <p:extLst>
      <p:ext uri="{BB962C8B-B14F-4D97-AF65-F5344CB8AC3E}">
        <p14:creationId xmlns:p14="http://schemas.microsoft.com/office/powerpoint/2010/main" val="15024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3"/>
    </mc:Choice>
    <mc:Fallback xmlns="">
      <p:transition spd="slow" advTm="58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1810-F1A3-8C4F-2E89-0FB37996F2F6}"/>
              </a:ext>
            </a:extLst>
          </p:cNvPr>
          <p:cNvSpPr txBox="1"/>
          <p:nvPr/>
        </p:nvSpPr>
        <p:spPr>
          <a:xfrm>
            <a:off x="454660" y="1423035"/>
            <a:ext cx="11303586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Zetong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Yang,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Yanan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Sun, Shu Liu, and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Jiaya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Jia. 3DSSD: Point-based 3D Single Stage Object Detector. In CVPR, 2020.2, 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https://arxiv.org/pdf/2002.10187.pdf</a:t>
            </a:r>
            <a:endParaRPr lang="en-US" altLang="ko-KR" spc="1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1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Maosheng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Ye,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Shuangjie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Xu, and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Tongyi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Cao.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HVNet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Hybrid Voxel Network for LiDAR Based 3D Object Detection. In CVPR, </a:t>
            </a:r>
            <a:endParaRPr lang="ko-KR" altLang="en-US" spc="1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71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80"/>
    </mc:Choice>
    <mc:Fallback>
      <p:transition spd="slow" advTm="64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C3771A-EE88-4DF3-B108-BD9C1929AF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0117" y="3183731"/>
            <a:ext cx="3249040" cy="4905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4800" spc="3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Contents</a:t>
            </a:r>
            <a:endParaRPr lang="ko-KR" altLang="en-US" sz="4800" spc="3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09461-DD6E-47E3-843E-FF539AAC4FE4}"/>
              </a:ext>
            </a:extLst>
          </p:cNvPr>
          <p:cNvSpPr txBox="1"/>
          <p:nvPr/>
        </p:nvSpPr>
        <p:spPr>
          <a:xfrm>
            <a:off x="6551487" y="2028616"/>
            <a:ext cx="5360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XT-32 Pre-Processing</a:t>
            </a:r>
          </a:p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Visualization</a:t>
            </a:r>
          </a:p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</a:t>
            </a:r>
            <a:r>
              <a:rPr lang="en-US" altLang="ko-KR" sz="20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Blensor</a:t>
            </a: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3D Modeling</a:t>
            </a:r>
          </a:p>
          <a:p>
            <a:pPr marL="228600" indent="-228600">
              <a:lnSpc>
                <a:spcPct val="180000"/>
              </a:lnSpc>
              <a:buFontTx/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3D Object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19989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99000"/>
    </mc:Choice>
    <mc:Fallback xmlns="">
      <p:transition spd="slow" advTm="86399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XT-32 Pre-Processing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7BBE23-05DD-4AEA-A778-DE86C883C261}"/>
              </a:ext>
            </a:extLst>
          </p:cNvPr>
          <p:cNvGrpSpPr/>
          <p:nvPr/>
        </p:nvGrpSpPr>
        <p:grpSpPr>
          <a:xfrm>
            <a:off x="1064550" y="1143912"/>
            <a:ext cx="3370290" cy="544765"/>
            <a:chOff x="1206557" y="1499841"/>
            <a:chExt cx="3370290" cy="544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CAC4C6-7427-4939-886F-78677AEB4E12}"/>
                </a:ext>
              </a:extLst>
            </p:cNvPr>
            <p:cNvSpPr txBox="1"/>
            <p:nvPr/>
          </p:nvSpPr>
          <p:spPr>
            <a:xfrm>
              <a:off x="1473257" y="1499841"/>
              <a:ext cx="3103590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Procedure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13C8F8-9B7F-4BAD-A08E-0F28E83AE7BA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6535CE-8C39-F59F-B45B-5C476E45446E}"/>
              </a:ext>
            </a:extLst>
          </p:cNvPr>
          <p:cNvSpPr txBox="1"/>
          <p:nvPr/>
        </p:nvSpPr>
        <p:spPr>
          <a:xfrm>
            <a:off x="1064550" y="2064946"/>
            <a:ext cx="702789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XT-32</a:t>
            </a: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PCAP</a:t>
            </a: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Format -&gt; PCD (MATLAB 2022a)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PCD -&gt; bin (Python 2.7, Ubuntu 20.04)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9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6"/>
    </mc:Choice>
    <mc:Fallback xmlns="">
      <p:transition spd="slow" advTm="54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3A8A84-CF90-1D68-C3E2-379A6D649376}"/>
              </a:ext>
            </a:extLst>
          </p:cNvPr>
          <p:cNvGrpSpPr/>
          <p:nvPr/>
        </p:nvGrpSpPr>
        <p:grpSpPr>
          <a:xfrm>
            <a:off x="2110957" y="852646"/>
            <a:ext cx="7970083" cy="5221118"/>
            <a:chOff x="2110957" y="852646"/>
            <a:chExt cx="7970083" cy="522111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6055BA-08C0-DA6E-8CC1-B3630DC7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57" y="1410855"/>
              <a:ext cx="7970083" cy="46629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0D1FBD-1584-2A4E-0CB6-C161FF902A17}"/>
                </a:ext>
              </a:extLst>
            </p:cNvPr>
            <p:cNvSpPr txBox="1"/>
            <p:nvPr/>
          </p:nvSpPr>
          <p:spPr>
            <a:xfrm>
              <a:off x="5310187" y="852646"/>
              <a:ext cx="157162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pc="1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Frame 120</a:t>
              </a:r>
              <a:endParaRPr lang="ko-KR" altLang="en-US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B0F7AE-EE2C-8380-B275-F47323CCCD54}"/>
              </a:ext>
            </a:extLst>
          </p:cNvPr>
          <p:cNvGrpSpPr/>
          <p:nvPr/>
        </p:nvGrpSpPr>
        <p:grpSpPr>
          <a:xfrm>
            <a:off x="2110957" y="852646"/>
            <a:ext cx="7970083" cy="5221118"/>
            <a:chOff x="2110957" y="852646"/>
            <a:chExt cx="7970083" cy="52211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B16E93-2F31-0B67-E2A2-F8B211DA6722}"/>
                </a:ext>
              </a:extLst>
            </p:cNvPr>
            <p:cNvSpPr txBox="1"/>
            <p:nvPr/>
          </p:nvSpPr>
          <p:spPr>
            <a:xfrm>
              <a:off x="5310184" y="852646"/>
              <a:ext cx="157162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pc="1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Frame 310</a:t>
              </a:r>
              <a:endParaRPr lang="ko-KR" altLang="en-US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pic>
          <p:nvPicPr>
            <p:cNvPr id="24" name="그림 2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6C20E3-C755-C136-A349-2FBCA30B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57" y="1410855"/>
              <a:ext cx="7970083" cy="4662909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B49985-4C9D-4FE8-15AD-4A0C656C19C3}"/>
              </a:ext>
            </a:extLst>
          </p:cNvPr>
          <p:cNvGrpSpPr/>
          <p:nvPr/>
        </p:nvGrpSpPr>
        <p:grpSpPr>
          <a:xfrm>
            <a:off x="2110956" y="852646"/>
            <a:ext cx="7970083" cy="5599527"/>
            <a:chOff x="2110956" y="852646"/>
            <a:chExt cx="7970083" cy="55995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2A5451-B1AA-C543-8B6E-17ECC4A0A2B2}"/>
                </a:ext>
              </a:extLst>
            </p:cNvPr>
            <p:cNvSpPr txBox="1"/>
            <p:nvPr/>
          </p:nvSpPr>
          <p:spPr>
            <a:xfrm>
              <a:off x="5310184" y="852646"/>
              <a:ext cx="157162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pc="1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Frame 400</a:t>
              </a:r>
              <a:endParaRPr lang="ko-KR" altLang="en-US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8126294-3247-0E80-E667-2B7EC3831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56" y="1410855"/>
              <a:ext cx="7970083" cy="504131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728425-3859-380E-9CAC-09DD168A04BE}"/>
              </a:ext>
            </a:extLst>
          </p:cNvPr>
          <p:cNvSpPr txBox="1"/>
          <p:nvPr/>
        </p:nvSpPr>
        <p:spPr>
          <a:xfrm>
            <a:off x="594360" y="3157533"/>
            <a:ext cx="1594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spc="10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Pedestrian</a:t>
            </a:r>
          </a:p>
          <a:p>
            <a:pPr algn="l">
              <a:lnSpc>
                <a:spcPct val="150000"/>
              </a:lnSpc>
            </a:pPr>
            <a:r>
              <a:rPr lang="en-US" altLang="ko-KR" sz="1600" spc="100" dirty="0">
                <a:solidFill>
                  <a:schemeClr val="accent6">
                    <a:lumMod val="7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Cyclist</a:t>
            </a:r>
          </a:p>
          <a:p>
            <a:pPr algn="l">
              <a:lnSpc>
                <a:spcPct val="150000"/>
              </a:lnSpc>
            </a:pPr>
            <a:r>
              <a:rPr lang="en-US" altLang="ko-KR" sz="1600" spc="100" dirty="0">
                <a:solidFill>
                  <a:schemeClr val="accent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Car</a:t>
            </a:r>
            <a:endParaRPr lang="ko-KR" altLang="en-US" sz="1600" spc="100" dirty="0">
              <a:solidFill>
                <a:schemeClr val="accent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 err="1"/>
              <a:t>Blensor</a:t>
            </a:r>
            <a:r>
              <a:rPr lang="en-US" altLang="ko-KR" dirty="0"/>
              <a:t> 3D Modeling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A27DF1-0BE4-EC6A-0154-C1D3E0273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3" y="1748790"/>
            <a:ext cx="5554980" cy="3867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7FFCA7-6FDE-7D6C-990D-AA0A06078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52" y="1748790"/>
            <a:ext cx="6288855" cy="3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3D Object Detection Model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693832-4B5B-F8B4-F6AC-39F528941B6B}"/>
              </a:ext>
            </a:extLst>
          </p:cNvPr>
          <p:cNvGrpSpPr/>
          <p:nvPr/>
        </p:nvGrpSpPr>
        <p:grpSpPr>
          <a:xfrm>
            <a:off x="1064550" y="1143912"/>
            <a:ext cx="9639645" cy="544765"/>
            <a:chOff x="1206557" y="1499841"/>
            <a:chExt cx="9639645" cy="5447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6B489-2BC9-1F75-5C71-13E2A313DD9E}"/>
                </a:ext>
              </a:extLst>
            </p:cNvPr>
            <p:cNvSpPr txBox="1"/>
            <p:nvPr/>
          </p:nvSpPr>
          <p:spPr>
            <a:xfrm>
              <a:off x="1473256" y="1499841"/>
              <a:ext cx="937294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3DSSD: Point-based 3D Single Stage Object Detector (2020.02)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30E6EBB-D73F-B967-BEAC-E289D9074D24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2D8A120-D84D-832C-C0A1-7ABA5AA6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688677"/>
            <a:ext cx="11164267" cy="329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873C6A-324C-6409-BE10-AFB94D1B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33" y="1760553"/>
            <a:ext cx="4758332" cy="3716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A987D0-5F62-8A1F-6A28-25155787C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81" y="5476837"/>
            <a:ext cx="10228768" cy="11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6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80"/>
    </mc:Choice>
    <mc:Fallback>
      <p:transition spd="slow" advTm="6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3D Object Detection Model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693832-4B5B-F8B4-F6AC-39F528941B6B}"/>
              </a:ext>
            </a:extLst>
          </p:cNvPr>
          <p:cNvGrpSpPr/>
          <p:nvPr/>
        </p:nvGrpSpPr>
        <p:grpSpPr>
          <a:xfrm>
            <a:off x="566564" y="1247537"/>
            <a:ext cx="11263485" cy="544765"/>
            <a:chOff x="1206557" y="1499841"/>
            <a:chExt cx="11163163" cy="5447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6B489-2BC9-1F75-5C71-13E2A313DD9E}"/>
                </a:ext>
              </a:extLst>
            </p:cNvPr>
            <p:cNvSpPr txBox="1"/>
            <p:nvPr/>
          </p:nvSpPr>
          <p:spPr>
            <a:xfrm>
              <a:off x="1473256" y="1499841"/>
              <a:ext cx="10896464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 err="1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HVNet</a:t>
              </a:r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: Hybrid Voxel Network for LiDAR Based 3D Object Detection (2020.03)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30E6EBB-D73F-B967-BEAC-E289D9074D24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C019D61-693E-7167-B8EB-577CE458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9" y="1792302"/>
            <a:ext cx="11789162" cy="47629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02A77C-396B-0781-EAC0-1D070B63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4" y="2337067"/>
            <a:ext cx="10019770" cy="36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80"/>
    </mc:Choice>
    <mc:Fallback>
      <p:transition spd="slow" advTm="6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3D Object Detection Model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693832-4B5B-F8B4-F6AC-39F528941B6B}"/>
              </a:ext>
            </a:extLst>
          </p:cNvPr>
          <p:cNvGrpSpPr/>
          <p:nvPr/>
        </p:nvGrpSpPr>
        <p:grpSpPr>
          <a:xfrm>
            <a:off x="417974" y="1378684"/>
            <a:ext cx="11514946" cy="488211"/>
            <a:chOff x="1206557" y="1528118"/>
            <a:chExt cx="11412384" cy="488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6B489-2BC9-1F75-5C71-13E2A313DD9E}"/>
                </a:ext>
              </a:extLst>
            </p:cNvPr>
            <p:cNvSpPr txBox="1"/>
            <p:nvPr/>
          </p:nvSpPr>
          <p:spPr>
            <a:xfrm>
              <a:off x="1473256" y="1528118"/>
              <a:ext cx="11145685" cy="488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2100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HVPR: Hybrid Voxel-Point Representation for Single-stage 3D Object Detection (2021.04)</a:t>
              </a:r>
              <a:endParaRPr lang="ko-KR" altLang="en-US" sz="2100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30E6EBB-D73F-B967-BEAC-E289D9074D24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0D88B22-4CFE-C969-2F81-AB2390D7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9" y="2382371"/>
            <a:ext cx="11504930" cy="3301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7A9B5C-5710-2D9A-19A5-BF962676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60" y="2268386"/>
            <a:ext cx="9329879" cy="38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5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80"/>
    </mc:Choice>
    <mc:Fallback>
      <p:transition spd="slow" advTm="6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3D Object Detection Model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068FD36-AF1A-74EA-E143-9473E4692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20942"/>
              </p:ext>
            </p:extLst>
          </p:nvPr>
        </p:nvGraphicFramePr>
        <p:xfrm>
          <a:off x="688975" y="1439756"/>
          <a:ext cx="650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190">
                  <a:extLst>
                    <a:ext uri="{9D8B030D-6E8A-4147-A177-3AD203B41FA5}">
                      <a16:colId xmlns:a16="http://schemas.microsoft.com/office/drawing/2014/main" val="852298332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17387576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674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697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Type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Stage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Method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RunTime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(Hz)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98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Point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One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3DSSD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865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Voxel-PI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(Pseudo Image)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SECOND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857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PointPillars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42.4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91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HVNet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318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HVPR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EB" panose="02020503020101020101" pitchFamily="18" charset="-127"/>
                          <a:ea typeface="서울남산체 EB" panose="02020503020101020101" pitchFamily="18" charset="-127"/>
                        </a:rPr>
                        <a:t>36.1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EB" panose="02020503020101020101" pitchFamily="18" charset="-127"/>
                        <a:ea typeface="서울남산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6103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CF1810-F1A3-8C4F-2E89-0FB37996F2F6}"/>
              </a:ext>
            </a:extLst>
          </p:cNvPr>
          <p:cNvSpPr txBox="1"/>
          <p:nvPr/>
        </p:nvSpPr>
        <p:spPr>
          <a:xfrm>
            <a:off x="688975" y="4377690"/>
            <a:ext cx="770953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Running Time: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PointPillars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&gt; HVPR &gt;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HVNet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&gt; 3DSSD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1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Performance: 3DSSD &gt; HVPR &gt;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HVNet</a:t>
            </a:r>
            <a:r>
              <a:rPr lang="en-US" altLang="ko-KR" spc="1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&gt;= </a:t>
            </a:r>
            <a:r>
              <a:rPr lang="en-US" altLang="ko-KR" spc="100" dirty="0" err="1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PointPillars</a:t>
            </a:r>
            <a:endParaRPr lang="ko-KR" altLang="en-US" spc="1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62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80"/>
    </mc:Choice>
    <mc:Fallback>
      <p:transition spd="slow" advTm="648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9385</TotalTime>
  <Words>237</Words>
  <Application>Microsoft Office PowerPoint</Application>
  <PresentationFormat>와이드스크린</PresentationFormat>
  <Paragraphs>55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서울남산체 EB</vt:lpstr>
      <vt:lpstr>KoPubWorld돋움체 Medium</vt:lpstr>
      <vt:lpstr>맑은 고딕</vt:lpstr>
      <vt:lpstr>Poppins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안 창민</cp:lastModifiedBy>
  <cp:revision>898</cp:revision>
  <dcterms:created xsi:type="dcterms:W3CDTF">2021-06-08T04:56:55Z</dcterms:created>
  <dcterms:modified xsi:type="dcterms:W3CDTF">2022-08-10T16:11:24Z</dcterms:modified>
</cp:coreProperties>
</file>