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2" r:id="rId4"/>
    <p:sldId id="276" r:id="rId5"/>
    <p:sldId id="271" r:id="rId6"/>
    <p:sldId id="268" r:id="rId7"/>
    <p:sldId id="267" r:id="rId8"/>
    <p:sldId id="264" r:id="rId9"/>
    <p:sldId id="27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B5E"/>
    <a:srgbClr val="419DF9"/>
    <a:srgbClr val="2482DA"/>
    <a:srgbClr val="FFFFFF"/>
    <a:srgbClr val="3A69D5"/>
    <a:srgbClr val="4F59CA"/>
    <a:srgbClr val="38ADE3"/>
    <a:srgbClr val="ECEFF2"/>
    <a:srgbClr val="FAFBFD"/>
    <a:srgbClr val="F8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2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9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0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0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2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E244-AA7C-4579-9908-07F33D3EB9D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A16B-1058-4B2E-BBA1-591946D1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7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381194-088E-F7AC-4235-E0AF7A3404A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3A3E4D-422A-9AC6-A21E-FED9EA9DBEE2}"/>
              </a:ext>
            </a:extLst>
          </p:cNvPr>
          <p:cNvSpPr txBox="1"/>
          <p:nvPr/>
        </p:nvSpPr>
        <p:spPr>
          <a:xfrm>
            <a:off x="1814816" y="241051"/>
            <a:ext cx="185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rgbClr val="00589B"/>
                </a:solidFill>
                <a:latin typeface="Open Sans SemiBold" panose="020B0604020202020204" pitchFamily="34" charset="0"/>
                <a:cs typeface="Open Sans SemiBold" panose="020B0604020202020204" pitchFamily="34" charset="0"/>
              </a:rPr>
              <a:t>ASK</a:t>
            </a:r>
            <a:endParaRPr lang="ko-KR" altLang="en-US" sz="5400" b="1">
              <a:solidFill>
                <a:srgbClr val="00589B"/>
              </a:solidFill>
              <a:latin typeface="Open Sans SemiBold" panose="020B0604020202020204" pitchFamily="34" charset="0"/>
              <a:cs typeface="Open Sans SemiBold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F0FA83-6725-78E9-22FF-05D5031DF887}"/>
              </a:ext>
            </a:extLst>
          </p:cNvPr>
          <p:cNvGrpSpPr/>
          <p:nvPr/>
        </p:nvGrpSpPr>
        <p:grpSpPr>
          <a:xfrm>
            <a:off x="3762284" y="3856152"/>
            <a:ext cx="4551006" cy="3003455"/>
            <a:chOff x="2032518" y="3857101"/>
            <a:chExt cx="8126964" cy="300345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8C0D838-E4B4-87A8-25DD-18A3E954BEE3}"/>
                </a:ext>
              </a:extLst>
            </p:cNvPr>
            <p:cNvSpPr/>
            <p:nvPr/>
          </p:nvSpPr>
          <p:spPr>
            <a:xfrm>
              <a:off x="2032518" y="3857101"/>
              <a:ext cx="8126964" cy="30034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E408E80-10B1-F5A7-0718-A596D83C6F04}"/>
                </a:ext>
              </a:extLst>
            </p:cNvPr>
            <p:cNvCxnSpPr>
              <a:cxnSpLocks/>
            </p:cNvCxnSpPr>
            <p:nvPr/>
          </p:nvCxnSpPr>
          <p:spPr>
            <a:xfrm>
              <a:off x="2032518" y="4071644"/>
              <a:ext cx="8126964" cy="0"/>
            </a:xfrm>
            <a:prstGeom prst="line">
              <a:avLst/>
            </a:prstGeom>
            <a:ln w="19050">
              <a:solidFill>
                <a:srgbClr val="0058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D3BA3FB-75AF-FA57-78D4-875FA1DE472D}"/>
                </a:ext>
              </a:extLst>
            </p:cNvPr>
            <p:cNvSpPr/>
            <p:nvPr/>
          </p:nvSpPr>
          <p:spPr>
            <a:xfrm>
              <a:off x="2164080" y="3927600"/>
              <a:ext cx="45719" cy="45719"/>
            </a:xfrm>
            <a:prstGeom prst="ellips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914ECD9-5FCE-B651-D207-30F8958D85E7}"/>
                </a:ext>
              </a:extLst>
            </p:cNvPr>
            <p:cNvSpPr/>
            <p:nvPr/>
          </p:nvSpPr>
          <p:spPr>
            <a:xfrm>
              <a:off x="2316480" y="3927600"/>
              <a:ext cx="45719" cy="45719"/>
            </a:xfrm>
            <a:prstGeom prst="ellips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57C7986-9B74-77B7-5C4B-46EAC0AD6D44}"/>
                </a:ext>
              </a:extLst>
            </p:cNvPr>
            <p:cNvSpPr/>
            <p:nvPr/>
          </p:nvSpPr>
          <p:spPr>
            <a:xfrm>
              <a:off x="2476500" y="3927600"/>
              <a:ext cx="45719" cy="45719"/>
            </a:xfrm>
            <a:prstGeom prst="ellips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 descr="텍스트, 노트북, 컴퓨터, 사용중이(가) 표시된 사진&#10;&#10;자동 생성된 설명">
            <a:extLst>
              <a:ext uri="{FF2B5EF4-FFF2-40B4-BE49-F238E27FC236}">
                <a16:creationId xmlns:a16="http://schemas.microsoft.com/office/drawing/2014/main" id="{1EE6CF45-F8F2-4926-327F-E0A75844125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40" y="4086004"/>
            <a:ext cx="4533319" cy="277199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86959CA-32CB-1B06-64B5-5BD25C6250B6}"/>
              </a:ext>
            </a:extLst>
          </p:cNvPr>
          <p:cNvGrpSpPr/>
          <p:nvPr/>
        </p:nvGrpSpPr>
        <p:grpSpPr>
          <a:xfrm>
            <a:off x="1352306" y="655091"/>
            <a:ext cx="9487386" cy="3081337"/>
            <a:chOff x="1352306" y="655091"/>
            <a:chExt cx="9487386" cy="308133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2F32E8B-BC42-DAC5-684A-D262E350B7A7}"/>
                </a:ext>
              </a:extLst>
            </p:cNvPr>
            <p:cNvGrpSpPr/>
            <p:nvPr/>
          </p:nvGrpSpPr>
          <p:grpSpPr>
            <a:xfrm>
              <a:off x="1352306" y="655091"/>
              <a:ext cx="9487386" cy="3081337"/>
              <a:chOff x="657225" y="885825"/>
              <a:chExt cx="10910888" cy="3081337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6C6441B-ABA1-C571-C56D-6E4EA2F1F68A}"/>
                  </a:ext>
                </a:extLst>
              </p:cNvPr>
              <p:cNvCxnSpPr/>
              <p:nvPr/>
            </p:nvCxnSpPr>
            <p:spPr>
              <a:xfrm>
                <a:off x="720000" y="933450"/>
                <a:ext cx="0" cy="3028950"/>
              </a:xfrm>
              <a:prstGeom prst="line">
                <a:avLst/>
              </a:prstGeom>
              <a:ln w="19050">
                <a:solidFill>
                  <a:srgbClr val="0058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937026B-CBE0-F2C3-A588-38F0958931AD}"/>
                  </a:ext>
                </a:extLst>
              </p:cNvPr>
              <p:cNvSpPr/>
              <p:nvPr/>
            </p:nvSpPr>
            <p:spPr>
              <a:xfrm>
                <a:off x="657225" y="885825"/>
                <a:ext cx="123825" cy="104775"/>
              </a:xfrm>
              <a:prstGeom prst="rect">
                <a:avLst/>
              </a:prstGeom>
              <a:solidFill>
                <a:srgbClr val="00589B"/>
              </a:solidFill>
              <a:ln>
                <a:solidFill>
                  <a:srgbClr val="005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A1527D9-D02D-EC0B-03DF-9C8DB9E083A3}"/>
                  </a:ext>
                </a:extLst>
              </p:cNvPr>
              <p:cNvSpPr/>
              <p:nvPr/>
            </p:nvSpPr>
            <p:spPr>
              <a:xfrm>
                <a:off x="11444287" y="885825"/>
                <a:ext cx="123825" cy="104775"/>
              </a:xfrm>
              <a:prstGeom prst="rect">
                <a:avLst/>
              </a:prstGeom>
              <a:solidFill>
                <a:srgbClr val="00589B"/>
              </a:solidFill>
              <a:ln>
                <a:solidFill>
                  <a:srgbClr val="005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7DF7B961-1ABE-7D05-9867-38742E922672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2983941" y="938213"/>
                <a:ext cx="8460346" cy="0"/>
              </a:xfrm>
              <a:prstGeom prst="line">
                <a:avLst/>
              </a:prstGeom>
              <a:ln w="19050">
                <a:solidFill>
                  <a:srgbClr val="0058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28B34B-CB37-7D2E-D4BC-1E3AE667699D}"/>
                  </a:ext>
                </a:extLst>
              </p:cNvPr>
              <p:cNvSpPr/>
              <p:nvPr/>
            </p:nvSpPr>
            <p:spPr>
              <a:xfrm>
                <a:off x="657225" y="3857625"/>
                <a:ext cx="123825" cy="104775"/>
              </a:xfrm>
              <a:prstGeom prst="rect">
                <a:avLst/>
              </a:prstGeom>
              <a:solidFill>
                <a:srgbClr val="00589B"/>
              </a:solidFill>
              <a:ln>
                <a:solidFill>
                  <a:srgbClr val="005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1E48E00-53CF-AFE4-F3FD-51D51A298602}"/>
                  </a:ext>
                </a:extLst>
              </p:cNvPr>
              <p:cNvSpPr/>
              <p:nvPr/>
            </p:nvSpPr>
            <p:spPr>
              <a:xfrm>
                <a:off x="11444288" y="3862387"/>
                <a:ext cx="123825" cy="104775"/>
              </a:xfrm>
              <a:prstGeom prst="rect">
                <a:avLst/>
              </a:prstGeom>
              <a:solidFill>
                <a:srgbClr val="00589B"/>
              </a:solidFill>
              <a:ln>
                <a:solidFill>
                  <a:srgbClr val="005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B93C5E3-8840-3D22-E609-DA1A1A97BA9D}"/>
                  </a:ext>
                </a:extLst>
              </p:cNvPr>
              <p:cNvCxnSpPr>
                <a:cxnSpLocks/>
                <a:stCxn id="18" idx="1"/>
                <a:endCxn id="19" idx="1"/>
              </p:cNvCxnSpPr>
              <p:nvPr/>
            </p:nvCxnSpPr>
            <p:spPr>
              <a:xfrm>
                <a:off x="657225" y="3910013"/>
                <a:ext cx="10787063" cy="4762"/>
              </a:xfrm>
              <a:prstGeom prst="line">
                <a:avLst/>
              </a:prstGeom>
              <a:ln w="19050">
                <a:solidFill>
                  <a:srgbClr val="0058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AE23624-5F4F-C4BD-6577-944C6A89A1EA}"/>
                  </a:ext>
                </a:extLst>
              </p:cNvPr>
              <p:cNvCxnSpPr/>
              <p:nvPr/>
            </p:nvCxnSpPr>
            <p:spPr>
              <a:xfrm>
                <a:off x="11510475" y="933450"/>
                <a:ext cx="0" cy="3028950"/>
              </a:xfrm>
              <a:prstGeom prst="line">
                <a:avLst/>
              </a:prstGeom>
              <a:ln w="19050">
                <a:solidFill>
                  <a:srgbClr val="0058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56C0ED2-964C-9C97-BE8F-C40DDEB5B2E3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1050" y="938213"/>
                <a:ext cx="394952" cy="0"/>
              </a:xfrm>
              <a:prstGeom prst="line">
                <a:avLst/>
              </a:prstGeom>
              <a:ln w="19050">
                <a:solidFill>
                  <a:srgbClr val="0058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922B48-108A-F83F-F8D8-499EBDDFFEC2}"/>
                </a:ext>
              </a:extLst>
            </p:cNvPr>
            <p:cNvSpPr txBox="1"/>
            <p:nvPr/>
          </p:nvSpPr>
          <p:spPr>
            <a:xfrm>
              <a:off x="1658631" y="1219719"/>
              <a:ext cx="89322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소규모 중소기업대상 </a:t>
              </a:r>
              <a:r>
                <a:rPr lang="en-US" altLang="ko-KR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ERP Web</a:t>
              </a:r>
              <a:r>
                <a:rPr lang="ko-KR" altLang="en-US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서비스</a:t>
              </a:r>
              <a:endPara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en-US" altLang="ko-KR" sz="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간편 휴가</a:t>
              </a:r>
              <a:r>
                <a:rPr lang="en-US" altLang="ko-KR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경비 신청 </a:t>
              </a:r>
              <a:r>
                <a:rPr lang="en-US" altLang="ko-KR" sz="2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App</a:t>
              </a:r>
              <a:endPara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6F01C6-C72E-3A2E-DB99-9A0FB57F8D12}"/>
                </a:ext>
              </a:extLst>
            </p:cNvPr>
            <p:cNvSpPr txBox="1"/>
            <p:nvPr/>
          </p:nvSpPr>
          <p:spPr>
            <a:xfrm>
              <a:off x="1701187" y="2490164"/>
              <a:ext cx="6821534" cy="729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</a:t>
              </a:r>
              <a:endPara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[</a:t>
              </a:r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조창훈</a:t>
              </a:r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이재문</a:t>
              </a:r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최범근</a:t>
              </a:r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신종락</a:t>
              </a:r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]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65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5AD-9762-0748-1058-5F235E762999}"/>
              </a:ext>
            </a:extLst>
          </p:cNvPr>
          <p:cNvSpPr txBox="1"/>
          <p:nvPr/>
        </p:nvSpPr>
        <p:spPr>
          <a:xfrm>
            <a:off x="146495" y="74371"/>
            <a:ext cx="9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8FF8-86F1-C96E-32E9-C5F26D33BA6A}"/>
              </a:ext>
            </a:extLst>
          </p:cNvPr>
          <p:cNvSpPr txBox="1"/>
          <p:nvPr/>
        </p:nvSpPr>
        <p:spPr>
          <a:xfrm>
            <a:off x="933855" y="166703"/>
            <a:ext cx="516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</a:t>
            </a:r>
            <a:endParaRPr lang="en-US" altLang="ko-KR" sz="3200" b="1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0466A-38E6-CD26-97B0-145505F108F8}"/>
              </a:ext>
            </a:extLst>
          </p:cNvPr>
          <p:cNvSpPr txBox="1"/>
          <p:nvPr/>
        </p:nvSpPr>
        <p:spPr>
          <a:xfrm>
            <a:off x="519766" y="936144"/>
            <a:ext cx="112499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무료 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ERP 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제공으로 인한 사용자의 지출 비용 감소</a:t>
            </a:r>
            <a:endParaRPr lang="en-US" altLang="ko-KR" sz="16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대상 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소규모 중소기업 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필요한 기능 제공으로 사용자 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편리성 증가</a:t>
            </a:r>
            <a:endParaRPr lang="en-US" altLang="ko-KR" sz="16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제공하는 경비신청 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퇴근 등록 등의 기능들을 통해 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 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사용자들의 편의성 증가</a:t>
            </a:r>
            <a:endParaRPr lang="en-US" altLang="ko-KR" sz="16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추후 홈택스 연동으로 세무 관련 처리 편의성 증가</a:t>
            </a:r>
            <a:endParaRPr lang="en-US" altLang="ko-KR" sz="16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제고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유통 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 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생산</a:t>
            </a:r>
            <a:r>
              <a:rPr lang="en-US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제조 관련 서비스를 추가하여 서비스 확장성 증가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en-US" altLang="ko-KR" sz="16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32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5AD-9762-0748-1058-5F235E762999}"/>
              </a:ext>
            </a:extLst>
          </p:cNvPr>
          <p:cNvSpPr txBox="1"/>
          <p:nvPr/>
        </p:nvSpPr>
        <p:spPr>
          <a:xfrm>
            <a:off x="146495" y="74371"/>
            <a:ext cx="9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8FF8-86F1-C96E-32E9-C5F26D33BA6A}"/>
              </a:ext>
            </a:extLst>
          </p:cNvPr>
          <p:cNvSpPr txBox="1"/>
          <p:nvPr/>
        </p:nvSpPr>
        <p:spPr>
          <a:xfrm>
            <a:off x="933855" y="166703"/>
            <a:ext cx="516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B96295-9A9C-3CEE-E3E8-3E1C026B3BA1}"/>
              </a:ext>
            </a:extLst>
          </p:cNvPr>
          <p:cNvGrpSpPr/>
          <p:nvPr/>
        </p:nvGrpSpPr>
        <p:grpSpPr>
          <a:xfrm>
            <a:off x="1120632" y="1614944"/>
            <a:ext cx="9950735" cy="4418574"/>
            <a:chOff x="1120632" y="1614944"/>
            <a:chExt cx="9950735" cy="44185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C2E7F-67DF-A2EB-E8A1-66582584F2AF}"/>
                </a:ext>
              </a:extLst>
            </p:cNvPr>
            <p:cNvSpPr/>
            <p:nvPr/>
          </p:nvSpPr>
          <p:spPr>
            <a:xfrm>
              <a:off x="1120632" y="1614944"/>
              <a:ext cx="9950735" cy="44185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01B2420-4D2F-AD8E-7B16-A882A60E4FA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632" y="1946687"/>
              <a:ext cx="9950735" cy="0"/>
            </a:xfrm>
            <a:prstGeom prst="line">
              <a:avLst/>
            </a:prstGeom>
            <a:ln w="19050">
              <a:solidFill>
                <a:srgbClr val="0058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989B1C3-57CB-7CDA-32B8-4D5770399669}"/>
                </a:ext>
              </a:extLst>
            </p:cNvPr>
            <p:cNvSpPr/>
            <p:nvPr/>
          </p:nvSpPr>
          <p:spPr>
            <a:xfrm>
              <a:off x="1281722" y="1714039"/>
              <a:ext cx="142327" cy="136003"/>
            </a:xfrm>
            <a:prstGeom prst="ellips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BE9E2B-7C89-7D88-D2E8-21F46B828EF9}"/>
                </a:ext>
              </a:extLst>
            </p:cNvPr>
            <p:cNvSpPr/>
            <p:nvPr/>
          </p:nvSpPr>
          <p:spPr>
            <a:xfrm>
              <a:off x="1515949" y="1714019"/>
              <a:ext cx="142327" cy="136003"/>
            </a:xfrm>
            <a:prstGeom prst="ellips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64384AD-08E7-4904-CEBA-74C941D73A94}"/>
                </a:ext>
              </a:extLst>
            </p:cNvPr>
            <p:cNvSpPr/>
            <p:nvPr/>
          </p:nvSpPr>
          <p:spPr>
            <a:xfrm>
              <a:off x="1749986" y="1714020"/>
              <a:ext cx="142327" cy="136003"/>
            </a:xfrm>
            <a:prstGeom prst="ellips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AC5F68C-06B9-FBB7-0347-7F0F699513C1}"/>
                </a:ext>
              </a:extLst>
            </p:cNvPr>
            <p:cNvCxnSpPr>
              <a:cxnSpLocks/>
            </p:cNvCxnSpPr>
            <p:nvPr/>
          </p:nvCxnSpPr>
          <p:spPr>
            <a:xfrm>
              <a:off x="2994391" y="2568767"/>
              <a:ext cx="0" cy="2749993"/>
            </a:xfrm>
            <a:prstGeom prst="line">
              <a:avLst/>
            </a:prstGeom>
            <a:ln w="19050">
              <a:solidFill>
                <a:srgbClr val="0058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D9D62F-1D78-5883-28D9-8FE2506F7313}"/>
                </a:ext>
              </a:extLst>
            </p:cNvPr>
            <p:cNvSpPr/>
            <p:nvPr/>
          </p:nvSpPr>
          <p:spPr>
            <a:xfrm>
              <a:off x="2939806" y="2521142"/>
              <a:ext cx="107670" cy="104775"/>
            </a:xfrm>
            <a:prstGeom prst="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14838F0-4AE9-0A3E-5E0F-AF77CF828F9B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3047476" y="2568767"/>
              <a:ext cx="5591699" cy="4763"/>
            </a:xfrm>
            <a:prstGeom prst="line">
              <a:avLst/>
            </a:prstGeom>
            <a:ln w="19050">
              <a:solidFill>
                <a:srgbClr val="0058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39D43F-CC01-B7DE-06FB-D669DCEAF9D1}"/>
                </a:ext>
              </a:extLst>
            </p:cNvPr>
            <p:cNvSpPr/>
            <p:nvPr/>
          </p:nvSpPr>
          <p:spPr>
            <a:xfrm>
              <a:off x="8553217" y="2516379"/>
              <a:ext cx="107670" cy="104775"/>
            </a:xfrm>
            <a:prstGeom prst="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096EB0-097C-8179-D97A-4D87149F3620}"/>
                </a:ext>
              </a:extLst>
            </p:cNvPr>
            <p:cNvSpPr/>
            <p:nvPr/>
          </p:nvSpPr>
          <p:spPr>
            <a:xfrm>
              <a:off x="2939806" y="5266373"/>
              <a:ext cx="107670" cy="104775"/>
            </a:xfrm>
            <a:prstGeom prst="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0131E6A-2B53-A977-6AF6-C2647C2E309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8607052" y="2516379"/>
              <a:ext cx="0" cy="1964181"/>
            </a:xfrm>
            <a:prstGeom prst="line">
              <a:avLst/>
            </a:prstGeom>
            <a:ln w="19050">
              <a:solidFill>
                <a:srgbClr val="0058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757B09F-7134-CA1D-F613-0E3A07F27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641" y="5311616"/>
              <a:ext cx="5591699" cy="4763"/>
            </a:xfrm>
            <a:prstGeom prst="line">
              <a:avLst/>
            </a:prstGeom>
            <a:ln w="19050">
              <a:solidFill>
                <a:srgbClr val="0058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4C8F1AA-E59D-6ED5-0D68-5C00C5F03AE4}"/>
                </a:ext>
              </a:extLst>
            </p:cNvPr>
            <p:cNvSpPr/>
            <p:nvPr/>
          </p:nvSpPr>
          <p:spPr>
            <a:xfrm rot="5400000">
              <a:off x="8554924" y="5237288"/>
              <a:ext cx="209487" cy="148655"/>
            </a:xfrm>
            <a:prstGeom prst="triangl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388DA5-2674-019E-E2B3-A626808460BF}"/>
                </a:ext>
              </a:extLst>
            </p:cNvPr>
            <p:cNvSpPr txBox="1"/>
            <p:nvPr/>
          </p:nvSpPr>
          <p:spPr>
            <a:xfrm>
              <a:off x="3937518" y="2794911"/>
              <a:ext cx="369492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>
                  <a:solidFill>
                    <a:srgbClr val="00589B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THANK</a:t>
              </a:r>
            </a:p>
            <a:p>
              <a:pPr algn="ctr"/>
              <a:r>
                <a:rPr lang="en-US" altLang="ko-KR" sz="7200" b="1">
                  <a:solidFill>
                    <a:srgbClr val="00589B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YOU</a:t>
              </a:r>
              <a:endParaRPr lang="ko-KR" altLang="en-US" sz="7200" b="1">
                <a:solidFill>
                  <a:srgbClr val="00589B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51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ADF0FA83-6725-78E9-22FF-05D5031DF887}"/>
              </a:ext>
            </a:extLst>
          </p:cNvPr>
          <p:cNvGrpSpPr/>
          <p:nvPr/>
        </p:nvGrpSpPr>
        <p:grpSpPr>
          <a:xfrm>
            <a:off x="1120632" y="778550"/>
            <a:ext cx="9950735" cy="5259273"/>
            <a:chOff x="2032518" y="3857101"/>
            <a:chExt cx="8126964" cy="300345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8C0D838-E4B4-87A8-25DD-18A3E954BEE3}"/>
                </a:ext>
              </a:extLst>
            </p:cNvPr>
            <p:cNvSpPr/>
            <p:nvPr/>
          </p:nvSpPr>
          <p:spPr>
            <a:xfrm>
              <a:off x="2032518" y="3857101"/>
              <a:ext cx="8126964" cy="30034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E408E80-10B1-F5A7-0718-A596D83C6F04}"/>
                </a:ext>
              </a:extLst>
            </p:cNvPr>
            <p:cNvCxnSpPr>
              <a:cxnSpLocks/>
            </p:cNvCxnSpPr>
            <p:nvPr/>
          </p:nvCxnSpPr>
          <p:spPr>
            <a:xfrm>
              <a:off x="2032518" y="4071644"/>
              <a:ext cx="8126964" cy="0"/>
            </a:xfrm>
            <a:prstGeom prst="line">
              <a:avLst/>
            </a:prstGeom>
            <a:ln w="19050">
              <a:solidFill>
                <a:srgbClr val="0058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D3BA3FB-75AF-FA57-78D4-875FA1DE472D}"/>
                </a:ext>
              </a:extLst>
            </p:cNvPr>
            <p:cNvSpPr/>
            <p:nvPr/>
          </p:nvSpPr>
          <p:spPr>
            <a:xfrm>
              <a:off x="2164080" y="3913509"/>
              <a:ext cx="116241" cy="92446"/>
            </a:xfrm>
            <a:prstGeom prst="ellips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914ECD9-5FCE-B651-D207-30F8958D85E7}"/>
                </a:ext>
              </a:extLst>
            </p:cNvPr>
            <p:cNvSpPr/>
            <p:nvPr/>
          </p:nvSpPr>
          <p:spPr>
            <a:xfrm>
              <a:off x="2355375" y="3913509"/>
              <a:ext cx="116241" cy="92446"/>
            </a:xfrm>
            <a:prstGeom prst="ellips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57C7986-9B74-77B7-5C4B-46EAC0AD6D44}"/>
                </a:ext>
              </a:extLst>
            </p:cNvPr>
            <p:cNvSpPr/>
            <p:nvPr/>
          </p:nvSpPr>
          <p:spPr>
            <a:xfrm>
              <a:off x="2546515" y="3913509"/>
              <a:ext cx="116241" cy="92446"/>
            </a:xfrm>
            <a:prstGeom prst="ellipse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5B594-446F-B0BD-46C4-28D0F684929C}"/>
              </a:ext>
            </a:extLst>
          </p:cNvPr>
          <p:cNvSpPr txBox="1"/>
          <p:nvPr/>
        </p:nvSpPr>
        <p:spPr>
          <a:xfrm>
            <a:off x="1281718" y="1642887"/>
            <a:ext cx="133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4000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88211-6C7F-E5FB-1627-35DBFDCD41EC}"/>
              </a:ext>
            </a:extLst>
          </p:cNvPr>
          <p:cNvSpPr txBox="1"/>
          <p:nvPr/>
        </p:nvSpPr>
        <p:spPr>
          <a:xfrm>
            <a:off x="1281718" y="2296144"/>
            <a:ext cx="153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2657E-FEAB-68E9-28D1-5AE64B778ED1}"/>
              </a:ext>
            </a:extLst>
          </p:cNvPr>
          <p:cNvSpPr txBox="1"/>
          <p:nvPr/>
        </p:nvSpPr>
        <p:spPr>
          <a:xfrm>
            <a:off x="3225597" y="1735220"/>
            <a:ext cx="69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AA138-5D32-1E82-4CB0-35B0E5FECE1A}"/>
              </a:ext>
            </a:extLst>
          </p:cNvPr>
          <p:cNvSpPr txBox="1"/>
          <p:nvPr/>
        </p:nvSpPr>
        <p:spPr>
          <a:xfrm>
            <a:off x="3225597" y="3119214"/>
            <a:ext cx="69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5C9BAA-E9FD-E7F0-92CD-2FDEAFB9C238}"/>
              </a:ext>
            </a:extLst>
          </p:cNvPr>
          <p:cNvSpPr txBox="1"/>
          <p:nvPr/>
        </p:nvSpPr>
        <p:spPr>
          <a:xfrm>
            <a:off x="3225597" y="4568545"/>
            <a:ext cx="69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81EE3-2EB0-4171-0B3E-DE786A1CFA54}"/>
              </a:ext>
            </a:extLst>
          </p:cNvPr>
          <p:cNvSpPr txBox="1"/>
          <p:nvPr/>
        </p:nvSpPr>
        <p:spPr>
          <a:xfrm>
            <a:off x="7081200" y="4568400"/>
            <a:ext cx="69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976BA-1271-F98C-4164-3E3D13547E3C}"/>
              </a:ext>
            </a:extLst>
          </p:cNvPr>
          <p:cNvSpPr txBox="1"/>
          <p:nvPr/>
        </p:nvSpPr>
        <p:spPr>
          <a:xfrm>
            <a:off x="7082250" y="1735200"/>
            <a:ext cx="69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9B5CD-612C-C935-E89C-166708A1954E}"/>
              </a:ext>
            </a:extLst>
          </p:cNvPr>
          <p:cNvSpPr txBox="1"/>
          <p:nvPr/>
        </p:nvSpPr>
        <p:spPr>
          <a:xfrm>
            <a:off x="7082250" y="3117600"/>
            <a:ext cx="69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95AEAD-3EB6-6B3A-F47E-6418F4E8B7F0}"/>
              </a:ext>
            </a:extLst>
          </p:cNvPr>
          <p:cNvSpPr txBox="1"/>
          <p:nvPr/>
        </p:nvSpPr>
        <p:spPr>
          <a:xfrm>
            <a:off x="3776581" y="1792361"/>
            <a:ext cx="329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기획 배경 및 목표</a:t>
            </a:r>
            <a:endParaRPr lang="en-US" altLang="ko-KR" sz="2000" b="1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69F84-E931-90CF-F487-62C414D0782F}"/>
              </a:ext>
            </a:extLst>
          </p:cNvPr>
          <p:cNvSpPr txBox="1"/>
          <p:nvPr/>
        </p:nvSpPr>
        <p:spPr>
          <a:xfrm>
            <a:off x="3775960" y="3176814"/>
            <a:ext cx="329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소개 및 업무 분담</a:t>
            </a:r>
            <a:endParaRPr lang="en-US" altLang="ko-KR" sz="2000" b="1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741B10-E4FF-CAA6-0DFE-DF7E6615F3DC}"/>
              </a:ext>
            </a:extLst>
          </p:cNvPr>
          <p:cNvSpPr txBox="1"/>
          <p:nvPr/>
        </p:nvSpPr>
        <p:spPr>
          <a:xfrm>
            <a:off x="3775960" y="4626145"/>
            <a:ext cx="329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개요</a:t>
            </a:r>
            <a:endParaRPr lang="en-US" altLang="ko-KR" sz="2000" b="1" dirty="0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FD1F7-1831-F6FF-1FD9-5E79FFB4956C}"/>
              </a:ext>
            </a:extLst>
          </p:cNvPr>
          <p:cNvSpPr txBox="1"/>
          <p:nvPr/>
        </p:nvSpPr>
        <p:spPr>
          <a:xfrm>
            <a:off x="7621120" y="4626000"/>
            <a:ext cx="329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B307A6-655B-8085-23F2-1C58C4B3378C}"/>
              </a:ext>
            </a:extLst>
          </p:cNvPr>
          <p:cNvSpPr txBox="1"/>
          <p:nvPr/>
        </p:nvSpPr>
        <p:spPr>
          <a:xfrm>
            <a:off x="7632662" y="1793752"/>
            <a:ext cx="266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내용</a:t>
            </a:r>
            <a:endParaRPr lang="en-US" altLang="ko-KR" sz="2000" b="1" dirty="0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B26201-5A4F-C2B3-1CFF-E620EF844432}"/>
              </a:ext>
            </a:extLst>
          </p:cNvPr>
          <p:cNvSpPr txBox="1"/>
          <p:nvPr/>
        </p:nvSpPr>
        <p:spPr>
          <a:xfrm>
            <a:off x="7632662" y="3175200"/>
            <a:ext cx="176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</a:t>
            </a:r>
            <a:endParaRPr lang="en-US" altLang="ko-KR" sz="2000" b="1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071E32-C914-7AA2-63C8-B27D81A1F9C5}"/>
              </a:ext>
            </a:extLst>
          </p:cNvPr>
          <p:cNvSpPr txBox="1"/>
          <p:nvPr/>
        </p:nvSpPr>
        <p:spPr>
          <a:xfrm>
            <a:off x="3481200" y="5022000"/>
            <a:ext cx="199675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개발환경</a:t>
            </a:r>
            <a:endParaRPr lang="en-US" altLang="ko-KR" sz="1400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시스템구성도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F11CCD-5B51-30FD-9E33-733AEE1AF9CF}"/>
              </a:ext>
            </a:extLst>
          </p:cNvPr>
          <p:cNvSpPr txBox="1"/>
          <p:nvPr/>
        </p:nvSpPr>
        <p:spPr>
          <a:xfrm>
            <a:off x="7337563" y="2155283"/>
            <a:ext cx="199675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주요기능</a:t>
            </a:r>
            <a:endParaRPr lang="en-US" altLang="ko-KR" sz="1400" dirty="0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F11CCD-5B51-30FD-9E33-733AEE1AF9CF}"/>
              </a:ext>
            </a:extLst>
          </p:cNvPr>
          <p:cNvSpPr txBox="1"/>
          <p:nvPr/>
        </p:nvSpPr>
        <p:spPr>
          <a:xfrm>
            <a:off x="3480800" y="2155283"/>
            <a:ext cx="1996751" cy="69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ERP </a:t>
            </a:r>
            <a:r>
              <a:rPr lang="ko-KR" altLang="en-US" sz="140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</a:t>
            </a:r>
            <a:endParaRPr lang="en-US" altLang="ko-KR" sz="1400" dirty="0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기획배경</a:t>
            </a:r>
            <a:r>
              <a:rPr lang="ko-KR" altLang="en-US" sz="1400" dirty="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목표</a:t>
            </a:r>
          </a:p>
        </p:txBody>
      </p:sp>
    </p:spTree>
    <p:extLst>
      <p:ext uri="{BB962C8B-B14F-4D97-AF65-F5344CB8AC3E}">
        <p14:creationId xmlns:p14="http://schemas.microsoft.com/office/powerpoint/2010/main" val="19053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5935879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5AD-9762-0748-1058-5F235E762999}"/>
              </a:ext>
            </a:extLst>
          </p:cNvPr>
          <p:cNvSpPr txBox="1"/>
          <p:nvPr/>
        </p:nvSpPr>
        <p:spPr>
          <a:xfrm>
            <a:off x="146495" y="74371"/>
            <a:ext cx="9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8FF8-86F1-C96E-32E9-C5F26D33BA6A}"/>
              </a:ext>
            </a:extLst>
          </p:cNvPr>
          <p:cNvSpPr txBox="1"/>
          <p:nvPr/>
        </p:nvSpPr>
        <p:spPr>
          <a:xfrm>
            <a:off x="933855" y="166703"/>
            <a:ext cx="516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기획 배경 및 목표</a:t>
            </a:r>
            <a:endParaRPr lang="en-US" altLang="ko-KR" sz="3200" b="1" dirty="0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299" y="977089"/>
            <a:ext cx="68823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ERP(</a:t>
            </a:r>
            <a:r>
              <a:rPr lang="en-US" altLang="ko-KR" dirty="0"/>
              <a:t>Enterprise Resource Planning</a:t>
            </a:r>
            <a:r>
              <a:rPr lang="en-US" altLang="ko-KR" b="1" dirty="0"/>
              <a:t>)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ERP(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전사적 자원 관리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조직이 최적의 성능을 위해 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핵심 비즈니스 프로세스를 자동화 하고 관리할 수 있는 소프트웨어 시스템</a:t>
            </a:r>
          </a:p>
        </p:txBody>
      </p:sp>
      <p:pic>
        <p:nvPicPr>
          <p:cNvPr id="18" name="Picture 2" descr="ERP란 무엇인가?ㅣERP 기능 및 특징ㅣ이카운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91" y="1688230"/>
            <a:ext cx="3426523" cy="336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5ED80A-0DB9-3CEC-993A-45D56FFA2D44}"/>
              </a:ext>
            </a:extLst>
          </p:cNvPr>
          <p:cNvSpPr txBox="1"/>
          <p:nvPr/>
        </p:nvSpPr>
        <p:spPr>
          <a:xfrm>
            <a:off x="8582954" y="5132727"/>
            <a:ext cx="1677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1] ERP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체계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1299" y="2355925"/>
            <a:ext cx="6546951" cy="773383"/>
            <a:chOff x="726685" y="3769194"/>
            <a:chExt cx="6546951" cy="7733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B31882-9866-837C-B9F9-4C04A5BB9E29}"/>
                </a:ext>
              </a:extLst>
            </p:cNvPr>
            <p:cNvSpPr txBox="1"/>
            <p:nvPr/>
          </p:nvSpPr>
          <p:spPr>
            <a:xfrm>
              <a:off x="726685" y="4204023"/>
              <a:ext cx="6546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- 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타 </a:t>
              </a: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ERP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서비스의 복잡함 </a:t>
              </a: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전문적인 교육을 받아야 사용가능 </a:t>
              </a:r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408C9E-9386-8B32-6855-36956B559BA3}"/>
                </a:ext>
              </a:extLst>
            </p:cNvPr>
            <p:cNvSpPr txBox="1"/>
            <p:nvPr/>
          </p:nvSpPr>
          <p:spPr>
            <a:xfrm>
              <a:off x="726687" y="3769194"/>
              <a:ext cx="1228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기획 배경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1299" y="3573162"/>
            <a:ext cx="4862345" cy="1837875"/>
            <a:chOff x="507678" y="2611986"/>
            <a:chExt cx="4862345" cy="18378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F04215-D4E1-6308-1A33-3A5F4FFFC820}"/>
                </a:ext>
              </a:extLst>
            </p:cNvPr>
            <p:cNvSpPr txBox="1"/>
            <p:nvPr/>
          </p:nvSpPr>
          <p:spPr>
            <a:xfrm>
              <a:off x="507679" y="3095644"/>
              <a:ext cx="4862344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- ERP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서비스의 편의성 증가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- UI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직관성</a:t>
              </a:r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- OCR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을 활용한 간편 </a:t>
              </a:r>
              <a:r>
                <a:rPr lang="ko-KR" altLang="en-US" sz="16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경비처리</a:t>
              </a:r>
              <a:r>
                <a:rPr lang="ko-KR" altLang="en-US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6B6331-3F40-2B30-4662-953934BC4AF2}"/>
                </a:ext>
              </a:extLst>
            </p:cNvPr>
            <p:cNvSpPr txBox="1"/>
            <p:nvPr/>
          </p:nvSpPr>
          <p:spPr>
            <a:xfrm>
              <a:off x="507678" y="2611986"/>
              <a:ext cx="128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목표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61DA27-7FA1-57D5-BF02-DD5D9BB6753B}"/>
              </a:ext>
            </a:extLst>
          </p:cNvPr>
          <p:cNvGrpSpPr/>
          <p:nvPr/>
        </p:nvGrpSpPr>
        <p:grpSpPr>
          <a:xfrm>
            <a:off x="7700971" y="1691362"/>
            <a:ext cx="3370889" cy="3228773"/>
            <a:chOff x="5286215" y="1134021"/>
            <a:chExt cx="3837912" cy="368451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1F4BCFB-E22D-1802-77EC-D52109B93A74}"/>
                </a:ext>
              </a:extLst>
            </p:cNvPr>
            <p:cNvGrpSpPr/>
            <p:nvPr/>
          </p:nvGrpSpPr>
          <p:grpSpPr>
            <a:xfrm>
              <a:off x="5286215" y="1134021"/>
              <a:ext cx="3837912" cy="3684518"/>
              <a:chOff x="5286215" y="1134021"/>
              <a:chExt cx="3837912" cy="368451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D4DBF66-A360-BAC9-36B3-3F1132B41537}"/>
                  </a:ext>
                </a:extLst>
              </p:cNvPr>
              <p:cNvSpPr/>
              <p:nvPr/>
            </p:nvSpPr>
            <p:spPr>
              <a:xfrm>
                <a:off x="5637210" y="1587659"/>
                <a:ext cx="3230880" cy="3230880"/>
              </a:xfrm>
              <a:prstGeom prst="ellipse">
                <a:avLst/>
              </a:prstGeom>
              <a:solidFill>
                <a:srgbClr val="EEF2F5"/>
              </a:solidFill>
              <a:ln>
                <a:solidFill>
                  <a:srgbClr val="4FA1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612F3E6-3610-F2BE-22B2-F3AC7CAD402A}"/>
                  </a:ext>
                </a:extLst>
              </p:cNvPr>
              <p:cNvSpPr/>
              <p:nvPr/>
            </p:nvSpPr>
            <p:spPr>
              <a:xfrm>
                <a:off x="5812470" y="1788636"/>
                <a:ext cx="2880360" cy="2828925"/>
              </a:xfrm>
              <a:prstGeom prst="ellipse">
                <a:avLst/>
              </a:prstGeom>
              <a:solidFill>
                <a:srgbClr val="FAFBFD"/>
              </a:solidFill>
              <a:ln>
                <a:solidFill>
                  <a:srgbClr val="ECEF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B373DC9-8AD7-11A6-0127-7FC29DA85BE3}"/>
                  </a:ext>
                </a:extLst>
              </p:cNvPr>
              <p:cNvSpPr/>
              <p:nvPr/>
            </p:nvSpPr>
            <p:spPr>
              <a:xfrm>
                <a:off x="6006885" y="1995083"/>
                <a:ext cx="2491530" cy="2416029"/>
              </a:xfrm>
              <a:prstGeom prst="ellipse">
                <a:avLst/>
              </a:prstGeom>
              <a:solidFill>
                <a:srgbClr val="FAFBFD"/>
              </a:solidFill>
              <a:ln>
                <a:solidFill>
                  <a:srgbClr val="ECEF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B336036-61AF-54B6-BE16-AC94F5B7CED4}"/>
                  </a:ext>
                </a:extLst>
              </p:cNvPr>
              <p:cNvSpPr/>
              <p:nvPr/>
            </p:nvSpPr>
            <p:spPr>
              <a:xfrm>
                <a:off x="6630279" y="1134021"/>
                <a:ext cx="1246924" cy="1234122"/>
              </a:xfrm>
              <a:prstGeom prst="ellipse">
                <a:avLst/>
              </a:prstGeom>
              <a:solidFill>
                <a:srgbClr val="38A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/>
                  <a:t>재무</a:t>
                </a:r>
                <a:r>
                  <a:rPr lang="en-US" altLang="ko-KR" sz="1000" b="1"/>
                  <a:t>/</a:t>
                </a:r>
                <a:r>
                  <a:rPr lang="ko-KR" altLang="en-US" sz="1000" b="1"/>
                  <a:t>회계</a:t>
                </a: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B854339-7F1D-D523-AF55-D8BA867FD338}"/>
                  </a:ext>
                </a:extLst>
              </p:cNvPr>
              <p:cNvSpPr/>
              <p:nvPr/>
            </p:nvSpPr>
            <p:spPr>
              <a:xfrm>
                <a:off x="7877203" y="3483928"/>
                <a:ext cx="1246924" cy="1234122"/>
              </a:xfrm>
              <a:prstGeom prst="ellipse">
                <a:avLst/>
              </a:prstGeom>
              <a:solidFill>
                <a:srgbClr val="4F5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판매</a:t>
                </a:r>
                <a:r>
                  <a:rPr lang="en-US" altLang="ko-KR" sz="1000" b="1" dirty="0"/>
                  <a:t>/</a:t>
                </a:r>
                <a:r>
                  <a:rPr lang="ko-KR" altLang="en-US" sz="1000" b="1" dirty="0"/>
                  <a:t>구매</a:t>
                </a: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1DD43A5-9CDE-9617-B4BD-2BC45EA61DA8}"/>
                  </a:ext>
                </a:extLst>
              </p:cNvPr>
              <p:cNvSpPr/>
              <p:nvPr/>
            </p:nvSpPr>
            <p:spPr>
              <a:xfrm>
                <a:off x="5286215" y="3483928"/>
                <a:ext cx="1246924" cy="1234122"/>
              </a:xfrm>
              <a:prstGeom prst="ellipse">
                <a:avLst/>
              </a:prstGeom>
              <a:solidFill>
                <a:srgbClr val="248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/>
                  <a:t>인사</a:t>
                </a:r>
                <a:r>
                  <a:rPr lang="en-US" altLang="ko-KR" sz="1000" b="1"/>
                  <a:t>/</a:t>
                </a:r>
                <a:r>
                  <a:rPr lang="ko-KR" altLang="en-US" sz="1000" b="1"/>
                  <a:t>급여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E6ADF-BD28-E2CA-593B-40AB1423FDE8}"/>
                </a:ext>
              </a:extLst>
            </p:cNvPr>
            <p:cNvSpPr txBox="1"/>
            <p:nvPr/>
          </p:nvSpPr>
          <p:spPr>
            <a:xfrm>
              <a:off x="6365105" y="2710239"/>
              <a:ext cx="1775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rgbClr val="0C2B5E"/>
                  </a:solidFill>
                </a:rPr>
                <a:t>ASK</a:t>
              </a:r>
              <a:r>
                <a:rPr lang="ko-KR" altLang="en-US" sz="2400" b="1">
                  <a:solidFill>
                    <a:srgbClr val="0C2B5E"/>
                  </a:solidFill>
                </a:rPr>
                <a:t> </a:t>
              </a:r>
              <a:endParaRPr lang="en-US" altLang="ko-KR" sz="2400" b="1">
                <a:solidFill>
                  <a:srgbClr val="0C2B5E"/>
                </a:solidFill>
              </a:endParaRPr>
            </a:p>
            <a:p>
              <a:pPr algn="ctr"/>
              <a:r>
                <a:rPr lang="ko-KR" altLang="en-US" sz="2400" b="1">
                  <a:solidFill>
                    <a:srgbClr val="0C2B5E"/>
                  </a:solidFill>
                </a:rPr>
                <a:t>통합관리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116409C-5F17-D1FA-61F1-FAB5AA8082B3}"/>
              </a:ext>
            </a:extLst>
          </p:cNvPr>
          <p:cNvSpPr txBox="1"/>
          <p:nvPr/>
        </p:nvSpPr>
        <p:spPr>
          <a:xfrm>
            <a:off x="8734341" y="5132683"/>
            <a:ext cx="1677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</a:t>
            </a:r>
            <a:r>
              <a:rPr lang="en-US" altLang="ko-KR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2] ASK </a:t>
            </a:r>
            <a:r>
              <a:rPr lang="ko-KR" altLang="en-US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통합관리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5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5AD-9762-0748-1058-5F235E762999}"/>
              </a:ext>
            </a:extLst>
          </p:cNvPr>
          <p:cNvSpPr txBox="1"/>
          <p:nvPr/>
        </p:nvSpPr>
        <p:spPr>
          <a:xfrm>
            <a:off x="146495" y="74371"/>
            <a:ext cx="9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8FF8-86F1-C96E-32E9-C5F26D33BA6A}"/>
              </a:ext>
            </a:extLst>
          </p:cNvPr>
          <p:cNvSpPr txBox="1"/>
          <p:nvPr/>
        </p:nvSpPr>
        <p:spPr>
          <a:xfrm>
            <a:off x="933855" y="166703"/>
            <a:ext cx="724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기획 배경 </a:t>
            </a:r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목표 </a:t>
            </a:r>
            <a:r>
              <a:rPr lang="en-US" altLang="ko-KR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ERP </a:t>
            </a:r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3200" b="1" dirty="0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92291" y="1592913"/>
            <a:ext cx="3115495" cy="3788143"/>
            <a:chOff x="642415" y="1334784"/>
            <a:chExt cx="3115495" cy="378814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415" y="1334784"/>
              <a:ext cx="3115495" cy="341683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5ED80A-0DB9-3CEC-993A-45D56FFA2D44}"/>
                </a:ext>
              </a:extLst>
            </p:cNvPr>
            <p:cNvSpPr txBox="1"/>
            <p:nvPr/>
          </p:nvSpPr>
          <p:spPr>
            <a:xfrm>
              <a:off x="772895" y="4845928"/>
              <a:ext cx="2854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[</a:t>
              </a:r>
              <a:r>
                <a:rPr lang="ko-KR" altLang="en-US" sz="1200" b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그림</a:t>
              </a:r>
              <a:r>
                <a:rPr lang="en-US" altLang="ko-KR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r>
                <a:rPr lang="en-US" altLang="ko-KR" sz="1200" b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] </a:t>
              </a:r>
              <a:r>
                <a:rPr lang="en-US" altLang="ko-KR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ERP(</a:t>
              </a:r>
              <a:r>
                <a:rPr lang="en-US" altLang="ko-KR" sz="12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Ecount</a:t>
              </a:r>
              <a:r>
                <a:rPr lang="en-US" altLang="ko-KR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_</a:t>
              </a:r>
              <a:r>
                <a:rPr lang="ko-KR" altLang="en-US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매입</a:t>
              </a:r>
              <a:r>
                <a:rPr lang="en-US" altLang="ko-KR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매출장</a:t>
              </a:r>
              <a:r>
                <a:rPr lang="en-US" altLang="ko-KR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353" y="2027798"/>
            <a:ext cx="5814649" cy="2618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5ED80A-0DB9-3CEC-993A-45D56FFA2D44}"/>
              </a:ext>
            </a:extLst>
          </p:cNvPr>
          <p:cNvSpPr txBox="1"/>
          <p:nvPr/>
        </p:nvSpPr>
        <p:spPr>
          <a:xfrm>
            <a:off x="7434410" y="5104057"/>
            <a:ext cx="285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ERP(ASK_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매입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매출 관리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245146" y="3091670"/>
            <a:ext cx="1271847" cy="374073"/>
          </a:xfrm>
          <a:prstGeom prst="rightArrow">
            <a:avLst/>
          </a:prstGeom>
          <a:solidFill>
            <a:srgbClr val="0058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5AD-9762-0748-1058-5F235E762999}"/>
              </a:ext>
            </a:extLst>
          </p:cNvPr>
          <p:cNvSpPr txBox="1"/>
          <p:nvPr/>
        </p:nvSpPr>
        <p:spPr>
          <a:xfrm>
            <a:off x="146495" y="74371"/>
            <a:ext cx="9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8FF8-86F1-C96E-32E9-C5F26D33BA6A}"/>
              </a:ext>
            </a:extLst>
          </p:cNvPr>
          <p:cNvSpPr txBox="1"/>
          <p:nvPr/>
        </p:nvSpPr>
        <p:spPr>
          <a:xfrm>
            <a:off x="933855" y="166703"/>
            <a:ext cx="516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소개 및 업무 분담</a:t>
            </a:r>
            <a:endParaRPr lang="en-US" altLang="ko-KR" sz="3200" b="1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사람, 정장, 의류, 착용이(가) 표시된 사진&#10;&#10;자동 생성된 설명">
            <a:extLst>
              <a:ext uri="{FF2B5EF4-FFF2-40B4-BE49-F238E27FC236}">
                <a16:creationId xmlns:a16="http://schemas.microsoft.com/office/drawing/2014/main" id="{A49B18F5-0D23-8820-AE37-B45740D0BE58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235765"/>
            <a:ext cx="1962000" cy="261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 descr="사람, 정장, 넥타이, 의류이(가) 표시된 사진&#10;&#10;자동 생성된 설명">
            <a:extLst>
              <a:ext uri="{FF2B5EF4-FFF2-40B4-BE49-F238E27FC236}">
                <a16:creationId xmlns:a16="http://schemas.microsoft.com/office/drawing/2014/main" id="{BC2B7DEF-B241-F953-94B7-F3C99228C60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235765"/>
            <a:ext cx="1962000" cy="261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57B590B-BBBA-B5C7-37AA-9ECE7E57EC9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1234800"/>
            <a:ext cx="1962000" cy="261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1C044A-B971-B862-2FBB-07793CD9AF99}"/>
              </a:ext>
            </a:extLst>
          </p:cNvPr>
          <p:cNvSpPr txBox="1"/>
          <p:nvPr/>
        </p:nvSpPr>
        <p:spPr>
          <a:xfrm>
            <a:off x="3730885" y="3985567"/>
            <a:ext cx="170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56C7F-B642-C9BE-5FE6-EAFCF3CBBBB7}"/>
              </a:ext>
            </a:extLst>
          </p:cNvPr>
          <p:cNvSpPr txBox="1"/>
          <p:nvPr/>
        </p:nvSpPr>
        <p:spPr>
          <a:xfrm>
            <a:off x="432000" y="824811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최범근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1065F-6F8A-2E40-3FFA-9AAD4252A80C}"/>
              </a:ext>
            </a:extLst>
          </p:cNvPr>
          <p:cNvSpPr txBox="1"/>
          <p:nvPr/>
        </p:nvSpPr>
        <p:spPr>
          <a:xfrm>
            <a:off x="3496265" y="825512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조창훈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F3694-DF02-1307-3508-442D643ADC2E}"/>
              </a:ext>
            </a:extLst>
          </p:cNvPr>
          <p:cNvSpPr txBox="1"/>
          <p:nvPr/>
        </p:nvSpPr>
        <p:spPr>
          <a:xfrm>
            <a:off x="6552000" y="825512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신종락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F2FF6-54CC-5F5E-C7A3-D8AB801C88CE}"/>
              </a:ext>
            </a:extLst>
          </p:cNvPr>
          <p:cNvSpPr txBox="1"/>
          <p:nvPr/>
        </p:nvSpPr>
        <p:spPr>
          <a:xfrm>
            <a:off x="9612000" y="825512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이재문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0C8AE-E007-F711-F85B-3C6EFF9F64FA}"/>
              </a:ext>
            </a:extLst>
          </p:cNvPr>
          <p:cNvSpPr txBox="1"/>
          <p:nvPr/>
        </p:nvSpPr>
        <p:spPr>
          <a:xfrm>
            <a:off x="670885" y="3985567"/>
            <a:ext cx="170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20DA2-31D0-3564-D622-7108BEE31C67}"/>
              </a:ext>
            </a:extLst>
          </p:cNvPr>
          <p:cNvSpPr txBox="1"/>
          <p:nvPr/>
        </p:nvSpPr>
        <p:spPr>
          <a:xfrm>
            <a:off x="6790885" y="3985567"/>
            <a:ext cx="170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front-end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D44A3-5C8C-74F9-2890-8D8ED78F0F56}"/>
              </a:ext>
            </a:extLst>
          </p:cNvPr>
          <p:cNvSpPr txBox="1"/>
          <p:nvPr/>
        </p:nvSpPr>
        <p:spPr>
          <a:xfrm>
            <a:off x="9850885" y="3985567"/>
            <a:ext cx="170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back-end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1A2E6-C4FD-0A43-91DB-2CB1DBF4D0CA}"/>
              </a:ext>
            </a:extLst>
          </p:cNvPr>
          <p:cNvSpPr txBox="1"/>
          <p:nvPr/>
        </p:nvSpPr>
        <p:spPr>
          <a:xfrm>
            <a:off x="3495600" y="4375275"/>
            <a:ext cx="283988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Web,App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회사설정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페이지 기능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근태관리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기능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급여관리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기능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고도화 작업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CF8DAD-5E3E-B9FE-ECB5-6CB5BCA1B130}"/>
              </a:ext>
            </a:extLst>
          </p:cNvPr>
          <p:cNvSpPr txBox="1"/>
          <p:nvPr/>
        </p:nvSpPr>
        <p:spPr>
          <a:xfrm>
            <a:off x="432000" y="4375275"/>
            <a:ext cx="2261118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MVC2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패턴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근태관리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급여 세금계산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매입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매출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AD505-4447-D6B8-E8B6-DBBC2D69DAC1}"/>
              </a:ext>
            </a:extLst>
          </p:cNvPr>
          <p:cNvSpPr txBox="1"/>
          <p:nvPr/>
        </p:nvSpPr>
        <p:spPr>
          <a:xfrm>
            <a:off x="9612000" y="4375275"/>
            <a:ext cx="2261118" cy="18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MVC2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패턴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AWS S3 RDS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연동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회사설정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인사관리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일용직관리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급여관리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NAVER OCR API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7EA81-121A-7654-C866-2207084E6147}"/>
              </a:ext>
            </a:extLst>
          </p:cNvPr>
          <p:cNvSpPr txBox="1"/>
          <p:nvPr/>
        </p:nvSpPr>
        <p:spPr>
          <a:xfrm>
            <a:off x="6552000" y="4375275"/>
            <a:ext cx="2915850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인사관리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기능 구현 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일용직관리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기능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경리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회계 </a:t>
            </a: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기능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기능 구현</a:t>
            </a:r>
            <a:endParaRPr lang="en-US" altLang="ko-KR"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 </a:t>
            </a:r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고도화 작업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2000" y="1215221"/>
            <a:ext cx="1858263" cy="2633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13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5AD-9762-0748-1058-5F235E762999}"/>
              </a:ext>
            </a:extLst>
          </p:cNvPr>
          <p:cNvSpPr txBox="1"/>
          <p:nvPr/>
        </p:nvSpPr>
        <p:spPr>
          <a:xfrm>
            <a:off x="146495" y="74371"/>
            <a:ext cx="9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8FF8-86F1-C96E-32E9-C5F26D33BA6A}"/>
              </a:ext>
            </a:extLst>
          </p:cNvPr>
          <p:cNvSpPr txBox="1"/>
          <p:nvPr/>
        </p:nvSpPr>
        <p:spPr>
          <a:xfrm>
            <a:off x="933855" y="166703"/>
            <a:ext cx="594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개요 </a:t>
            </a:r>
            <a:r>
              <a:rPr lang="en-US" altLang="ko-KR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개발환경</a:t>
            </a:r>
            <a:endParaRPr lang="en-US" altLang="ko-KR" sz="3200" b="1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689895" y="1117518"/>
            <a:ext cx="8246944" cy="4646599"/>
            <a:chOff x="905369" y="1156058"/>
            <a:chExt cx="8764847" cy="4646599"/>
          </a:xfrm>
        </p:grpSpPr>
        <p:sp>
          <p:nvSpPr>
            <p:cNvPr id="7" name="TextBox 6"/>
            <p:cNvSpPr txBox="1"/>
            <p:nvPr/>
          </p:nvSpPr>
          <p:spPr>
            <a:xfrm>
              <a:off x="905369" y="1383194"/>
              <a:ext cx="154016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개발언어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5369" y="2341698"/>
              <a:ext cx="17287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프레임워크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5369" y="3299279"/>
              <a:ext cx="17001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라이브러리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5369" y="4257319"/>
              <a:ext cx="17287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개발도구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5369" y="5209407"/>
              <a:ext cx="17001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데이터베이스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634146" y="1156058"/>
              <a:ext cx="7036070" cy="4646599"/>
              <a:chOff x="2324061" y="1130531"/>
              <a:chExt cx="7036070" cy="4646599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324061" y="1130531"/>
                <a:ext cx="7036070" cy="81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324061" y="2088573"/>
                <a:ext cx="7036070" cy="81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324061" y="3046615"/>
                <a:ext cx="7036070" cy="81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24061" y="4004657"/>
                <a:ext cx="7036070" cy="81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24061" y="4962699"/>
                <a:ext cx="7036070" cy="81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4041" y="2297911"/>
                <a:ext cx="1846501" cy="395755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196" y="2199471"/>
                <a:ext cx="741077" cy="58769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5830" y="3163789"/>
                <a:ext cx="1106358" cy="580082"/>
              </a:xfrm>
              <a:prstGeom prst="rect">
                <a:avLst/>
              </a:prstGeom>
            </p:spPr>
          </p:pic>
          <p:pic>
            <p:nvPicPr>
              <p:cNvPr id="19" name="Picture 2" descr="Axios-logo - CarePredict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0764" y="3046613"/>
                <a:ext cx="1831519" cy="692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710" y="2199323"/>
                <a:ext cx="1850881" cy="635689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9046" y="1147435"/>
                <a:ext cx="861876" cy="726578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6814" y="1170365"/>
                <a:ext cx="2217426" cy="720552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2963" y="3127861"/>
                <a:ext cx="1818652" cy="577573"/>
              </a:xfrm>
              <a:prstGeom prst="rect">
                <a:avLst/>
              </a:prstGeom>
            </p:spPr>
          </p:pic>
          <p:pic>
            <p:nvPicPr>
              <p:cNvPr id="24" name="Picture 14" descr="파일:IntelliJ IDEA 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 flipV="1">
                <a:off x="2505830" y="4108013"/>
                <a:ext cx="720883" cy="607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8" descr="https://miro.medium.com/max/256/0*vxsZyZXf_IEC0YmE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5722" y="4108013"/>
                <a:ext cx="750212" cy="632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4" descr="Amazon RDS for MySQL – Amazon Web Services(AWS)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5829" y="5114339"/>
                <a:ext cx="1074936" cy="469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Visual Studio Code full logo transparent PNG - Stick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6500" y="4163389"/>
                <a:ext cx="1149435" cy="49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1557" y="3064309"/>
                <a:ext cx="724861" cy="70341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9048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5AD-9762-0748-1058-5F235E762999}"/>
              </a:ext>
            </a:extLst>
          </p:cNvPr>
          <p:cNvSpPr txBox="1"/>
          <p:nvPr/>
        </p:nvSpPr>
        <p:spPr>
          <a:xfrm>
            <a:off x="146495" y="74371"/>
            <a:ext cx="9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8FF8-86F1-C96E-32E9-C5F26D33BA6A}"/>
              </a:ext>
            </a:extLst>
          </p:cNvPr>
          <p:cNvSpPr txBox="1"/>
          <p:nvPr/>
        </p:nvSpPr>
        <p:spPr>
          <a:xfrm>
            <a:off x="933854" y="166703"/>
            <a:ext cx="6892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개요 </a:t>
            </a:r>
            <a:r>
              <a:rPr lang="en-US" altLang="ko-KR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3200" b="1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B41BF2-261E-67A0-9BFB-61B2A30A36A8}"/>
              </a:ext>
            </a:extLst>
          </p:cNvPr>
          <p:cNvGrpSpPr/>
          <p:nvPr/>
        </p:nvGrpSpPr>
        <p:grpSpPr>
          <a:xfrm>
            <a:off x="1138335" y="995558"/>
            <a:ext cx="9505108" cy="4890519"/>
            <a:chOff x="846062" y="936144"/>
            <a:chExt cx="10529410" cy="4890519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223" y="3868303"/>
              <a:ext cx="1003048" cy="853071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862" y="2673268"/>
              <a:ext cx="904802" cy="76951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873009" y="3485724"/>
              <a:ext cx="12427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Web Browsers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9813" y="4721374"/>
              <a:ext cx="5003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App</a:t>
              </a:r>
            </a:p>
          </p:txBody>
        </p:sp>
        <p:cxnSp>
          <p:nvCxnSpPr>
            <p:cNvPr id="49" name="직선 화살표 연결선 48"/>
            <p:cNvCxnSpPr>
              <a:cxnSpLocks/>
              <a:endCxn id="50" idx="1"/>
            </p:cNvCxnSpPr>
            <p:nvPr/>
          </p:nvCxnSpPr>
          <p:spPr>
            <a:xfrm flipV="1">
              <a:off x="2160194" y="3730532"/>
              <a:ext cx="71035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2870551" y="1634401"/>
              <a:ext cx="8504921" cy="4192262"/>
            </a:xfrm>
            <a:prstGeom prst="rect">
              <a:avLst/>
            </a:prstGeom>
            <a:noFill/>
            <a:ln>
              <a:solidFill>
                <a:srgbClr val="00589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618497" y="2056845"/>
              <a:ext cx="3501215" cy="2962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151011" y="2067934"/>
              <a:ext cx="3245959" cy="2951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2867" y="2081061"/>
              <a:ext cx="1604100" cy="48827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781547" y="1710820"/>
              <a:ext cx="1923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Frontend</a:t>
              </a:r>
              <a:endParaRPr lang="ko-KR" altLang="en-US" b="1" dirty="0"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48448" y="1729781"/>
              <a:ext cx="224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Backend</a:t>
              </a:r>
              <a:endParaRPr lang="ko-KR" altLang="en-US" b="1" dirty="0"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865812" y="2704958"/>
              <a:ext cx="1143197" cy="554551"/>
            </a:xfrm>
            <a:prstGeom prst="round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Service</a:t>
              </a:r>
              <a:endParaRPr lang="ko-KR" altLang="en-US" sz="13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9865812" y="4180079"/>
              <a:ext cx="1143197" cy="554551"/>
            </a:xfrm>
            <a:prstGeom prst="round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Mapper</a:t>
              </a:r>
            </a:p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(</a:t>
              </a:r>
              <a:r>
                <a:rPr lang="en-US" altLang="ko-KR" sz="100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MyBatis</a:t>
              </a:r>
              <a:r>
                <a:rPr lang="en-US" altLang="ko-KR" sz="15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)</a:t>
              </a:r>
              <a:endParaRPr lang="ko-KR" altLang="en-US" sz="15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7858771" y="2704958"/>
              <a:ext cx="1143197" cy="554551"/>
            </a:xfrm>
            <a:prstGeom prst="round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Controller</a:t>
              </a:r>
              <a:endParaRPr lang="ko-KR" altLang="en-US" sz="13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 flipV="1">
              <a:off x="10031805" y="3259509"/>
              <a:ext cx="0" cy="920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10843016" y="3259508"/>
              <a:ext cx="0" cy="9205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V="1">
              <a:off x="9055341" y="4538509"/>
              <a:ext cx="810472" cy="3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cxnSpLocks/>
            </p:cNvCxnSpPr>
            <p:nvPr/>
          </p:nvCxnSpPr>
          <p:spPr>
            <a:xfrm flipH="1">
              <a:off x="9055341" y="4345768"/>
              <a:ext cx="7738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10062915" y="3557486"/>
              <a:ext cx="748992" cy="324615"/>
            </a:xfrm>
            <a:prstGeom prst="ellipse">
              <a:avLst/>
            </a:prstGeom>
            <a:solidFill>
              <a:srgbClr val="CADF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DTO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9020592" y="3185118"/>
              <a:ext cx="8452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9001968" y="2752298"/>
              <a:ext cx="863844" cy="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/>
            <p:cNvSpPr/>
            <p:nvPr/>
          </p:nvSpPr>
          <p:spPr>
            <a:xfrm>
              <a:off x="9093317" y="2819809"/>
              <a:ext cx="699770" cy="301563"/>
            </a:xfrm>
            <a:prstGeom prst="ellipse">
              <a:avLst/>
            </a:prstGeom>
            <a:solidFill>
              <a:srgbClr val="CADF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DTO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pic>
          <p:nvPicPr>
            <p:cNvPr id="67" name="Picture 4" descr="Logo Mysql PNG Images, Free Download - Free Transparent PNG Logo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350" y="3821649"/>
              <a:ext cx="1388667" cy="113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모서리가 둥근 직사각형 67"/>
            <p:cNvSpPr/>
            <p:nvPr/>
          </p:nvSpPr>
          <p:spPr>
            <a:xfrm>
              <a:off x="4117557" y="2921603"/>
              <a:ext cx="1251185" cy="899414"/>
            </a:xfrm>
            <a:prstGeom prst="round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Components</a:t>
              </a:r>
              <a:endParaRPr lang="ko-KR" altLang="en-US" sz="105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229989" y="2921603"/>
              <a:ext cx="809956" cy="895067"/>
            </a:xfrm>
            <a:prstGeom prst="round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Router</a:t>
              </a:r>
              <a:endParaRPr lang="ko-KR" altLang="en-US" sz="12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0" name="Picture 6" descr="아파치, tomcat, 로고 아이콘 에 Vector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491" y="3284440"/>
              <a:ext cx="1230265" cy="546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모서리가 둥근 직사각형 70"/>
            <p:cNvSpPr/>
            <p:nvPr/>
          </p:nvSpPr>
          <p:spPr>
            <a:xfrm>
              <a:off x="3719121" y="3941771"/>
              <a:ext cx="2109737" cy="612242"/>
            </a:xfrm>
            <a:prstGeom prst="round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Axios</a:t>
              </a:r>
              <a:r>
                <a:rPr lang="en-US" altLang="ko-KR" sz="13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HTTP Library</a:t>
              </a:r>
              <a:endParaRPr lang="ko-KR" altLang="en-US" sz="13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73373" y="2477695"/>
              <a:ext cx="1007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Rest API</a:t>
              </a:r>
            </a:p>
            <a:p>
              <a:r>
                <a:rPr lang="en-US" altLang="ko-KR" sz="12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 (JSON)</a:t>
              </a:r>
              <a:endParaRPr lang="ko-KR" altLang="en-US" sz="1200" dirty="0"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73" name="꺾인 연결선 72"/>
            <p:cNvCxnSpPr>
              <a:stCxn id="70" idx="2"/>
              <a:endCxn id="71" idx="3"/>
            </p:cNvCxnSpPr>
            <p:nvPr/>
          </p:nvCxnSpPr>
          <p:spPr>
            <a:xfrm rot="5400000">
              <a:off x="6188622" y="3470891"/>
              <a:ext cx="417238" cy="11367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cxnSpLocks/>
              <a:stCxn id="70" idx="0"/>
            </p:cNvCxnSpPr>
            <p:nvPr/>
          </p:nvCxnSpPr>
          <p:spPr>
            <a:xfrm rot="5400000" flipH="1" flipV="1">
              <a:off x="7232133" y="2690017"/>
              <a:ext cx="327913" cy="86093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모서리가 둥근 직사각형 74"/>
            <p:cNvSpPr/>
            <p:nvPr/>
          </p:nvSpPr>
          <p:spPr>
            <a:xfrm>
              <a:off x="5442012" y="2930452"/>
              <a:ext cx="809956" cy="895067"/>
            </a:xfrm>
            <a:prstGeom prst="roundRect">
              <a:avLst/>
            </a:prstGeom>
            <a:solidFill>
              <a:srgbClr val="00589B"/>
            </a:solidFill>
            <a:ln>
              <a:solidFill>
                <a:srgbClr val="00589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Service</a:t>
              </a:r>
              <a:endParaRPr lang="ko-KR" altLang="en-US" sz="1100" dirty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pic>
          <p:nvPicPr>
            <p:cNvPr id="76" name="Picture 2" descr="211014 코드캠프 29일차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506" y="5146348"/>
              <a:ext cx="1178912" cy="57862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AI 기반 B2B 비즈니스 가속화 나섰다... 네이버 클로바, 수천 장 은행서류 AI로 자동 판독 &lt; 기업 &lt; FOCUS &lt; 기사본문  - 인공지능신문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0316" y="5143311"/>
              <a:ext cx="1201090" cy="581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9404" y="936144"/>
              <a:ext cx="1021352" cy="596081"/>
            </a:xfrm>
            <a:prstGeom prst="rect">
              <a:avLst/>
            </a:prstGeom>
          </p:spPr>
        </p:pic>
        <p:cxnSp>
          <p:nvCxnSpPr>
            <p:cNvPr id="79" name="꺾인 연결선 78"/>
            <p:cNvCxnSpPr/>
            <p:nvPr/>
          </p:nvCxnSpPr>
          <p:spPr>
            <a:xfrm rot="10800000" flipH="1">
              <a:off x="7597310" y="2951520"/>
              <a:ext cx="233264" cy="2415035"/>
            </a:xfrm>
            <a:prstGeom prst="bentConnector3">
              <a:avLst>
                <a:gd name="adj1" fmla="val -52379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모서리가 둥근 직사각형 79"/>
            <p:cNvSpPr/>
            <p:nvPr/>
          </p:nvSpPr>
          <p:spPr>
            <a:xfrm>
              <a:off x="846062" y="2417071"/>
              <a:ext cx="1297970" cy="2592865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315123" y="2198856"/>
              <a:ext cx="3115326" cy="460309"/>
              <a:chOff x="3711078" y="1758393"/>
              <a:chExt cx="3149885" cy="570995"/>
            </a:xfrm>
          </p:grpSpPr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10"/>
              <a:srcRect r="61567" b="-214"/>
              <a:stretch/>
            </p:blipFill>
            <p:spPr>
              <a:xfrm>
                <a:off x="3711078" y="1758393"/>
                <a:ext cx="497653" cy="570995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182677" y="1782405"/>
                <a:ext cx="2678286" cy="458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3DE1FE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React / React native</a:t>
                </a:r>
                <a:endParaRPr lang="ko-KR" altLang="en-US" dirty="0">
                  <a:solidFill>
                    <a:srgbClr val="3DE1FE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330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9E129967-FE65-D31D-F71C-767A4185A21D}"/>
              </a:ext>
            </a:extLst>
          </p:cNvPr>
          <p:cNvGrpSpPr/>
          <p:nvPr/>
        </p:nvGrpSpPr>
        <p:grpSpPr>
          <a:xfrm>
            <a:off x="168015" y="1032313"/>
            <a:ext cx="7363403" cy="4650924"/>
            <a:chOff x="196971" y="1037233"/>
            <a:chExt cx="5853997" cy="465092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8BFE75A-9194-877E-EE5F-9D76CBEBA2BD}"/>
                </a:ext>
              </a:extLst>
            </p:cNvPr>
            <p:cNvSpPr/>
            <p:nvPr/>
          </p:nvSpPr>
          <p:spPr>
            <a:xfrm>
              <a:off x="196971" y="1037233"/>
              <a:ext cx="5853997" cy="4650924"/>
            </a:xfrm>
            <a:prstGeom prst="rect">
              <a:avLst/>
            </a:prstGeom>
            <a:solidFill>
              <a:srgbClr val="EEEFF4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D58E7D-34F8-2736-BBB3-AD5A06635FC6}"/>
                </a:ext>
              </a:extLst>
            </p:cNvPr>
            <p:cNvSpPr txBox="1"/>
            <p:nvPr/>
          </p:nvSpPr>
          <p:spPr>
            <a:xfrm>
              <a:off x="427196" y="1050962"/>
              <a:ext cx="2044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latin typeface="Open Sans SemiBold "/>
                </a:rPr>
                <a:t>WEB</a:t>
              </a:r>
              <a:endParaRPr lang="ko-KR" altLang="en-US" sz="2800" b="1">
                <a:latin typeface="Open Sans SemiBold 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5AD-9762-0748-1058-5F235E762999}"/>
              </a:ext>
            </a:extLst>
          </p:cNvPr>
          <p:cNvSpPr txBox="1"/>
          <p:nvPr/>
        </p:nvSpPr>
        <p:spPr>
          <a:xfrm>
            <a:off x="146495" y="74371"/>
            <a:ext cx="9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8FF8-86F1-C96E-32E9-C5F26D33BA6A}"/>
              </a:ext>
            </a:extLst>
          </p:cNvPr>
          <p:cNvSpPr txBox="1"/>
          <p:nvPr/>
        </p:nvSpPr>
        <p:spPr>
          <a:xfrm>
            <a:off x="933855" y="166703"/>
            <a:ext cx="594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내용 </a:t>
            </a:r>
            <a:r>
              <a:rPr lang="en-US" altLang="ko-KR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주요기능</a:t>
            </a:r>
            <a:endParaRPr lang="en-US" altLang="ko-KR" sz="3200" b="1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8605F5B-4E4A-C33F-A9BB-91A5C501B3EE}"/>
              </a:ext>
            </a:extLst>
          </p:cNvPr>
          <p:cNvGrpSpPr/>
          <p:nvPr/>
        </p:nvGrpSpPr>
        <p:grpSpPr>
          <a:xfrm>
            <a:off x="1823716" y="1153463"/>
            <a:ext cx="1627200" cy="2174310"/>
            <a:chOff x="2252924" y="3467458"/>
            <a:chExt cx="1627200" cy="217431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29BFA4A-D24C-7C66-19A7-957D26C1FDE7}"/>
                </a:ext>
              </a:extLst>
            </p:cNvPr>
            <p:cNvSpPr/>
            <p:nvPr/>
          </p:nvSpPr>
          <p:spPr>
            <a:xfrm>
              <a:off x="2254335" y="3492819"/>
              <a:ext cx="1625789" cy="2148949"/>
            </a:xfrm>
            <a:prstGeom prst="roundRect">
              <a:avLst>
                <a:gd name="adj" fmla="val 8258"/>
              </a:avLst>
            </a:prstGeom>
            <a:solidFill>
              <a:schemeClr val="bg1"/>
            </a:solidFill>
            <a:ln w="190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3F134E5-BBC3-96CE-FF87-4EF44B47AD61}"/>
                </a:ext>
              </a:extLst>
            </p:cNvPr>
            <p:cNvSpPr/>
            <p:nvPr/>
          </p:nvSpPr>
          <p:spPr>
            <a:xfrm>
              <a:off x="2252924" y="3467458"/>
              <a:ext cx="1619082" cy="288000"/>
            </a:xfrm>
            <a:prstGeom prst="roundRect">
              <a:avLst/>
            </a:prstGeom>
            <a:solidFill>
              <a:srgbClr val="2B82C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인사관리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E8D49F-39C7-7A2C-AF02-5D0B34E23C2C}"/>
                </a:ext>
              </a:extLst>
            </p:cNvPr>
            <p:cNvSpPr/>
            <p:nvPr/>
          </p:nvSpPr>
          <p:spPr>
            <a:xfrm>
              <a:off x="2363910" y="3831305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5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사원관리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1005B2-5BBB-D3E3-20DD-ECBDB2BD4EF6}"/>
                </a:ext>
              </a:extLst>
            </p:cNvPr>
            <p:cNvSpPr/>
            <p:nvPr/>
          </p:nvSpPr>
          <p:spPr>
            <a:xfrm>
              <a:off x="2364445" y="4268591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5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수당관리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63C283-89CC-04EF-724C-33AB8DAA477A}"/>
                </a:ext>
              </a:extLst>
            </p:cNvPr>
            <p:cNvSpPr/>
            <p:nvPr/>
          </p:nvSpPr>
          <p:spPr>
            <a:xfrm>
              <a:off x="2374693" y="4698729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5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부서관리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038C1BA-63B3-20C4-D466-2FCE07138691}"/>
                </a:ext>
              </a:extLst>
            </p:cNvPr>
            <p:cNvSpPr/>
            <p:nvPr/>
          </p:nvSpPr>
          <p:spPr>
            <a:xfrm>
              <a:off x="2364445" y="5151817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5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세금관리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7418C8A-096A-D032-19E2-489560CF21D7}"/>
              </a:ext>
            </a:extLst>
          </p:cNvPr>
          <p:cNvGrpSpPr/>
          <p:nvPr/>
        </p:nvGrpSpPr>
        <p:grpSpPr>
          <a:xfrm>
            <a:off x="5662492" y="1152000"/>
            <a:ext cx="1627200" cy="2555221"/>
            <a:chOff x="4085618" y="1148635"/>
            <a:chExt cx="1690753" cy="255522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BC2378E-912B-AAEA-CF47-329C9007D495}"/>
                </a:ext>
              </a:extLst>
            </p:cNvPr>
            <p:cNvSpPr/>
            <p:nvPr/>
          </p:nvSpPr>
          <p:spPr>
            <a:xfrm>
              <a:off x="4087083" y="1192836"/>
              <a:ext cx="1689288" cy="2511020"/>
            </a:xfrm>
            <a:prstGeom prst="roundRect">
              <a:avLst>
                <a:gd name="adj" fmla="val 8258"/>
              </a:avLst>
            </a:prstGeom>
            <a:solidFill>
              <a:schemeClr val="bg1"/>
            </a:solidFill>
            <a:ln w="190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CE0F4EC-4B46-53E9-C087-25D8B5A2F64D}"/>
                </a:ext>
              </a:extLst>
            </p:cNvPr>
            <p:cNvSpPr/>
            <p:nvPr/>
          </p:nvSpPr>
          <p:spPr>
            <a:xfrm>
              <a:off x="4085618" y="1148635"/>
              <a:ext cx="1682317" cy="288000"/>
            </a:xfrm>
            <a:prstGeom prst="roundRect">
              <a:avLst/>
            </a:prstGeom>
            <a:solidFill>
              <a:srgbClr val="2B82C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근태관리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3121C1-C327-12C8-8577-A479D52553D1}"/>
                </a:ext>
              </a:extLst>
            </p:cNvPr>
            <p:cNvSpPr/>
            <p:nvPr/>
          </p:nvSpPr>
          <p:spPr>
            <a:xfrm>
              <a:off x="4200938" y="1540510"/>
              <a:ext cx="1451676" cy="365761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휴가 항목 등록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4F5676-DE28-65C7-9A8B-9A453897A80D}"/>
                </a:ext>
              </a:extLst>
            </p:cNvPr>
            <p:cNvSpPr/>
            <p:nvPr/>
          </p:nvSpPr>
          <p:spPr>
            <a:xfrm>
              <a:off x="4201495" y="1971331"/>
              <a:ext cx="1451676" cy="365761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보유 휴가</a:t>
              </a:r>
              <a:r>
                <a: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CE9FA62-2D38-B364-DE74-17061DC5C1FD}"/>
                </a:ext>
              </a:extLst>
            </p:cNvPr>
            <p:cNvSpPr/>
            <p:nvPr/>
          </p:nvSpPr>
          <p:spPr>
            <a:xfrm>
              <a:off x="4212142" y="2402727"/>
              <a:ext cx="1451676" cy="365761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휴가 처리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69EE41-43B1-C50B-7325-2B7304BFEB68}"/>
                </a:ext>
              </a:extLst>
            </p:cNvPr>
            <p:cNvSpPr/>
            <p:nvPr/>
          </p:nvSpPr>
          <p:spPr>
            <a:xfrm>
              <a:off x="4201495" y="2829776"/>
              <a:ext cx="1451676" cy="365761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출퇴근 관리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5300C2-AC83-D9E8-068E-3E5027F4006A}"/>
                </a:ext>
              </a:extLst>
            </p:cNvPr>
            <p:cNvSpPr/>
            <p:nvPr/>
          </p:nvSpPr>
          <p:spPr>
            <a:xfrm>
              <a:off x="4212142" y="3256825"/>
              <a:ext cx="1451676" cy="365761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출퇴근 현황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E3C0C41-C2FF-427D-D2F9-140C6D24E35A}"/>
              </a:ext>
            </a:extLst>
          </p:cNvPr>
          <p:cNvGrpSpPr/>
          <p:nvPr/>
        </p:nvGrpSpPr>
        <p:grpSpPr>
          <a:xfrm>
            <a:off x="1824392" y="3586973"/>
            <a:ext cx="1627200" cy="1837064"/>
            <a:chOff x="376947" y="3789528"/>
            <a:chExt cx="1627200" cy="183706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8D66D28-63E6-FC8A-E6A5-C0EA09F65978}"/>
                </a:ext>
              </a:extLst>
            </p:cNvPr>
            <p:cNvSpPr/>
            <p:nvPr/>
          </p:nvSpPr>
          <p:spPr>
            <a:xfrm>
              <a:off x="378358" y="3824220"/>
              <a:ext cx="1625789" cy="1802372"/>
            </a:xfrm>
            <a:prstGeom prst="roundRect">
              <a:avLst>
                <a:gd name="adj" fmla="val 8258"/>
              </a:avLst>
            </a:prstGeom>
            <a:solidFill>
              <a:schemeClr val="bg1"/>
            </a:solidFill>
            <a:ln w="190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D6CD4C7-E4BA-4C16-14EB-E044CD52D408}"/>
                </a:ext>
              </a:extLst>
            </p:cNvPr>
            <p:cNvSpPr/>
            <p:nvPr/>
          </p:nvSpPr>
          <p:spPr>
            <a:xfrm>
              <a:off x="376947" y="3789528"/>
              <a:ext cx="1619082" cy="288000"/>
            </a:xfrm>
            <a:prstGeom prst="roundRect">
              <a:avLst/>
            </a:prstGeom>
            <a:solidFill>
              <a:srgbClr val="2B82C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일용직 관리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5376C7F-5638-663D-CDFE-B6EE396E7F9A}"/>
                </a:ext>
              </a:extLst>
            </p:cNvPr>
            <p:cNvSpPr/>
            <p:nvPr/>
          </p:nvSpPr>
          <p:spPr>
            <a:xfrm>
              <a:off x="487933" y="4171094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일용직 관리</a:t>
              </a:r>
              <a:endParaRPr lang="en-US" altLang="ko-KR" sz="1050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58ADF6-34CD-DB9E-43F2-4061723AFD58}"/>
                </a:ext>
              </a:extLst>
            </p:cNvPr>
            <p:cNvSpPr/>
            <p:nvPr/>
          </p:nvSpPr>
          <p:spPr>
            <a:xfrm>
              <a:off x="488468" y="4639110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수당 등록</a:t>
              </a:r>
              <a:endParaRPr lang="en-US" altLang="ko-KR" sz="1050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8440E7B-0868-943F-997A-F617F6AB8182}"/>
                </a:ext>
              </a:extLst>
            </p:cNvPr>
            <p:cNvSpPr/>
            <p:nvPr/>
          </p:nvSpPr>
          <p:spPr>
            <a:xfrm>
              <a:off x="498716" y="5094415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출퇴근 현황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8B92A6A-1A6D-D30A-0D97-1DE38B5A21D7}"/>
              </a:ext>
            </a:extLst>
          </p:cNvPr>
          <p:cNvGrpSpPr/>
          <p:nvPr/>
        </p:nvGrpSpPr>
        <p:grpSpPr>
          <a:xfrm>
            <a:off x="5661992" y="3802730"/>
            <a:ext cx="1627200" cy="1822088"/>
            <a:chOff x="2263681" y="1449387"/>
            <a:chExt cx="1627200" cy="1822088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89DB215-E966-7A77-CF42-13D2D71F4110}"/>
                </a:ext>
              </a:extLst>
            </p:cNvPr>
            <p:cNvSpPr/>
            <p:nvPr/>
          </p:nvSpPr>
          <p:spPr>
            <a:xfrm>
              <a:off x="2265092" y="1475804"/>
              <a:ext cx="1625789" cy="1795671"/>
            </a:xfrm>
            <a:prstGeom prst="roundRect">
              <a:avLst>
                <a:gd name="adj" fmla="val 8258"/>
              </a:avLst>
            </a:prstGeom>
            <a:solidFill>
              <a:schemeClr val="bg1"/>
            </a:solidFill>
            <a:ln w="190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6ADABA5-A37B-6D33-418B-38A03F1FCC25}"/>
                </a:ext>
              </a:extLst>
            </p:cNvPr>
            <p:cNvSpPr/>
            <p:nvPr/>
          </p:nvSpPr>
          <p:spPr>
            <a:xfrm>
              <a:off x="2263681" y="1449387"/>
              <a:ext cx="1619082" cy="288000"/>
            </a:xfrm>
            <a:prstGeom prst="roundRect">
              <a:avLst/>
            </a:prstGeom>
            <a:solidFill>
              <a:srgbClr val="2B82C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급여관리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E5AA6A9-7AC3-DF06-92A5-1FE28247ACA5}"/>
                </a:ext>
              </a:extLst>
            </p:cNvPr>
            <p:cNvSpPr/>
            <p:nvPr/>
          </p:nvSpPr>
          <p:spPr>
            <a:xfrm>
              <a:off x="2393568" y="1814289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임직원 급여 관리</a:t>
              </a:r>
              <a:endParaRPr lang="en-US" altLang="ko-KR" sz="1050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4B24DC9-BCAB-0EE7-C2F1-C50722758DFC}"/>
                </a:ext>
              </a:extLst>
            </p:cNvPr>
            <p:cNvSpPr/>
            <p:nvPr/>
          </p:nvSpPr>
          <p:spPr>
            <a:xfrm>
              <a:off x="2374667" y="2279649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일용직 급여 관리</a:t>
              </a:r>
              <a:endParaRPr lang="en-US" altLang="ko-KR" sz="1050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A076FB4-97A4-697C-6CAB-058DC2718389}"/>
                </a:ext>
              </a:extLst>
            </p:cNvPr>
            <p:cNvSpPr/>
            <p:nvPr/>
          </p:nvSpPr>
          <p:spPr>
            <a:xfrm>
              <a:off x="2383320" y="2745009"/>
              <a:ext cx="1397110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경비 관리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8A709F1-7D33-8050-6006-9DED48A70D70}"/>
              </a:ext>
            </a:extLst>
          </p:cNvPr>
          <p:cNvGrpSpPr/>
          <p:nvPr/>
        </p:nvGrpSpPr>
        <p:grpSpPr>
          <a:xfrm>
            <a:off x="3734813" y="3260190"/>
            <a:ext cx="1627547" cy="1821031"/>
            <a:chOff x="418418" y="1697051"/>
            <a:chExt cx="1627547" cy="182103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48FA2C8-C2B2-816B-02CB-A816D71DCAAD}"/>
                </a:ext>
              </a:extLst>
            </p:cNvPr>
            <p:cNvSpPr/>
            <p:nvPr/>
          </p:nvSpPr>
          <p:spPr>
            <a:xfrm>
              <a:off x="419829" y="1722411"/>
              <a:ext cx="1626136" cy="1795671"/>
            </a:xfrm>
            <a:prstGeom prst="roundRect">
              <a:avLst>
                <a:gd name="adj" fmla="val 8258"/>
              </a:avLst>
            </a:prstGeom>
            <a:solidFill>
              <a:schemeClr val="bg1"/>
            </a:solidFill>
            <a:ln w="190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6E3209B-8F7A-5CAD-BD45-114A65F0F43C}"/>
                </a:ext>
              </a:extLst>
            </p:cNvPr>
            <p:cNvSpPr/>
            <p:nvPr/>
          </p:nvSpPr>
          <p:spPr>
            <a:xfrm>
              <a:off x="418418" y="1697051"/>
              <a:ext cx="1619427" cy="288000"/>
            </a:xfrm>
            <a:prstGeom prst="roundRect">
              <a:avLst/>
            </a:prstGeom>
            <a:solidFill>
              <a:srgbClr val="2B82C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경리</a:t>
              </a:r>
              <a:r>
                <a:rPr lang="en-US" altLang="ko-KR" sz="1200" b="1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1200" b="1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회계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A7F09B-DC75-745F-DDFF-8E7F867118DB}"/>
                </a:ext>
              </a:extLst>
            </p:cNvPr>
            <p:cNvSpPr/>
            <p:nvPr/>
          </p:nvSpPr>
          <p:spPr>
            <a:xfrm>
              <a:off x="541802" y="2060640"/>
              <a:ext cx="1397407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거래 관리</a:t>
              </a:r>
              <a:endParaRPr lang="en-US" altLang="ko-KR" sz="1050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E43C719-F2B5-ED47-B4CA-6C76C2EF792D}"/>
                </a:ext>
              </a:extLst>
            </p:cNvPr>
            <p:cNvSpPr/>
            <p:nvPr/>
          </p:nvSpPr>
          <p:spPr>
            <a:xfrm>
              <a:off x="529427" y="2527266"/>
              <a:ext cx="1397407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매입</a:t>
              </a:r>
              <a:r>
                <a: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매출</a:t>
              </a:r>
              <a:r>
                <a: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관리</a:t>
              </a:r>
              <a:endParaRPr lang="en-US" altLang="ko-KR" sz="1050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85BB68C-E8B5-7C37-654D-E5260D7E4BDE}"/>
                </a:ext>
              </a:extLst>
            </p:cNvPr>
            <p:cNvSpPr/>
            <p:nvPr/>
          </p:nvSpPr>
          <p:spPr>
            <a:xfrm>
              <a:off x="541804" y="2984163"/>
              <a:ext cx="1397407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통계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08EFBF3-E006-FF06-9347-956C6A57B4E3}"/>
              </a:ext>
            </a:extLst>
          </p:cNvPr>
          <p:cNvGrpSpPr/>
          <p:nvPr/>
        </p:nvGrpSpPr>
        <p:grpSpPr>
          <a:xfrm>
            <a:off x="3736168" y="1152000"/>
            <a:ext cx="1627200" cy="1830363"/>
            <a:chOff x="4124380" y="3819746"/>
            <a:chExt cx="1627200" cy="1830363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62CBE4A-1D67-7830-42B6-8F72F372A1E4}"/>
                </a:ext>
              </a:extLst>
            </p:cNvPr>
            <p:cNvSpPr/>
            <p:nvPr/>
          </p:nvSpPr>
          <p:spPr>
            <a:xfrm>
              <a:off x="4125791" y="3854438"/>
              <a:ext cx="1625789" cy="1795671"/>
            </a:xfrm>
            <a:prstGeom prst="roundRect">
              <a:avLst>
                <a:gd name="adj" fmla="val 8258"/>
              </a:avLst>
            </a:prstGeom>
            <a:solidFill>
              <a:schemeClr val="bg1"/>
            </a:solidFill>
            <a:ln w="190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5CB754DC-B8D5-ECBB-8701-F9221557AEBB}"/>
                </a:ext>
              </a:extLst>
            </p:cNvPr>
            <p:cNvSpPr/>
            <p:nvPr/>
          </p:nvSpPr>
          <p:spPr>
            <a:xfrm>
              <a:off x="4124380" y="3819746"/>
              <a:ext cx="1619081" cy="288000"/>
            </a:xfrm>
            <a:prstGeom prst="roundRect">
              <a:avLst/>
            </a:prstGeom>
            <a:solidFill>
              <a:srgbClr val="2B82C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회사설정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8D4A54-84EA-2A46-7CC8-805168C2CA77}"/>
                </a:ext>
              </a:extLst>
            </p:cNvPr>
            <p:cNvSpPr/>
            <p:nvPr/>
          </p:nvSpPr>
          <p:spPr>
            <a:xfrm>
              <a:off x="4247737" y="4192667"/>
              <a:ext cx="1397109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회사설정</a:t>
              </a:r>
              <a:endParaRPr lang="en-US" altLang="ko-KR" sz="1050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6AA7AF7-270B-C5DC-F09D-A221BE70D7D2}"/>
                </a:ext>
              </a:extLst>
            </p:cNvPr>
            <p:cNvSpPr/>
            <p:nvPr/>
          </p:nvSpPr>
          <p:spPr>
            <a:xfrm>
              <a:off x="4235366" y="4659293"/>
              <a:ext cx="1397109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사용자 관리</a:t>
              </a:r>
              <a:endParaRPr lang="en-US" altLang="ko-KR" sz="1050" b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7B14521-CF04-618F-E017-9976F44DB9D4}"/>
                </a:ext>
              </a:extLst>
            </p:cNvPr>
            <p:cNvSpPr/>
            <p:nvPr/>
          </p:nvSpPr>
          <p:spPr>
            <a:xfrm>
              <a:off x="4247739" y="5116190"/>
              <a:ext cx="1397109" cy="356095"/>
            </a:xfrm>
            <a:prstGeom prst="rect">
              <a:avLst/>
            </a:prstGeom>
            <a:solidFill>
              <a:srgbClr val="E0EAF4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모바일 관리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667E108-C5CC-B5DD-FA92-6180E01737C7}"/>
              </a:ext>
            </a:extLst>
          </p:cNvPr>
          <p:cNvGrpSpPr/>
          <p:nvPr/>
        </p:nvGrpSpPr>
        <p:grpSpPr>
          <a:xfrm>
            <a:off x="7816768" y="1032313"/>
            <a:ext cx="4207217" cy="4650924"/>
            <a:chOff x="8087358" y="1032313"/>
            <a:chExt cx="3918857" cy="4650924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1904D60-79A1-A410-A9DD-36585B7F96B5}"/>
                </a:ext>
              </a:extLst>
            </p:cNvPr>
            <p:cNvGrpSpPr/>
            <p:nvPr/>
          </p:nvGrpSpPr>
          <p:grpSpPr>
            <a:xfrm>
              <a:off x="8087358" y="1032313"/>
              <a:ext cx="3918857" cy="4650924"/>
              <a:chOff x="8027103" y="1033200"/>
              <a:chExt cx="3918857" cy="465092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7B8443E-4858-297F-BDBE-989503825A05}"/>
                  </a:ext>
                </a:extLst>
              </p:cNvPr>
              <p:cNvSpPr/>
              <p:nvPr/>
            </p:nvSpPr>
            <p:spPr>
              <a:xfrm>
                <a:off x="8027103" y="1033200"/>
                <a:ext cx="3918857" cy="4650924"/>
              </a:xfrm>
              <a:prstGeom prst="rect">
                <a:avLst/>
              </a:prstGeom>
              <a:solidFill>
                <a:srgbClr val="EEEFF4"/>
              </a:solidFill>
              <a:ln w="285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FF12D5-16AA-095E-B742-183C7D04C6B2}"/>
                  </a:ext>
                </a:extLst>
              </p:cNvPr>
              <p:cNvSpPr txBox="1"/>
              <p:nvPr/>
            </p:nvSpPr>
            <p:spPr>
              <a:xfrm>
                <a:off x="8182322" y="1045102"/>
                <a:ext cx="13688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>
                    <a:latin typeface="Open Sans SemiBold "/>
                  </a:rPr>
                  <a:t>APP</a:t>
                </a:r>
                <a:endParaRPr lang="ko-KR" altLang="en-US" sz="2800" b="1">
                  <a:latin typeface="Open Sans SemiBold 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0F1BF39-B27F-FDD1-5337-E38891074651}"/>
                </a:ext>
              </a:extLst>
            </p:cNvPr>
            <p:cNvGrpSpPr/>
            <p:nvPr/>
          </p:nvGrpSpPr>
          <p:grpSpPr>
            <a:xfrm>
              <a:off x="8289610" y="1547821"/>
              <a:ext cx="1627547" cy="1821031"/>
              <a:chOff x="7423257" y="1457775"/>
              <a:chExt cx="1627547" cy="1821031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510037B4-CC8B-0001-10B4-377997DF19DF}"/>
                  </a:ext>
                </a:extLst>
              </p:cNvPr>
              <p:cNvSpPr/>
              <p:nvPr/>
            </p:nvSpPr>
            <p:spPr>
              <a:xfrm>
                <a:off x="7424668" y="1483135"/>
                <a:ext cx="1626136" cy="1795671"/>
              </a:xfrm>
              <a:prstGeom prst="roundRect">
                <a:avLst>
                  <a:gd name="adj" fmla="val 8258"/>
                </a:avLst>
              </a:prstGeom>
              <a:solidFill>
                <a:schemeClr val="bg1"/>
              </a:solidFill>
              <a:ln w="190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14B7C0F5-391F-3959-F1E0-EA3881BBF7A7}"/>
                  </a:ext>
                </a:extLst>
              </p:cNvPr>
              <p:cNvSpPr/>
              <p:nvPr/>
            </p:nvSpPr>
            <p:spPr>
              <a:xfrm>
                <a:off x="7423257" y="1457775"/>
                <a:ext cx="1619427" cy="288000"/>
              </a:xfrm>
              <a:prstGeom prst="roundRect">
                <a:avLst/>
              </a:prstGeom>
              <a:solidFill>
                <a:srgbClr val="2B82C9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출</a:t>
                </a:r>
                <a:r>
                  <a:rPr lang="en-US" altLang="ko-KR" sz="1200" b="1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/</a:t>
                </a:r>
                <a:r>
                  <a:rPr lang="ko-KR" altLang="en-US" sz="1200" b="1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퇴근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1E6192DF-3CEC-1AF5-B2BD-3F3353622418}"/>
                  </a:ext>
                </a:extLst>
              </p:cNvPr>
              <p:cNvSpPr/>
              <p:nvPr/>
            </p:nvSpPr>
            <p:spPr>
              <a:xfrm>
                <a:off x="7534266" y="2556180"/>
                <a:ext cx="1397407" cy="517113"/>
              </a:xfrm>
              <a:prstGeom prst="rect">
                <a:avLst/>
              </a:prstGeom>
              <a:solidFill>
                <a:srgbClr val="E0EAF4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퇴근</a:t>
                </a:r>
                <a:endPara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51F496E7-875F-68E0-E0F6-44595297047B}"/>
                  </a:ext>
                </a:extLst>
              </p:cNvPr>
              <p:cNvSpPr/>
              <p:nvPr/>
            </p:nvSpPr>
            <p:spPr>
              <a:xfrm>
                <a:off x="7537310" y="1888405"/>
                <a:ext cx="1397407" cy="517113"/>
              </a:xfrm>
              <a:prstGeom prst="rect">
                <a:avLst/>
              </a:prstGeom>
              <a:solidFill>
                <a:srgbClr val="E0EAF4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출근</a:t>
                </a:r>
                <a:endPara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E3D1398-A63F-BD96-32B4-F4FBCDE01F3A}"/>
                </a:ext>
              </a:extLst>
            </p:cNvPr>
            <p:cNvGrpSpPr/>
            <p:nvPr/>
          </p:nvGrpSpPr>
          <p:grpSpPr>
            <a:xfrm>
              <a:off x="8289848" y="3571814"/>
              <a:ext cx="1627547" cy="1821031"/>
              <a:chOff x="7423257" y="1457775"/>
              <a:chExt cx="1627547" cy="1821031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999F9FAF-5E53-1E20-C061-D2E6AA2A372A}"/>
                  </a:ext>
                </a:extLst>
              </p:cNvPr>
              <p:cNvSpPr/>
              <p:nvPr/>
            </p:nvSpPr>
            <p:spPr>
              <a:xfrm>
                <a:off x="7424668" y="1483135"/>
                <a:ext cx="1626136" cy="1795671"/>
              </a:xfrm>
              <a:prstGeom prst="roundRect">
                <a:avLst>
                  <a:gd name="adj" fmla="val 8258"/>
                </a:avLst>
              </a:prstGeom>
              <a:solidFill>
                <a:schemeClr val="bg1"/>
              </a:solidFill>
              <a:ln w="190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F7504E2C-AD05-3E90-FA1C-1DAD4D5119C3}"/>
                  </a:ext>
                </a:extLst>
              </p:cNvPr>
              <p:cNvSpPr/>
              <p:nvPr/>
            </p:nvSpPr>
            <p:spPr>
              <a:xfrm>
                <a:off x="7423257" y="1457775"/>
                <a:ext cx="1619427" cy="288000"/>
              </a:xfrm>
              <a:prstGeom prst="roundRect">
                <a:avLst/>
              </a:prstGeom>
              <a:solidFill>
                <a:srgbClr val="2B82C9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휴가</a:t>
                </a: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339977E-667B-970C-2EAB-91A090BE1C5E}"/>
                  </a:ext>
                </a:extLst>
              </p:cNvPr>
              <p:cNvSpPr/>
              <p:nvPr/>
            </p:nvSpPr>
            <p:spPr>
              <a:xfrm>
                <a:off x="7534266" y="2556180"/>
                <a:ext cx="1397407" cy="517113"/>
              </a:xfrm>
              <a:prstGeom prst="rect">
                <a:avLst/>
              </a:prstGeom>
              <a:solidFill>
                <a:srgbClr val="E0EAF4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휴가조회</a:t>
                </a:r>
                <a:endPara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734C811-8004-F3C3-E59E-53468A38F1E8}"/>
                  </a:ext>
                </a:extLst>
              </p:cNvPr>
              <p:cNvSpPr/>
              <p:nvPr/>
            </p:nvSpPr>
            <p:spPr>
              <a:xfrm>
                <a:off x="7537310" y="1888405"/>
                <a:ext cx="1397407" cy="517113"/>
              </a:xfrm>
              <a:prstGeom prst="rect">
                <a:avLst/>
              </a:prstGeom>
              <a:solidFill>
                <a:srgbClr val="E0EAF4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휴가신청</a:t>
                </a:r>
                <a:endPara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DE3A948-0C1A-DBCA-5457-56A9C18C6B54}"/>
                </a:ext>
              </a:extLst>
            </p:cNvPr>
            <p:cNvGrpSpPr/>
            <p:nvPr/>
          </p:nvGrpSpPr>
          <p:grpSpPr>
            <a:xfrm>
              <a:off x="10167374" y="1547060"/>
              <a:ext cx="1627547" cy="1821031"/>
              <a:chOff x="7423257" y="1457775"/>
              <a:chExt cx="1627547" cy="1821031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AAB28A6-E4B2-51BE-FC88-6DCC87F7E334}"/>
                  </a:ext>
                </a:extLst>
              </p:cNvPr>
              <p:cNvSpPr/>
              <p:nvPr/>
            </p:nvSpPr>
            <p:spPr>
              <a:xfrm>
                <a:off x="7424668" y="1483135"/>
                <a:ext cx="1626136" cy="1795671"/>
              </a:xfrm>
              <a:prstGeom prst="roundRect">
                <a:avLst>
                  <a:gd name="adj" fmla="val 8258"/>
                </a:avLst>
              </a:prstGeom>
              <a:solidFill>
                <a:schemeClr val="bg1"/>
              </a:solidFill>
              <a:ln w="190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48DE88A6-FAA9-7634-B449-AD012000CB23}"/>
                  </a:ext>
                </a:extLst>
              </p:cNvPr>
              <p:cNvSpPr/>
              <p:nvPr/>
            </p:nvSpPr>
            <p:spPr>
              <a:xfrm>
                <a:off x="7423257" y="1457775"/>
                <a:ext cx="1619427" cy="288000"/>
              </a:xfrm>
              <a:prstGeom prst="roundRect">
                <a:avLst/>
              </a:prstGeom>
              <a:solidFill>
                <a:srgbClr val="2B82C9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경비</a:t>
                </a: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74D9D81-5533-708B-6670-CCC6FBA4B20B}"/>
                  </a:ext>
                </a:extLst>
              </p:cNvPr>
              <p:cNvSpPr/>
              <p:nvPr/>
            </p:nvSpPr>
            <p:spPr>
              <a:xfrm>
                <a:off x="7534266" y="2556180"/>
                <a:ext cx="1397407" cy="517113"/>
              </a:xfrm>
              <a:prstGeom prst="rect">
                <a:avLst/>
              </a:prstGeom>
              <a:solidFill>
                <a:srgbClr val="E0EAF4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경비목록</a:t>
                </a:r>
                <a:endPara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333E1FA-EEC1-F3B4-4766-332F126857CB}"/>
                  </a:ext>
                </a:extLst>
              </p:cNvPr>
              <p:cNvSpPr/>
              <p:nvPr/>
            </p:nvSpPr>
            <p:spPr>
              <a:xfrm>
                <a:off x="7537310" y="1888405"/>
                <a:ext cx="1397407" cy="517113"/>
              </a:xfrm>
              <a:prstGeom prst="rect">
                <a:avLst/>
              </a:prstGeom>
              <a:solidFill>
                <a:srgbClr val="E0EAF4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경비등록</a:t>
                </a:r>
                <a:endPara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5AB4CAC-494A-C97E-B9CC-61A731B51911}"/>
                </a:ext>
              </a:extLst>
            </p:cNvPr>
            <p:cNvGrpSpPr/>
            <p:nvPr/>
          </p:nvGrpSpPr>
          <p:grpSpPr>
            <a:xfrm>
              <a:off x="10168386" y="3570260"/>
              <a:ext cx="1627547" cy="1821031"/>
              <a:chOff x="7423257" y="1457775"/>
              <a:chExt cx="1627547" cy="1821031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7201E89-7325-F501-DB1B-794CA60BFBED}"/>
                  </a:ext>
                </a:extLst>
              </p:cNvPr>
              <p:cNvSpPr/>
              <p:nvPr/>
            </p:nvSpPr>
            <p:spPr>
              <a:xfrm>
                <a:off x="7424668" y="1483135"/>
                <a:ext cx="1626136" cy="1795671"/>
              </a:xfrm>
              <a:prstGeom prst="roundRect">
                <a:avLst>
                  <a:gd name="adj" fmla="val 8258"/>
                </a:avLst>
              </a:prstGeom>
              <a:solidFill>
                <a:schemeClr val="bg1"/>
              </a:solidFill>
              <a:ln w="1905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A5F5C77E-2B87-300E-FF9F-FDC117EE52E7}"/>
                  </a:ext>
                </a:extLst>
              </p:cNvPr>
              <p:cNvSpPr/>
              <p:nvPr/>
            </p:nvSpPr>
            <p:spPr>
              <a:xfrm>
                <a:off x="7423257" y="1457775"/>
                <a:ext cx="1619427" cy="288000"/>
              </a:xfrm>
              <a:prstGeom prst="roundRect">
                <a:avLst/>
              </a:prstGeom>
              <a:solidFill>
                <a:srgbClr val="2B82C9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기타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F1B366-601A-CF7F-2649-5349F8A72005}"/>
                  </a:ext>
                </a:extLst>
              </p:cNvPr>
              <p:cNvSpPr/>
              <p:nvPr/>
            </p:nvSpPr>
            <p:spPr>
              <a:xfrm>
                <a:off x="7534266" y="2556180"/>
                <a:ext cx="1397407" cy="517113"/>
              </a:xfrm>
              <a:prstGeom prst="rect">
                <a:avLst/>
              </a:prstGeom>
              <a:solidFill>
                <a:srgbClr val="E0EAF4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급여현황</a:t>
                </a:r>
                <a:endPara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2F36318-72A4-EBC7-BBC1-0B1DC1BCF99A}"/>
                  </a:ext>
                </a:extLst>
              </p:cNvPr>
              <p:cNvSpPr/>
              <p:nvPr/>
            </p:nvSpPr>
            <p:spPr>
              <a:xfrm>
                <a:off x="7537310" y="1888405"/>
                <a:ext cx="1397407" cy="517113"/>
              </a:xfrm>
              <a:prstGeom prst="rect">
                <a:avLst/>
              </a:prstGeom>
              <a:solidFill>
                <a:srgbClr val="E0EAF4"/>
              </a:solidFill>
              <a:ln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출근현황</a:t>
                </a:r>
                <a:endParaRPr lang="en-US" altLang="ko-KR" sz="1050" b="1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414510" y="1653209"/>
            <a:ext cx="1038689" cy="841594"/>
            <a:chOff x="457602" y="1991548"/>
            <a:chExt cx="1038689" cy="84159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57602" y="1991548"/>
              <a:ext cx="1038689" cy="8415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658" y="229589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경리사</a:t>
              </a:r>
              <a:endParaRPr lang="ko-KR" altLang="en-US" sz="1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09746" y="2610294"/>
            <a:ext cx="1038689" cy="841594"/>
            <a:chOff x="452838" y="2948633"/>
            <a:chExt cx="1038689" cy="841594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452838" y="2948633"/>
              <a:ext cx="1038689" cy="8415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7495" y="3237436"/>
              <a:ext cx="9893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그 외 담당자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093145" y="1113195"/>
            <a:ext cx="1070367" cy="371633"/>
            <a:chOff x="9093146" y="1064031"/>
            <a:chExt cx="1038689" cy="420797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9093146" y="1064031"/>
              <a:ext cx="1038689" cy="4207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98544" y="1108865"/>
              <a:ext cx="827893" cy="31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모든 직원</a:t>
              </a:r>
              <a:endParaRPr lang="ko-KR" altLang="en-US" sz="1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26243" y="1576516"/>
            <a:ext cx="210081" cy="323296"/>
            <a:chOff x="604566" y="4001338"/>
            <a:chExt cx="442838" cy="631654"/>
          </a:xfrm>
        </p:grpSpPr>
        <p:sp>
          <p:nvSpPr>
            <p:cNvPr id="16" name="순서도: 추출 15"/>
            <p:cNvSpPr/>
            <p:nvPr/>
          </p:nvSpPr>
          <p:spPr>
            <a:xfrm>
              <a:off x="604566" y="4090405"/>
              <a:ext cx="442838" cy="542587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29908" y="4001338"/>
              <a:ext cx="199130" cy="1991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6243" y="2529362"/>
            <a:ext cx="210081" cy="323296"/>
            <a:chOff x="604566" y="4001338"/>
            <a:chExt cx="442838" cy="631654"/>
          </a:xfrm>
        </p:grpSpPr>
        <p:sp>
          <p:nvSpPr>
            <p:cNvPr id="84" name="순서도: 추출 83"/>
            <p:cNvSpPr/>
            <p:nvPr/>
          </p:nvSpPr>
          <p:spPr>
            <a:xfrm>
              <a:off x="604566" y="4090405"/>
              <a:ext cx="442838" cy="542587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729908" y="4001338"/>
              <a:ext cx="199130" cy="1991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523287" y="864625"/>
            <a:ext cx="210081" cy="323296"/>
            <a:chOff x="604566" y="4001338"/>
            <a:chExt cx="442838" cy="631654"/>
          </a:xfrm>
        </p:grpSpPr>
        <p:sp>
          <p:nvSpPr>
            <p:cNvPr id="87" name="순서도: 추출 86"/>
            <p:cNvSpPr/>
            <p:nvPr/>
          </p:nvSpPr>
          <p:spPr>
            <a:xfrm>
              <a:off x="604566" y="4090405"/>
              <a:ext cx="442838" cy="542587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연결자 87"/>
            <p:cNvSpPr/>
            <p:nvPr/>
          </p:nvSpPr>
          <p:spPr>
            <a:xfrm>
              <a:off x="729908" y="4001338"/>
              <a:ext cx="199130" cy="1991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17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A3BB87-5245-FE21-9644-EDD418FF5E41}"/>
              </a:ext>
            </a:extLst>
          </p:cNvPr>
          <p:cNvSpPr/>
          <p:nvPr/>
        </p:nvSpPr>
        <p:spPr>
          <a:xfrm>
            <a:off x="0" y="6037823"/>
            <a:ext cx="12192000" cy="820177"/>
          </a:xfrm>
          <a:prstGeom prst="rect">
            <a:avLst/>
          </a:prstGeom>
          <a:solidFill>
            <a:srgbClr val="00589B"/>
          </a:solidFill>
          <a:ln>
            <a:solidFill>
              <a:srgbClr val="005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5AD-9762-0748-1058-5F235E762999}"/>
              </a:ext>
            </a:extLst>
          </p:cNvPr>
          <p:cNvSpPr txBox="1"/>
          <p:nvPr/>
        </p:nvSpPr>
        <p:spPr>
          <a:xfrm>
            <a:off x="146495" y="74371"/>
            <a:ext cx="9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8FF8-86F1-C96E-32E9-C5F26D33BA6A}"/>
              </a:ext>
            </a:extLst>
          </p:cNvPr>
          <p:cNvSpPr txBox="1"/>
          <p:nvPr/>
        </p:nvSpPr>
        <p:spPr>
          <a:xfrm>
            <a:off x="933855" y="166703"/>
            <a:ext cx="5945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내용 </a:t>
            </a:r>
            <a:r>
              <a:rPr lang="en-US" altLang="ko-KR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b="1">
                <a:solidFill>
                  <a:srgbClr val="00589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  <a:endParaRPr lang="en-US" altLang="ko-KR" sz="3200" b="1">
              <a:solidFill>
                <a:srgbClr val="00589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BFA68-20B4-2C00-3F6D-94AC4C44CA4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4" y="961311"/>
            <a:ext cx="11400639" cy="48566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11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483</Words>
  <Application>Microsoft Office PowerPoint</Application>
  <PresentationFormat>와이드스크린</PresentationFormat>
  <Paragraphs>166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Open Sans SemiBold</vt:lpstr>
      <vt:lpstr>Open Sans SemiBold 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최범근</dc:creator>
  <cp:lastModifiedBy>v2109</cp:lastModifiedBy>
  <cp:revision>69</cp:revision>
  <dcterms:created xsi:type="dcterms:W3CDTF">2022-12-15T02:13:33Z</dcterms:created>
  <dcterms:modified xsi:type="dcterms:W3CDTF">2022-12-19T18:55:58Z</dcterms:modified>
</cp:coreProperties>
</file>