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2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7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0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6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8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6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8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8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3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1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954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30" r:id="rId5"/>
    <p:sldLayoutId id="2147483724" r:id="rId6"/>
    <p:sldLayoutId id="2147483725" r:id="rId7"/>
    <p:sldLayoutId id="2147483726" r:id="rId8"/>
    <p:sldLayoutId id="2147483729" r:id="rId9"/>
    <p:sldLayoutId id="2147483727" r:id="rId10"/>
    <p:sldLayoutId id="2147483728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5904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cmicpc.net/problem/15904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cmicpc.net/problem/15904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D0D2E-2738-4EFD-9BB8-A432C49D8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85571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49E5E1-65AC-4411-AC3F-993DD3A74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UCPC 2018 </a:t>
            </a:r>
            <a:r>
              <a:rPr lang="ko-KR" altLang="en-US" sz="4000" dirty="0">
                <a:solidFill>
                  <a:srgbClr val="FFFFFF"/>
                </a:solidFill>
              </a:rPr>
              <a:t>예선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ACD83A-F353-45FF-98F6-7BD3DC9C8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>
            <a:normAutofit/>
          </a:bodyPr>
          <a:lstStyle/>
          <a:p>
            <a:endParaRPr lang="ko-KR" altLang="en-US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899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15899 </a:t>
            </a:r>
            <a:r>
              <a:rPr lang="ko-KR" altLang="en-US" sz="2400" dirty="0"/>
              <a:t>트리와 색깔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5" y="887074"/>
            <a:ext cx="112752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방식의 한계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노드의 개수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2*10^5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1&lt;=C&lt;=N.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저장할 캐쉬를 만들면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저장한다고 치면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* (2*10^5)^2 byte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8 * 4*10^10 =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32GB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메모리 초과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95872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7D1457-C129-40BF-B92C-3795D01EB23A}"/>
              </a:ext>
            </a:extLst>
          </p:cNvPr>
          <p:cNvSpPr txBox="1"/>
          <p:nvPr/>
        </p:nvSpPr>
        <p:spPr>
          <a:xfrm>
            <a:off x="440444" y="742052"/>
            <a:ext cx="11312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15904 UCPC</a:t>
            </a:r>
            <a:r>
              <a:rPr lang="ko-KR" altLang="en-US" sz="2400" dirty="0"/>
              <a:t>는 무엇의 약자일까</a:t>
            </a:r>
            <a:r>
              <a:rPr lang="en-US" altLang="ko-KR" sz="2400" dirty="0"/>
              <a:t>?                                         </a:t>
            </a:r>
            <a:r>
              <a:rPr lang="en-US" altLang="ko-KR" dirty="0">
                <a:hlinkClick r:id="rId2"/>
              </a:rPr>
              <a:t>https://www.acmicpc.net/problem/15904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004F9-9007-45E9-958D-0685EBD1B7D8}"/>
              </a:ext>
            </a:extLst>
          </p:cNvPr>
          <p:cNvSpPr txBox="1"/>
          <p:nvPr/>
        </p:nvSpPr>
        <p:spPr>
          <a:xfrm>
            <a:off x="493106" y="1867099"/>
            <a:ext cx="112600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문제의 요약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</a:t>
            </a: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어떤 문자열을 입력 받았을 때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그 문자열은 줄여서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UCPC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가 될 수 있는가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? (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대소문자 구분 함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)</a:t>
            </a:r>
          </a:p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줄여서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UCPC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가 될 수 있으면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“I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love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UCPC”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출력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불가능하면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“I hate UCPC”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출력</a:t>
            </a:r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예제 입력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1 : Union of Computer Programming Contest club contest</a:t>
            </a:r>
          </a:p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예제 출력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1 : I love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UCPC</a:t>
            </a: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예제 입력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1 : University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Computer Programming</a:t>
            </a:r>
          </a:p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예제 출력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1 : I hate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UCPC</a:t>
            </a:r>
          </a:p>
        </p:txBody>
      </p:sp>
    </p:spTree>
    <p:extLst>
      <p:ext uri="{BB962C8B-B14F-4D97-AF65-F5344CB8AC3E}">
        <p14:creationId xmlns:p14="http://schemas.microsoft.com/office/powerpoint/2010/main" val="354204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15904 UCPC</a:t>
            </a:r>
            <a:r>
              <a:rPr lang="ko-KR" altLang="en-US" sz="2400" dirty="0"/>
              <a:t>는 무엇의 약자일까</a:t>
            </a:r>
            <a:r>
              <a:rPr lang="en-US" altLang="ko-KR" sz="2400" dirty="0"/>
              <a:t>?  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5" y="887074"/>
            <a:ext cx="112752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풀이 아이디어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입력 받은 문자열을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array1(str)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에 넣고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“UCPC”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도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array2(UCPC)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에 넣어서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queue1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앞에서부터 검사해 나간다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처음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array2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인덱스는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0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이다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queue1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앞에서부터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array2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index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번째의 문자가 </a:t>
            </a:r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같은지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비교하다가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array2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index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가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4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가 되어버리면 옳음을 출력하고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</a:t>
            </a:r>
          </a:p>
          <a:p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array1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끝에 </a:t>
            </a:r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도달할때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까지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array2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index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가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4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가 되지 못하면 틀림을 출력한다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24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15904 UCPC</a:t>
            </a:r>
            <a:r>
              <a:rPr lang="ko-KR" altLang="en-US" sz="2400" dirty="0"/>
              <a:t>는 무엇의 약자일까</a:t>
            </a:r>
            <a:r>
              <a:rPr lang="en-US" altLang="ko-KR" sz="2400" dirty="0"/>
              <a:t>?  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C7308-8A8D-4B32-8288-7B03DCB3DC06}"/>
              </a:ext>
            </a:extLst>
          </p:cNvPr>
          <p:cNvSpPr txBox="1"/>
          <p:nvPr/>
        </p:nvSpPr>
        <p:spPr>
          <a:xfrm>
            <a:off x="378207" y="738664"/>
            <a:ext cx="514649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#include&lt;iostream&gt;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#include&lt;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cstdio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#include&lt;vector&gt;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using namespace std;</a:t>
            </a:r>
          </a:p>
          <a:p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vector&lt;char&gt; str; </a:t>
            </a:r>
            <a:r>
              <a:rPr lang="en-US" altLang="ko-KR" sz="1600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문자열을 받는 벡터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vector&lt;char&gt; UCPC; </a:t>
            </a:r>
            <a:r>
              <a:rPr lang="en-US" altLang="ko-KR" sz="1600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UPCP</a:t>
            </a:r>
            <a:r>
              <a:rPr lang="ko-KR" altLang="en-US" sz="1600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저장하고 있는 벡터</a:t>
            </a:r>
          </a:p>
          <a:p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main(void)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ios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::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sync_with_stdio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(false);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cin.tie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(NULL);</a:t>
            </a:r>
          </a:p>
          <a:p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str.assign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(1000, 0);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UCPC.assign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(4, 0);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UCPC[0] = 'U';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UCPC[1] = 'C';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UCPC[2] = 'P';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UCPC[3] = 'C';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E870B-56F3-42C8-93B8-E97404749A40}"/>
              </a:ext>
            </a:extLst>
          </p:cNvPr>
          <p:cNvSpPr txBox="1"/>
          <p:nvPr/>
        </p:nvSpPr>
        <p:spPr>
          <a:xfrm>
            <a:off x="6192147" y="738664"/>
            <a:ext cx="48764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 (int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0;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 1000;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++)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{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char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tmp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scanf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("%1c", &amp;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tmp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 (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tmp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== '\n')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break;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else str[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=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tmp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}</a:t>
            </a:r>
          </a:p>
          <a:p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int k = 0; </a:t>
            </a:r>
            <a:r>
              <a:rPr lang="en-US" altLang="ko-KR" sz="1600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k</a:t>
            </a:r>
            <a:r>
              <a:rPr lang="ko-KR" altLang="en-US" sz="1600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UCPC</a:t>
            </a:r>
            <a:r>
              <a:rPr lang="ko-KR" altLang="en-US" sz="1600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600" dirty="0" err="1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iter</a:t>
            </a:r>
            <a:endParaRPr lang="en-US" altLang="ko-KR" sz="1600" dirty="0">
              <a:solidFill>
                <a:srgbClr val="00B05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for (int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0;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str.size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++)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{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 (str[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== UCPC[k])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k++;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 (k == 4) break;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}</a:t>
            </a:r>
          </a:p>
          <a:p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if (k == 4)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cout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&lt;&lt; "I love UCPC\n";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else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cout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&lt;&lt; "I hate UCPC\n";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C6C1A2-F423-4E83-8D58-F28B0434747D}"/>
              </a:ext>
            </a:extLst>
          </p:cNvPr>
          <p:cNvSpPr/>
          <p:nvPr/>
        </p:nvSpPr>
        <p:spPr>
          <a:xfrm>
            <a:off x="6405587" y="3217157"/>
            <a:ext cx="3806011" cy="1541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8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7D1457-C129-40BF-B92C-3795D01EB23A}"/>
              </a:ext>
            </a:extLst>
          </p:cNvPr>
          <p:cNvSpPr txBox="1"/>
          <p:nvPr/>
        </p:nvSpPr>
        <p:spPr>
          <a:xfrm>
            <a:off x="440444" y="742052"/>
            <a:ext cx="11312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15898 </a:t>
            </a:r>
            <a:r>
              <a:rPr lang="ko-KR" altLang="en-US" sz="2400" dirty="0"/>
              <a:t>피아의 아틀리에 </a:t>
            </a:r>
            <a:r>
              <a:rPr lang="en-US" altLang="ko-KR" sz="2400" dirty="0"/>
              <a:t>~</a:t>
            </a:r>
            <a:r>
              <a:rPr lang="ko-KR" altLang="en-US" sz="2400" dirty="0"/>
              <a:t>신비한 대회의 연금술사</a:t>
            </a:r>
            <a:r>
              <a:rPr lang="en-US" altLang="ko-KR" sz="2400" dirty="0"/>
              <a:t>~                    </a:t>
            </a:r>
            <a:r>
              <a:rPr lang="en-US" altLang="ko-KR" dirty="0">
                <a:hlinkClick r:id="rId2"/>
              </a:rPr>
              <a:t>https://www.acmicpc.net/problem/</a:t>
            </a:r>
            <a:r>
              <a:rPr lang="en-US" altLang="ko-KR" dirty="0"/>
              <a:t>15898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004F9-9007-45E9-958D-0685EBD1B7D8}"/>
              </a:ext>
            </a:extLst>
          </p:cNvPr>
          <p:cNvSpPr txBox="1"/>
          <p:nvPr/>
        </p:nvSpPr>
        <p:spPr>
          <a:xfrm>
            <a:off x="493106" y="1867099"/>
            <a:ext cx="11260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문제의 요약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</a:t>
            </a: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5X5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크기의 가마 안에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4X4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크기의 재료를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3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개 넣어서 최고 품질의 폭탄을 만들어라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(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재료는 회전이 가능하고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한 재료는 한번씩만 넣을 수 있다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.)</a:t>
            </a: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문제의 특이한 점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</a:t>
            </a: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510B5D-9D15-4B2C-8A8F-CBBF28D89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266" y="3263630"/>
            <a:ext cx="996069" cy="81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9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15898 </a:t>
            </a:r>
            <a:r>
              <a:rPr lang="ko-KR" altLang="en-US" sz="2400" dirty="0"/>
              <a:t>피아의 아틀리에 </a:t>
            </a:r>
            <a:r>
              <a:rPr lang="en-US" altLang="ko-KR" sz="2400" dirty="0"/>
              <a:t>~</a:t>
            </a:r>
            <a:r>
              <a:rPr lang="ko-KR" altLang="en-US" sz="2400" dirty="0"/>
              <a:t>신비한 대회의 연금술사</a:t>
            </a:r>
            <a:r>
              <a:rPr lang="en-US" altLang="ko-KR" sz="2400" dirty="0"/>
              <a:t>~(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5" y="887074"/>
            <a:ext cx="112752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풀이 아이디어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시간 제한이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초인 것은 반복이 많이 들어간다는 의미이다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엄청난 중첩 반복을 통해서 풀어보도록 하자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재료의 개수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n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은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이상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10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이하이다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반복의 횟수를 구해봅시다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~ :)  </a:t>
            </a:r>
          </a:p>
          <a:p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10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개의 재료를 순서에 신경 써서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개를 선택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(10x9x8) </a:t>
            </a:r>
            <a:r>
              <a:rPr lang="en-US" altLang="ko-KR" dirty="0">
                <a:solidFill>
                  <a:srgbClr val="00B05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// n</a:t>
            </a:r>
            <a:r>
              <a:rPr lang="ko-KR" altLang="en-US" dirty="0">
                <a:solidFill>
                  <a:srgbClr val="00B05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에 따라 바뀌는 부분</a:t>
            </a:r>
            <a:endParaRPr lang="en-US" altLang="ko-KR" dirty="0">
              <a:solidFill>
                <a:srgbClr val="00B05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개의 재료를 적당히 회전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(4x4x4)</a:t>
            </a:r>
          </a:p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개의 재료를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5x5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크기의 가마에 넣을 곳을 선택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(4x4x4) =&gt; (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하나의 재료당 넣는 위치가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4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개가 있을 수 있음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</a:p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개의 재료를 가마에 넣기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(4x4x3)</a:t>
            </a:r>
          </a:p>
          <a:p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만큼의 반복을 </a:t>
            </a:r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해야한다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Big O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표기법으로는 몇이 나올까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??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아마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O(N^3)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이지 않을까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?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5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7D1457-C129-40BF-B92C-3795D01EB23A}"/>
              </a:ext>
            </a:extLst>
          </p:cNvPr>
          <p:cNvSpPr txBox="1"/>
          <p:nvPr/>
        </p:nvSpPr>
        <p:spPr>
          <a:xfrm>
            <a:off x="440444" y="742052"/>
            <a:ext cx="11312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15899 </a:t>
            </a:r>
            <a:r>
              <a:rPr lang="ko-KR" altLang="en-US" sz="2400" dirty="0"/>
              <a:t>트리와 색깔                                         </a:t>
            </a:r>
            <a:r>
              <a:rPr lang="en-US" altLang="ko-KR" sz="2400" dirty="0"/>
              <a:t>                    </a:t>
            </a:r>
            <a:r>
              <a:rPr lang="en-US" altLang="ko-KR" dirty="0">
                <a:hlinkClick r:id="rId2"/>
              </a:rPr>
              <a:t>https://www.acmicpc.net/problem/</a:t>
            </a:r>
            <a:r>
              <a:rPr lang="en-US" altLang="ko-KR" dirty="0"/>
              <a:t>15899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004F9-9007-45E9-958D-0685EBD1B7D8}"/>
              </a:ext>
            </a:extLst>
          </p:cNvPr>
          <p:cNvSpPr txBox="1"/>
          <p:nvPr/>
        </p:nvSpPr>
        <p:spPr>
          <a:xfrm>
            <a:off x="493106" y="1867099"/>
            <a:ext cx="112600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문제의 요약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</a:t>
            </a: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트리가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(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이진 트리 아님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)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있고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노드에 숫자가 적혀 있다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함수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f(</a:t>
            </a:r>
            <a:r>
              <a:rPr lang="en-US" altLang="ko-KR" b="1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v,c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)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는 다음과 같이 정의 하자</a:t>
            </a:r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f(</a:t>
            </a:r>
            <a:r>
              <a:rPr lang="en-US" altLang="ko-KR" b="1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v,c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) :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정점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v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가 루트인 </a:t>
            </a:r>
            <a:r>
              <a:rPr lang="ko-KR" altLang="en-US" b="1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서브트리에서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노드에 적혀진 숫자가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c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이하인 노드의 </a:t>
            </a:r>
            <a:r>
              <a:rPr lang="ko-KR" altLang="en-US" b="1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갯수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f(</a:t>
            </a:r>
            <a:r>
              <a:rPr lang="en-US" altLang="ko-KR" b="1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v,c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)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가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M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개만큼 입력이 되는데 이를 다 더하여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1,000,000,007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로 나눈 나머지를 출력하여라</a:t>
            </a:r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문제 입력 중 노드의 개수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(N)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의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범위는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1 &lt;= N&lt;= 2*10^5 </a:t>
            </a:r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이다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</a:t>
            </a: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ko-KR" altLang="en-US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문제의 제한 </a:t>
            </a:r>
            <a:r>
              <a:rPr lang="en-US" altLang="ko-KR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:</a:t>
            </a: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en-US" altLang="ko-KR" b="1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181E7C-BF94-4BDD-895D-7EBF0E372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236" y="4134726"/>
            <a:ext cx="1823405" cy="86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2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15899 </a:t>
            </a:r>
            <a:r>
              <a:rPr lang="ko-KR" altLang="en-US" sz="2400" dirty="0"/>
              <a:t>트리와 색깔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5" y="887074"/>
            <a:ext cx="11275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풀이 아이디어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처음 떠오른 아이디어는 다이나믹 프로그래밍으로 푸는 것이었다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구조체를 정의하고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트리 구조를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링크드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리스트로 만든 다음에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dfs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탐색하며 풀기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1241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15899 </a:t>
            </a:r>
            <a:r>
              <a:rPr lang="ko-KR" altLang="en-US" sz="2400" dirty="0"/>
              <a:t>트리와 색깔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5" y="887074"/>
            <a:ext cx="1127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</a:t>
            </a:r>
            <a:r>
              <a:rPr lang="en-US" altLang="ko-KR" dirty="0"/>
              <a:t>: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B187EB-0DC8-4F77-8766-20F5BD19EF84}"/>
              </a:ext>
            </a:extLst>
          </p:cNvPr>
          <p:cNvSpPr/>
          <p:nvPr/>
        </p:nvSpPr>
        <p:spPr>
          <a:xfrm>
            <a:off x="4758709" y="2544579"/>
            <a:ext cx="852163" cy="27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BDA0BA-A9B3-4A90-92C5-F9382E0F2F83}"/>
              </a:ext>
            </a:extLst>
          </p:cNvPr>
          <p:cNvSpPr/>
          <p:nvPr/>
        </p:nvSpPr>
        <p:spPr>
          <a:xfrm>
            <a:off x="4758708" y="2891963"/>
            <a:ext cx="852163" cy="27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F32810-D973-4922-AFC3-ABFCE971404E}"/>
              </a:ext>
            </a:extLst>
          </p:cNvPr>
          <p:cNvSpPr/>
          <p:nvPr/>
        </p:nvSpPr>
        <p:spPr>
          <a:xfrm>
            <a:off x="4758707" y="3239347"/>
            <a:ext cx="852163" cy="27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D6FB14-16B6-4E0F-ACFE-86CBEBA85189}"/>
              </a:ext>
            </a:extLst>
          </p:cNvPr>
          <p:cNvSpPr/>
          <p:nvPr/>
        </p:nvSpPr>
        <p:spPr>
          <a:xfrm>
            <a:off x="4758706" y="3586731"/>
            <a:ext cx="852163" cy="27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A391DD-3766-4956-8D8C-BC6BB38D2659}"/>
              </a:ext>
            </a:extLst>
          </p:cNvPr>
          <p:cNvSpPr/>
          <p:nvPr/>
        </p:nvSpPr>
        <p:spPr>
          <a:xfrm>
            <a:off x="4758705" y="3934115"/>
            <a:ext cx="852163" cy="27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DC9276-D89F-48D8-A5C0-9E48E1025167}"/>
              </a:ext>
            </a:extLst>
          </p:cNvPr>
          <p:cNvSpPr/>
          <p:nvPr/>
        </p:nvSpPr>
        <p:spPr>
          <a:xfrm>
            <a:off x="5978706" y="2542480"/>
            <a:ext cx="852163" cy="27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2D32F7-66A0-4585-9012-EB8C66ACC11C}"/>
              </a:ext>
            </a:extLst>
          </p:cNvPr>
          <p:cNvSpPr/>
          <p:nvPr/>
        </p:nvSpPr>
        <p:spPr>
          <a:xfrm>
            <a:off x="7198703" y="2542480"/>
            <a:ext cx="852163" cy="27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E5A436-BE02-4CB7-869D-61ADA9D941DA}"/>
              </a:ext>
            </a:extLst>
          </p:cNvPr>
          <p:cNvSpPr/>
          <p:nvPr/>
        </p:nvSpPr>
        <p:spPr>
          <a:xfrm>
            <a:off x="5978705" y="3242063"/>
            <a:ext cx="852163" cy="27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75C1FB-2D87-4F5F-BB18-A113A93132A9}"/>
              </a:ext>
            </a:extLst>
          </p:cNvPr>
          <p:cNvSpPr/>
          <p:nvPr/>
        </p:nvSpPr>
        <p:spPr>
          <a:xfrm>
            <a:off x="5978705" y="3586730"/>
            <a:ext cx="852163" cy="27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0AF27B-4DCB-4810-B6FC-41B03DD0FD9E}"/>
              </a:ext>
            </a:extLst>
          </p:cNvPr>
          <p:cNvSpPr/>
          <p:nvPr/>
        </p:nvSpPr>
        <p:spPr>
          <a:xfrm>
            <a:off x="5978704" y="3941646"/>
            <a:ext cx="852163" cy="277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B0D1E7-15D4-44E9-B716-5D4A9440416F}"/>
              </a:ext>
            </a:extLst>
          </p:cNvPr>
          <p:cNvSpPr/>
          <p:nvPr/>
        </p:nvSpPr>
        <p:spPr>
          <a:xfrm>
            <a:off x="7198702" y="3581078"/>
            <a:ext cx="852163" cy="277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0D2298-8392-478B-94B1-7A812604D5AD}"/>
              </a:ext>
            </a:extLst>
          </p:cNvPr>
          <p:cNvSpPr/>
          <p:nvPr/>
        </p:nvSpPr>
        <p:spPr>
          <a:xfrm>
            <a:off x="7198702" y="3239347"/>
            <a:ext cx="852163" cy="277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B2CACA-A334-4DBE-9838-8D493195B5A7}"/>
              </a:ext>
            </a:extLst>
          </p:cNvPr>
          <p:cNvSpPr/>
          <p:nvPr/>
        </p:nvSpPr>
        <p:spPr>
          <a:xfrm>
            <a:off x="5978704" y="2887765"/>
            <a:ext cx="852163" cy="277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F90C24-027F-46F1-8DB1-5B1D852CD344}"/>
              </a:ext>
            </a:extLst>
          </p:cNvPr>
          <p:cNvSpPr/>
          <p:nvPr/>
        </p:nvSpPr>
        <p:spPr>
          <a:xfrm>
            <a:off x="8389174" y="2536395"/>
            <a:ext cx="852163" cy="277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B25C42C-2DB2-447B-8438-05D3EF4F0EEC}"/>
              </a:ext>
            </a:extLst>
          </p:cNvPr>
          <p:cNvCxnSpPr>
            <a:stCxn id="2" idx="3"/>
            <a:endCxn id="10" idx="1"/>
          </p:cNvCxnSpPr>
          <p:nvPr/>
        </p:nvCxnSpPr>
        <p:spPr>
          <a:xfrm flipV="1">
            <a:off x="5610872" y="2681316"/>
            <a:ext cx="367834" cy="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CD06022-CD3F-4B34-8F8C-D5086E38BFB9}"/>
              </a:ext>
            </a:extLst>
          </p:cNvPr>
          <p:cNvCxnSpPr/>
          <p:nvPr/>
        </p:nvCxnSpPr>
        <p:spPr>
          <a:xfrm flipV="1">
            <a:off x="6839242" y="2682365"/>
            <a:ext cx="367834" cy="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D4AFDEA-C6D4-4CFB-8E0D-7AC2AD022BD0}"/>
              </a:ext>
            </a:extLst>
          </p:cNvPr>
          <p:cNvCxnSpPr/>
          <p:nvPr/>
        </p:nvCxnSpPr>
        <p:spPr>
          <a:xfrm flipV="1">
            <a:off x="8050866" y="2684271"/>
            <a:ext cx="367834" cy="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F755DD1-5475-457F-AEAF-217488665AFE}"/>
              </a:ext>
            </a:extLst>
          </p:cNvPr>
          <p:cNvCxnSpPr/>
          <p:nvPr/>
        </p:nvCxnSpPr>
        <p:spPr>
          <a:xfrm flipV="1">
            <a:off x="5610868" y="3024432"/>
            <a:ext cx="367834" cy="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C506A85-08F5-46A9-B1CB-BC6747DFEF98}"/>
              </a:ext>
            </a:extLst>
          </p:cNvPr>
          <p:cNvCxnSpPr/>
          <p:nvPr/>
        </p:nvCxnSpPr>
        <p:spPr>
          <a:xfrm flipV="1">
            <a:off x="5610872" y="3376631"/>
            <a:ext cx="367834" cy="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22CF67D-C970-4A15-BF38-F01F11863E7D}"/>
              </a:ext>
            </a:extLst>
          </p:cNvPr>
          <p:cNvCxnSpPr/>
          <p:nvPr/>
        </p:nvCxnSpPr>
        <p:spPr>
          <a:xfrm flipV="1">
            <a:off x="5610868" y="3726731"/>
            <a:ext cx="367834" cy="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1CE83FB-61AF-45B5-AE5E-B2893E32A8C7}"/>
              </a:ext>
            </a:extLst>
          </p:cNvPr>
          <p:cNvCxnSpPr/>
          <p:nvPr/>
        </p:nvCxnSpPr>
        <p:spPr>
          <a:xfrm flipV="1">
            <a:off x="6830867" y="3383067"/>
            <a:ext cx="367834" cy="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8F82B12-7DC9-4D71-B6FC-F57670ACD5BB}"/>
              </a:ext>
            </a:extLst>
          </p:cNvPr>
          <p:cNvCxnSpPr/>
          <p:nvPr/>
        </p:nvCxnSpPr>
        <p:spPr>
          <a:xfrm flipV="1">
            <a:off x="5610868" y="4085554"/>
            <a:ext cx="367834" cy="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A9B247D-8FC7-47E4-A137-0B30416C00B3}"/>
              </a:ext>
            </a:extLst>
          </p:cNvPr>
          <p:cNvCxnSpPr/>
          <p:nvPr/>
        </p:nvCxnSpPr>
        <p:spPr>
          <a:xfrm flipV="1">
            <a:off x="6830867" y="3733599"/>
            <a:ext cx="367834" cy="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DBC14C03-C541-4CD6-8752-D915CA7390F5}"/>
              </a:ext>
            </a:extLst>
          </p:cNvPr>
          <p:cNvSpPr/>
          <p:nvPr/>
        </p:nvSpPr>
        <p:spPr>
          <a:xfrm>
            <a:off x="2250094" y="1650110"/>
            <a:ext cx="534601" cy="53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D7C3F7B-7F6A-4705-9354-728AE1B87628}"/>
              </a:ext>
            </a:extLst>
          </p:cNvPr>
          <p:cNvSpPr/>
          <p:nvPr/>
        </p:nvSpPr>
        <p:spPr>
          <a:xfrm>
            <a:off x="1392346" y="2542481"/>
            <a:ext cx="534601" cy="53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F059617-5CF8-4FBC-AD67-B6A8C3A995C4}"/>
              </a:ext>
            </a:extLst>
          </p:cNvPr>
          <p:cNvSpPr/>
          <p:nvPr/>
        </p:nvSpPr>
        <p:spPr>
          <a:xfrm>
            <a:off x="2250092" y="2542480"/>
            <a:ext cx="534601" cy="53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B9B3159-B1CD-4DC5-B20C-03D8055DCADA}"/>
              </a:ext>
            </a:extLst>
          </p:cNvPr>
          <p:cNvSpPr/>
          <p:nvPr/>
        </p:nvSpPr>
        <p:spPr>
          <a:xfrm>
            <a:off x="2250091" y="3440747"/>
            <a:ext cx="534601" cy="53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B54C1D7-6C8C-465E-875C-DAC0D8BA037F}"/>
              </a:ext>
            </a:extLst>
          </p:cNvPr>
          <p:cNvSpPr/>
          <p:nvPr/>
        </p:nvSpPr>
        <p:spPr>
          <a:xfrm>
            <a:off x="2250091" y="4333117"/>
            <a:ext cx="534601" cy="534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40F0F0A-FC4A-49A4-B8E9-8C6F7FF24DEB}"/>
              </a:ext>
            </a:extLst>
          </p:cNvPr>
          <p:cNvCxnSpPr>
            <a:stCxn id="28" idx="3"/>
            <a:endCxn id="29" idx="7"/>
          </p:cNvCxnSpPr>
          <p:nvPr/>
        </p:nvCxnSpPr>
        <p:spPr>
          <a:xfrm flipH="1">
            <a:off x="1848656" y="2106420"/>
            <a:ext cx="479729" cy="51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E5F6EDB-90E8-4890-AD0B-F138F9ED9DA0}"/>
              </a:ext>
            </a:extLst>
          </p:cNvPr>
          <p:cNvCxnSpPr>
            <a:stCxn id="28" idx="4"/>
            <a:endCxn id="30" idx="0"/>
          </p:cNvCxnSpPr>
          <p:nvPr/>
        </p:nvCxnSpPr>
        <p:spPr>
          <a:xfrm flipH="1">
            <a:off x="2517393" y="2184711"/>
            <a:ext cx="2" cy="35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B9A7D23-B650-435D-9C71-26F68CDB2F7B}"/>
              </a:ext>
            </a:extLst>
          </p:cNvPr>
          <p:cNvCxnSpPr/>
          <p:nvPr/>
        </p:nvCxnSpPr>
        <p:spPr>
          <a:xfrm flipH="1">
            <a:off x="2517389" y="3087453"/>
            <a:ext cx="2" cy="35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6C843E2-3E9D-43B7-8A35-4AEB8FFBA9AB}"/>
              </a:ext>
            </a:extLst>
          </p:cNvPr>
          <p:cNvCxnSpPr/>
          <p:nvPr/>
        </p:nvCxnSpPr>
        <p:spPr>
          <a:xfrm flipH="1">
            <a:off x="2517389" y="3970873"/>
            <a:ext cx="2" cy="35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7417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323859"/>
      </a:dk2>
      <a:lt2>
        <a:srgbClr val="E2E8E5"/>
      </a:lt2>
      <a:accent1>
        <a:srgbClr val="C34D86"/>
      </a:accent1>
      <a:accent2>
        <a:srgbClr val="B13BA5"/>
      </a:accent2>
      <a:accent3>
        <a:srgbClr val="9E4DC3"/>
      </a:accent3>
      <a:accent4>
        <a:srgbClr val="5B3BB1"/>
      </a:accent4>
      <a:accent5>
        <a:srgbClr val="4D5EC3"/>
      </a:accent5>
      <a:accent6>
        <a:srgbClr val="3B7EB1"/>
      </a:accent6>
      <a:hlink>
        <a:srgbClr val="272672"/>
      </a:hlink>
      <a:folHlink>
        <a:srgbClr val="4C4C4C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794</Words>
  <Application>Microsoft Office PowerPoint</Application>
  <PresentationFormat>와이드스크린</PresentationFormat>
  <Paragraphs>138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Malgun Gothic Semilight</vt:lpstr>
      <vt:lpstr>나눔고딕코딩</vt:lpstr>
      <vt:lpstr>맑은 고딕</vt:lpstr>
      <vt:lpstr>Gill Sans MT</vt:lpstr>
      <vt:lpstr>Wingdings 2</vt:lpstr>
      <vt:lpstr>DividendVTI</vt:lpstr>
      <vt:lpstr>UCPC 2018 예선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UCPC 2018 예선</dc:title>
  <dc:creator>정창현</dc:creator>
  <cp:lastModifiedBy>정창현</cp:lastModifiedBy>
  <cp:revision>12</cp:revision>
  <dcterms:created xsi:type="dcterms:W3CDTF">2019-07-05T11:52:10Z</dcterms:created>
  <dcterms:modified xsi:type="dcterms:W3CDTF">2019-07-08T17:55:59Z</dcterms:modified>
</cp:coreProperties>
</file>