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4C7F4-C1D9-46C7-8CE9-1DDB9C0BD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296EA7-460A-4091-BBD6-9CD8264E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E36A-D847-4B65-B44E-EBB6238E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E69F0-EDFF-4D95-9D6D-5CA215A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98910-0263-4B3D-9D9B-470208B6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BCACB-292C-410A-A803-67868EA9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724C3-CFA9-40E9-8B3C-C29BD7D9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2BCCD-7AB6-49F5-AE63-FE2977AE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F919-2F37-4289-B3BC-FF15D1A9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5A209-9126-4158-9333-EAA02F6A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9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9FDAB6-3F66-441C-AD24-AA326DDD5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6E4036-8B3D-4F7A-AB39-B2777CDCE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55811-7562-4C04-93A5-E0422ADF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DD2CA-0584-4A7E-A22D-8C7E5FC7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C5F78-6D40-4459-922A-C4C5200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8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ECFC-7546-4847-8181-E1CAF39C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081F8-7EBF-42E4-82C1-E02464FF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A2866-3A71-4D5D-B8FE-5990B49C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A21C-CC2C-4C9E-A655-5D3A88D8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330E4-2217-4962-96CF-7217B990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7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F83E6-D66C-4FFE-A5E9-64ED62F8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992CE-3786-4408-AE82-09EFEE70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EC5AA-35E3-4BB2-A507-8CD24593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1796A-FCDE-462A-8BB9-5FFB8F11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9594A-23E3-4068-BC32-2914B18A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2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417CB-1EF5-41B3-B92D-AB3ACE7A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AABEF-4CDC-4FC5-99FE-C02F21C75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F582A-AFCE-4D68-8260-CCC509106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80C60-3C19-4690-A399-95654430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AA424-DB55-4FEA-ACDB-69924E4C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C01F1-3438-469A-83F0-5B40EB39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8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4F93A-FAAF-4253-86E0-BD2FD027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5E11C-6CF0-417A-BE8D-55A70F7F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DCF96C-3BD8-4F06-BCC7-FAD9BBA8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2FF8CD-ADA0-4A30-B24C-452A0A7CB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2F54D4-7117-420C-86D2-AFC1B7DCA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C5ED91-CEE7-4612-B89D-C1CE1CAA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4C8385-5594-4932-9E3E-E78B451F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D66AFE-2506-4FC2-8B93-62CB91A3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02951-0279-4237-BA2B-9E78642C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19D74-6EFF-4E1E-AA74-EF88057F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635812-B1A4-420B-803F-F0E5F90B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6CBB2-14D8-43E0-8553-99717696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A97D8-2C3E-434C-B8F0-8D14246E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72321-FE65-4DE6-A6E8-D0591459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BCEC26-93BF-4C51-B9F3-9414D5E7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3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65BA9-8167-4642-A05D-C73E1B30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88DF-CB4C-4E80-8F56-2EF6B7E5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BD057-7E68-4168-A186-492090083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B4711-5180-4C40-B79A-4A6DE15E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9A991-B3C0-4E2E-9782-7BB362E2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1372A-3414-411B-807B-340B2645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2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3E043-6D8A-4163-8A8C-A5634769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C19E9-4666-4EE9-8B48-63714B140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2320B-007D-4061-8433-56B7B7920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31ABEB-4EAC-49D7-AFD0-1372DDFF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1BF4C-A31D-45EB-A0EB-0AAB46AD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7DCEE-AAA8-4C80-A5CD-3A7F5591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2A4675-D163-4CAD-A4A8-7AD92981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7F262-F99E-42B5-AD7A-FA7B0AAD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18574-6601-44B4-8B8C-90DE10C87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B48D-60E1-4067-A9FE-257E49B9FC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1A80C-BA43-4622-8ADC-D28FA4DD3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B7E8D-9ED9-4E71-8214-D8E1A08BC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F16B-8CC2-4DE5-9068-62F856B3D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3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workbook/view/234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893" TargetMode="External"/><Relationship Id="rId2" Type="http://schemas.openxmlformats.org/officeDocument/2006/relationships/hyperlink" Target="https://www.acmicpc.net/problem/159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590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B9BCD-4EDE-47C3-B543-A8B9006AB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F77B8C-C977-4DBB-AC83-3B7F13776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83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D4412-ED3C-43CB-BCE9-6924A8B6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15893 </a:t>
            </a:r>
            <a:r>
              <a:rPr lang="ko-KR" altLang="en-US" dirty="0"/>
              <a:t>가장 긴 공통부분 </a:t>
            </a:r>
            <a:r>
              <a:rPr lang="ko-KR" altLang="en-US" dirty="0" err="1"/>
              <a:t>팰린드롬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3A552-D92F-4B9C-A40B-3055AE3D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문제 요약 </a:t>
            </a:r>
            <a:r>
              <a:rPr lang="en-US" altLang="ko-KR" dirty="0"/>
              <a:t>: </a:t>
            </a:r>
            <a:r>
              <a:rPr lang="ko-KR" altLang="en-US" dirty="0"/>
              <a:t>문자열 </a:t>
            </a:r>
            <a:r>
              <a:rPr lang="en-US" altLang="ko-KR" dirty="0"/>
              <a:t>N</a:t>
            </a:r>
            <a:r>
              <a:rPr lang="ko-KR" altLang="en-US" dirty="0"/>
              <a:t>개가 주어졌을 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문자열에 존재하는 공통의 </a:t>
            </a:r>
            <a:r>
              <a:rPr lang="ko-KR" altLang="en-US" dirty="0" err="1"/>
              <a:t>펠린드롬</a:t>
            </a:r>
            <a:r>
              <a:rPr lang="ko-KR" altLang="en-US" dirty="0"/>
              <a:t> 중 가장 긴 문자열의 길이를 출력하는 문제</a:t>
            </a:r>
          </a:p>
        </p:txBody>
      </p:sp>
    </p:spTree>
    <p:extLst>
      <p:ext uri="{BB962C8B-B14F-4D97-AF65-F5344CB8AC3E}">
        <p14:creationId xmlns:p14="http://schemas.microsoft.com/office/powerpoint/2010/main" val="144720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2B8E-9461-4A17-943A-278BDE0B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B2A4E-2A2D-426E-AC3C-221DF3AE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헤더 </a:t>
            </a:r>
            <a:r>
              <a:rPr lang="en-US" altLang="ko-KR" dirty="0"/>
              <a:t>: #include &lt;string&gt;</a:t>
            </a:r>
          </a:p>
          <a:p>
            <a:pPr marL="0" indent="0">
              <a:buNone/>
            </a:pPr>
            <a:r>
              <a:rPr lang="ko-KR" altLang="en-US" dirty="0"/>
              <a:t>네임스페이스 </a:t>
            </a:r>
            <a:r>
              <a:rPr lang="en-US" altLang="ko-KR" dirty="0"/>
              <a:t>: std::string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선언방법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std::string [</a:t>
            </a:r>
            <a:r>
              <a:rPr lang="ko-KR" altLang="en-US" dirty="0" err="1"/>
              <a:t>변수명</a:t>
            </a:r>
            <a:r>
              <a:rPr lang="en-US" altLang="ko-KR" dirty="0"/>
              <a:t>] = “hello world!”;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04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EDB56-A799-4DD0-9161-97E3924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5A541-0F0D-4D3B-A07B-9145A6B3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문자열 덧붙이기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std::string str = “hello “;</a:t>
            </a:r>
          </a:p>
          <a:p>
            <a:pPr marL="0" indent="0">
              <a:buNone/>
            </a:pPr>
            <a:r>
              <a:rPr lang="en-US" altLang="ko-KR" dirty="0"/>
              <a:t>Str += “world!”;	//</a:t>
            </a:r>
            <a:r>
              <a:rPr lang="ko-KR" altLang="en-US" dirty="0"/>
              <a:t>내부적으로 연산자 오버로딩이 </a:t>
            </a:r>
            <a:r>
              <a:rPr lang="ko-KR" altLang="en-US" dirty="0" err="1"/>
              <a:t>구현되어있음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str.append</a:t>
            </a:r>
            <a:r>
              <a:rPr lang="en-US" altLang="ko-KR" dirty="0"/>
              <a:t>(“world!”);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0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9099D-6F88-44B7-8D6B-AFA8A92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56B92-33B4-46EE-BF50-13D2B9B8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문자열 길이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string str = “hello world!”;</a:t>
            </a:r>
          </a:p>
          <a:p>
            <a:pPr marL="0" indent="0">
              <a:buNone/>
            </a:pPr>
            <a:r>
              <a:rPr lang="en-US" altLang="ko-KR" dirty="0" err="1"/>
              <a:t>str.length</a:t>
            </a:r>
            <a:r>
              <a:rPr lang="en-US" altLang="ko-KR" dirty="0"/>
              <a:t>(); //</a:t>
            </a:r>
            <a:r>
              <a:rPr lang="ko-KR" altLang="en-US" dirty="0"/>
              <a:t>문자열의 길이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str.size</a:t>
            </a:r>
            <a:r>
              <a:rPr lang="en-US" altLang="ko-KR" dirty="0"/>
              <a:t>();	//</a:t>
            </a:r>
            <a:r>
              <a:rPr lang="ko-KR" altLang="en-US" dirty="0" err="1"/>
              <a:t>같은기능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587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ACECA-C86E-402C-915B-ECFAE058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D06D2-0162-4D0B-8194-D78EAB3F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문자열의 인덱스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string str = “Hello World!”;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a = str.at(0);		//H</a:t>
            </a:r>
          </a:p>
          <a:p>
            <a:pPr marL="0" indent="0">
              <a:buNone/>
            </a:pPr>
            <a:r>
              <a:rPr lang="en-US" altLang="ko-KR" dirty="0"/>
              <a:t>str.at(0) = ‘h’;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98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E9C64-E606-49A9-ADF5-5E974651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17772-4BAE-4FDA-A00C-34CF0BCC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문자열 찾기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str.find</a:t>
            </a:r>
            <a:r>
              <a:rPr lang="en-US" altLang="ko-KR" dirty="0"/>
              <a:t>(“world!”);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이때 </a:t>
            </a:r>
            <a:r>
              <a:rPr lang="en-US" altLang="ko-KR" dirty="0"/>
              <a:t>world! </a:t>
            </a:r>
            <a:r>
              <a:rPr lang="ko-KR" altLang="en-US" dirty="0"/>
              <a:t>를 찾으면 그 찾은 위치의 인덱스를 반환한다</a:t>
            </a:r>
            <a:r>
              <a:rPr lang="en-US" altLang="ko-KR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찾지 못했을 경우 </a:t>
            </a:r>
            <a:r>
              <a:rPr lang="en-US" altLang="ko-KR" dirty="0"/>
              <a:t>std::string::</a:t>
            </a:r>
            <a:r>
              <a:rPr lang="en-US" altLang="ko-KR" dirty="0" err="1"/>
              <a:t>npos</a:t>
            </a:r>
            <a:r>
              <a:rPr lang="en-US" altLang="ko-KR" dirty="0"/>
              <a:t> </a:t>
            </a:r>
            <a:r>
              <a:rPr lang="ko-KR" altLang="en-US" dirty="0"/>
              <a:t>를 반환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str.find</a:t>
            </a:r>
            <a:r>
              <a:rPr lang="en-US" altLang="ko-KR" dirty="0"/>
              <a:t>(“world!”) != string::</a:t>
            </a:r>
            <a:r>
              <a:rPr lang="en-US" altLang="ko-KR" dirty="0" err="1"/>
              <a:t>npos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/>
              <a:t>찾았을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1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CE60F-40EE-43C7-91CC-9FCBE03E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E783B-A407-4729-A824-EB42D2B4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문자열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String a = “A”;</a:t>
            </a:r>
          </a:p>
          <a:p>
            <a:pPr marL="0" indent="0">
              <a:buNone/>
            </a:pPr>
            <a:r>
              <a:rPr lang="en-US" altLang="ko-KR" dirty="0"/>
              <a:t>String b = “B”;</a:t>
            </a:r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a.compare</a:t>
            </a:r>
            <a:r>
              <a:rPr lang="en-US" altLang="ko-KR" dirty="0"/>
              <a:t>(b) == 0)	//</a:t>
            </a:r>
            <a:r>
              <a:rPr lang="ko-KR" altLang="en-US" dirty="0" err="1"/>
              <a:t>같은경우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a.compare</a:t>
            </a:r>
            <a:r>
              <a:rPr lang="en-US" altLang="ko-KR" dirty="0"/>
              <a:t>(b) &lt; 0)	//a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사전순으로 앞일 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a.compare</a:t>
            </a:r>
            <a:r>
              <a:rPr lang="en-US" altLang="ko-KR" dirty="0"/>
              <a:t>(b) &gt; 0)	//a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사전순으로 뒤일 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912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6DD64-246E-4B3B-A619-B91BFDA8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0A059-5460-4472-B7FD-0B97E049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부분 문자열 추출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string str = “Hello World!”;</a:t>
            </a:r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en-US" altLang="ko-KR" dirty="0" err="1"/>
              <a:t>str.substr</a:t>
            </a:r>
            <a:r>
              <a:rPr lang="en-US" altLang="ko-KR" dirty="0"/>
              <a:t>([</a:t>
            </a:r>
            <a:r>
              <a:rPr lang="ko-KR" altLang="en-US" dirty="0"/>
              <a:t>시작위치 인덱스</a:t>
            </a:r>
            <a:r>
              <a:rPr lang="en-US" altLang="ko-KR" dirty="0"/>
              <a:t>], [</a:t>
            </a:r>
            <a:r>
              <a:rPr lang="ko-KR" altLang="en-US" dirty="0"/>
              <a:t>길이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 err="1"/>
              <a:t>str.substr</a:t>
            </a:r>
            <a:r>
              <a:rPr lang="en-US" altLang="ko-KR" dirty="0"/>
              <a:t>(6, 6);	//”World!”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181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11938-4C01-426F-8FA1-ABF2A3DB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팰린드롬</a:t>
            </a:r>
            <a:r>
              <a:rPr lang="ko-KR" altLang="en-US" dirty="0"/>
              <a:t> 모음집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16AFE-C530-4B35-8E52-ED2E7E4B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https://www.acmicpc.net/workbook/view/2345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풀고 </a:t>
            </a:r>
            <a:r>
              <a:rPr lang="ko-KR" altLang="en-US" dirty="0" err="1"/>
              <a:t>다른사람의</a:t>
            </a:r>
            <a:r>
              <a:rPr lang="ko-KR" altLang="en-US" dirty="0"/>
              <a:t> 코드를 보며 가장 최적의 풀이를 찾아가보자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14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C5F02-A773-4854-84D8-FCCCF9FF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15902 Split and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7A915-C0B6-409B-85D2-39AC7863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문제요약 </a:t>
            </a:r>
            <a:r>
              <a:rPr lang="en-US" altLang="ko-KR" dirty="0"/>
              <a:t>: </a:t>
            </a:r>
            <a:r>
              <a:rPr lang="ko-KR" altLang="en-US" dirty="0"/>
              <a:t>격자 첫번째를 </a:t>
            </a:r>
            <a:r>
              <a:rPr lang="en-US" altLang="ko-KR" dirty="0"/>
              <a:t>-&gt; </a:t>
            </a:r>
            <a:r>
              <a:rPr lang="ko-KR" altLang="en-US" dirty="0"/>
              <a:t>두번째로 바꾸는데 필요한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최소연산 횟수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최소 연산 횟수를 이용해 격자를 바꾸는 방법의 경우의 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번 까지는 그냥 기본이지만 이 문제가 어려운 이유는 </a:t>
            </a:r>
            <a:r>
              <a:rPr lang="en-US" altLang="ko-KR" dirty="0"/>
              <a:t>2</a:t>
            </a:r>
            <a:r>
              <a:rPr lang="ko-KR" altLang="en-US" dirty="0" err="1"/>
              <a:t>번때문이다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47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98EE-9746-414E-BE12-3AD03DDF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8DE8D-DA8B-42C5-9FA0-FA3AA786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15900 </a:t>
            </a:r>
            <a:r>
              <a:rPr lang="ko-KR" altLang="en-US" dirty="0">
                <a:hlinkClick r:id="rId2"/>
              </a:rPr>
              <a:t>나무탈출</a:t>
            </a:r>
            <a:endParaRPr lang="en-US" altLang="ko-KR" dirty="0"/>
          </a:p>
          <a:p>
            <a:r>
              <a:rPr lang="en-US" altLang="ko-KR" dirty="0"/>
              <a:t>15893 </a:t>
            </a:r>
            <a:r>
              <a:rPr lang="ko-KR" altLang="en-US" dirty="0">
                <a:hlinkClick r:id="rId3"/>
              </a:rPr>
              <a:t>가장 긴 공통부분 </a:t>
            </a:r>
            <a:r>
              <a:rPr lang="ko-KR" altLang="en-US" dirty="0" err="1">
                <a:hlinkClick r:id="rId3"/>
              </a:rPr>
              <a:t>팰린드롬</a:t>
            </a:r>
            <a:endParaRPr lang="en-US" altLang="ko-KR" dirty="0"/>
          </a:p>
          <a:p>
            <a:r>
              <a:rPr lang="en-US" altLang="ko-KR" dirty="0"/>
              <a:t>15902 </a:t>
            </a:r>
            <a:r>
              <a:rPr lang="en-US" altLang="ko-KR" dirty="0">
                <a:hlinkClick r:id="rId4"/>
              </a:rPr>
              <a:t>Split and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57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8D5F4-A713-4A7F-B380-7ABFF6DF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15902 Split and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EF976-A0B4-4128-9D72-E0242E99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먼저 풀이에 앞서 자료를 어떻게 담을 것인가에 대해 생각해보면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이전에 풀었던 사다리 문제처럼 나눠지는 여부를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=&gt; </a:t>
            </a:r>
            <a:r>
              <a:rPr lang="ko-KR" altLang="en-US" dirty="0"/>
              <a:t>위아래를 </a:t>
            </a:r>
            <a:r>
              <a:rPr lang="en-US" altLang="ko-KR" dirty="0"/>
              <a:t>XOR </a:t>
            </a:r>
            <a:r>
              <a:rPr lang="ko-KR" altLang="en-US" dirty="0"/>
              <a:t>연산한 뒤 </a:t>
            </a:r>
            <a:r>
              <a:rPr lang="en-US" altLang="ko-KR" dirty="0"/>
              <a:t>1</a:t>
            </a:r>
            <a:r>
              <a:rPr lang="ko-KR" altLang="en-US" dirty="0"/>
              <a:t>의 개수를 세면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1</a:t>
            </a:r>
            <a:r>
              <a:rPr lang="ko-KR" altLang="en-US" dirty="0"/>
              <a:t>번의 답이 나온다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31C340-9394-43FA-88AB-243BC18B9FE2}"/>
              </a:ext>
            </a:extLst>
          </p:cNvPr>
          <p:cNvSpPr/>
          <p:nvPr/>
        </p:nvSpPr>
        <p:spPr>
          <a:xfrm>
            <a:off x="2476870" y="3211497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88EF3-D607-419B-B965-0C3181733887}"/>
              </a:ext>
            </a:extLst>
          </p:cNvPr>
          <p:cNvSpPr/>
          <p:nvPr/>
        </p:nvSpPr>
        <p:spPr>
          <a:xfrm>
            <a:off x="3346882" y="3211497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278204-DBAA-4B46-BFC4-3434D4BC7A98}"/>
              </a:ext>
            </a:extLst>
          </p:cNvPr>
          <p:cNvSpPr/>
          <p:nvPr/>
        </p:nvSpPr>
        <p:spPr>
          <a:xfrm>
            <a:off x="3781888" y="3211497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63698D-F1AC-49E5-85F7-4B7273F2DAEF}"/>
              </a:ext>
            </a:extLst>
          </p:cNvPr>
          <p:cNvSpPr/>
          <p:nvPr/>
        </p:nvSpPr>
        <p:spPr>
          <a:xfrm>
            <a:off x="4216894" y="3211497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F676D2-FBCF-43FE-A12A-79C12567CBC8}"/>
              </a:ext>
            </a:extLst>
          </p:cNvPr>
          <p:cNvSpPr/>
          <p:nvPr/>
        </p:nvSpPr>
        <p:spPr>
          <a:xfrm>
            <a:off x="2911876" y="3903955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1A0B20-7F30-4C33-9B18-54C6CDD29374}"/>
              </a:ext>
            </a:extLst>
          </p:cNvPr>
          <p:cNvSpPr/>
          <p:nvPr/>
        </p:nvSpPr>
        <p:spPr>
          <a:xfrm>
            <a:off x="3346882" y="3903955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71AA16-7C78-4800-8209-3C85377B010D}"/>
              </a:ext>
            </a:extLst>
          </p:cNvPr>
          <p:cNvSpPr/>
          <p:nvPr/>
        </p:nvSpPr>
        <p:spPr>
          <a:xfrm>
            <a:off x="4216894" y="3903955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B7967-54C3-4FFE-AD8A-269B840832DC}"/>
              </a:ext>
            </a:extLst>
          </p:cNvPr>
          <p:cNvSpPr/>
          <p:nvPr/>
        </p:nvSpPr>
        <p:spPr>
          <a:xfrm>
            <a:off x="2911876" y="3211497"/>
            <a:ext cx="870012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17343-066E-421E-8A01-BD5436078C45}"/>
              </a:ext>
            </a:extLst>
          </p:cNvPr>
          <p:cNvSpPr/>
          <p:nvPr/>
        </p:nvSpPr>
        <p:spPr>
          <a:xfrm>
            <a:off x="4651900" y="3211497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9B022D-6934-4560-92C7-24D87CDC752A}"/>
              </a:ext>
            </a:extLst>
          </p:cNvPr>
          <p:cNvSpPr/>
          <p:nvPr/>
        </p:nvSpPr>
        <p:spPr>
          <a:xfrm>
            <a:off x="4651900" y="3903955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057D4-A18F-4133-839D-95B4E9E56020}"/>
              </a:ext>
            </a:extLst>
          </p:cNvPr>
          <p:cNvSpPr/>
          <p:nvPr/>
        </p:nvSpPr>
        <p:spPr>
          <a:xfrm>
            <a:off x="3781887" y="3903955"/>
            <a:ext cx="870011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B313DE-521D-430B-A028-01AD46572FB4}"/>
              </a:ext>
            </a:extLst>
          </p:cNvPr>
          <p:cNvSpPr/>
          <p:nvPr/>
        </p:nvSpPr>
        <p:spPr>
          <a:xfrm>
            <a:off x="2476870" y="3903955"/>
            <a:ext cx="870012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2A660-9000-44F6-8B42-789B9991E961}"/>
              </a:ext>
            </a:extLst>
          </p:cNvPr>
          <p:cNvSpPr txBox="1"/>
          <p:nvPr/>
        </p:nvSpPr>
        <p:spPr>
          <a:xfrm>
            <a:off x="5521912" y="324433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1 0 1 1 1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0B4577-07EF-4A81-B2FE-7456D63D0FB4}"/>
              </a:ext>
            </a:extLst>
          </p:cNvPr>
          <p:cNvSpPr txBox="1"/>
          <p:nvPr/>
        </p:nvSpPr>
        <p:spPr>
          <a:xfrm>
            <a:off x="5521912" y="390395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0 1 1 0 1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61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E1C8F-7440-416B-898C-F270C823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15902 Split and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57218-9BAB-4E44-956A-1464E6A2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2</a:t>
            </a:r>
            <a:r>
              <a:rPr lang="ko-KR" altLang="en-US" dirty="0"/>
              <a:t>번은 어떻게 구해야 하는가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조각화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각 조각의 경우의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조각 선택의 경우의 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457014-511B-4B5D-9663-205E39B8F1FF}"/>
              </a:ext>
            </a:extLst>
          </p:cNvPr>
          <p:cNvSpPr/>
          <p:nvPr/>
        </p:nvSpPr>
        <p:spPr>
          <a:xfrm>
            <a:off x="7057748" y="2692153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14F3D0-BE0E-4695-9534-CC6481ACF75B}"/>
              </a:ext>
            </a:extLst>
          </p:cNvPr>
          <p:cNvSpPr/>
          <p:nvPr/>
        </p:nvSpPr>
        <p:spPr>
          <a:xfrm>
            <a:off x="7927760" y="2692153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08428C-58BD-43EE-856E-9B84081E39F7}"/>
              </a:ext>
            </a:extLst>
          </p:cNvPr>
          <p:cNvSpPr/>
          <p:nvPr/>
        </p:nvSpPr>
        <p:spPr>
          <a:xfrm>
            <a:off x="8362766" y="2692153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9C50FE-530A-454F-A1D1-E196E155FE6C}"/>
              </a:ext>
            </a:extLst>
          </p:cNvPr>
          <p:cNvSpPr/>
          <p:nvPr/>
        </p:nvSpPr>
        <p:spPr>
          <a:xfrm>
            <a:off x="8797772" y="2692153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E1BA20-547C-434F-B2D7-1D395EBD95B2}"/>
              </a:ext>
            </a:extLst>
          </p:cNvPr>
          <p:cNvSpPr/>
          <p:nvPr/>
        </p:nvSpPr>
        <p:spPr>
          <a:xfrm>
            <a:off x="7492754" y="3384611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3F943D-9AB3-4F23-A08D-B354B2B641B3}"/>
              </a:ext>
            </a:extLst>
          </p:cNvPr>
          <p:cNvSpPr/>
          <p:nvPr/>
        </p:nvSpPr>
        <p:spPr>
          <a:xfrm>
            <a:off x="7927760" y="3384611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D87732-A575-4DB1-931F-C14EA5BF5D31}"/>
              </a:ext>
            </a:extLst>
          </p:cNvPr>
          <p:cNvSpPr/>
          <p:nvPr/>
        </p:nvSpPr>
        <p:spPr>
          <a:xfrm>
            <a:off x="8797772" y="3384611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940EAB-D6FF-4425-AF45-59C60CCEE0E4}"/>
              </a:ext>
            </a:extLst>
          </p:cNvPr>
          <p:cNvSpPr/>
          <p:nvPr/>
        </p:nvSpPr>
        <p:spPr>
          <a:xfrm>
            <a:off x="7492754" y="2692153"/>
            <a:ext cx="870012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BF175C-4EEE-43B6-9618-AF1174105107}"/>
              </a:ext>
            </a:extLst>
          </p:cNvPr>
          <p:cNvSpPr/>
          <p:nvPr/>
        </p:nvSpPr>
        <p:spPr>
          <a:xfrm>
            <a:off x="9232778" y="2692153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5B3770-4CA9-41C4-A6DA-19980D3B130F}"/>
              </a:ext>
            </a:extLst>
          </p:cNvPr>
          <p:cNvSpPr/>
          <p:nvPr/>
        </p:nvSpPr>
        <p:spPr>
          <a:xfrm>
            <a:off x="9232778" y="3384611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5A8994-8D1E-4C6A-A209-3BB3ADE18242}"/>
              </a:ext>
            </a:extLst>
          </p:cNvPr>
          <p:cNvSpPr/>
          <p:nvPr/>
        </p:nvSpPr>
        <p:spPr>
          <a:xfrm>
            <a:off x="8362765" y="3384611"/>
            <a:ext cx="870011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5AD48-D0F7-4638-AE8E-06D0CB3D0BBD}"/>
              </a:ext>
            </a:extLst>
          </p:cNvPr>
          <p:cNvSpPr/>
          <p:nvPr/>
        </p:nvSpPr>
        <p:spPr>
          <a:xfrm>
            <a:off x="7057748" y="3384611"/>
            <a:ext cx="870012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195177-867D-43BE-987E-A522440D2A69}"/>
              </a:ext>
            </a:extLst>
          </p:cNvPr>
          <p:cNvSpPr txBox="1"/>
          <p:nvPr/>
        </p:nvSpPr>
        <p:spPr>
          <a:xfrm>
            <a:off x="10102790" y="272499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1 0 1 1 1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0BEFC-4EFC-42CB-B70D-938B75203FA1}"/>
              </a:ext>
            </a:extLst>
          </p:cNvPr>
          <p:cNvSpPr txBox="1"/>
          <p:nvPr/>
        </p:nvSpPr>
        <p:spPr>
          <a:xfrm>
            <a:off x="10102790" y="338461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0 1 1 0 1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FD6009-031A-4633-BD1A-C92BCBC003A7}"/>
              </a:ext>
            </a:extLst>
          </p:cNvPr>
          <p:cNvCxnSpPr>
            <a:cxnSpLocks/>
          </p:cNvCxnSpPr>
          <p:nvPr/>
        </p:nvCxnSpPr>
        <p:spPr>
          <a:xfrm>
            <a:off x="8362765" y="2692153"/>
            <a:ext cx="0" cy="4350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428129-5B66-4B87-A6EC-61D8A3998912}"/>
              </a:ext>
            </a:extLst>
          </p:cNvPr>
          <p:cNvCxnSpPr>
            <a:cxnSpLocks/>
          </p:cNvCxnSpPr>
          <p:nvPr/>
        </p:nvCxnSpPr>
        <p:spPr>
          <a:xfrm>
            <a:off x="8362765" y="3384611"/>
            <a:ext cx="0" cy="4350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D2C0C1-EE02-4D77-A992-DBEDB3507173}"/>
              </a:ext>
            </a:extLst>
          </p:cNvPr>
          <p:cNvCxnSpPr>
            <a:cxnSpLocks/>
          </p:cNvCxnSpPr>
          <p:nvPr/>
        </p:nvCxnSpPr>
        <p:spPr>
          <a:xfrm>
            <a:off x="9232776" y="2692153"/>
            <a:ext cx="0" cy="4350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351591-45F6-47A2-BB73-094D5A3438DD}"/>
              </a:ext>
            </a:extLst>
          </p:cNvPr>
          <p:cNvCxnSpPr>
            <a:cxnSpLocks/>
          </p:cNvCxnSpPr>
          <p:nvPr/>
        </p:nvCxnSpPr>
        <p:spPr>
          <a:xfrm>
            <a:off x="9232776" y="3384611"/>
            <a:ext cx="0" cy="4350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93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65ADE-78E3-47EB-A56E-F6D48C40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조각화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4D2FB-1560-409B-890B-56283C1D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조건</a:t>
            </a:r>
            <a:r>
              <a:rPr lang="en-US" altLang="ko-KR" dirty="0"/>
              <a:t>1 : </a:t>
            </a:r>
            <a:r>
              <a:rPr lang="ko-KR" altLang="en-US" dirty="0"/>
              <a:t>먼저 </a:t>
            </a:r>
            <a:r>
              <a:rPr lang="en-US" altLang="ko-KR" dirty="0"/>
              <a:t>0</a:t>
            </a:r>
            <a:r>
              <a:rPr lang="ko-KR" altLang="en-US" dirty="0"/>
              <a:t>은 절대로 연속으로 올 수 없어야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조건</a:t>
            </a:r>
            <a:r>
              <a:rPr lang="en-US" altLang="ko-KR" dirty="0"/>
              <a:t>2 : 1</a:t>
            </a:r>
            <a:r>
              <a:rPr lang="ko-KR" altLang="en-US" dirty="0"/>
              <a:t>이 연속으로 오는 경우 </a:t>
            </a:r>
            <a:r>
              <a:rPr lang="en-US" altLang="ko-KR" dirty="0"/>
              <a:t>0</a:t>
            </a:r>
            <a:r>
              <a:rPr lang="ko-KR" altLang="en-US" dirty="0"/>
              <a:t>의 영향을 받지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블록의 크기가 </a:t>
            </a:r>
            <a:r>
              <a:rPr lang="en-US" altLang="ko-KR" dirty="0"/>
              <a:t>2</a:t>
            </a:r>
            <a:r>
              <a:rPr lang="ko-KR" altLang="en-US" dirty="0"/>
              <a:t>가 넘지 않도록 하기 위해서는 반드시 </a:t>
            </a:r>
            <a:r>
              <a:rPr lang="en-US" altLang="ko-KR" dirty="0"/>
              <a:t>0</a:t>
            </a:r>
            <a:r>
              <a:rPr lang="ko-KR" altLang="en-US" dirty="0"/>
              <a:t>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1</a:t>
            </a:r>
            <a:r>
              <a:rPr lang="ko-KR" altLang="en-US" dirty="0"/>
              <a:t>로 바꾸어 준 뒤 </a:t>
            </a:r>
            <a:r>
              <a:rPr lang="en-US" altLang="ko-KR" dirty="0"/>
              <a:t>0</a:t>
            </a:r>
            <a:r>
              <a:rPr lang="ko-KR" altLang="en-US" dirty="0"/>
              <a:t>을 해야 중간에 블록의 크기가</a:t>
            </a:r>
            <a:r>
              <a:rPr lang="en-US" altLang="ko-KR" dirty="0"/>
              <a:t> 2</a:t>
            </a:r>
            <a:r>
              <a:rPr lang="ko-KR" altLang="en-US" dirty="0"/>
              <a:t>를 넘지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51D0-0B45-4D52-80A3-1374B71C1B7C}"/>
              </a:ext>
            </a:extLst>
          </p:cNvPr>
          <p:cNvSpPr/>
          <p:nvPr/>
        </p:nvSpPr>
        <p:spPr>
          <a:xfrm>
            <a:off x="5610687" y="463534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9B4E2E-E289-4896-A1A4-44D146C2812C}"/>
              </a:ext>
            </a:extLst>
          </p:cNvPr>
          <p:cNvSpPr/>
          <p:nvPr/>
        </p:nvSpPr>
        <p:spPr>
          <a:xfrm>
            <a:off x="6480699" y="463534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C1C936-59D6-4F8A-A88D-DDFD1DE653A9}"/>
              </a:ext>
            </a:extLst>
          </p:cNvPr>
          <p:cNvSpPr/>
          <p:nvPr/>
        </p:nvSpPr>
        <p:spPr>
          <a:xfrm>
            <a:off x="6915705" y="463534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22C588-BFE8-404C-B8C2-8B9DD09BD9F9}"/>
              </a:ext>
            </a:extLst>
          </p:cNvPr>
          <p:cNvSpPr/>
          <p:nvPr/>
        </p:nvSpPr>
        <p:spPr>
          <a:xfrm>
            <a:off x="7350711" y="463534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9DC59E-5CBA-42DB-A5AE-D3B6EC807ACF}"/>
              </a:ext>
            </a:extLst>
          </p:cNvPr>
          <p:cNvSpPr/>
          <p:nvPr/>
        </p:nvSpPr>
        <p:spPr>
          <a:xfrm>
            <a:off x="6045693" y="1155992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402B73-36D9-4462-8CD6-52449929FF5F}"/>
              </a:ext>
            </a:extLst>
          </p:cNvPr>
          <p:cNvSpPr/>
          <p:nvPr/>
        </p:nvSpPr>
        <p:spPr>
          <a:xfrm>
            <a:off x="6480699" y="1155992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01841-02F4-4678-86CA-C1B60CD4D30A}"/>
              </a:ext>
            </a:extLst>
          </p:cNvPr>
          <p:cNvSpPr/>
          <p:nvPr/>
        </p:nvSpPr>
        <p:spPr>
          <a:xfrm>
            <a:off x="7350711" y="1155992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F3CF3-D070-4FDA-A020-44ADEB7CD59A}"/>
              </a:ext>
            </a:extLst>
          </p:cNvPr>
          <p:cNvSpPr/>
          <p:nvPr/>
        </p:nvSpPr>
        <p:spPr>
          <a:xfrm>
            <a:off x="6045693" y="463534"/>
            <a:ext cx="870012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7CAA2B-2011-4087-A7F5-CDBAFDDDE685}"/>
              </a:ext>
            </a:extLst>
          </p:cNvPr>
          <p:cNvSpPr/>
          <p:nvPr/>
        </p:nvSpPr>
        <p:spPr>
          <a:xfrm>
            <a:off x="7785717" y="463534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0ACAC-A154-4AA5-BB8A-0D4F652AB853}"/>
              </a:ext>
            </a:extLst>
          </p:cNvPr>
          <p:cNvSpPr/>
          <p:nvPr/>
        </p:nvSpPr>
        <p:spPr>
          <a:xfrm>
            <a:off x="7785717" y="1155992"/>
            <a:ext cx="435006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727484-8132-4110-B069-31716A29361E}"/>
              </a:ext>
            </a:extLst>
          </p:cNvPr>
          <p:cNvSpPr/>
          <p:nvPr/>
        </p:nvSpPr>
        <p:spPr>
          <a:xfrm>
            <a:off x="6915704" y="1155992"/>
            <a:ext cx="870011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C89392-2E54-4AA3-A06B-5A9561E82471}"/>
              </a:ext>
            </a:extLst>
          </p:cNvPr>
          <p:cNvSpPr/>
          <p:nvPr/>
        </p:nvSpPr>
        <p:spPr>
          <a:xfrm>
            <a:off x="5610687" y="1155992"/>
            <a:ext cx="870012" cy="435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01736-2BE6-476A-833E-B127FBFC8303}"/>
              </a:ext>
            </a:extLst>
          </p:cNvPr>
          <p:cNvSpPr txBox="1"/>
          <p:nvPr/>
        </p:nvSpPr>
        <p:spPr>
          <a:xfrm>
            <a:off x="8655729" y="49637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1 0 1 1 1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F3779E-9906-4F39-8E7F-85A609975EFB}"/>
              </a:ext>
            </a:extLst>
          </p:cNvPr>
          <p:cNvSpPr txBox="1"/>
          <p:nvPr/>
        </p:nvSpPr>
        <p:spPr>
          <a:xfrm>
            <a:off x="8655729" y="115599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0 1 1 0 1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E4F521-5CB8-44A1-A45E-DF4639703013}"/>
              </a:ext>
            </a:extLst>
          </p:cNvPr>
          <p:cNvCxnSpPr>
            <a:cxnSpLocks/>
          </p:cNvCxnSpPr>
          <p:nvPr/>
        </p:nvCxnSpPr>
        <p:spPr>
          <a:xfrm>
            <a:off x="6915704" y="463534"/>
            <a:ext cx="0" cy="4350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245CC8-2837-430D-A4DB-47C114BA58A2}"/>
              </a:ext>
            </a:extLst>
          </p:cNvPr>
          <p:cNvCxnSpPr>
            <a:cxnSpLocks/>
          </p:cNvCxnSpPr>
          <p:nvPr/>
        </p:nvCxnSpPr>
        <p:spPr>
          <a:xfrm>
            <a:off x="6915704" y="1155992"/>
            <a:ext cx="0" cy="4350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886ECA5-54B3-4AF3-86F4-D27AF8E87AB5}"/>
              </a:ext>
            </a:extLst>
          </p:cNvPr>
          <p:cNvCxnSpPr>
            <a:cxnSpLocks/>
          </p:cNvCxnSpPr>
          <p:nvPr/>
        </p:nvCxnSpPr>
        <p:spPr>
          <a:xfrm>
            <a:off x="7785715" y="463534"/>
            <a:ext cx="0" cy="4350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C16CAAC-808F-4E93-AA70-51A80B0AC25D}"/>
              </a:ext>
            </a:extLst>
          </p:cNvPr>
          <p:cNvCxnSpPr>
            <a:cxnSpLocks/>
          </p:cNvCxnSpPr>
          <p:nvPr/>
        </p:nvCxnSpPr>
        <p:spPr>
          <a:xfrm>
            <a:off x="7785715" y="1155992"/>
            <a:ext cx="0" cy="4350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16FBA-D089-4A68-85EE-015CDC9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15900 </a:t>
            </a:r>
            <a:r>
              <a:rPr lang="ko-KR" altLang="en-US" dirty="0"/>
              <a:t>나무탈출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7DD32-8861-40FA-8678-9528C3C2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문제의 핵심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시간 </a:t>
            </a:r>
            <a:r>
              <a:rPr lang="en-US" altLang="ko-KR" dirty="0"/>
              <a:t>: 2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메모리 </a:t>
            </a:r>
            <a:r>
              <a:rPr lang="en-US" altLang="ko-KR" dirty="0"/>
              <a:t>: 512MB</a:t>
            </a:r>
          </a:p>
          <a:p>
            <a:pPr marL="0" indent="0">
              <a:buNone/>
            </a:pPr>
            <a:r>
              <a:rPr lang="ko-KR" altLang="en-US" dirty="0" err="1"/>
              <a:t>리프노드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자식이 없는 노드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리프노드에</a:t>
            </a:r>
            <a:r>
              <a:rPr lang="ko-KR" altLang="en-US" dirty="0"/>
              <a:t> 말이 놓아지고 한 사람당 한 차례</a:t>
            </a:r>
            <a:r>
              <a:rPr lang="en-US" altLang="ko-KR" dirty="0"/>
              <a:t>, </a:t>
            </a:r>
            <a:r>
              <a:rPr lang="ko-KR" altLang="en-US" dirty="0"/>
              <a:t>한 단계씩 위로 올라가 </a:t>
            </a:r>
            <a:r>
              <a:rPr lang="en-US" altLang="ko-KR" dirty="0"/>
              <a:t>root</a:t>
            </a:r>
            <a:r>
              <a:rPr lang="ko-KR" altLang="en-US" dirty="0"/>
              <a:t>에 도달하면 말을 제거한다</a:t>
            </a:r>
            <a:r>
              <a:rPr lang="en-US" altLang="ko-KR" dirty="0"/>
              <a:t>. (</a:t>
            </a:r>
            <a:r>
              <a:rPr lang="ko-KR" altLang="en-US" dirty="0"/>
              <a:t>성원이가 말 하나 올리면 </a:t>
            </a:r>
            <a:r>
              <a:rPr lang="ko-KR" altLang="en-US" dirty="0" err="1"/>
              <a:t>그다음엔</a:t>
            </a:r>
            <a:r>
              <a:rPr lang="ko-KR" altLang="en-US" dirty="0"/>
              <a:t> 형석이가 올리는 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22F73-5201-4449-A6DB-4AD464F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15900 </a:t>
            </a:r>
            <a:r>
              <a:rPr lang="ko-KR" altLang="en-US" dirty="0"/>
              <a:t>나무탈출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6BBFD-237D-4E7D-93A6-7226B76A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7963"/>
            <a:ext cx="10515600" cy="1708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회를 옮겨야 </a:t>
            </a:r>
            <a:r>
              <a:rPr lang="ko-KR" altLang="en-US" dirty="0" err="1"/>
              <a:t>모든말이</a:t>
            </a:r>
            <a:r>
              <a:rPr lang="ko-KR" altLang="en-US" dirty="0"/>
              <a:t> 사라진다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선으로 성원이가 두었다고 하면 </a:t>
            </a:r>
            <a:r>
              <a:rPr lang="en-US" altLang="ko-KR" dirty="0"/>
              <a:t>8</a:t>
            </a:r>
            <a:r>
              <a:rPr lang="ko-KR" altLang="en-US" dirty="0" err="1"/>
              <a:t>회째</a:t>
            </a:r>
            <a:r>
              <a:rPr lang="ko-KR" altLang="en-US" dirty="0"/>
              <a:t> 옮기는 사람은 형석이 이므로</a:t>
            </a:r>
            <a:r>
              <a:rPr lang="en-US" altLang="ko-KR" dirty="0"/>
              <a:t>, </a:t>
            </a:r>
            <a:r>
              <a:rPr lang="ko-KR" altLang="en-US" dirty="0"/>
              <a:t>형석이가 승리하는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59B99A7-2BA6-4AFB-95FB-199BA21E4D3C}"/>
              </a:ext>
            </a:extLst>
          </p:cNvPr>
          <p:cNvGrpSpPr/>
          <p:nvPr/>
        </p:nvGrpSpPr>
        <p:grpSpPr>
          <a:xfrm>
            <a:off x="4102707" y="1813263"/>
            <a:ext cx="3577106" cy="2096854"/>
            <a:chOff x="4102707" y="1813263"/>
            <a:chExt cx="3577106" cy="20968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193C95-AC37-4AFC-A94B-883CBD7DBFA2}"/>
                </a:ext>
              </a:extLst>
            </p:cNvPr>
            <p:cNvSpPr/>
            <p:nvPr/>
          </p:nvSpPr>
          <p:spPr>
            <a:xfrm>
              <a:off x="5308847" y="1813263"/>
              <a:ext cx="1056442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Root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AB51E5B-65DD-44E2-AFE9-32E0D577C885}"/>
                </a:ext>
              </a:extLst>
            </p:cNvPr>
            <p:cNvSpPr/>
            <p:nvPr/>
          </p:nvSpPr>
          <p:spPr>
            <a:xfrm>
              <a:off x="4687410" y="2516002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7D56828-1AA3-402B-B3D9-42F6817B3551}"/>
                </a:ext>
              </a:extLst>
            </p:cNvPr>
            <p:cNvSpPr/>
            <p:nvPr/>
          </p:nvSpPr>
          <p:spPr>
            <a:xfrm>
              <a:off x="6365289" y="2564628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F0C32B3-5E4E-4F17-BCEA-D928F7FAD99D}"/>
                </a:ext>
              </a:extLst>
            </p:cNvPr>
            <p:cNvSpPr/>
            <p:nvPr/>
          </p:nvSpPr>
          <p:spPr>
            <a:xfrm>
              <a:off x="4102707" y="3439600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말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7DDE3AB-5922-4472-855A-580C491F7900}"/>
                </a:ext>
              </a:extLst>
            </p:cNvPr>
            <p:cNvSpPr/>
            <p:nvPr/>
          </p:nvSpPr>
          <p:spPr>
            <a:xfrm>
              <a:off x="5082325" y="3439599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말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84E6E82-F00A-4293-8AFF-62B26BB4B4D0}"/>
                </a:ext>
              </a:extLst>
            </p:cNvPr>
            <p:cNvSpPr/>
            <p:nvPr/>
          </p:nvSpPr>
          <p:spPr>
            <a:xfrm>
              <a:off x="6017839" y="3439599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말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7A4C8A2-AF00-4826-983B-B19002E83221}"/>
                </a:ext>
              </a:extLst>
            </p:cNvPr>
            <p:cNvSpPr/>
            <p:nvPr/>
          </p:nvSpPr>
          <p:spPr>
            <a:xfrm>
              <a:off x="6960722" y="3439599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말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E5CD1B4-1CDA-4643-AE83-24D46DCA4014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301193" y="2214874"/>
              <a:ext cx="162366" cy="37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CADF961-FD2A-4F03-AC7B-9FC4B6B86A4A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6210577" y="2214874"/>
              <a:ext cx="260020" cy="418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81BA6A2-4BB9-4B7D-AA0B-477053CE65D0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4716490" y="2917613"/>
              <a:ext cx="76228" cy="590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2B4D8C-2405-4595-92E3-2A4015B8548C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5301193" y="2917613"/>
              <a:ext cx="140678" cy="52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D3C4DBA-37EB-4B7D-BA27-6AAAB92F1B0E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6979072" y="2966239"/>
              <a:ext cx="86958" cy="542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AF90D63-060C-4CDA-949E-426386218FD6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6377385" y="2966239"/>
              <a:ext cx="93212" cy="47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8E8DC9-14A0-4791-B4A2-FC8F564296F9}"/>
                </a:ext>
              </a:extLst>
            </p:cNvPr>
            <p:cNvSpPr txBox="1"/>
            <p:nvPr/>
          </p:nvSpPr>
          <p:spPr>
            <a:xfrm>
              <a:off x="4296792" y="2986519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B5B1D5-3203-4615-8215-350970E25956}"/>
                </a:ext>
              </a:extLst>
            </p:cNvPr>
            <p:cNvSpPr txBox="1"/>
            <p:nvPr/>
          </p:nvSpPr>
          <p:spPr>
            <a:xfrm>
              <a:off x="5055065" y="2190208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524B3C-1915-41B7-8A57-E4017941A719}"/>
                </a:ext>
              </a:extLst>
            </p:cNvPr>
            <p:cNvSpPr txBox="1"/>
            <p:nvPr/>
          </p:nvSpPr>
          <p:spPr>
            <a:xfrm>
              <a:off x="5308847" y="3098872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FE2E81-E4E3-4AA6-AB7C-4D92E55B9682}"/>
                </a:ext>
              </a:extLst>
            </p:cNvPr>
            <p:cNvSpPr txBox="1"/>
            <p:nvPr/>
          </p:nvSpPr>
          <p:spPr>
            <a:xfrm>
              <a:off x="5477661" y="2377502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CEE816-981F-4AFF-A660-E1ED7C609925}"/>
                </a:ext>
              </a:extLst>
            </p:cNvPr>
            <p:cNvSpPr txBox="1"/>
            <p:nvPr/>
          </p:nvSpPr>
          <p:spPr>
            <a:xfrm>
              <a:off x="6170978" y="3035145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EE2742-52D9-4091-8C61-B40B8EA267F0}"/>
                </a:ext>
              </a:extLst>
            </p:cNvPr>
            <p:cNvSpPr txBox="1"/>
            <p:nvPr/>
          </p:nvSpPr>
          <p:spPr>
            <a:xfrm>
              <a:off x="6079965" y="2363450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CCE74B-E972-4FF8-9BFB-389EFD7D0F81}"/>
                </a:ext>
              </a:extLst>
            </p:cNvPr>
            <p:cNvSpPr txBox="1"/>
            <p:nvPr/>
          </p:nvSpPr>
          <p:spPr>
            <a:xfrm>
              <a:off x="7027898" y="3035145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7C58D3-7A6E-4415-B2AA-6B43E8F56790}"/>
                </a:ext>
              </a:extLst>
            </p:cNvPr>
            <p:cNvSpPr txBox="1"/>
            <p:nvPr/>
          </p:nvSpPr>
          <p:spPr>
            <a:xfrm>
              <a:off x="6449542" y="2200669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371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C813D-1D96-4F77-9A98-01ED7998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15900 </a:t>
            </a:r>
            <a:r>
              <a:rPr lang="ko-KR" altLang="en-US" dirty="0"/>
              <a:t>나무탈출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93411-3A6F-46E9-B0DE-D2DCDE70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요약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 err="1"/>
              <a:t>리프노드의</a:t>
            </a:r>
            <a:r>
              <a:rPr lang="ko-KR" altLang="en-US" dirty="0"/>
              <a:t> 높이들의 합 </a:t>
            </a:r>
            <a:r>
              <a:rPr lang="en-US" altLang="ko-KR" dirty="0"/>
              <a:t>%= 2 (</a:t>
            </a:r>
            <a:r>
              <a:rPr lang="ko-KR" altLang="en-US" dirty="0"/>
              <a:t>홀</a:t>
            </a:r>
            <a:r>
              <a:rPr lang="en-US" altLang="ko-KR" dirty="0"/>
              <a:t>, </a:t>
            </a:r>
            <a:r>
              <a:rPr lang="ko-KR" altLang="en-US" dirty="0"/>
              <a:t>짝 판별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후 </a:t>
            </a:r>
            <a:r>
              <a:rPr lang="ko-KR" altLang="en-US" dirty="0" err="1"/>
              <a:t>홀일경우</a:t>
            </a:r>
            <a:r>
              <a:rPr lang="ko-KR" altLang="en-US" dirty="0"/>
              <a:t> 성원이 승</a:t>
            </a:r>
            <a:r>
              <a:rPr lang="en-US" altLang="ko-KR" dirty="0"/>
              <a:t>,  </a:t>
            </a:r>
            <a:r>
              <a:rPr lang="ko-KR" altLang="en-US" dirty="0" err="1"/>
              <a:t>짝일경우</a:t>
            </a:r>
            <a:r>
              <a:rPr lang="ko-KR" altLang="en-US" dirty="0"/>
              <a:t> 형석이 승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홀 </a:t>
            </a:r>
            <a:r>
              <a:rPr lang="en-US" altLang="ko-KR" dirty="0"/>
              <a:t>= Yes</a:t>
            </a:r>
          </a:p>
          <a:p>
            <a:pPr marL="0" indent="0">
              <a:buNone/>
            </a:pPr>
            <a:r>
              <a:rPr lang="ko-KR" altLang="en-US" dirty="0"/>
              <a:t>짝 </a:t>
            </a:r>
            <a:r>
              <a:rPr lang="en-US" altLang="ko-KR" dirty="0"/>
              <a:t>= No</a:t>
            </a:r>
          </a:p>
          <a:p>
            <a:pPr marL="0" indent="0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출력하면 되는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75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43B2F-FBAA-4CFB-891A-B5A06AF3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15900 </a:t>
            </a:r>
            <a:r>
              <a:rPr lang="ko-KR" altLang="en-US" dirty="0"/>
              <a:t>나무탈출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EED16-B11D-420B-8FCB-50A20A70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자료구조 선택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방법 </a:t>
            </a:r>
            <a:r>
              <a:rPr lang="en-US" altLang="ko-KR" dirty="0"/>
              <a:t>1 : Tree</a:t>
            </a:r>
          </a:p>
          <a:p>
            <a:pPr marL="0" indent="0">
              <a:buNone/>
            </a:pPr>
            <a:r>
              <a:rPr lang="ko-KR" altLang="en-US" dirty="0"/>
              <a:t>방법 </a:t>
            </a:r>
            <a:r>
              <a:rPr lang="en-US" altLang="ko-KR" dirty="0"/>
              <a:t>2 : Graph(</a:t>
            </a:r>
            <a:r>
              <a:rPr lang="ko-KR" altLang="en-US" dirty="0"/>
              <a:t>인접리스트</a:t>
            </a:r>
            <a:r>
              <a:rPr lang="en-US" altLang="ko-KR" dirty="0"/>
              <a:t>) [</a:t>
            </a:r>
            <a:r>
              <a:rPr lang="ko-KR" altLang="en-US" dirty="0"/>
              <a:t>인접행렬은 메모리 초과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82CDA8-F05C-4D5A-9B9A-55DAB5CD7687}"/>
              </a:ext>
            </a:extLst>
          </p:cNvPr>
          <p:cNvGrpSpPr/>
          <p:nvPr/>
        </p:nvGrpSpPr>
        <p:grpSpPr>
          <a:xfrm>
            <a:off x="838200" y="3695329"/>
            <a:ext cx="3577106" cy="2096854"/>
            <a:chOff x="4102707" y="1813263"/>
            <a:chExt cx="3577106" cy="209685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42DA153-BC0C-4D58-BDD5-C21B36700919}"/>
                </a:ext>
              </a:extLst>
            </p:cNvPr>
            <p:cNvSpPr/>
            <p:nvPr/>
          </p:nvSpPr>
          <p:spPr>
            <a:xfrm>
              <a:off x="5308847" y="1813263"/>
              <a:ext cx="1056442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Root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3D6FC0F-41A9-4DD1-8796-69A6E467BED6}"/>
                </a:ext>
              </a:extLst>
            </p:cNvPr>
            <p:cNvSpPr/>
            <p:nvPr/>
          </p:nvSpPr>
          <p:spPr>
            <a:xfrm>
              <a:off x="4687410" y="2516002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4012D2-6F03-492E-90B0-081338E3AD92}"/>
                </a:ext>
              </a:extLst>
            </p:cNvPr>
            <p:cNvSpPr/>
            <p:nvPr/>
          </p:nvSpPr>
          <p:spPr>
            <a:xfrm>
              <a:off x="6365289" y="2564628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83E8FFE-22EB-43FF-9DBF-1590BB637221}"/>
                </a:ext>
              </a:extLst>
            </p:cNvPr>
            <p:cNvSpPr/>
            <p:nvPr/>
          </p:nvSpPr>
          <p:spPr>
            <a:xfrm>
              <a:off x="4102707" y="3439600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말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839C2B7-7CEC-49BE-A5C5-555EC3BF976A}"/>
                </a:ext>
              </a:extLst>
            </p:cNvPr>
            <p:cNvSpPr/>
            <p:nvPr/>
          </p:nvSpPr>
          <p:spPr>
            <a:xfrm>
              <a:off x="5082325" y="3439599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말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952EEE4-FC47-45AA-9503-DD7C3CADBD80}"/>
                </a:ext>
              </a:extLst>
            </p:cNvPr>
            <p:cNvSpPr/>
            <p:nvPr/>
          </p:nvSpPr>
          <p:spPr>
            <a:xfrm>
              <a:off x="6017839" y="3439599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말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8115DA7-870D-4E44-B8AF-B78268FC9026}"/>
                </a:ext>
              </a:extLst>
            </p:cNvPr>
            <p:cNvSpPr/>
            <p:nvPr/>
          </p:nvSpPr>
          <p:spPr>
            <a:xfrm>
              <a:off x="6960722" y="3439599"/>
              <a:ext cx="719091" cy="4705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말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4F52E1-8FBF-433A-A514-71D09950424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5301193" y="2214874"/>
              <a:ext cx="162366" cy="37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AD5EEFD-B189-4292-BAB2-26FBFD039C6A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210577" y="2214874"/>
              <a:ext cx="260020" cy="418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76DC75D-44D3-45CB-9EF9-A5D4D3622956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4716490" y="2917613"/>
              <a:ext cx="76228" cy="590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3A70565-125E-49BD-90F1-FB80031D11E8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5301193" y="2917613"/>
              <a:ext cx="140678" cy="52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F940E6B-1AF7-4C4C-8647-D27E11BA0238}"/>
                </a:ext>
              </a:extLst>
            </p:cNvPr>
            <p:cNvCxnSpPr>
              <a:cxnSpLocks/>
              <a:stCxn id="7" idx="5"/>
              <a:endCxn id="11" idx="1"/>
            </p:cNvCxnSpPr>
            <p:nvPr/>
          </p:nvCxnSpPr>
          <p:spPr>
            <a:xfrm>
              <a:off x="6979072" y="2966239"/>
              <a:ext cx="86958" cy="542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07C6694-7BD9-4E7C-8C00-622EBBD61E08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6377385" y="2966239"/>
              <a:ext cx="93212" cy="47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87E2D0-32F0-4FEE-9526-233E82AECAB7}"/>
                </a:ext>
              </a:extLst>
            </p:cNvPr>
            <p:cNvSpPr txBox="1"/>
            <p:nvPr/>
          </p:nvSpPr>
          <p:spPr>
            <a:xfrm>
              <a:off x="4296792" y="2986519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274780-14D7-4DBF-8A25-955ADD664186}"/>
                </a:ext>
              </a:extLst>
            </p:cNvPr>
            <p:cNvSpPr txBox="1"/>
            <p:nvPr/>
          </p:nvSpPr>
          <p:spPr>
            <a:xfrm>
              <a:off x="5055065" y="2190208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69B0A-F41D-4E1C-AB93-31FC1A2306F2}"/>
                </a:ext>
              </a:extLst>
            </p:cNvPr>
            <p:cNvSpPr txBox="1"/>
            <p:nvPr/>
          </p:nvSpPr>
          <p:spPr>
            <a:xfrm>
              <a:off x="5308847" y="3098872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1B5B0F-CA25-45FA-B5E8-434B7F63868E}"/>
                </a:ext>
              </a:extLst>
            </p:cNvPr>
            <p:cNvSpPr txBox="1"/>
            <p:nvPr/>
          </p:nvSpPr>
          <p:spPr>
            <a:xfrm>
              <a:off x="5477661" y="2377502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D6B533-CE69-4CF7-B028-33F052D5CE6D}"/>
                </a:ext>
              </a:extLst>
            </p:cNvPr>
            <p:cNvSpPr txBox="1"/>
            <p:nvPr/>
          </p:nvSpPr>
          <p:spPr>
            <a:xfrm>
              <a:off x="6170978" y="3035145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DFB2EE-2F92-49D7-BF4F-61DBC9AE96E0}"/>
                </a:ext>
              </a:extLst>
            </p:cNvPr>
            <p:cNvSpPr txBox="1"/>
            <p:nvPr/>
          </p:nvSpPr>
          <p:spPr>
            <a:xfrm>
              <a:off x="6079965" y="2363450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22D304-BB12-40A1-9877-692A93E09FDF}"/>
                </a:ext>
              </a:extLst>
            </p:cNvPr>
            <p:cNvSpPr txBox="1"/>
            <p:nvPr/>
          </p:nvSpPr>
          <p:spPr>
            <a:xfrm>
              <a:off x="7027898" y="3035145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44393F-8FF0-4217-86CA-9C1289460781}"/>
                </a:ext>
              </a:extLst>
            </p:cNvPr>
            <p:cNvSpPr txBox="1"/>
            <p:nvPr/>
          </p:nvSpPr>
          <p:spPr>
            <a:xfrm>
              <a:off x="6449542" y="2200669"/>
              <a:ext cx="26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104E756-2B76-44D5-A939-7FEA77910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10319"/>
              </p:ext>
            </p:extLst>
          </p:nvPr>
        </p:nvGraphicFramePr>
        <p:xfrm>
          <a:off x="5969414" y="3410746"/>
          <a:ext cx="444783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783">
                  <a:extLst>
                    <a:ext uri="{9D8B030D-6E8A-4147-A177-3AD203B41FA5}">
                      <a16:colId xmlns:a16="http://schemas.microsoft.com/office/drawing/2014/main" val="1642316483"/>
                    </a:ext>
                  </a:extLst>
                </a:gridCol>
              </a:tblGrid>
              <a:tr h="272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9419341"/>
                  </a:ext>
                </a:extLst>
              </a:tr>
              <a:tr h="272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916922"/>
                  </a:ext>
                </a:extLst>
              </a:tr>
              <a:tr h="272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4746297"/>
                  </a:ext>
                </a:extLst>
              </a:tr>
              <a:tr h="272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391303"/>
                  </a:ext>
                </a:extLst>
              </a:tr>
              <a:tr h="272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439564"/>
                  </a:ext>
                </a:extLst>
              </a:tr>
              <a:tr h="272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717298"/>
                  </a:ext>
                </a:extLst>
              </a:tr>
              <a:tr h="272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4824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1FAB1E0-72D4-453E-B241-04B375908408}"/>
              </a:ext>
            </a:extLst>
          </p:cNvPr>
          <p:cNvCxnSpPr/>
          <p:nvPr/>
        </p:nvCxnSpPr>
        <p:spPr>
          <a:xfrm>
            <a:off x="6414197" y="3578119"/>
            <a:ext cx="32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1DEB4-B9E1-408E-B434-2795F43B8128}"/>
              </a:ext>
            </a:extLst>
          </p:cNvPr>
          <p:cNvCxnSpPr/>
          <p:nvPr/>
        </p:nvCxnSpPr>
        <p:spPr>
          <a:xfrm>
            <a:off x="6414197" y="3915469"/>
            <a:ext cx="32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F4F2BF-2F50-4924-9164-B15793E1DDA2}"/>
              </a:ext>
            </a:extLst>
          </p:cNvPr>
          <p:cNvCxnSpPr/>
          <p:nvPr/>
        </p:nvCxnSpPr>
        <p:spPr>
          <a:xfrm>
            <a:off x="6414197" y="4317080"/>
            <a:ext cx="32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39C0A4-9B33-4D0A-8868-D4FD46877140}"/>
              </a:ext>
            </a:extLst>
          </p:cNvPr>
          <p:cNvCxnSpPr/>
          <p:nvPr/>
        </p:nvCxnSpPr>
        <p:spPr>
          <a:xfrm>
            <a:off x="6414197" y="4687114"/>
            <a:ext cx="32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3603596-3E79-46C2-A2A9-FDA812FCB437}"/>
              </a:ext>
            </a:extLst>
          </p:cNvPr>
          <p:cNvCxnSpPr/>
          <p:nvPr/>
        </p:nvCxnSpPr>
        <p:spPr>
          <a:xfrm>
            <a:off x="6414197" y="5030203"/>
            <a:ext cx="32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132BCC-07D9-4140-84D4-97FD43E9B541}"/>
              </a:ext>
            </a:extLst>
          </p:cNvPr>
          <p:cNvCxnSpPr/>
          <p:nvPr/>
        </p:nvCxnSpPr>
        <p:spPr>
          <a:xfrm>
            <a:off x="6414197" y="5412716"/>
            <a:ext cx="32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F1186A0-D8B6-4D8F-83AF-014F68C0241A}"/>
              </a:ext>
            </a:extLst>
          </p:cNvPr>
          <p:cNvCxnSpPr/>
          <p:nvPr/>
        </p:nvCxnSpPr>
        <p:spPr>
          <a:xfrm>
            <a:off x="6414197" y="5750067"/>
            <a:ext cx="32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DCF6BB-401E-4D2C-835B-DA06A169C093}"/>
              </a:ext>
            </a:extLst>
          </p:cNvPr>
          <p:cNvSpPr/>
          <p:nvPr/>
        </p:nvSpPr>
        <p:spPr>
          <a:xfrm>
            <a:off x="6742670" y="3410746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40DF2B-7B29-4C99-B23F-B8BDC0B5128E}"/>
              </a:ext>
            </a:extLst>
          </p:cNvPr>
          <p:cNvSpPr/>
          <p:nvPr/>
        </p:nvSpPr>
        <p:spPr>
          <a:xfrm>
            <a:off x="7071143" y="3410746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628CBA-7319-4063-8239-92D4848451E2}"/>
              </a:ext>
            </a:extLst>
          </p:cNvPr>
          <p:cNvSpPr/>
          <p:nvPr/>
        </p:nvSpPr>
        <p:spPr>
          <a:xfrm>
            <a:off x="6742670" y="3792484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11627A-782B-4802-95C8-92CA1C0A72C2}"/>
              </a:ext>
            </a:extLst>
          </p:cNvPr>
          <p:cNvSpPr/>
          <p:nvPr/>
        </p:nvSpPr>
        <p:spPr>
          <a:xfrm>
            <a:off x="7071142" y="3792484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2D0F0A-B70D-4305-8E67-177132539D3E}"/>
              </a:ext>
            </a:extLst>
          </p:cNvPr>
          <p:cNvSpPr/>
          <p:nvPr/>
        </p:nvSpPr>
        <p:spPr>
          <a:xfrm>
            <a:off x="7399615" y="3792484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3B89CE-1D26-47E6-AB89-8AB8208D090C}"/>
              </a:ext>
            </a:extLst>
          </p:cNvPr>
          <p:cNvSpPr/>
          <p:nvPr/>
        </p:nvSpPr>
        <p:spPr>
          <a:xfrm>
            <a:off x="6742670" y="4203018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EB3E51-9A05-4F02-9AD7-F034D3EAA3EA}"/>
              </a:ext>
            </a:extLst>
          </p:cNvPr>
          <p:cNvSpPr/>
          <p:nvPr/>
        </p:nvSpPr>
        <p:spPr>
          <a:xfrm>
            <a:off x="7071141" y="4203018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A16B81-9904-43A0-9468-735D4043BB10}"/>
              </a:ext>
            </a:extLst>
          </p:cNvPr>
          <p:cNvSpPr/>
          <p:nvPr/>
        </p:nvSpPr>
        <p:spPr>
          <a:xfrm>
            <a:off x="7399612" y="4203018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33CB26-615F-4D2D-8D03-D68AE7A25A88}"/>
              </a:ext>
            </a:extLst>
          </p:cNvPr>
          <p:cNvSpPr/>
          <p:nvPr/>
        </p:nvSpPr>
        <p:spPr>
          <a:xfrm>
            <a:off x="6742670" y="4566008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CBB756-462B-41FC-AFF2-923B126439E3}"/>
              </a:ext>
            </a:extLst>
          </p:cNvPr>
          <p:cNvSpPr/>
          <p:nvPr/>
        </p:nvSpPr>
        <p:spPr>
          <a:xfrm>
            <a:off x="6742670" y="4903358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7DC7E1-B140-4395-AAF6-F762B6305A49}"/>
              </a:ext>
            </a:extLst>
          </p:cNvPr>
          <p:cNvSpPr/>
          <p:nvPr/>
        </p:nvSpPr>
        <p:spPr>
          <a:xfrm>
            <a:off x="6742670" y="5272003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7C2610-86C9-44FE-8E12-A8E0EDAC5482}"/>
              </a:ext>
            </a:extLst>
          </p:cNvPr>
          <p:cNvSpPr/>
          <p:nvPr/>
        </p:nvSpPr>
        <p:spPr>
          <a:xfrm>
            <a:off x="6742670" y="5643975"/>
            <a:ext cx="328473" cy="30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69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6B822-6C0D-4017-9267-78E537BF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48AE8-14D1-42C6-AD99-CF851E61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Tree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비 가중치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순환이 없는</a:t>
            </a:r>
            <a:r>
              <a:rPr lang="ko-KR" altLang="en-US" dirty="0"/>
              <a:t> </a:t>
            </a:r>
            <a:r>
              <a:rPr lang="ko-KR" altLang="en-US" u="sng" dirty="0"/>
              <a:t>그래프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 대부분의 </a:t>
            </a:r>
            <a:r>
              <a:rPr lang="en-US" altLang="ko-KR" dirty="0"/>
              <a:t>Tree </a:t>
            </a:r>
            <a:r>
              <a:rPr lang="ko-KR" altLang="en-US" dirty="0"/>
              <a:t>문제는 곧 그래프로써 풀이가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Tree</a:t>
            </a:r>
            <a:r>
              <a:rPr lang="ko-KR" altLang="en-US" dirty="0"/>
              <a:t>의 구조를 이용해야만 하는 경우가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87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498D0-3CEA-4C10-88AD-ADA697C4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BE46F-EAFF-44E6-A14C-54A3C872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50"/>
            <a:ext cx="10515600" cy="47882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height(int&amp; res) 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q.push</a:t>
            </a:r>
            <a:r>
              <a:rPr lang="en-US" altLang="ko-KR" dirty="0"/>
              <a:t>(</a:t>
            </a:r>
            <a:r>
              <a:rPr lang="en-US" altLang="ko-KR" dirty="0" err="1"/>
              <a:t>make_pair</a:t>
            </a:r>
            <a:r>
              <a:rPr lang="en-US" altLang="ko-KR" dirty="0"/>
              <a:t>(1, 0));</a:t>
            </a:r>
          </a:p>
          <a:p>
            <a:pPr marL="0" indent="0">
              <a:buNone/>
            </a:pPr>
            <a:r>
              <a:rPr lang="en-US" altLang="ko-KR" dirty="0"/>
              <a:t>  discovered.at(1) = true;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while (!</a:t>
            </a:r>
            <a:r>
              <a:rPr lang="en-US" altLang="ko-KR" dirty="0" err="1"/>
              <a:t>q.empty</a:t>
            </a:r>
            <a:r>
              <a:rPr lang="en-US" altLang="ko-KR" dirty="0"/>
              <a:t>()) {</a:t>
            </a:r>
          </a:p>
          <a:p>
            <a:pPr marL="0" indent="0">
              <a:buNone/>
            </a:pPr>
            <a:r>
              <a:rPr lang="en-US" altLang="ko-KR" dirty="0"/>
              <a:t>    int n = </a:t>
            </a:r>
            <a:r>
              <a:rPr lang="en-US" altLang="ko-KR" dirty="0" err="1"/>
              <a:t>q.front</a:t>
            </a:r>
            <a:r>
              <a:rPr lang="en-US" altLang="ko-KR" dirty="0"/>
              <a:t>().first;</a:t>
            </a:r>
          </a:p>
          <a:p>
            <a:pPr marL="0" indent="0">
              <a:buNone/>
            </a:pPr>
            <a:r>
              <a:rPr lang="fr-FR" altLang="ko-KR" dirty="0"/>
              <a:t>    int h = q.front().second;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q.pop</a:t>
            </a:r>
            <a:r>
              <a:rPr lang="en-US" altLang="ko-KR" dirty="0"/>
              <a:t>();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if (</a:t>
            </a:r>
            <a:r>
              <a:rPr lang="en-US" altLang="ko-KR" dirty="0" err="1"/>
              <a:t>arr</a:t>
            </a:r>
            <a:r>
              <a:rPr lang="en-US" altLang="ko-KR" dirty="0"/>
              <a:t>[n].size() == 1) </a:t>
            </a:r>
          </a:p>
          <a:p>
            <a:pPr marL="0" indent="0">
              <a:buNone/>
            </a:pPr>
            <a:r>
              <a:rPr lang="en-US" altLang="ko-KR" dirty="0"/>
              <a:t>      res += h;</a:t>
            </a:r>
            <a:endParaRPr lang="ko-KR" altLang="en-US" dirty="0"/>
          </a:p>
          <a:p>
            <a:pPr marL="0" indent="0">
              <a:buNone/>
            </a:pPr>
            <a:r>
              <a:rPr lang="nn-NO" altLang="ko-KR" dirty="0"/>
              <a:t>    for (int i = 0; i &lt; arr[n].size(); ++i) {</a:t>
            </a:r>
          </a:p>
          <a:p>
            <a:pPr marL="0" indent="0">
              <a:buNone/>
            </a:pPr>
            <a:r>
              <a:rPr lang="en-US" altLang="ko-KR" dirty="0"/>
              <a:t>      if (discovered.at(</a:t>
            </a:r>
            <a:r>
              <a:rPr lang="en-US" altLang="ko-KR" dirty="0" err="1"/>
              <a:t>arr</a:t>
            </a:r>
            <a:r>
              <a:rPr lang="en-US" altLang="ko-KR" dirty="0"/>
              <a:t>[n][</a:t>
            </a:r>
            <a:r>
              <a:rPr lang="en-US" altLang="ko-KR" dirty="0" err="1"/>
              <a:t>i</a:t>
            </a:r>
            <a:r>
              <a:rPr lang="en-US" altLang="ko-KR" dirty="0"/>
              <a:t>]) != true) {</a:t>
            </a:r>
          </a:p>
          <a:p>
            <a:pPr marL="0" indent="0">
              <a:buNone/>
            </a:pPr>
            <a:r>
              <a:rPr lang="pt-BR" altLang="ko-KR" dirty="0"/>
              <a:t>        q.push(make_pair(arr[n][i], h + 1));</a:t>
            </a:r>
          </a:p>
          <a:p>
            <a:pPr marL="0" indent="0">
              <a:buNone/>
            </a:pPr>
            <a:r>
              <a:rPr lang="en-US" altLang="ko-KR" dirty="0"/>
              <a:t>        discovered.at(</a:t>
            </a:r>
            <a:r>
              <a:rPr lang="en-US" altLang="ko-KR" dirty="0" err="1"/>
              <a:t>arr</a:t>
            </a:r>
            <a:r>
              <a:rPr lang="en-US" altLang="ko-KR" dirty="0"/>
              <a:t>[n][</a:t>
            </a:r>
            <a:r>
              <a:rPr lang="en-US" altLang="ko-KR" dirty="0" err="1"/>
              <a:t>i</a:t>
            </a:r>
            <a:r>
              <a:rPr lang="en-US" altLang="ko-KR" dirty="0"/>
              <a:t>]) = true;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40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6C62-3613-48A0-A79D-5FF826FE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기존엔 왜 실패하였는가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110FA-CADF-4F92-9788-A50820D2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입력하면서 </a:t>
            </a:r>
            <a:r>
              <a:rPr lang="en-US" altLang="ko-KR" dirty="0"/>
              <a:t>discovered </a:t>
            </a:r>
            <a:r>
              <a:rPr lang="ko-KR" altLang="en-US" dirty="0"/>
              <a:t>를 </a:t>
            </a:r>
            <a:r>
              <a:rPr lang="en-US" altLang="ko-KR" dirty="0"/>
              <a:t>true </a:t>
            </a:r>
            <a:r>
              <a:rPr lang="ko-KR" altLang="en-US" dirty="0"/>
              <a:t>로 </a:t>
            </a:r>
            <a:r>
              <a:rPr lang="ko-KR" altLang="en-US" dirty="0" err="1"/>
              <a:t>하는것이</a:t>
            </a:r>
            <a:r>
              <a:rPr lang="ko-KR" altLang="en-US" dirty="0"/>
              <a:t> 아닌 빼면서 </a:t>
            </a:r>
            <a:r>
              <a:rPr lang="en-US" altLang="ko-KR" dirty="0"/>
              <a:t>true</a:t>
            </a:r>
            <a:r>
              <a:rPr lang="ko-KR" altLang="en-US" dirty="0"/>
              <a:t>로 함 </a:t>
            </a:r>
            <a:r>
              <a:rPr lang="en-US" altLang="ko-KR" dirty="0"/>
              <a:t>-&gt; </a:t>
            </a:r>
            <a:r>
              <a:rPr lang="ko-KR" altLang="en-US" dirty="0"/>
              <a:t>불필요한 탐색으로 인한 시간 소요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Main</a:t>
            </a:r>
            <a:r>
              <a:rPr lang="ko-KR" altLang="en-US" dirty="0"/>
              <a:t>에서 </a:t>
            </a:r>
            <a:r>
              <a:rPr lang="en-US" altLang="ko-KR" dirty="0"/>
              <a:t>leaf</a:t>
            </a:r>
            <a:r>
              <a:rPr lang="ko-KR" altLang="en-US" dirty="0"/>
              <a:t>를 판단한 뒤 배열에 넣음 </a:t>
            </a:r>
            <a:r>
              <a:rPr lang="en-US" altLang="ko-KR" dirty="0"/>
              <a:t>-&gt; O(N)</a:t>
            </a:r>
            <a:r>
              <a:rPr lang="ko-KR" altLang="en-US" dirty="0"/>
              <a:t>의 시간 소요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2-1. leaf</a:t>
            </a:r>
            <a:r>
              <a:rPr lang="ko-KR" altLang="en-US" dirty="0"/>
              <a:t>를 판단한 뒤 </a:t>
            </a:r>
            <a:r>
              <a:rPr lang="ko-KR" altLang="en-US" dirty="0" err="1"/>
              <a:t>넣어놓고는</a:t>
            </a:r>
            <a:r>
              <a:rPr lang="ko-KR" altLang="en-US" dirty="0"/>
              <a:t> </a:t>
            </a:r>
            <a:r>
              <a:rPr lang="en-US" altLang="ko-KR" dirty="0"/>
              <a:t>height </a:t>
            </a:r>
            <a:r>
              <a:rPr lang="ko-KR" altLang="en-US" dirty="0"/>
              <a:t>함수에서 해당 배열과 일치하는지를 판별하고 있음</a:t>
            </a:r>
            <a:r>
              <a:rPr lang="en-US" altLang="ko-KR" dirty="0"/>
              <a:t>. -&gt; O(N)</a:t>
            </a:r>
            <a:r>
              <a:rPr lang="ko-KR" altLang="en-US" dirty="0"/>
              <a:t>의 시간 소요로 총 </a:t>
            </a:r>
            <a:r>
              <a:rPr lang="en-US" altLang="ko-KR" dirty="0"/>
              <a:t>O(2N)</a:t>
            </a:r>
            <a:r>
              <a:rPr lang="ko-KR" altLang="en-US" dirty="0"/>
              <a:t>의 불필요한 계산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 이는 배열을 쓰지 않고 </a:t>
            </a:r>
            <a:r>
              <a:rPr lang="en-US" altLang="ko-KR" dirty="0"/>
              <a:t>height </a:t>
            </a:r>
            <a:r>
              <a:rPr lang="ko-KR" altLang="en-US" dirty="0"/>
              <a:t>함수에서 </a:t>
            </a:r>
            <a:r>
              <a:rPr lang="en-US" altLang="ko-KR" dirty="0"/>
              <a:t>pop</a:t>
            </a:r>
            <a:r>
              <a:rPr lang="ko-KR" altLang="en-US" dirty="0"/>
              <a:t>하며 </a:t>
            </a:r>
            <a:r>
              <a:rPr lang="ko-KR" altLang="en-US" dirty="0" err="1"/>
              <a:t>판단시킬</a:t>
            </a:r>
            <a:r>
              <a:rPr lang="ko-KR" altLang="en-US" dirty="0"/>
              <a:t> 수 있었다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99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916</Words>
  <Application>Microsoft Office PowerPoint</Application>
  <PresentationFormat>와이드스크린</PresentationFormat>
  <Paragraphs>196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Symbol</vt:lpstr>
      <vt:lpstr>Office 테마</vt:lpstr>
      <vt:lpstr>1주차</vt:lpstr>
      <vt:lpstr>목차</vt:lpstr>
      <vt:lpstr>15900 나무탈출</vt:lpstr>
      <vt:lpstr>15900 나무탈출</vt:lpstr>
      <vt:lpstr>15900 나무탈출</vt:lpstr>
      <vt:lpstr>15900 나무탈출</vt:lpstr>
      <vt:lpstr>Tip</vt:lpstr>
      <vt:lpstr>코드 리뷰</vt:lpstr>
      <vt:lpstr>기존엔 왜 실패하였는가?</vt:lpstr>
      <vt:lpstr>15893 가장 긴 공통부분 팰린드롬</vt:lpstr>
      <vt:lpstr>C++ 문자열</vt:lpstr>
      <vt:lpstr>C++ 문자열</vt:lpstr>
      <vt:lpstr>C++ 문자열</vt:lpstr>
      <vt:lpstr>C++ 문자열</vt:lpstr>
      <vt:lpstr>C++ 문자열</vt:lpstr>
      <vt:lpstr>C++ 문자열</vt:lpstr>
      <vt:lpstr>C++ 문자열</vt:lpstr>
      <vt:lpstr>팰린드롬 모음집</vt:lpstr>
      <vt:lpstr>15902 Split and Merge</vt:lpstr>
      <vt:lpstr>15902 Split and Merge</vt:lpstr>
      <vt:lpstr>15902 Split and Merge</vt:lpstr>
      <vt:lpstr>1단계 : 조각화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</dc:title>
  <dc:creator> </dc:creator>
  <cp:lastModifiedBy> </cp:lastModifiedBy>
  <cp:revision>45</cp:revision>
  <dcterms:created xsi:type="dcterms:W3CDTF">2019-07-10T10:46:18Z</dcterms:created>
  <dcterms:modified xsi:type="dcterms:W3CDTF">2019-07-11T06:18:40Z</dcterms:modified>
</cp:coreProperties>
</file>