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70" r:id="rId12"/>
    <p:sldId id="271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윤지" initials="조" lastIdx="1" clrIdx="0">
    <p:extLst>
      <p:ext uri="{19B8F6BF-5375-455C-9EA6-DF929625EA0E}">
        <p15:presenceInfo xmlns:p15="http://schemas.microsoft.com/office/powerpoint/2012/main" userId="S::joanes00@office.uos.ac.kr::f9558d04-adb2-400b-8831-90aaf85e0b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 snapToGrid="0" snapToObjects="1">
      <p:cViewPr varScale="1">
        <p:scale>
          <a:sx n="87" d="100"/>
          <a:sy n="87" d="100"/>
        </p:scale>
        <p:origin x="307" y="62"/>
      </p:cViewPr>
      <p:guideLst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E1EE3-9B71-EF49-A171-EBABAF674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2CB4AF-72A5-CA4D-A961-E747B5472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28908-06A4-5644-85D9-A2F3CC79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5A3E4-8EBE-FC48-8D81-DFEB013E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43F80-6F8C-CE4E-917F-24A8F4D2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545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C989E-24A0-E84C-A144-DB5CE35B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09B07A-E845-AD45-8663-9CBE10D02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52A49-745C-EF48-9F28-6218D644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6DDF0-9B31-EF4E-A1AA-31A5DEB5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8C790-80B1-954C-8C22-C337A65A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920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1DB5D5-B063-EA43-8BA4-B2A1E9D73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1F2DC1-826A-BA49-8C49-75334C579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B5085-1BAB-084B-8700-A75E324F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C7C96-FF6F-2645-8E67-9C00F3D2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CD390-C507-3240-B950-6AD8A5B9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791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FD32F-04E0-804D-879C-D49CA75F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921F4-B477-904D-AEFA-153DF5891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6991-2EA8-D541-8A8F-8815FFF3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2D76F-D113-D242-AAB9-52B66F69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FA852-9F9A-0741-A32A-E5A28F0C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350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00ED5-319E-6B4A-8BD5-2412607C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759397-14B7-3A49-AF3C-C20A907F9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80EA4D-8887-484B-A320-B4370DA9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9A0E7-793B-3A4D-8A69-107B8519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18A3E8-2BD9-8847-A71B-8F8E5755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251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D61E6-EBAE-5A4C-8184-195B663A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48729-4EF0-0240-A09C-18173D8AC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4E5D74-DE0B-1E4E-A057-7E7F217B1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1ACA6-3FB4-4944-AAFC-151E77FC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B384A7-CD62-034C-A754-4D063949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09D189-AB39-D142-B4F3-5732C4FD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385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2F717-42EB-D644-AF7E-C4C44DDE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9A6CE8-0C59-CE4B-A6EC-74E1DF07B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476CB1-D55D-E041-9341-1F1430300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08D4A9-B8B8-9B4B-9367-2C798C2E5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E28495-6AB8-7049-9324-999B5D299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539394-E3D1-AF48-A9E1-3D987608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2359AF-DB5F-384F-A2E3-5B0DF1DB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B31493-10E7-A142-B49C-E99194B0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186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57859-F5E7-494D-8750-180089D6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D7C0E3-7CDA-C749-A911-D0B80A15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B5B6A-9C44-2146-B8A7-E409670D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22D8B9-F462-DF49-9F79-AD5AE8BB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359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5BA0E2-3800-614F-B1FA-53316E78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EE5889-E4C6-994B-B7E0-9D84912F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D042DC-5F34-C340-BB00-C25335F9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820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86F18-2C13-F944-8499-F9C60BA2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ACC12-7ECA-C64E-8E5E-62D2D577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40E80C-95BB-FE44-9AAB-8AA961794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D11B2B-1506-1649-A9E5-7FABF4AB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BDB408-E3B3-AC48-8A5B-DB14F8C5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5881D7-B943-B040-97F6-24D38D2A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168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AAE3E-F9F0-154D-ABB5-584A4DBA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EE36E-7404-9243-A345-236A45015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7CAE20-4284-EA40-957C-03C2C88FD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5AF450-5CED-E042-9208-06B40C4F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A327E-B15F-7E49-80F0-9AC02910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F6C7AD-74BB-C247-93D7-13856AF3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343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B69C96-0F4C-AA45-9673-1F8B5E34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91E47D-7C0B-AC4D-8FE3-57AB711E0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FE1A4-35C0-C244-BA41-0B3B1BA7B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25B95-487A-9542-858B-735D632BA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9E0F5-7B2F-EB42-BB1F-EFF71BCBB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606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naver.com/mai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14C8708-7CF9-0A4B-A01D-9F7AC86E5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9986"/>
            <a:ext cx="9144000" cy="1265527"/>
          </a:xfrm>
        </p:spPr>
        <p:txBody>
          <a:bodyPr/>
          <a:lstStyle/>
          <a:p>
            <a:r>
              <a:rPr lang="ko-Kore-KR" altLang="en-US" b="1" dirty="0"/>
              <a:t>반응형</a:t>
            </a:r>
            <a:r>
              <a:rPr lang="ko-KR" altLang="en-US" b="1" dirty="0"/>
              <a:t> 웹 사이트 만들기</a:t>
            </a:r>
            <a:endParaRPr lang="ko-Kore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E1698-7E81-B547-B151-A97CC8C1AE63}"/>
              </a:ext>
            </a:extLst>
          </p:cNvPr>
          <p:cNvSpPr txBox="1"/>
          <p:nvPr/>
        </p:nvSpPr>
        <p:spPr>
          <a:xfrm>
            <a:off x="5652655" y="6012873"/>
            <a:ext cx="65393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500" dirty="0"/>
              <a:t>🦁</a:t>
            </a:r>
            <a:r>
              <a:rPr kumimoji="1" lang="ko-KR" altLang="en-US" sz="2500" dirty="0"/>
              <a:t> </a:t>
            </a:r>
            <a:r>
              <a:rPr kumimoji="1" lang="ko-Kore-KR" altLang="en-US" sz="2500" dirty="0"/>
              <a:t>멋쟁이</a:t>
            </a:r>
            <a:r>
              <a:rPr kumimoji="1" lang="ko-KR" altLang="en-US" sz="2500" dirty="0"/>
              <a:t> 사자처럼 서울시립대 </a:t>
            </a:r>
            <a:r>
              <a:rPr kumimoji="1" lang="en-US" altLang="ko-KR" sz="2500" dirty="0"/>
              <a:t>X </a:t>
            </a:r>
            <a:r>
              <a:rPr kumimoji="1" lang="ko-KR" altLang="en-US" sz="2500" dirty="0" err="1"/>
              <a:t>서울과기대</a:t>
            </a:r>
            <a:endParaRPr kumimoji="1" lang="ko-Kore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725352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679450" y="202624"/>
            <a:ext cx="166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>
                <a:latin typeface="+mn-ea"/>
              </a:rPr>
              <a:t>미디어</a:t>
            </a:r>
            <a:r>
              <a:rPr kumimoji="1" lang="ko-KR" altLang="en-US" sz="2000" b="1" dirty="0">
                <a:latin typeface="+mn-ea"/>
              </a:rPr>
              <a:t> 쿼리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5BD1-F17E-2743-87B0-C065B2E113CE}"/>
              </a:ext>
            </a:extLst>
          </p:cNvPr>
          <p:cNvSpPr txBox="1"/>
          <p:nvPr/>
        </p:nvSpPr>
        <p:spPr>
          <a:xfrm>
            <a:off x="332509" y="1111754"/>
            <a:ext cx="11567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/>
              <a:t>📍미디어</a:t>
            </a:r>
            <a:r>
              <a:rPr kumimoji="1" lang="ko-KR" altLang="en-US" sz="2000" b="1" dirty="0"/>
              <a:t> 유형의 종류</a:t>
            </a:r>
            <a:endParaRPr kumimoji="1" lang="en-US" altLang="ko-KR" sz="20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726A95F-0BE9-2C42-8619-52D9A213C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966235"/>
              </p:ext>
            </p:extLst>
          </p:nvPr>
        </p:nvGraphicFramePr>
        <p:xfrm>
          <a:off x="2052204" y="1891479"/>
          <a:ext cx="8128000" cy="4079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74642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47078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미디어</a:t>
                      </a:r>
                      <a:r>
                        <a:rPr lang="ko-KR" altLang="en-US" dirty="0"/>
                        <a:t> 유형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사용가능한</a:t>
                      </a:r>
                      <a:r>
                        <a:rPr lang="ko-KR" altLang="en-US" dirty="0"/>
                        <a:t> 미디어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10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all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모든 미디어 유형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8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print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인쇄</a:t>
                      </a:r>
                      <a:r>
                        <a:rPr lang="ko-KR" altLang="en-US" dirty="0"/>
                        <a:t> 장치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45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screen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컴퓨터</a:t>
                      </a:r>
                      <a:r>
                        <a:rPr lang="ko-KR" altLang="en-US" dirty="0"/>
                        <a:t> 스크린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스마트폰 스크린 포함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64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tv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음성과</a:t>
                      </a:r>
                      <a:r>
                        <a:rPr lang="ko-KR" altLang="en-US" dirty="0"/>
                        <a:t> 영상이 동시 출력되는 </a:t>
                      </a:r>
                      <a:r>
                        <a:rPr lang="en-US" altLang="ko-KR" dirty="0"/>
                        <a:t>TV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216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aural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음성</a:t>
                      </a:r>
                      <a:r>
                        <a:rPr lang="ko-KR" altLang="en-US" dirty="0"/>
                        <a:t> 합성 장치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4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braille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점자</a:t>
                      </a:r>
                      <a:r>
                        <a:rPr lang="ko-KR" altLang="en-US" dirty="0"/>
                        <a:t> 표시 장치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75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handheld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패드처럼</a:t>
                      </a:r>
                      <a:r>
                        <a:rPr lang="ko-KR" altLang="en-US" dirty="0"/>
                        <a:t> 손에 들고 다니는 장치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3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projection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프로젝터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7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tty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디스플레이</a:t>
                      </a:r>
                      <a:r>
                        <a:rPr lang="ko-KR" altLang="en-US" dirty="0"/>
                        <a:t> 기능이 제한된 장치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92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embossed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점자</a:t>
                      </a:r>
                      <a:r>
                        <a:rPr lang="ko-KR" altLang="en-US" dirty="0"/>
                        <a:t> 프린터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267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4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6C9CD-EB31-46FE-97F8-D0D8F843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F6C9A-CC4A-4EB8-94CE-F6AD3EE9D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 </a:t>
            </a:r>
            <a:r>
              <a:rPr lang="en-US" altLang="ko-KR" dirty="0" err="1"/>
              <a:t>lang</a:t>
            </a:r>
            <a:r>
              <a:rPr lang="en-US" altLang="ko-KR" dirty="0"/>
              <a:t>="</a:t>
            </a:r>
            <a:r>
              <a:rPr lang="en-US" altLang="ko-KR" dirty="0" err="1"/>
              <a:t>en</a:t>
            </a:r>
            <a:r>
              <a:rPr lang="en-US" altLang="ko-KR" dirty="0"/>
              <a:t>"&gt;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&lt;meta charset="UTF-8"&gt;</a:t>
            </a:r>
          </a:p>
          <a:p>
            <a:r>
              <a:rPr lang="en-US" altLang="ko-KR" dirty="0"/>
              <a:t>    &lt;meta name="viewport" content="width=device-width, initial-scale=1.0"&gt;</a:t>
            </a:r>
          </a:p>
          <a:p>
            <a:r>
              <a:rPr lang="en-US" altLang="ko-KR" dirty="0"/>
              <a:t>    &lt;title&gt;</a:t>
            </a:r>
            <a:r>
              <a:rPr lang="ko-KR" altLang="en-US" dirty="0"/>
              <a:t>집 최고</a:t>
            </a:r>
            <a:r>
              <a:rPr lang="en-US" altLang="ko-KR" dirty="0"/>
              <a:t>&lt;/title&gt;</a:t>
            </a:r>
          </a:p>
          <a:p>
            <a:r>
              <a:rPr lang="en-US" altLang="ko-KR" dirty="0"/>
              <a:t>    &lt;style&gt;</a:t>
            </a:r>
          </a:p>
          <a:p>
            <a:r>
              <a:rPr lang="en-US" altLang="ko-KR" dirty="0"/>
              <a:t>        body{</a:t>
            </a:r>
          </a:p>
          <a:p>
            <a:r>
              <a:rPr lang="en-US" altLang="ko-KR" dirty="0"/>
              <a:t>            background: </a:t>
            </a:r>
            <a:r>
              <a:rPr lang="en-US" altLang="ko-KR" dirty="0" err="1"/>
              <a:t>url</a:t>
            </a:r>
            <a:r>
              <a:rPr lang="en-US" altLang="ko-KR" dirty="0"/>
              <a:t>(</a:t>
            </a:r>
            <a:r>
              <a:rPr lang="ko-KR" altLang="en-US" dirty="0"/>
              <a:t>집</a:t>
            </a:r>
            <a:r>
              <a:rPr lang="en-US" altLang="ko-KR" dirty="0"/>
              <a:t>1.jpg) no-repeat fixed;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background-size:cover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@media screen and (max-width: 1024px) {</a:t>
            </a:r>
          </a:p>
          <a:p>
            <a:r>
              <a:rPr lang="en-US" altLang="ko-KR" dirty="0"/>
              <a:t>            body{</a:t>
            </a:r>
          </a:p>
          <a:p>
            <a:r>
              <a:rPr lang="en-US" altLang="ko-KR" dirty="0"/>
              <a:t>                background :</a:t>
            </a:r>
            <a:r>
              <a:rPr lang="en-US" altLang="ko-KR" dirty="0" err="1"/>
              <a:t>url</a:t>
            </a:r>
            <a:r>
              <a:rPr lang="en-US" altLang="ko-KR" dirty="0"/>
              <a:t>(</a:t>
            </a:r>
            <a:r>
              <a:rPr lang="ko-KR" altLang="en-US" dirty="0"/>
              <a:t>집</a:t>
            </a:r>
            <a:r>
              <a:rPr lang="en-US" altLang="ko-KR" dirty="0"/>
              <a:t>2.jpg) no-repeat fixed;</a:t>
            </a:r>
          </a:p>
          <a:p>
            <a:r>
              <a:rPr lang="en-US" altLang="ko-KR" dirty="0"/>
              <a:t>                background-size: cover;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@media screen and (max-width: 768px){</a:t>
            </a:r>
          </a:p>
          <a:p>
            <a:r>
              <a:rPr lang="en-US" altLang="ko-KR" dirty="0"/>
              <a:t>            body{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background:url</a:t>
            </a:r>
            <a:r>
              <a:rPr lang="en-US" altLang="ko-KR" dirty="0"/>
              <a:t>(</a:t>
            </a:r>
            <a:r>
              <a:rPr lang="ko-KR" altLang="en-US" dirty="0"/>
              <a:t>집</a:t>
            </a:r>
            <a:r>
              <a:rPr lang="en-US" altLang="ko-KR" dirty="0"/>
              <a:t>3.jpg) no-repeat fixed;</a:t>
            </a:r>
          </a:p>
          <a:p>
            <a:r>
              <a:rPr lang="en-US" altLang="ko-KR" dirty="0"/>
              <a:t>                background-size: cover;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@media screen and (max-width:320px){</a:t>
            </a:r>
          </a:p>
          <a:p>
            <a:r>
              <a:rPr lang="en-US" altLang="ko-KR" dirty="0"/>
              <a:t>            body{</a:t>
            </a:r>
          </a:p>
          <a:p>
            <a:r>
              <a:rPr lang="en-US" altLang="ko-KR" dirty="0"/>
              <a:t>                background: </a:t>
            </a:r>
            <a:r>
              <a:rPr lang="en-US" altLang="ko-KR" dirty="0" err="1"/>
              <a:t>url</a:t>
            </a:r>
            <a:r>
              <a:rPr lang="en-US" altLang="ko-KR" dirty="0"/>
              <a:t>(</a:t>
            </a:r>
            <a:r>
              <a:rPr lang="ko-KR" altLang="en-US" dirty="0"/>
              <a:t>집</a:t>
            </a:r>
            <a:r>
              <a:rPr lang="en-US" altLang="ko-KR" dirty="0"/>
              <a:t>4.jpg) no-repeat fixed;</a:t>
            </a:r>
          </a:p>
          <a:p>
            <a:r>
              <a:rPr lang="en-US" altLang="ko-KR" dirty="0"/>
              <a:t>                background-size: cover;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&lt;/style&gt;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5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6859F-8E5C-49F1-B1B4-233AF0B1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921C5-7C0C-4865-9D1E-D299BC14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 </a:t>
            </a:r>
            <a:r>
              <a:rPr lang="en-US" altLang="ko-KR" dirty="0" err="1"/>
              <a:t>lang</a:t>
            </a:r>
            <a:r>
              <a:rPr lang="en-US" altLang="ko-KR" dirty="0"/>
              <a:t>="</a:t>
            </a:r>
            <a:r>
              <a:rPr lang="en-US" altLang="ko-KR" dirty="0" err="1"/>
              <a:t>en</a:t>
            </a:r>
            <a:r>
              <a:rPr lang="en-US" altLang="ko-KR" dirty="0"/>
              <a:t>"&gt;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&lt;meta charset="UTF-8"&gt;</a:t>
            </a:r>
          </a:p>
          <a:p>
            <a:r>
              <a:rPr lang="en-US" altLang="ko-KR" dirty="0"/>
              <a:t>    &lt;meta name="viewport" content="width=device-width, initial-scale=1.0"&gt;</a:t>
            </a:r>
          </a:p>
          <a:p>
            <a:r>
              <a:rPr lang="en-US" altLang="ko-KR" dirty="0"/>
              <a:t>    &lt;title&gt;Document&lt;/title&gt;</a:t>
            </a:r>
          </a:p>
          <a:p>
            <a:endParaRPr lang="en-US" altLang="ko-KR" dirty="0"/>
          </a:p>
          <a:p>
            <a:r>
              <a:rPr lang="en-US" altLang="ko-KR" dirty="0"/>
              <a:t>    &lt;style&gt;</a:t>
            </a:r>
          </a:p>
          <a:p>
            <a:r>
              <a:rPr lang="en-US" altLang="ko-KR" dirty="0"/>
              <a:t>        body{</a:t>
            </a:r>
          </a:p>
          <a:p>
            <a:r>
              <a:rPr lang="en-US" altLang="ko-KR" dirty="0"/>
              <a:t>            background-color: </a:t>
            </a:r>
            <a:r>
              <a:rPr lang="en-US" altLang="ko-KR" dirty="0" err="1"/>
              <a:t>blueviolet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@media screen and (orientation: landscape){</a:t>
            </a:r>
          </a:p>
          <a:p>
            <a:r>
              <a:rPr lang="en-US" altLang="ko-KR" dirty="0"/>
              <a:t>            body{ background-color: chartreuse;}            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@media screen and (orientation: portrait){</a:t>
            </a:r>
          </a:p>
          <a:p>
            <a:r>
              <a:rPr lang="en-US" altLang="ko-KR" dirty="0"/>
              <a:t>            body{ </a:t>
            </a:r>
            <a:r>
              <a:rPr lang="en-US" altLang="ko-KR" dirty="0" err="1"/>
              <a:t>background-color:chocolate</a:t>
            </a:r>
            <a:r>
              <a:rPr lang="en-US" altLang="ko-KR" dirty="0"/>
              <a:t>;}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&lt;/style&gt;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13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298160" y="236129"/>
            <a:ext cx="2617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>
                <a:latin typeface="+mn-ea"/>
              </a:rPr>
              <a:t>미디어</a:t>
            </a:r>
            <a:r>
              <a:rPr kumimoji="1" lang="ko-KR" altLang="en-US" sz="2000" b="1" dirty="0">
                <a:latin typeface="+mn-ea"/>
              </a:rPr>
              <a:t> 쿼리의 조건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5BD1-F17E-2743-87B0-C065B2E113CE}"/>
              </a:ext>
            </a:extLst>
          </p:cNvPr>
          <p:cNvSpPr txBox="1"/>
          <p:nvPr/>
        </p:nvSpPr>
        <p:spPr>
          <a:xfrm>
            <a:off x="332509" y="1111754"/>
            <a:ext cx="11567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/>
              <a:t>📍웹</a:t>
            </a:r>
            <a:r>
              <a:rPr kumimoji="1" lang="ko-KR" altLang="en-US" sz="2000" b="1" dirty="0"/>
              <a:t> 문서의 가로 너비와 세로 높이</a:t>
            </a:r>
            <a:endParaRPr kumimoji="1" lang="en-US" altLang="ko-KR" sz="20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726A95F-0BE9-2C42-8619-52D9A213C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80142"/>
              </p:ext>
            </p:extLst>
          </p:nvPr>
        </p:nvGraphicFramePr>
        <p:xfrm>
          <a:off x="1607126" y="1712586"/>
          <a:ext cx="9018155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8874">
                  <a:extLst>
                    <a:ext uri="{9D8B030D-6E8A-4147-A177-3AD203B41FA5}">
                      <a16:colId xmlns:a16="http://schemas.microsoft.com/office/drawing/2014/main" val="317464267"/>
                    </a:ext>
                  </a:extLst>
                </a:gridCol>
                <a:gridCol w="4529281">
                  <a:extLst>
                    <a:ext uri="{9D8B030D-6E8A-4147-A177-3AD203B41FA5}">
                      <a16:colId xmlns:a16="http://schemas.microsoft.com/office/drawing/2014/main" val="2247078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가로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세로 값 설정하는 속성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10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width, height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웹 페이지의 가로 너비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세로 높이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8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min-width, min-height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최소 너비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최소 높이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45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max-width,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max-height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최대</a:t>
                      </a:r>
                      <a:r>
                        <a:rPr lang="ko-KR" altLang="en-US" dirty="0"/>
                        <a:t> 너비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최대 높이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6414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D73C1F2-E860-2649-A5C5-841840A294A8}"/>
              </a:ext>
            </a:extLst>
          </p:cNvPr>
          <p:cNvSpPr txBox="1"/>
          <p:nvPr/>
        </p:nvSpPr>
        <p:spPr>
          <a:xfrm>
            <a:off x="332509" y="3662055"/>
            <a:ext cx="519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/>
              <a:t>📍화면</a:t>
            </a:r>
            <a:r>
              <a:rPr kumimoji="1" lang="ko-KR" altLang="en-US" b="1" dirty="0"/>
              <a:t> 너비에 따라 배경 이미지 바꾸기 실습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28143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139313" y="218152"/>
            <a:ext cx="2743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>
                <a:latin typeface="+mn-ea"/>
              </a:rPr>
              <a:t>미디어</a:t>
            </a:r>
            <a:r>
              <a:rPr kumimoji="1" lang="ko-KR" altLang="en-US" sz="2000" b="1" dirty="0">
                <a:latin typeface="+mn-ea"/>
              </a:rPr>
              <a:t> 쿼리 적용하기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5BD1-F17E-2743-87B0-C065B2E113CE}"/>
              </a:ext>
            </a:extLst>
          </p:cNvPr>
          <p:cNvSpPr txBox="1"/>
          <p:nvPr/>
        </p:nvSpPr>
        <p:spPr>
          <a:xfrm>
            <a:off x="292100" y="1109726"/>
            <a:ext cx="1160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/>
              <a:t>📍외부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CSS </a:t>
            </a:r>
            <a:r>
              <a:rPr kumimoji="1" lang="ko-KR" altLang="en-US" sz="2000" b="1" dirty="0"/>
              <a:t>파일 연결하기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ko-KR" altLang="en-US" dirty="0"/>
              <a:t>외부 스타일 시트로 따로 저장한 후 웹 문서에 연결</a:t>
            </a:r>
            <a:endParaRPr kumimoji="1" lang="en-US" altLang="ko-KR" dirty="0"/>
          </a:p>
          <a:p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b="1" dirty="0"/>
              <a:t>&lt;link&gt; </a:t>
            </a:r>
            <a:r>
              <a:rPr kumimoji="1" lang="ko-KR" altLang="en-US" b="1" dirty="0"/>
              <a:t>태그 사용하기</a:t>
            </a:r>
            <a:endParaRPr kumimoji="1"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07A278-F04A-8E4A-B607-626AF36A6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113108"/>
            <a:ext cx="10795000" cy="647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7BBB08-D349-E244-B856-C54F61B5B907}"/>
              </a:ext>
            </a:extLst>
          </p:cNvPr>
          <p:cNvSpPr txBox="1"/>
          <p:nvPr/>
        </p:nvSpPr>
        <p:spPr>
          <a:xfrm>
            <a:off x="292099" y="2976892"/>
            <a:ext cx="806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👉🏻</a:t>
            </a:r>
            <a:r>
              <a:rPr kumimoji="1" lang="ko-Kore-KR" altLang="en-US" dirty="0"/>
              <a:t>화면</a:t>
            </a:r>
            <a:r>
              <a:rPr kumimoji="1" lang="ko-KR" altLang="en-US" dirty="0"/>
              <a:t> 너비가 </a:t>
            </a:r>
            <a:r>
              <a:rPr kumimoji="1" lang="en-US" altLang="ko-KR" dirty="0"/>
              <a:t>768px </a:t>
            </a:r>
            <a:r>
              <a:rPr kumimoji="1" lang="ko-KR" altLang="en-US" dirty="0"/>
              <a:t>이하 일 때 적용할 스타일 시트 파일을 연결한 경우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C74023-EFE2-A141-8BBB-34CF70215C0F}"/>
              </a:ext>
            </a:extLst>
          </p:cNvPr>
          <p:cNvSpPr txBox="1"/>
          <p:nvPr/>
        </p:nvSpPr>
        <p:spPr>
          <a:xfrm>
            <a:off x="4650058" y="1586779"/>
            <a:ext cx="1914293" cy="36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미디어</a:t>
            </a:r>
            <a:r>
              <a:rPr kumimoji="1" lang="ko-KR" altLang="en-US" dirty="0"/>
              <a:t> 쿼리 조건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E8E3BC-265A-7645-9DD5-B1CB36BA40C2}"/>
              </a:ext>
            </a:extLst>
          </p:cNvPr>
          <p:cNvSpPr txBox="1"/>
          <p:nvPr/>
        </p:nvSpPr>
        <p:spPr>
          <a:xfrm>
            <a:off x="8449682" y="1501213"/>
            <a:ext cx="156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CSS </a:t>
            </a:r>
            <a:r>
              <a:rPr kumimoji="1" lang="ko-Kore-KR" altLang="en-US" dirty="0"/>
              <a:t>파일</a:t>
            </a:r>
            <a:r>
              <a:rPr kumimoji="1" lang="ko-KR" altLang="en-US" dirty="0"/>
              <a:t> 경로</a:t>
            </a:r>
            <a:endParaRPr kumimoji="1" lang="ko-Kore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A74B1B3-EA2F-FD4A-97FE-D192B7F4FB6A}"/>
              </a:ext>
            </a:extLst>
          </p:cNvPr>
          <p:cNvCxnSpPr/>
          <p:nvPr/>
        </p:nvCxnSpPr>
        <p:spPr>
          <a:xfrm>
            <a:off x="5787483" y="1873405"/>
            <a:ext cx="0" cy="446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FC8B5E8-AFE7-E948-A5E4-38B8938D09FA}"/>
              </a:ext>
            </a:extLst>
          </p:cNvPr>
          <p:cNvCxnSpPr/>
          <p:nvPr/>
        </p:nvCxnSpPr>
        <p:spPr>
          <a:xfrm>
            <a:off x="9232125" y="1840808"/>
            <a:ext cx="0" cy="446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46D0F3-0B74-C04B-B7C9-0B446CB4DCEF}"/>
              </a:ext>
            </a:extLst>
          </p:cNvPr>
          <p:cNvSpPr txBox="1"/>
          <p:nvPr/>
        </p:nvSpPr>
        <p:spPr>
          <a:xfrm>
            <a:off x="292100" y="3778505"/>
            <a:ext cx="1160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b="1" dirty="0"/>
              <a:t>@import </a:t>
            </a:r>
            <a:r>
              <a:rPr kumimoji="1" lang="ko-KR" altLang="en-US" b="1" dirty="0"/>
              <a:t>구문 사용하기</a:t>
            </a:r>
            <a:endParaRPr kumimoji="1" lang="en-US" altLang="ko-KR" b="1" dirty="0"/>
          </a:p>
          <a:p>
            <a:pPr marL="285750" indent="-285750">
              <a:buFontTx/>
              <a:buChar char="-"/>
            </a:pPr>
            <a:endParaRPr kumimoji="1" lang="en-US" altLang="ko-KR" b="1" dirty="0"/>
          </a:p>
          <a:p>
            <a:r>
              <a:rPr kumimoji="1" lang="en-US" altLang="ko-KR" dirty="0"/>
              <a:t>@import </a:t>
            </a:r>
            <a:r>
              <a:rPr kumimoji="1" lang="en-US" altLang="ko-KR" dirty="0" err="1"/>
              <a:t>url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css</a:t>
            </a:r>
            <a:r>
              <a:rPr kumimoji="1" lang="ko-KR" altLang="en-US" dirty="0"/>
              <a:t>파일 경로</a:t>
            </a:r>
            <a:r>
              <a:rPr kumimoji="1" lang="en-US" altLang="ko-KR" dirty="0"/>
              <a:t>)</a:t>
            </a:r>
            <a:r>
              <a:rPr kumimoji="1" lang="ko-KR" altLang="en-US" dirty="0"/>
              <a:t> 미디어 쿼리 조건</a:t>
            </a:r>
            <a:endParaRPr kumimoji="1" lang="en-US" altLang="ko-KR" dirty="0"/>
          </a:p>
          <a:p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ko-KR" altLang="en-US" b="1" dirty="0"/>
              <a:t>✔️</a:t>
            </a:r>
            <a:r>
              <a:rPr kumimoji="1" lang="en-US" altLang="ko-KR" b="1" dirty="0">
                <a:solidFill>
                  <a:schemeClr val="accent1"/>
                </a:solidFill>
              </a:rPr>
              <a:t>CSS</a:t>
            </a:r>
            <a:r>
              <a:rPr kumimoji="1" lang="ko-KR" altLang="en-US" b="1" dirty="0">
                <a:solidFill>
                  <a:schemeClr val="accent1"/>
                </a:solidFill>
              </a:rPr>
              <a:t>파일이 많은 경우에는 </a:t>
            </a:r>
            <a:r>
              <a:rPr kumimoji="1" lang="en-US" altLang="ko-KR" b="1" dirty="0">
                <a:solidFill>
                  <a:schemeClr val="accent1"/>
                </a:solidFill>
              </a:rPr>
              <a:t>&lt;link&gt;</a:t>
            </a:r>
            <a:r>
              <a:rPr kumimoji="1" lang="ko-KR" altLang="en-US" b="1" dirty="0">
                <a:solidFill>
                  <a:schemeClr val="accent1"/>
                </a:solidFill>
              </a:rPr>
              <a:t>태그가 </a:t>
            </a:r>
            <a:r>
              <a:rPr kumimoji="1" lang="en-US" altLang="ko-KR" b="1" dirty="0">
                <a:solidFill>
                  <a:schemeClr val="accent1"/>
                </a:solidFill>
              </a:rPr>
              <a:t>@import</a:t>
            </a:r>
            <a:r>
              <a:rPr kumimoji="1" lang="ko-KR" altLang="en-US" b="1" dirty="0">
                <a:solidFill>
                  <a:schemeClr val="accent1"/>
                </a:solidFill>
              </a:rPr>
              <a:t>보다 더 안정적이고 빠르기 때문에 </a:t>
            </a:r>
            <a:r>
              <a:rPr kumimoji="1" lang="en-US" altLang="ko-KR" b="1" dirty="0">
                <a:solidFill>
                  <a:schemeClr val="accent1"/>
                </a:solidFill>
              </a:rPr>
              <a:t>&lt;link&gt;</a:t>
            </a:r>
            <a:r>
              <a:rPr kumimoji="1" lang="ko-KR" altLang="en-US" b="1" dirty="0">
                <a:solidFill>
                  <a:schemeClr val="accent1"/>
                </a:solidFill>
              </a:rPr>
              <a:t>태그 사용 추천</a:t>
            </a:r>
            <a:endParaRPr kumimoji="1" lang="en-US" altLang="ko-KR" b="1" dirty="0">
              <a:solidFill>
                <a:schemeClr val="accent1"/>
              </a:solidFill>
            </a:endParaRP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7588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139313" y="218152"/>
            <a:ext cx="2743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>
                <a:latin typeface="+mn-ea"/>
              </a:rPr>
              <a:t>미디어</a:t>
            </a:r>
            <a:r>
              <a:rPr kumimoji="1" lang="ko-KR" altLang="en-US" sz="2000" b="1" dirty="0">
                <a:latin typeface="+mn-ea"/>
              </a:rPr>
              <a:t> 쿼리 적용하기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5BD1-F17E-2743-87B0-C065B2E113CE}"/>
              </a:ext>
            </a:extLst>
          </p:cNvPr>
          <p:cNvSpPr txBox="1"/>
          <p:nvPr/>
        </p:nvSpPr>
        <p:spPr>
          <a:xfrm>
            <a:off x="292100" y="1109726"/>
            <a:ext cx="11607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/>
              <a:t>📍웹</a:t>
            </a:r>
            <a:r>
              <a:rPr kumimoji="1" lang="ko-KR" altLang="en-US" sz="2000" b="1" dirty="0"/>
              <a:t> 문서에서 직접 정의하기</a:t>
            </a:r>
            <a:endParaRPr kumimoji="1" lang="en-US" altLang="ko-KR" sz="2000" b="1" dirty="0"/>
          </a:p>
          <a:p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D70067-9E98-AF42-935E-97BD4B2E4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4474782"/>
            <a:ext cx="4064000" cy="1562100"/>
          </a:xfrm>
          <a:prstGeom prst="rect">
            <a:avLst/>
          </a:prstGeom>
        </p:spPr>
      </p:pic>
      <p:pic>
        <p:nvPicPr>
          <p:cNvPr id="8" name="그림 7" descr="스크린샷, 검은색, 표지판, 시계이(가) 표시된 사진&#10;&#10;자동 생성된 설명">
            <a:extLst>
              <a:ext uri="{FF2B5EF4-FFF2-40B4-BE49-F238E27FC236}">
                <a16:creationId xmlns:a16="http://schemas.microsoft.com/office/drawing/2014/main" id="{0ECDCC85-2807-474B-B9CF-86C449D60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2382982"/>
            <a:ext cx="4241800" cy="1143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E424B5-3AE6-B945-9F27-00DA8DB14DE0}"/>
              </a:ext>
            </a:extLst>
          </p:cNvPr>
          <p:cNvSpPr txBox="1"/>
          <p:nvPr/>
        </p:nvSpPr>
        <p:spPr>
          <a:xfrm>
            <a:off x="629735" y="1825191"/>
            <a:ext cx="935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&lt;style&gt; </a:t>
            </a:r>
            <a:r>
              <a:rPr kumimoji="1" lang="ko-KR" altLang="en-US" dirty="0"/>
              <a:t>태그 안에 </a:t>
            </a:r>
            <a:r>
              <a:rPr kumimoji="1" lang="en-US" altLang="ko-KR" dirty="0"/>
              <a:t>media </a:t>
            </a:r>
            <a:r>
              <a:rPr kumimoji="1" lang="ko-KR" altLang="en-US" dirty="0"/>
              <a:t>속성을 사용해 조건을 지정하고 그 조건에 맞는 스타일을 정의</a:t>
            </a:r>
            <a:endParaRPr kumimoji="1"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B65FA6-B535-BB40-93FF-64F6253506EB}"/>
              </a:ext>
            </a:extLst>
          </p:cNvPr>
          <p:cNvSpPr txBox="1"/>
          <p:nvPr/>
        </p:nvSpPr>
        <p:spPr>
          <a:xfrm>
            <a:off x="629735" y="3904926"/>
            <a:ext cx="935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@media</a:t>
            </a:r>
            <a:r>
              <a:rPr kumimoji="1" lang="ko-KR" altLang="en-US" dirty="0"/>
              <a:t>구문을 사용해 각 조건 별로 스타일을 지정 후 선택적으로 스타일을 적용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78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482600" y="219214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>
                <a:latin typeface="+mn-ea"/>
              </a:rPr>
              <a:t>반응형</a:t>
            </a:r>
            <a:r>
              <a:rPr kumimoji="1" lang="ko-KR" altLang="en-US" sz="2000" b="1" dirty="0">
                <a:latin typeface="+mn-ea"/>
              </a:rPr>
              <a:t> </a:t>
            </a:r>
            <a:r>
              <a:rPr kumimoji="1" lang="ko-KR" altLang="en-US" sz="2000" b="1" dirty="0" err="1">
                <a:latin typeface="+mn-ea"/>
              </a:rPr>
              <a:t>웹디자인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5BD1-F17E-2743-87B0-C065B2E113CE}"/>
              </a:ext>
            </a:extLst>
          </p:cNvPr>
          <p:cNvSpPr txBox="1"/>
          <p:nvPr/>
        </p:nvSpPr>
        <p:spPr>
          <a:xfrm>
            <a:off x="482600" y="1422400"/>
            <a:ext cx="116078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200" b="1" dirty="0"/>
              <a:t>📍반응</a:t>
            </a:r>
            <a:r>
              <a:rPr kumimoji="1" lang="ko-KR" altLang="en-US" sz="2200" b="1" dirty="0"/>
              <a:t>형 웹 디자인</a:t>
            </a:r>
            <a:endParaRPr kumimoji="1" lang="en-US" altLang="ko-KR" sz="2200" b="1" dirty="0"/>
          </a:p>
          <a:p>
            <a:endParaRPr kumimoji="1" lang="en-US" altLang="ko-KR" sz="2200" dirty="0"/>
          </a:p>
          <a:p>
            <a:r>
              <a:rPr kumimoji="1" lang="en-US" altLang="ko-Kore-KR" dirty="0"/>
              <a:t>-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기존</a:t>
            </a:r>
            <a:r>
              <a:rPr kumimoji="1" lang="ko-KR" altLang="en-US" dirty="0"/>
              <a:t> 웹 사이트의 내용을 그대로 유지하면서 다양한 화면 크기에 맞게 웹 사이트를 표시할 수 있는 방법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화면 크기에 반응해 화면 요소들을 자동으로 바꾸어 사이트를 구현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>
                <a:hlinkClick r:id="rId2"/>
              </a:rPr>
              <a:t>👉🏻 네이버 개발자 센터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반응형</a:t>
            </a:r>
            <a:r>
              <a:rPr kumimoji="1" lang="ko-KR" altLang="en-US" dirty="0"/>
              <a:t> 웹 사이트 동작 확인해보기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F1AB4-4D34-724A-A00E-805DD0BA992C}"/>
              </a:ext>
            </a:extLst>
          </p:cNvPr>
          <p:cNvSpPr txBox="1"/>
          <p:nvPr/>
        </p:nvSpPr>
        <p:spPr>
          <a:xfrm>
            <a:off x="482600" y="4043165"/>
            <a:ext cx="116078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200" b="1" dirty="0"/>
              <a:t>📍반응</a:t>
            </a:r>
            <a:r>
              <a:rPr kumimoji="1" lang="ko-KR" altLang="en-US" sz="2200" b="1" dirty="0"/>
              <a:t>형 웹 장점</a:t>
            </a:r>
            <a:endParaRPr kumimoji="1" lang="en-US" altLang="ko-KR" sz="2200" b="1" dirty="0"/>
          </a:p>
          <a:p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모든 스마트 기기에서 접속 가능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가로 모드에 맞춰 레이아웃 변경 가능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사이트 유지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관리 용이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792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482600" y="219214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>
                <a:latin typeface="+mn-ea"/>
              </a:rPr>
              <a:t>반응형</a:t>
            </a:r>
            <a:r>
              <a:rPr kumimoji="1" lang="ko-KR" altLang="en-US" sz="2000" b="1" dirty="0">
                <a:latin typeface="+mn-ea"/>
              </a:rPr>
              <a:t> </a:t>
            </a:r>
            <a:r>
              <a:rPr kumimoji="1" lang="ko-KR" altLang="en-US" sz="2000" b="1" dirty="0" err="1">
                <a:latin typeface="+mn-ea"/>
              </a:rPr>
              <a:t>웹디자인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5BD1-F17E-2743-87B0-C065B2E113CE}"/>
              </a:ext>
            </a:extLst>
          </p:cNvPr>
          <p:cNvSpPr txBox="1"/>
          <p:nvPr/>
        </p:nvSpPr>
        <p:spPr>
          <a:xfrm>
            <a:off x="73024" y="1059134"/>
            <a:ext cx="1211897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200" b="1" dirty="0"/>
              <a:t>📍뷰포트</a:t>
            </a:r>
            <a:endParaRPr kumimoji="1" lang="en-US" altLang="ko-KR" sz="2200" b="1" dirty="0"/>
          </a:p>
          <a:p>
            <a:endParaRPr kumimoji="1" lang="en-US" altLang="ko-KR" sz="2200" dirty="0"/>
          </a:p>
          <a:p>
            <a:pPr marL="285750" indent="-285750">
              <a:buFontTx/>
              <a:buChar char="-"/>
            </a:pPr>
            <a:r>
              <a:rPr kumimoji="1" lang="ko-KR" altLang="en-US" b="1" dirty="0" err="1"/>
              <a:t>뷰포트는</a:t>
            </a:r>
            <a:r>
              <a:rPr kumimoji="1" lang="ko-KR" altLang="en-US" b="1" dirty="0"/>
              <a:t> 스마트폰 화면에서 실제 내용이 표시되는 영역을 의미</a:t>
            </a:r>
            <a:endParaRPr kumimoji="1" lang="en-US" altLang="ko-KR" b="1" dirty="0"/>
          </a:p>
          <a:p>
            <a:pPr marL="285750" indent="-285750">
              <a:buFontTx/>
              <a:buChar char="-"/>
            </a:pPr>
            <a:endParaRPr kumimoji="1" lang="en-US" altLang="ko-KR" b="1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PC</a:t>
            </a:r>
            <a:r>
              <a:rPr kumimoji="1" lang="ko-KR" altLang="en-US" dirty="0"/>
              <a:t>화면과 모바일 화면의 픽셀 표현 방법이 다르기 때문에 </a:t>
            </a:r>
            <a:r>
              <a:rPr kumimoji="1" lang="ko-KR" altLang="en-US" dirty="0" err="1"/>
              <a:t>뷰포트를</a:t>
            </a:r>
            <a:r>
              <a:rPr kumimoji="1" lang="ko-KR" altLang="en-US" dirty="0"/>
              <a:t> 지정하여 접속한 기기 화면에 맞춰 확대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축소 해 줌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F1AB4-4D34-724A-A00E-805DD0BA992C}"/>
              </a:ext>
            </a:extLst>
          </p:cNvPr>
          <p:cNvSpPr txBox="1"/>
          <p:nvPr/>
        </p:nvSpPr>
        <p:spPr>
          <a:xfrm>
            <a:off x="196850" y="3076733"/>
            <a:ext cx="1160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200" b="1" dirty="0"/>
              <a:t>📍뷰포트</a:t>
            </a:r>
            <a:r>
              <a:rPr kumimoji="1" lang="ko-KR" altLang="en-US" sz="2200" b="1" dirty="0"/>
              <a:t> 지정하기</a:t>
            </a:r>
            <a:endParaRPr kumimoji="1" lang="en-US" altLang="ko-KR" sz="2200" b="1" dirty="0"/>
          </a:p>
          <a:p>
            <a:endParaRPr kumimoji="1" lang="en-US" altLang="ko-KR" sz="2200" b="1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520FC7D-1494-EC4F-92DE-199C1D51A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3539428"/>
            <a:ext cx="5556250" cy="248037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1009C78-F945-BC49-AADE-F319A2549ED4}"/>
              </a:ext>
            </a:extLst>
          </p:cNvPr>
          <p:cNvCxnSpPr>
            <a:cxnSpLocks/>
          </p:cNvCxnSpPr>
          <p:nvPr/>
        </p:nvCxnSpPr>
        <p:spPr>
          <a:xfrm flipH="1">
            <a:off x="6070600" y="4483100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567319-B01F-2347-9508-ECF30494C02A}"/>
              </a:ext>
            </a:extLst>
          </p:cNvPr>
          <p:cNvSpPr txBox="1"/>
          <p:nvPr/>
        </p:nvSpPr>
        <p:spPr>
          <a:xfrm>
            <a:off x="7467600" y="4270623"/>
            <a:ext cx="485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&lt;h</a:t>
            </a:r>
            <a:r>
              <a:rPr kumimoji="1" lang="en-US" altLang="ko-Kore-KR" dirty="0"/>
              <a:t>ead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태그와 </a:t>
            </a:r>
            <a:r>
              <a:rPr kumimoji="1" lang="en-US" altLang="ko-KR" dirty="0"/>
              <a:t>&lt;/head&gt;</a:t>
            </a:r>
            <a:r>
              <a:rPr kumimoji="1" lang="ko-KR" altLang="en-US" dirty="0"/>
              <a:t>사이에 </a:t>
            </a:r>
            <a:r>
              <a:rPr kumimoji="1" lang="en-US" altLang="ko-Kore-KR" dirty="0"/>
              <a:t>meta </a:t>
            </a:r>
            <a:r>
              <a:rPr kumimoji="1" lang="ko-KR" altLang="en-US" dirty="0"/>
              <a:t>태그 사용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4CCD4A-0ECF-2F4B-9AC4-B69BB52FABD8}"/>
              </a:ext>
            </a:extLst>
          </p:cNvPr>
          <p:cNvSpPr txBox="1"/>
          <p:nvPr/>
        </p:nvSpPr>
        <p:spPr>
          <a:xfrm>
            <a:off x="304802" y="6121400"/>
            <a:ext cx="709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&lt;meta name=“viewpoint” content=“width=device-width, initial-scale=1”&gt;</a:t>
            </a:r>
            <a:endParaRPr kumimoji="1" lang="ko-Kore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D0F5AF-9BDD-454F-9B93-C1BED87445CF}"/>
              </a:ext>
            </a:extLst>
          </p:cNvPr>
          <p:cNvCxnSpPr>
            <a:cxnSpLocks/>
          </p:cNvCxnSpPr>
          <p:nvPr/>
        </p:nvCxnSpPr>
        <p:spPr>
          <a:xfrm flipH="1">
            <a:off x="6299200" y="5600700"/>
            <a:ext cx="1168400" cy="520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E335BC-92DC-E34D-923C-9A542EED76B5}"/>
              </a:ext>
            </a:extLst>
          </p:cNvPr>
          <p:cNvSpPr txBox="1"/>
          <p:nvPr/>
        </p:nvSpPr>
        <p:spPr>
          <a:xfrm>
            <a:off x="7670800" y="5416034"/>
            <a:ext cx="41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너비</a:t>
            </a:r>
            <a:r>
              <a:rPr kumimoji="1" lang="en-US" altLang="ko-KR" dirty="0"/>
              <a:t>=</a:t>
            </a:r>
            <a:r>
              <a:rPr kumimoji="1" lang="ko-KR" altLang="en-US" dirty="0"/>
              <a:t>스마트폰 화면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초기 화면 배율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7239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482600" y="219214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>
                <a:latin typeface="+mn-ea"/>
              </a:rPr>
              <a:t>반응형</a:t>
            </a:r>
            <a:r>
              <a:rPr kumimoji="1" lang="ko-KR" altLang="en-US" sz="2000" b="1" dirty="0">
                <a:latin typeface="+mn-ea"/>
              </a:rPr>
              <a:t> </a:t>
            </a:r>
            <a:r>
              <a:rPr kumimoji="1" lang="ko-KR" altLang="en-US" sz="2000" b="1" dirty="0" err="1">
                <a:latin typeface="+mn-ea"/>
              </a:rPr>
              <a:t>웹디자인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F1AB4-4D34-724A-A00E-805DD0BA992C}"/>
              </a:ext>
            </a:extLst>
          </p:cNvPr>
          <p:cNvSpPr txBox="1"/>
          <p:nvPr/>
        </p:nvSpPr>
        <p:spPr>
          <a:xfrm>
            <a:off x="482600" y="1274565"/>
            <a:ext cx="1160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200" b="1" dirty="0"/>
              <a:t>📍뷰포트</a:t>
            </a:r>
            <a:r>
              <a:rPr kumimoji="1" lang="ko-KR" altLang="en-US" sz="2200" b="1" dirty="0"/>
              <a:t> </a:t>
            </a:r>
            <a:r>
              <a:rPr kumimoji="1" lang="en-US" altLang="ko-KR" sz="2200" b="1" dirty="0"/>
              <a:t>content </a:t>
            </a:r>
            <a:r>
              <a:rPr kumimoji="1" lang="ko-KR" altLang="en-US" sz="2200" b="1" dirty="0"/>
              <a:t>속성</a:t>
            </a:r>
            <a:endParaRPr kumimoji="1" lang="en-US" altLang="ko-KR" sz="2200" b="1" dirty="0"/>
          </a:p>
          <a:p>
            <a:endParaRPr kumimoji="1" lang="en-US" altLang="ko-KR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92D088-F834-1C41-8E28-C1B8DDCF9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97409"/>
              </p:ext>
            </p:extLst>
          </p:nvPr>
        </p:nvGraphicFramePr>
        <p:xfrm>
          <a:off x="898524" y="2131060"/>
          <a:ext cx="10394952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98738">
                  <a:extLst>
                    <a:ext uri="{9D8B030D-6E8A-4147-A177-3AD203B41FA5}">
                      <a16:colId xmlns:a16="http://schemas.microsoft.com/office/drawing/2014/main" val="3991049609"/>
                    </a:ext>
                  </a:extLst>
                </a:gridCol>
                <a:gridCol w="2598738">
                  <a:extLst>
                    <a:ext uri="{9D8B030D-6E8A-4147-A177-3AD203B41FA5}">
                      <a16:colId xmlns:a16="http://schemas.microsoft.com/office/drawing/2014/main" val="1042653811"/>
                    </a:ext>
                  </a:extLst>
                </a:gridCol>
                <a:gridCol w="2598738">
                  <a:extLst>
                    <a:ext uri="{9D8B030D-6E8A-4147-A177-3AD203B41FA5}">
                      <a16:colId xmlns:a16="http://schemas.microsoft.com/office/drawing/2014/main" val="1074312119"/>
                    </a:ext>
                  </a:extLst>
                </a:gridCol>
                <a:gridCol w="2598738">
                  <a:extLst>
                    <a:ext uri="{9D8B030D-6E8A-4147-A177-3AD203B41FA5}">
                      <a16:colId xmlns:a16="http://schemas.microsoft.com/office/drawing/2014/main" val="1417512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사용</a:t>
                      </a:r>
                      <a:r>
                        <a:rPr lang="ko-KR" altLang="en-US" dirty="0"/>
                        <a:t> </a:t>
                      </a:r>
                      <a:r>
                        <a:rPr lang="ko-Kore-KR" altLang="en-US" dirty="0"/>
                        <a:t>가능한</a:t>
                      </a:r>
                      <a:r>
                        <a:rPr lang="ko-KR" altLang="en-US" dirty="0"/>
                        <a:t> 값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기본</a:t>
                      </a:r>
                      <a:r>
                        <a:rPr lang="ko-KR" altLang="en-US" dirty="0"/>
                        <a:t> 값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23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width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뷰포트</a:t>
                      </a:r>
                      <a:r>
                        <a:rPr lang="ko-KR" altLang="en-US" dirty="0"/>
                        <a:t> 너비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device-width </a:t>
                      </a:r>
                      <a:r>
                        <a:rPr lang="ko-KR" altLang="en-US" dirty="0"/>
                        <a:t>또는 크기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브라우저</a:t>
                      </a:r>
                      <a:r>
                        <a:rPr lang="ko-KR" altLang="en-US" dirty="0"/>
                        <a:t> 기본 값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8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height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뷰포트</a:t>
                      </a:r>
                      <a:r>
                        <a:rPr lang="ko-KR" altLang="en-US" dirty="0"/>
                        <a:t> 높이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device-height </a:t>
                      </a:r>
                      <a:r>
                        <a:rPr lang="ko-KR" altLang="en-US" dirty="0"/>
                        <a:t>또는 크기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브라우저 기본 값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1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user-scalable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확대</a:t>
                      </a:r>
                      <a:r>
                        <a:rPr lang="en-US" altLang="ko-Kore-KR" dirty="0"/>
                        <a:t>/</a:t>
                      </a:r>
                      <a:r>
                        <a:rPr lang="ko-KR" altLang="en-US" dirty="0"/>
                        <a:t>축소 가능 여부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yes </a:t>
                      </a:r>
                      <a:r>
                        <a:rPr lang="ko-KR" altLang="en-US" dirty="0"/>
                        <a:t>또는 </a:t>
                      </a:r>
                      <a:r>
                        <a:rPr lang="en-US" altLang="ko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yes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9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initial-scale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초기</a:t>
                      </a:r>
                      <a:r>
                        <a:rPr lang="ko-KR" altLang="en-US" dirty="0"/>
                        <a:t> 확대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축소 값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~10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4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minimum-scale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최소</a:t>
                      </a:r>
                      <a:r>
                        <a:rPr lang="ko-KR" altLang="en-US" dirty="0"/>
                        <a:t> 확대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축소 값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r>
                        <a:rPr lang="en-US" altLang="ko-KR" dirty="0"/>
                        <a:t>~10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r>
                        <a:rPr lang="en-US" altLang="ko-KR" dirty="0"/>
                        <a:t>.25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95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maximum-scale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최대</a:t>
                      </a:r>
                      <a:r>
                        <a:rPr lang="ko-KR" altLang="en-US" dirty="0"/>
                        <a:t> 확대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축소 값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0~10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295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7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127000" y="248186"/>
            <a:ext cx="276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>
                <a:latin typeface="+mn-ea"/>
              </a:rPr>
              <a:t>가변</a:t>
            </a:r>
            <a:r>
              <a:rPr kumimoji="1" lang="ko-KR" altLang="en-US" sz="2000" b="1" dirty="0">
                <a:latin typeface="+mn-ea"/>
              </a:rPr>
              <a:t> 그리드 레이아웃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5BD1-F17E-2743-87B0-C065B2E113CE}"/>
              </a:ext>
            </a:extLst>
          </p:cNvPr>
          <p:cNvSpPr txBox="1"/>
          <p:nvPr/>
        </p:nvSpPr>
        <p:spPr>
          <a:xfrm>
            <a:off x="431800" y="1275952"/>
            <a:ext cx="11607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그리드 시스템</a:t>
            </a:r>
            <a:r>
              <a:rPr kumimoji="1" lang="en-US" altLang="ko-KR" dirty="0"/>
              <a:t>:</a:t>
            </a:r>
            <a:r>
              <a:rPr kumimoji="1" lang="ko-KR" altLang="en-US" dirty="0"/>
              <a:t> 화면을 몇 개의 칼럼으로 나누어 요소들을 배치하는 것으로 칼럼들을 묶어 배치 가능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r>
              <a:rPr kumimoji="1" lang="ko-Kore-KR" altLang="en-US" sz="2000" b="1" dirty="0"/>
              <a:t>📍가변</a:t>
            </a:r>
            <a:r>
              <a:rPr kumimoji="1" lang="ko-KR" altLang="en-US" sz="2000" b="1" dirty="0"/>
              <a:t> 그리드 레이아웃</a:t>
            </a:r>
            <a:endParaRPr kumimoji="1" lang="en-US" altLang="ko-KR" sz="2000" b="1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어떤 기기에서도 동일한 레이아웃을 가지고 기기의 특성에 맞게 </a:t>
            </a:r>
            <a:r>
              <a:rPr kumimoji="1" lang="ko-KR" altLang="en-US" dirty="0" err="1"/>
              <a:t>웹문서를</a:t>
            </a:r>
            <a:r>
              <a:rPr kumimoji="1" lang="ko-KR" altLang="en-US" dirty="0"/>
              <a:t> 표현하기 위해 </a:t>
            </a:r>
            <a:r>
              <a:rPr kumimoji="1" lang="ko-KR" altLang="en-US" b="1" dirty="0"/>
              <a:t>사이트의 레이아웃을 백분율과 같은 가변 값으로 지정</a:t>
            </a:r>
            <a:r>
              <a:rPr kumimoji="1" lang="ko-KR" altLang="en-US" dirty="0"/>
              <a:t>한 것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너비 값이 줄어들면 콘텐츠를 확인하기 힘들기 때문에 간결한 디자인 사용 추천</a:t>
            </a:r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31ED18-328A-BE43-9E49-206507C6D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822700"/>
            <a:ext cx="4572000" cy="264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1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825500" y="261057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>
                <a:latin typeface="+mn-ea"/>
              </a:rPr>
              <a:t>가변</a:t>
            </a:r>
            <a:r>
              <a:rPr kumimoji="1" lang="ko-KR" altLang="en-US" sz="2000" b="1" dirty="0">
                <a:latin typeface="+mn-ea"/>
              </a:rPr>
              <a:t> 요소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5BD1-F17E-2743-87B0-C065B2E113CE}"/>
              </a:ext>
            </a:extLst>
          </p:cNvPr>
          <p:cNvSpPr txBox="1"/>
          <p:nvPr/>
        </p:nvSpPr>
        <p:spPr>
          <a:xfrm>
            <a:off x="419100" y="2762968"/>
            <a:ext cx="11607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/>
              <a:t>📍가변</a:t>
            </a:r>
            <a:r>
              <a:rPr kumimoji="1" lang="ko-KR" altLang="en-US" sz="2000" b="1" dirty="0"/>
              <a:t> 이미지</a:t>
            </a:r>
            <a:r>
              <a:rPr kumimoji="1" lang="en-US" altLang="ko-KR" sz="2000" b="1" dirty="0"/>
              <a:t>(fluid image)</a:t>
            </a:r>
          </a:p>
          <a:p>
            <a:endParaRPr kumimoji="1" lang="en-US" altLang="ko-KR" sz="2000" b="1" dirty="0"/>
          </a:p>
          <a:p>
            <a:pPr marL="342900" indent="-342900">
              <a:buFontTx/>
              <a:buChar char="-"/>
            </a:pPr>
            <a:r>
              <a:rPr kumimoji="1" lang="en-US" altLang="ko-KR" b="1" dirty="0"/>
              <a:t>CSS</a:t>
            </a:r>
            <a:r>
              <a:rPr kumimoji="1" lang="ko-KR" altLang="en-US" b="1" dirty="0"/>
              <a:t> 이용하기</a:t>
            </a:r>
            <a:endParaRPr kumimoji="1" lang="en-US" altLang="ko-KR" b="1" dirty="0"/>
          </a:p>
          <a:p>
            <a:pPr marL="342900" indent="-342900">
              <a:buFontTx/>
              <a:buChar char="-"/>
            </a:pPr>
            <a:endParaRPr kumimoji="1" lang="en-US" altLang="ko-KR" b="1" dirty="0"/>
          </a:p>
          <a:p>
            <a:pPr marL="342900" indent="-342900">
              <a:buFontTx/>
              <a:buChar char="-"/>
            </a:pPr>
            <a:endParaRPr kumimoji="1" lang="en-US" altLang="ko-KR" b="1" dirty="0"/>
          </a:p>
          <a:p>
            <a:pPr marL="342900" indent="-342900">
              <a:buFontTx/>
              <a:buChar char="-"/>
            </a:pPr>
            <a:endParaRPr kumimoji="1" lang="en-US" altLang="ko-KR" b="1" dirty="0"/>
          </a:p>
          <a:p>
            <a:endParaRPr kumimoji="1" lang="en-US" altLang="ko-KR" b="1" dirty="0"/>
          </a:p>
          <a:p>
            <a:pPr marL="342900" indent="-342900">
              <a:buFontTx/>
              <a:buChar char="-"/>
            </a:pPr>
            <a:r>
              <a:rPr kumimoji="1" lang="en-US" altLang="ko-KR" b="1" dirty="0"/>
              <a:t>&lt;</a:t>
            </a:r>
            <a:r>
              <a:rPr kumimoji="1" lang="en-US" altLang="ko-KR" b="1" dirty="0" err="1"/>
              <a:t>img</a:t>
            </a:r>
            <a:r>
              <a:rPr kumimoji="1" lang="en-US" altLang="ko-KR" b="1" dirty="0"/>
              <a:t>&gt;</a:t>
            </a:r>
            <a:r>
              <a:rPr kumimoji="1" lang="ko-KR" altLang="en-US" b="1" dirty="0"/>
              <a:t>태그와 </a:t>
            </a:r>
            <a:r>
              <a:rPr kumimoji="1" lang="en-US" altLang="ko-KR" b="1" dirty="0" err="1"/>
              <a:t>srcset</a:t>
            </a:r>
            <a:r>
              <a:rPr kumimoji="1" lang="ko-KR" altLang="en-US" b="1" dirty="0"/>
              <a:t>속성</a:t>
            </a:r>
            <a:endParaRPr kumimoji="1" lang="en-US" altLang="ko-KR" b="1" dirty="0"/>
          </a:p>
          <a:p>
            <a:r>
              <a:rPr kumimoji="1" lang="ko-KR" altLang="en-US" dirty="0"/>
              <a:t>화면 너비 값이나 픽셀 밀도에 따라 고해상도의 이미지 파일을 저장 가능</a:t>
            </a:r>
            <a:r>
              <a:rPr kumimoji="1" lang="en-US" altLang="ko-KR" dirty="0"/>
              <a:t>,</a:t>
            </a:r>
            <a:r>
              <a:rPr kumimoji="1" lang="ko-KR" altLang="en-US" dirty="0"/>
              <a:t> 너비 값이나 픽셀 밀도 함께 표시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b="1" dirty="0"/>
          </a:p>
          <a:p>
            <a:pPr marL="285750" indent="-285750">
              <a:buFontTx/>
              <a:buChar char="-"/>
            </a:pPr>
            <a:endParaRPr kumimoji="1" lang="en-US" altLang="ko-KR" b="1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</p:txBody>
      </p:sp>
      <p:pic>
        <p:nvPicPr>
          <p:cNvPr id="3" name="그림 2" descr="사진, 검은색, 빨간색, 하얀색이(가) 표시된 사진&#10;&#10;자동 생성된 설명">
            <a:extLst>
              <a:ext uri="{FF2B5EF4-FFF2-40B4-BE49-F238E27FC236}">
                <a16:creationId xmlns:a16="http://schemas.microsoft.com/office/drawing/2014/main" id="{15A0E3D3-BE99-884C-8E08-D163C0154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776152"/>
            <a:ext cx="2413000" cy="95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0E812A-4443-C54C-923A-E47C186EFDCB}"/>
              </a:ext>
            </a:extLst>
          </p:cNvPr>
          <p:cNvSpPr txBox="1"/>
          <p:nvPr/>
        </p:nvSpPr>
        <p:spPr>
          <a:xfrm>
            <a:off x="3530600" y="3895688"/>
            <a:ext cx="674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max-width: </a:t>
            </a:r>
            <a:r>
              <a:rPr kumimoji="1" lang="ko-KR" altLang="en-US" dirty="0"/>
              <a:t>가변 이미지에서 최대한 표시할 수 있는 이미지 너비 값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A76DC5-2F42-9145-9133-CCDDC3BFE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63" y="5483641"/>
            <a:ext cx="8089900" cy="685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BA343B-6FFB-1342-A173-775DDA48AB03}"/>
              </a:ext>
            </a:extLst>
          </p:cNvPr>
          <p:cNvSpPr txBox="1"/>
          <p:nvPr/>
        </p:nvSpPr>
        <p:spPr>
          <a:xfrm>
            <a:off x="419100" y="871652"/>
            <a:ext cx="11607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/>
              <a:t>📍가변</a:t>
            </a:r>
            <a:r>
              <a:rPr kumimoji="1" lang="ko-KR" altLang="en-US" sz="2000" b="1" dirty="0"/>
              <a:t> 글꼴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pPr marL="285750" indent="-285750">
              <a:buFontTx/>
              <a:buChar char="-"/>
            </a:pPr>
            <a:r>
              <a:rPr kumimoji="1" lang="en-US" altLang="ko-KR" b="1" dirty="0" err="1"/>
              <a:t>em</a:t>
            </a:r>
            <a:r>
              <a:rPr kumimoji="1" lang="ko-KR" altLang="en-US" b="1" dirty="0"/>
              <a:t>단위</a:t>
            </a:r>
            <a:endParaRPr kumimoji="1" lang="en-US" altLang="ko-KR" b="1" dirty="0"/>
          </a:p>
          <a:p>
            <a:r>
              <a:rPr kumimoji="1" lang="ko-KR" altLang="en-US" dirty="0"/>
              <a:t>부모 요소에서 지정한 폰트의 대문자 </a:t>
            </a:r>
            <a:r>
              <a:rPr kumimoji="1" lang="en-US" altLang="ko-KR" dirty="0"/>
              <a:t>M</a:t>
            </a:r>
            <a:r>
              <a:rPr kumimoji="1" lang="ko-KR" altLang="en-US" dirty="0"/>
              <a:t>의 너비를 </a:t>
            </a:r>
            <a:r>
              <a:rPr kumimoji="1" lang="en-US" altLang="ko-KR" dirty="0"/>
              <a:t>1em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지정한 것</a:t>
            </a:r>
            <a:r>
              <a:rPr kumimoji="1" lang="en-US" altLang="ko-KR" dirty="0"/>
              <a:t>(1em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16px)</a:t>
            </a:r>
          </a:p>
          <a:p>
            <a:pPr marL="285750" indent="-285750">
              <a:buFontTx/>
              <a:buChar char="-"/>
            </a:pPr>
            <a:r>
              <a:rPr kumimoji="1" lang="en-US" altLang="ko-KR" b="1" dirty="0"/>
              <a:t>rem</a:t>
            </a:r>
            <a:r>
              <a:rPr kumimoji="1" lang="ko-KR" altLang="en-US" b="1" dirty="0"/>
              <a:t>단위</a:t>
            </a:r>
            <a:endParaRPr kumimoji="1" lang="en-US" altLang="ko-KR" b="1" dirty="0"/>
          </a:p>
          <a:p>
            <a:r>
              <a:rPr kumimoji="1" lang="ko-KR" altLang="en-US" dirty="0"/>
              <a:t>부모 요소에 영향을 받는 </a:t>
            </a:r>
            <a:r>
              <a:rPr kumimoji="1" lang="en-US" altLang="ko-KR" dirty="0" err="1"/>
              <a:t>em</a:t>
            </a:r>
            <a:r>
              <a:rPr kumimoji="1" lang="ko-KR" altLang="en-US" dirty="0"/>
              <a:t>단위와 달리 처음부터 기본 크기를 지정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761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825500" y="261057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>
                <a:latin typeface="+mn-ea"/>
              </a:rPr>
              <a:t>가변</a:t>
            </a:r>
            <a:r>
              <a:rPr kumimoji="1" lang="ko-KR" altLang="en-US" sz="2000" b="1" dirty="0">
                <a:latin typeface="+mn-ea"/>
              </a:rPr>
              <a:t> 요소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5BD1-F17E-2743-87B0-C065B2E113CE}"/>
              </a:ext>
            </a:extLst>
          </p:cNvPr>
          <p:cNvSpPr txBox="1"/>
          <p:nvPr/>
        </p:nvSpPr>
        <p:spPr>
          <a:xfrm>
            <a:off x="419100" y="997565"/>
            <a:ext cx="11607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/>
              <a:t>📍가변</a:t>
            </a:r>
            <a:r>
              <a:rPr kumimoji="1" lang="ko-KR" altLang="en-US" sz="2000" b="1" dirty="0"/>
              <a:t> 이미지</a:t>
            </a:r>
            <a:r>
              <a:rPr kumimoji="1" lang="en-US" altLang="ko-KR" sz="2000" b="1" dirty="0"/>
              <a:t>(fluid image)</a:t>
            </a:r>
          </a:p>
          <a:p>
            <a:endParaRPr kumimoji="1" lang="en-US" altLang="ko-KR" b="1" dirty="0"/>
          </a:p>
          <a:p>
            <a:pPr marL="342900" indent="-342900">
              <a:buFontTx/>
              <a:buChar char="-"/>
            </a:pPr>
            <a:r>
              <a:rPr kumimoji="1" lang="en-US" altLang="ko-KR" b="1" dirty="0"/>
              <a:t>&lt;picture&gt; </a:t>
            </a:r>
            <a:r>
              <a:rPr kumimoji="1" lang="ko-KR" altLang="en-US" b="1" dirty="0"/>
              <a:t>태그와 </a:t>
            </a:r>
            <a:r>
              <a:rPr kumimoji="1" lang="en-US" altLang="ko-KR" b="1" dirty="0"/>
              <a:t>&lt;source&gt;</a:t>
            </a:r>
            <a:r>
              <a:rPr kumimoji="1" lang="ko-KR" altLang="en-US" b="1" dirty="0"/>
              <a:t>태그</a:t>
            </a:r>
            <a:endParaRPr kumimoji="1" lang="en-US" altLang="ko-KR" b="1" dirty="0"/>
          </a:p>
          <a:p>
            <a:pPr marL="342900" indent="-342900">
              <a:buFontTx/>
              <a:buChar char="-"/>
            </a:pPr>
            <a:endParaRPr kumimoji="1" lang="en-US" altLang="ko-KR" dirty="0"/>
          </a:p>
          <a:p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b="1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9E12BE-56A7-F843-A115-D9C18DBF5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4241800"/>
            <a:ext cx="7366000" cy="1879600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1F3CDE-C049-B549-AA1F-4B4E77E21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97329"/>
              </p:ext>
            </p:extLst>
          </p:nvPr>
        </p:nvGraphicFramePr>
        <p:xfrm>
          <a:off x="2197100" y="2145268"/>
          <a:ext cx="7899400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4201110874"/>
                    </a:ext>
                  </a:extLst>
                </a:gridCol>
                <a:gridCol w="6489700">
                  <a:extLst>
                    <a:ext uri="{9D8B030D-6E8A-4147-A177-3AD203B41FA5}">
                      <a16:colId xmlns:a16="http://schemas.microsoft.com/office/drawing/2014/main" val="1120784205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89126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srcset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이미지</a:t>
                      </a:r>
                      <a:r>
                        <a:rPr lang="ko-KR" altLang="en-US" dirty="0"/>
                        <a:t> 파일의 경로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47765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media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srcset</a:t>
                      </a:r>
                      <a:r>
                        <a:rPr lang="ko-KR" altLang="en-US" dirty="0"/>
                        <a:t>에 지정한 이미지를 표시하기 위한 조건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777890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type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파일</a:t>
                      </a:r>
                      <a:r>
                        <a:rPr lang="ko-KR" altLang="en-US" dirty="0"/>
                        <a:t> 유형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435794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sizes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파일의</a:t>
                      </a:r>
                      <a:r>
                        <a:rPr lang="ko-KR" altLang="en-US" dirty="0"/>
                        <a:t> 크기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04417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10A7F79-E981-AD49-9C81-55B312DB32BC}"/>
              </a:ext>
            </a:extLst>
          </p:cNvPr>
          <p:cNvSpPr txBox="1"/>
          <p:nvPr/>
        </p:nvSpPr>
        <p:spPr>
          <a:xfrm>
            <a:off x="8345714" y="4660106"/>
            <a:ext cx="2046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PC</a:t>
            </a:r>
          </a:p>
          <a:p>
            <a:r>
              <a:rPr kumimoji="1" lang="ko-KR" altLang="en-US" dirty="0"/>
              <a:t>태블릿</a:t>
            </a:r>
            <a:endParaRPr kumimoji="1" lang="en-US" altLang="ko-KR" dirty="0"/>
          </a:p>
          <a:p>
            <a:r>
              <a:rPr kumimoji="1" lang="ko-KR" altLang="en-US" dirty="0"/>
              <a:t>스마트폰 화면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265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679450" y="202624"/>
            <a:ext cx="166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>
                <a:latin typeface="+mn-ea"/>
              </a:rPr>
              <a:t>미디어</a:t>
            </a:r>
            <a:r>
              <a:rPr kumimoji="1" lang="ko-KR" altLang="en-US" sz="2000" b="1" dirty="0">
                <a:latin typeface="+mn-ea"/>
              </a:rPr>
              <a:t> 쿼리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5BD1-F17E-2743-87B0-C065B2E113CE}"/>
              </a:ext>
            </a:extLst>
          </p:cNvPr>
          <p:cNvSpPr txBox="1"/>
          <p:nvPr/>
        </p:nvSpPr>
        <p:spPr>
          <a:xfrm>
            <a:off x="292100" y="1109726"/>
            <a:ext cx="11607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/>
              <a:t>📍미디어</a:t>
            </a:r>
            <a:r>
              <a:rPr kumimoji="1" lang="ko-KR" altLang="en-US" sz="2000" b="1" dirty="0"/>
              <a:t> </a:t>
            </a:r>
            <a:r>
              <a:rPr kumimoji="1" lang="ko-KR" altLang="en-US" sz="2000" b="1" dirty="0" err="1"/>
              <a:t>쿼리란</a:t>
            </a:r>
            <a:r>
              <a:rPr kumimoji="1" lang="en-US" altLang="ko-KR" sz="2000" b="1" dirty="0"/>
              <a:t>?</a:t>
            </a:r>
          </a:p>
          <a:p>
            <a:endParaRPr kumimoji="1" lang="en-US" altLang="ko-KR" sz="2000" b="1" dirty="0"/>
          </a:p>
          <a:p>
            <a:r>
              <a:rPr kumimoji="1" lang="ko-KR" altLang="en-US" dirty="0"/>
              <a:t>사이트에 접속하는 장치에 따라 특정한 </a:t>
            </a:r>
            <a:r>
              <a:rPr kumimoji="1" lang="en-US" altLang="ko-KR" dirty="0"/>
              <a:t>CSS</a:t>
            </a:r>
            <a:r>
              <a:rPr kumimoji="1" lang="ko-KR" altLang="en-US" dirty="0"/>
              <a:t>스타일을 사용하여 기기의 화면 크기에 따라 레이아웃을 변경해 줌 </a:t>
            </a:r>
            <a:endParaRPr kumimoji="1" lang="en-US" altLang="ko-KR" dirty="0"/>
          </a:p>
          <a:p>
            <a:endParaRPr kumimoji="1" lang="en-US" altLang="ko-KR" b="1" dirty="0"/>
          </a:p>
          <a:p>
            <a:endParaRPr kumimoji="1" lang="en-US" altLang="ko-KR" dirty="0"/>
          </a:p>
          <a:p>
            <a:r>
              <a:rPr kumimoji="1" lang="ko-Kore-KR" altLang="en-US" sz="2000" b="1" dirty="0"/>
              <a:t>📍미디어</a:t>
            </a:r>
            <a:r>
              <a:rPr kumimoji="1" lang="ko-KR" altLang="en-US" sz="2000" b="1" dirty="0"/>
              <a:t> 쿼리 구문</a:t>
            </a:r>
            <a:endParaRPr kumimoji="1" lang="en-US" altLang="ko-KR" sz="2000" b="1" dirty="0"/>
          </a:p>
          <a:p>
            <a:endParaRPr kumimoji="1" lang="en-US" altLang="ko-KR" sz="2000" dirty="0"/>
          </a:p>
          <a:p>
            <a:r>
              <a:rPr kumimoji="1" lang="en-US" altLang="ko-KR" sz="2000" b="1" dirty="0"/>
              <a:t>@media </a:t>
            </a:r>
            <a:r>
              <a:rPr kumimoji="1" lang="ko-KR" altLang="en-US" dirty="0"/>
              <a:t>속성을 사용하여 특정 미디어에서 어떤 </a:t>
            </a:r>
            <a:r>
              <a:rPr kumimoji="1" lang="en-US" altLang="ko-KR" dirty="0"/>
              <a:t>CSS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적용할 건지 지정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120DBE-0CB2-FC42-8586-1F2E4B0B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4303607"/>
            <a:ext cx="5715000" cy="45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55B634-7DA8-4447-9A40-214829CD5624}"/>
              </a:ext>
            </a:extLst>
          </p:cNvPr>
          <p:cNvSpPr txBox="1"/>
          <p:nvPr/>
        </p:nvSpPr>
        <p:spPr>
          <a:xfrm>
            <a:off x="292100" y="3848937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/>
              <a:t>미디어</a:t>
            </a:r>
            <a:r>
              <a:rPr kumimoji="1" lang="ko-KR" altLang="en-US" b="1" dirty="0"/>
              <a:t> 쿼리 구문</a:t>
            </a:r>
            <a:r>
              <a:rPr kumimoji="1" lang="ko-Kore-KR" altLang="en-US" b="1" dirty="0"/>
              <a:t>기본형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FC1C4D-E976-1D48-9713-3F9CD75F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5079200"/>
            <a:ext cx="5715000" cy="1130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A04BED-AE8B-A54D-9A3C-B20BBE8A6793}"/>
              </a:ext>
            </a:extLst>
          </p:cNvPr>
          <p:cNvSpPr txBox="1"/>
          <p:nvPr/>
        </p:nvSpPr>
        <p:spPr>
          <a:xfrm>
            <a:off x="6007100" y="5290407"/>
            <a:ext cx="651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dirty="0"/>
              <a:t>미디어</a:t>
            </a:r>
            <a:r>
              <a:rPr kumimoji="1" lang="ko-KR" altLang="en-US" sz="2000" dirty="0"/>
              <a:t> 유형이 </a:t>
            </a:r>
            <a:r>
              <a:rPr kumimoji="1" lang="en-US" altLang="ko-KR" sz="2000" dirty="0"/>
              <a:t>‘screen’</a:t>
            </a:r>
            <a:r>
              <a:rPr kumimoji="1" lang="ko-KR" altLang="en-US" sz="2000" dirty="0"/>
              <a:t>이면서 </a:t>
            </a:r>
            <a:r>
              <a:rPr kumimoji="1" lang="ko-KR" altLang="en-US" sz="2000" dirty="0" err="1"/>
              <a:t>최소너비가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768px, </a:t>
            </a:r>
            <a:r>
              <a:rPr kumimoji="1" lang="ko-KR" altLang="en-US" sz="2000" dirty="0" err="1"/>
              <a:t>최대너비가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1719px</a:t>
            </a:r>
            <a:r>
              <a:rPr kumimoji="1" lang="ko-KR" altLang="en-US" sz="2000" dirty="0"/>
              <a:t>인 경우 적용할 </a:t>
            </a:r>
            <a:r>
              <a:rPr kumimoji="1" lang="en-US" altLang="ko-KR" sz="2000" dirty="0"/>
              <a:t>CSS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정의하는 구문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644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679450" y="202624"/>
            <a:ext cx="166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>
                <a:latin typeface="+mn-ea"/>
              </a:rPr>
              <a:t>미디어</a:t>
            </a:r>
            <a:r>
              <a:rPr kumimoji="1" lang="ko-KR" altLang="en-US" sz="2000" b="1" dirty="0">
                <a:latin typeface="+mn-ea"/>
              </a:rPr>
              <a:t> 쿼리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5BD1-F17E-2743-87B0-C065B2E113CE}"/>
              </a:ext>
            </a:extLst>
          </p:cNvPr>
          <p:cNvSpPr txBox="1"/>
          <p:nvPr/>
        </p:nvSpPr>
        <p:spPr>
          <a:xfrm>
            <a:off x="312304" y="1457441"/>
            <a:ext cx="11567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/>
              <a:t>📍미디어</a:t>
            </a:r>
            <a:r>
              <a:rPr kumimoji="1" lang="ko-KR" altLang="en-US" sz="2000" b="1" dirty="0"/>
              <a:t> 쿼리 연산자</a:t>
            </a:r>
            <a:endParaRPr kumimoji="1" lang="en-US" altLang="ko-KR" sz="20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726A95F-0BE9-2C42-8619-52D9A213C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65929"/>
              </p:ext>
            </p:extLst>
          </p:nvPr>
        </p:nvGraphicFramePr>
        <p:xfrm>
          <a:off x="1586921" y="2058273"/>
          <a:ext cx="9018155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3840">
                  <a:extLst>
                    <a:ext uri="{9D8B030D-6E8A-4147-A177-3AD203B41FA5}">
                      <a16:colId xmlns:a16="http://schemas.microsoft.com/office/drawing/2014/main" val="317464267"/>
                    </a:ext>
                  </a:extLst>
                </a:gridCol>
                <a:gridCol w="7774315">
                  <a:extLst>
                    <a:ext uri="{9D8B030D-6E8A-4147-A177-3AD203B41FA5}">
                      <a16:colId xmlns:a16="http://schemas.microsoft.com/office/drawing/2014/main" val="2247078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10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/>
                        <a:t>&amp;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앞의 소스처럼 조건을 계속 추가 가능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8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,(</a:t>
                      </a:r>
                      <a:r>
                        <a:rPr lang="ko-KR" altLang="en-US" dirty="0"/>
                        <a:t>쉼표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동일한 스타일 유형을 사용할 미디어의 유형과 조건이 있을 때 추가 가능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45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only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미디어</a:t>
                      </a:r>
                      <a:r>
                        <a:rPr lang="ko-KR" altLang="en-US" dirty="0"/>
                        <a:t> 쿼리를 지원하는 웹 브라우저에서만 조건 인식 가능 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64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not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not </a:t>
                      </a:r>
                      <a:r>
                        <a:rPr lang="ko-KR" altLang="en-US" dirty="0"/>
                        <a:t>다음에 지정하는 미디어 유형을 제외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21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08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1005</Words>
  <Application>Microsoft Office PowerPoint</Application>
  <PresentationFormat>와이드스크린</PresentationFormat>
  <Paragraphs>238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반응형 웹 사이트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반응형 웹사이트 만들기</dc:title>
  <dc:creator>조윤지</dc:creator>
  <cp:lastModifiedBy>beruinedgg</cp:lastModifiedBy>
  <cp:revision>29</cp:revision>
  <dcterms:created xsi:type="dcterms:W3CDTF">2020-04-17T04:57:53Z</dcterms:created>
  <dcterms:modified xsi:type="dcterms:W3CDTF">2020-04-20T08:10:33Z</dcterms:modified>
</cp:coreProperties>
</file>