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78" r:id="rId6"/>
    <p:sldId id="281" r:id="rId7"/>
    <p:sldId id="280" r:id="rId8"/>
    <p:sldId id="284" r:id="rId9"/>
    <p:sldId id="282" r:id="rId10"/>
    <p:sldId id="273" r:id="rId11"/>
    <p:sldId id="27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5" r:id="rId21"/>
    <p:sldId id="293" r:id="rId22"/>
    <p:sldId id="294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윤지" initials="조" lastIdx="1" clrIdx="0">
    <p:extLst>
      <p:ext uri="{19B8F6BF-5375-455C-9EA6-DF929625EA0E}">
        <p15:presenceInfo xmlns:p15="http://schemas.microsoft.com/office/powerpoint/2012/main" userId="S::joanes00@office.uos.ac.kr::f9558d04-adb2-400b-8831-90aaf85e0b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 snapToObjects="1">
      <p:cViewPr varScale="1">
        <p:scale>
          <a:sx n="87" d="100"/>
          <a:sy n="87" d="100"/>
        </p:scale>
        <p:origin x="307" y="62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E1EE3-9B71-EF49-A171-EBABAF674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2CB4AF-72A5-CA4D-A961-E747B5472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28908-06A4-5644-85D9-A2F3CC79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5A3E4-8EBE-FC48-8D81-DFEB013E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43F80-6F8C-CE4E-917F-24A8F4D2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545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C989E-24A0-E84C-A144-DB5CE35B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9B07A-E845-AD45-8663-9CBE10D0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52A49-745C-EF48-9F28-6218D644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6DDF0-9B31-EF4E-A1AA-31A5DEB5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C790-80B1-954C-8C22-C337A65A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920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DB5D5-B063-EA43-8BA4-B2A1E9D73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1F2DC1-826A-BA49-8C49-75334C579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B5085-1BAB-084B-8700-A75E324F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C7C96-FF6F-2645-8E67-9C00F3D2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CD390-C507-3240-B950-6AD8A5B9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79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FD32F-04E0-804D-879C-D49CA75F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921F4-B477-904D-AEFA-153DF589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6991-2EA8-D541-8A8F-8815FFF3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2D76F-D113-D242-AAB9-52B66F69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FA852-9F9A-0741-A32A-E5A28F0C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35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00ED5-319E-6B4A-8BD5-2412607C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59397-14B7-3A49-AF3C-C20A907F9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0EA4D-8887-484B-A320-B4370DA9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A0E7-793B-3A4D-8A69-107B8519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8A3E8-2BD9-8847-A71B-8F8E5755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251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D61E6-EBAE-5A4C-8184-195B663A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48729-4EF0-0240-A09C-18173D8AC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4E5D74-DE0B-1E4E-A057-7E7F217B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1ACA6-3FB4-4944-AAFC-151E77FC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384A7-CD62-034C-A754-4D063949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09D189-AB39-D142-B4F3-5732C4FD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385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2F717-42EB-D644-AF7E-C4C44DDE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9A6CE8-0C59-CE4B-A6EC-74E1DF07B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476CB1-D55D-E041-9341-1F1430300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08D4A9-B8B8-9B4B-9367-2C798C2E5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E28495-6AB8-7049-9324-999B5D299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539394-E3D1-AF48-A9E1-3D987608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2359AF-DB5F-384F-A2E3-5B0DF1DB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B31493-10E7-A142-B49C-E99194B0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186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57859-F5E7-494D-8750-180089D6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D7C0E3-7CDA-C749-A911-D0B80A15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B5B6A-9C44-2146-B8A7-E409670D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2D8B9-F462-DF49-9F79-AD5AE8BB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359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5BA0E2-3800-614F-B1FA-53316E78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EE5889-E4C6-994B-B7E0-9D84912F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D042DC-5F34-C340-BB00-C25335F9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820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86F18-2C13-F944-8499-F9C60BA2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ACC12-7ECA-C64E-8E5E-62D2D577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40E80C-95BB-FE44-9AAB-8AA961794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D11B2B-1506-1649-A9E5-7FABF4AB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BDB408-E3B3-AC48-8A5B-DB14F8C5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5881D7-B943-B040-97F6-24D38D2A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168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AE3E-F9F0-154D-ABB5-584A4DBA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EE36E-7404-9243-A345-236A45015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7CAE20-4284-EA40-957C-03C2C88FD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AF450-5CED-E042-9208-06B40C4F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A327E-B15F-7E49-80F0-9AC02910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6C7AD-74BB-C247-93D7-13856AF3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343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69C96-0F4C-AA45-9673-1F8B5E34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1E47D-7C0B-AC4D-8FE3-57AB711E0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FE1A4-35C0-C244-BA41-0B3B1BA7B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25B95-487A-9542-858B-735D632BA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9E0F5-7B2F-EB42-BB1F-EFF71BCBB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60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1/getting-started/theming/" TargetMode="External"/><Relationship Id="rId2" Type="http://schemas.openxmlformats.org/officeDocument/2006/relationships/hyperlink" Target="https://developer.mozilla.org/en-US/docs/Web/CSS/Specific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otstrapk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14C8708-7CF9-0A4B-A01D-9F7AC86E5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9986"/>
            <a:ext cx="9144000" cy="1265527"/>
          </a:xfrm>
        </p:spPr>
        <p:txBody>
          <a:bodyPr/>
          <a:lstStyle/>
          <a:p>
            <a:r>
              <a:rPr lang="en-US" altLang="en-US" b="1" dirty="0"/>
              <a:t>Bootstrap</a:t>
            </a:r>
            <a:endParaRPr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E1698-7E81-B547-B151-A97CC8C1AE63}"/>
              </a:ext>
            </a:extLst>
          </p:cNvPr>
          <p:cNvSpPr txBox="1"/>
          <p:nvPr/>
        </p:nvSpPr>
        <p:spPr>
          <a:xfrm>
            <a:off x="5652655" y="6012873"/>
            <a:ext cx="65393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500" dirty="0"/>
              <a:t>🦁</a:t>
            </a:r>
            <a:r>
              <a:rPr kumimoji="1" lang="ko-KR" altLang="en-US" sz="2500" dirty="0"/>
              <a:t> </a:t>
            </a:r>
            <a:r>
              <a:rPr kumimoji="1" lang="ko-Kore-KR" altLang="en-US" sz="2500" dirty="0"/>
              <a:t>멋쟁이</a:t>
            </a:r>
            <a:r>
              <a:rPr kumimoji="1" lang="ko-KR" altLang="en-US" sz="2500" dirty="0"/>
              <a:t> 사자처럼 서울시립대 </a:t>
            </a:r>
            <a:r>
              <a:rPr kumimoji="1" lang="en-US" altLang="ko-KR" sz="2500" dirty="0"/>
              <a:t>X </a:t>
            </a:r>
            <a:r>
              <a:rPr kumimoji="1" lang="ko-KR" altLang="en-US" sz="2500" dirty="0" err="1"/>
              <a:t>서울과기대</a:t>
            </a:r>
            <a:endParaRPr kumimoji="1" lang="ko-Kore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2535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482599" y="219214"/>
            <a:ext cx="8631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부트스트랩 수정방법</a:t>
            </a:r>
            <a:r>
              <a:rPr kumimoji="1" lang="en-US" altLang="ko-KR" sz="2000" b="1" dirty="0">
                <a:latin typeface="+mn-ea"/>
              </a:rPr>
              <a:t>(1)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1401A9-BA07-4A73-83FE-CD03AFB8A55F}"/>
              </a:ext>
            </a:extLst>
          </p:cNvPr>
          <p:cNvSpPr txBox="1"/>
          <p:nvPr/>
        </p:nvSpPr>
        <p:spPr>
          <a:xfrm>
            <a:off x="634180" y="988142"/>
            <a:ext cx="10427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Sass </a:t>
            </a:r>
            <a:r>
              <a:rPr lang="ko-KR" altLang="en-US" dirty="0"/>
              <a:t>이용 </a:t>
            </a:r>
            <a:r>
              <a:rPr lang="en-US" altLang="ko-KR" dirty="0"/>
              <a:t>(</a:t>
            </a:r>
            <a:r>
              <a:rPr lang="ko-KR" altLang="en-US" dirty="0"/>
              <a:t>참고만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>
                <a:hlinkClick r:id="rId2"/>
              </a:rPr>
              <a:t>	</a:t>
            </a:r>
            <a:r>
              <a:rPr lang="en-US" altLang="ko-KR" dirty="0">
                <a:hlinkClick r:id="rId3"/>
              </a:rPr>
              <a:t>https://getbootstrap.com/docs/4.1/getting-started/theming/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클래스 자체에서 추가적인 변경을 할 경우</a:t>
            </a:r>
            <a:endParaRPr lang="en-US" altLang="ko-KR" dirty="0"/>
          </a:p>
          <a:p>
            <a:pPr lvl="1"/>
            <a:r>
              <a:rPr lang="ko-KR" altLang="en-US" dirty="0"/>
              <a:t>별도의 </a:t>
            </a:r>
            <a:r>
              <a:rPr lang="en-US" altLang="ko-KR" dirty="0" err="1"/>
              <a:t>css</a:t>
            </a:r>
            <a:r>
              <a:rPr lang="ko-KR" altLang="en-US" dirty="0"/>
              <a:t>파일을 만들어 </a:t>
            </a:r>
            <a:r>
              <a:rPr lang="ko-KR" altLang="en-US" dirty="0" err="1"/>
              <a:t>요소값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버튼에서 </a:t>
            </a:r>
            <a:r>
              <a:rPr lang="en-US" altLang="ko-KR" dirty="0"/>
              <a:t>radius </a:t>
            </a:r>
            <a:r>
              <a:rPr lang="ko-KR" altLang="en-US" dirty="0"/>
              <a:t>속성 제거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C79B6F-31BE-44CF-AB8B-FF7FCD243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593" y="3429000"/>
            <a:ext cx="8674814" cy="300911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C7A2EB-ACD0-4B6B-9287-D6BFDA9D6385}"/>
              </a:ext>
            </a:extLst>
          </p:cNvPr>
          <p:cNvSpPr/>
          <p:nvPr/>
        </p:nvSpPr>
        <p:spPr>
          <a:xfrm>
            <a:off x="6066502" y="1574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ko-KR" altLang="en-US" dirty="0">
                <a:latin typeface="+mn-ea"/>
              </a:rPr>
              <a:t>부트스트랩을 커스터마이징 </a:t>
            </a:r>
            <a:r>
              <a:rPr kumimoji="1" lang="en-US" altLang="ko-KR" dirty="0">
                <a:latin typeface="+mn-ea"/>
              </a:rPr>
              <a:t>(</a:t>
            </a:r>
            <a:r>
              <a:rPr kumimoji="1" lang="ko-KR" altLang="en-US" dirty="0">
                <a:latin typeface="+mn-ea"/>
              </a:rPr>
              <a:t>수정</a:t>
            </a:r>
            <a:r>
              <a:rPr kumimoji="1" lang="en-US" altLang="ko-KR" dirty="0">
                <a:latin typeface="+mn-ea"/>
              </a:rPr>
              <a:t>) </a:t>
            </a:r>
            <a:r>
              <a:rPr kumimoji="1" lang="ko-KR" altLang="en-US" dirty="0">
                <a:latin typeface="+mn-ea"/>
              </a:rPr>
              <a:t>할 때 </a:t>
            </a:r>
            <a:endParaRPr kumimoji="1" lang="en-US" altLang="ko-KR" dirty="0">
              <a:latin typeface="+mn-ea"/>
            </a:endParaRPr>
          </a:p>
          <a:p>
            <a:r>
              <a:rPr kumimoji="1" lang="ko-KR" altLang="en-US" dirty="0">
                <a:latin typeface="+mn-ea"/>
              </a:rPr>
              <a:t>기본 </a:t>
            </a:r>
            <a:r>
              <a:rPr kumimoji="1" lang="en-US" altLang="ko-KR" dirty="0" err="1">
                <a:latin typeface="+mn-ea"/>
              </a:rPr>
              <a:t>css</a:t>
            </a:r>
            <a:r>
              <a:rPr kumimoji="1" lang="ko-KR" altLang="en-US" dirty="0">
                <a:latin typeface="+mn-ea"/>
              </a:rPr>
              <a:t>로 디자인 하는 것보다 더 많은 시간이 걸려서 부트스트랩을 잘 안 사용 하는 이유가 되기도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19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482600" y="219214"/>
            <a:ext cx="572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부트스트랩 수정방법</a:t>
            </a:r>
            <a:r>
              <a:rPr kumimoji="1" lang="en-US" altLang="ko-KR" sz="2000" b="1" dirty="0">
                <a:latin typeface="+mn-ea"/>
              </a:rPr>
              <a:t>(2)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482600" y="1077931"/>
            <a:ext cx="93091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b="1" dirty="0"/>
              <a:t>📍</a:t>
            </a:r>
            <a:r>
              <a:rPr kumimoji="1" lang="ko-KR" altLang="en-US" sz="2200" b="1"/>
              <a:t>부트스트랩 원본 파일 수정 </a:t>
            </a:r>
            <a:r>
              <a:rPr kumimoji="1" lang="en-US" altLang="ko-KR" sz="2200" b="1" dirty="0"/>
              <a:t>( </a:t>
            </a:r>
            <a:r>
              <a:rPr kumimoji="1" lang="ko-KR" altLang="en-US" sz="2200" b="1" dirty="0"/>
              <a:t>로컬에서만 </a:t>
            </a:r>
            <a:r>
              <a:rPr kumimoji="1" lang="en-US" altLang="ko-KR" sz="2200" b="1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kumimoji="1" lang="en-US" altLang="ko-KR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D3B31F-B7D8-4F7B-9344-8F771381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57" y="1704985"/>
            <a:ext cx="10284643" cy="513396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8417184-99D5-4E42-9112-B08617D9C3D6}"/>
              </a:ext>
            </a:extLst>
          </p:cNvPr>
          <p:cNvSpPr/>
          <p:nvPr/>
        </p:nvSpPr>
        <p:spPr>
          <a:xfrm>
            <a:off x="482600" y="1524000"/>
            <a:ext cx="1536700" cy="596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CEB223-C627-4A8F-B5FF-D482A3B06B81}"/>
              </a:ext>
            </a:extLst>
          </p:cNvPr>
          <p:cNvSpPr/>
          <p:nvPr/>
        </p:nvSpPr>
        <p:spPr>
          <a:xfrm>
            <a:off x="1841500" y="1524000"/>
            <a:ext cx="2832100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부트스트랩 </a:t>
            </a:r>
            <a:r>
              <a:rPr lang="en-US" altLang="ko-KR" dirty="0">
                <a:latin typeface="+mn-ea"/>
              </a:rPr>
              <a:t>CSS</a:t>
            </a:r>
            <a:r>
              <a:rPr lang="ko-KR" altLang="en-US" dirty="0">
                <a:latin typeface="+mn-ea"/>
              </a:rPr>
              <a:t>파일 열기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4C63D-3FFF-4738-AF6F-928904D85C79}"/>
              </a:ext>
            </a:extLst>
          </p:cNvPr>
          <p:cNvSpPr/>
          <p:nvPr/>
        </p:nvSpPr>
        <p:spPr>
          <a:xfrm>
            <a:off x="8244657" y="2910276"/>
            <a:ext cx="2832100" cy="8933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+mn-ea"/>
              </a:rPr>
              <a:t>Ctrl+f</a:t>
            </a:r>
            <a:r>
              <a:rPr lang="ko-KR" altLang="en-US" dirty="0">
                <a:latin typeface="+mn-ea"/>
              </a:rPr>
              <a:t>로 찾아서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변경하려는 클래스 명 찾아서 변경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4B9902-A42E-4460-BB96-8B1561040DCA}"/>
              </a:ext>
            </a:extLst>
          </p:cNvPr>
          <p:cNvSpPr txBox="1"/>
          <p:nvPr/>
        </p:nvSpPr>
        <p:spPr>
          <a:xfrm>
            <a:off x="6400800" y="563983"/>
            <a:ext cx="527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Bootstrap.css </a:t>
            </a:r>
            <a:r>
              <a:rPr lang="ko-KR" altLang="en-US" dirty="0"/>
              <a:t>파일에서는 스타일 변형 가능</a:t>
            </a:r>
            <a:endParaRPr lang="en-US" altLang="ko-KR" dirty="0"/>
          </a:p>
          <a:p>
            <a:r>
              <a:rPr lang="en-US" altLang="ko-KR" dirty="0"/>
              <a:t>Bootstrap.js</a:t>
            </a:r>
            <a:r>
              <a:rPr lang="ko-KR" altLang="en-US" dirty="0"/>
              <a:t>에서는 </a:t>
            </a:r>
            <a:r>
              <a:rPr lang="ko-KR" altLang="en-US" dirty="0" err="1"/>
              <a:t>콤포넌트</a:t>
            </a:r>
            <a:r>
              <a:rPr lang="ko-KR" altLang="en-US" dirty="0"/>
              <a:t> 동작형태 변경 가능</a:t>
            </a:r>
          </a:p>
        </p:txBody>
      </p:sp>
    </p:spTree>
    <p:extLst>
      <p:ext uri="{BB962C8B-B14F-4D97-AF65-F5344CB8AC3E}">
        <p14:creationId xmlns:p14="http://schemas.microsoft.com/office/powerpoint/2010/main" val="341681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AD12B-96FF-4305-9AB6-82F8E031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51B3E-56EA-4058-97B5-DB95EE1BD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1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CEA64-A0B5-4511-98B0-3E8E129D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715" y="3338512"/>
            <a:ext cx="4432613" cy="1325563"/>
          </a:xfrm>
        </p:spPr>
        <p:txBody>
          <a:bodyPr/>
          <a:lstStyle/>
          <a:p>
            <a:r>
              <a:rPr lang="ko-KR" altLang="en-US" dirty="0"/>
              <a:t>동적 </a:t>
            </a:r>
            <a:r>
              <a:rPr lang="ko-KR" altLang="en-US" dirty="0" err="1"/>
              <a:t>변화넣기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A85E2-F50D-48A5-BACF-B6B399BF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5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5E5F2-E735-49E2-9457-2EB8D03F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EE56D-0186-49F8-B346-7FF7AF75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C1F8B4-D879-4FB6-A203-6AD2E8EF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08" y="681037"/>
            <a:ext cx="11717134" cy="589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27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B1EED-4680-49B6-A413-8C554883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2E949-AA9D-4483-BCB1-FC3998ED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A7AF5A-7A58-476C-A80C-2B52DB65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9" y="0"/>
            <a:ext cx="11794526" cy="72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3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7DA91-2268-4280-A459-98909C28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37216-290A-4FEA-AEEF-8617CE31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222797-1714-487E-A177-ACE451BD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63" y="222002"/>
            <a:ext cx="9494153" cy="655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0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B050-CBB7-4BAA-964E-EA53935D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FA090-8C1B-411A-AE7B-C87DA7A95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73A76F-5174-4F1F-8AE1-D9AAC76C0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3" y="-39743"/>
            <a:ext cx="10712767" cy="69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5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DAD28-F49B-4268-B360-4FEB89E9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8F320-680F-425F-9AA6-E87F292B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61FA5E-B595-4D48-88D9-4616E6F3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79" y="113340"/>
            <a:ext cx="10061841" cy="663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9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D296E-7398-4BE8-AB4A-11A6CDBE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B82C8-ABA3-477D-8848-3B3A4DE1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34861E-9E7C-4BAF-BD16-CFADC7D0E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01" y="0"/>
            <a:ext cx="10770499" cy="69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5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482600" y="219214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부트스트랩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482600" y="1153265"/>
            <a:ext cx="11607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b="1" dirty="0"/>
              <a:t>📍</a:t>
            </a:r>
            <a:r>
              <a:rPr kumimoji="1" lang="ko-KR" altLang="en-US" sz="2200" b="1"/>
              <a:t>부트스트랩 </a:t>
            </a:r>
            <a:endParaRPr kumimoji="1" lang="en-US" altLang="ko-KR" sz="2200" b="1" dirty="0"/>
          </a:p>
          <a:p>
            <a:endParaRPr kumimoji="1" lang="en-US" altLang="ko-KR" sz="1000" b="1" dirty="0"/>
          </a:p>
          <a:p>
            <a:pPr lvl="1"/>
            <a:r>
              <a:rPr lang="ko-KR" altLang="en-US" dirty="0"/>
              <a:t>부트스트랩은 트위터에서 </a:t>
            </a:r>
            <a:r>
              <a:rPr lang="en-US" altLang="ko-KR" dirty="0"/>
              <a:t>2011</a:t>
            </a:r>
            <a:r>
              <a:rPr lang="ko-KR" altLang="en-US" dirty="0"/>
              <a:t>년에 출시한 반응형 웹디자인 </a:t>
            </a:r>
            <a:r>
              <a:rPr lang="en-US" altLang="ko-KR" dirty="0" err="1"/>
              <a:t>ui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kumimoji="1" lang="en-US" altLang="ko-KR" dirty="0" err="1"/>
              <a:t>Css</a:t>
            </a:r>
            <a:r>
              <a:rPr kumimoji="1" lang="ko-KR" altLang="en-US" dirty="0"/>
              <a:t> 웹페이지 스타일을 초기화 시켜서 원래 기본스타일과는 다르게 이용하도록 함</a:t>
            </a:r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F1AB4-4D34-724A-A00E-805DD0BA992C}"/>
              </a:ext>
            </a:extLst>
          </p:cNvPr>
          <p:cNvSpPr txBox="1"/>
          <p:nvPr/>
        </p:nvSpPr>
        <p:spPr>
          <a:xfrm>
            <a:off x="482600" y="2459849"/>
            <a:ext cx="11607800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b="1" dirty="0"/>
              <a:t>📍</a:t>
            </a:r>
            <a:r>
              <a:rPr kumimoji="1" lang="ko-KR" altLang="en-US" sz="2200" b="1"/>
              <a:t>부트스트랩 사용 장점</a:t>
            </a:r>
            <a:endParaRPr kumimoji="1" lang="en-US" altLang="ko-KR" sz="2200" b="1" dirty="0"/>
          </a:p>
          <a:p>
            <a:endParaRPr kumimoji="1" lang="en-US" altLang="ko-KR" sz="1050" b="1" dirty="0"/>
          </a:p>
          <a:p>
            <a:pPr lvl="1"/>
            <a:r>
              <a:rPr lang="ko-KR" altLang="en-US" dirty="0"/>
              <a:t>첫번째 반응형 웹디자인을 편리하게 이용</a:t>
            </a:r>
            <a:endParaRPr lang="en-US" altLang="ko-KR" dirty="0"/>
          </a:p>
          <a:p>
            <a:pPr lvl="1"/>
            <a:r>
              <a:rPr lang="ko-KR" altLang="en-US" dirty="0"/>
              <a:t>두번째 웹사이트 개발 시 디자인으로 인한 시간 소모 감소</a:t>
            </a:r>
            <a:endParaRPr lang="en-US" altLang="ko-KR" dirty="0"/>
          </a:p>
          <a:p>
            <a:pPr lvl="1"/>
            <a:r>
              <a:rPr lang="ko-KR" altLang="en-US" dirty="0"/>
              <a:t>세번째 오픈소스로  편리하게 사용 및 수정 가능</a:t>
            </a:r>
          </a:p>
          <a:p>
            <a:pPr lvl="1"/>
            <a:r>
              <a:rPr lang="ko-KR" altLang="en-US" dirty="0"/>
              <a:t>네번째 크롬</a:t>
            </a:r>
            <a:r>
              <a:rPr lang="en-US" altLang="ko-KR" dirty="0"/>
              <a:t>, </a:t>
            </a:r>
            <a:r>
              <a:rPr lang="ko-KR" altLang="en-US" dirty="0"/>
              <a:t>파이어폭스</a:t>
            </a:r>
            <a:r>
              <a:rPr lang="en-US" altLang="ko-KR" dirty="0"/>
              <a:t>, </a:t>
            </a:r>
            <a:r>
              <a:rPr lang="ko-KR" altLang="en-US" dirty="0" err="1"/>
              <a:t>엣지</a:t>
            </a:r>
            <a:r>
              <a:rPr lang="en-US" altLang="ko-KR" dirty="0"/>
              <a:t>, </a:t>
            </a:r>
            <a:r>
              <a:rPr lang="ko-KR" altLang="en-US" dirty="0" err="1"/>
              <a:t>익스플로어등</a:t>
            </a:r>
            <a:r>
              <a:rPr lang="ko-KR" altLang="en-US" dirty="0"/>
              <a:t> 주요 브라우저가 부트스트랩을 지원</a:t>
            </a:r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2327DA-272E-428D-A53C-8671E678CDA0}"/>
              </a:ext>
            </a:extLst>
          </p:cNvPr>
          <p:cNvSpPr txBox="1"/>
          <p:nvPr/>
        </p:nvSpPr>
        <p:spPr>
          <a:xfrm>
            <a:off x="482600" y="4328126"/>
            <a:ext cx="1160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b="1" dirty="0"/>
              <a:t>📍</a:t>
            </a:r>
            <a:r>
              <a:rPr kumimoji="1" lang="ko-KR" altLang="en-US" sz="2200" b="1"/>
              <a:t>부트스트랩에서 주로 사용 되는 것</a:t>
            </a:r>
            <a:endParaRPr kumimoji="1" lang="en-US" altLang="ko-KR" sz="2200" b="1" dirty="0"/>
          </a:p>
          <a:p>
            <a:endParaRPr kumimoji="1" lang="en-US" altLang="ko-KR" sz="2200" b="1" dirty="0"/>
          </a:p>
          <a:p>
            <a:pPr marL="914400" lvl="1" indent="-457200">
              <a:buAutoNum type="arabicParenR"/>
            </a:pPr>
            <a:r>
              <a:rPr kumimoji="1" lang="en-US" altLang="ko-KR" dirty="0"/>
              <a:t>Ui</a:t>
            </a:r>
            <a:r>
              <a:rPr kumimoji="1" lang="ko-KR" altLang="en-US" dirty="0"/>
              <a:t>요소 스타일 </a:t>
            </a:r>
            <a:r>
              <a:rPr kumimoji="1" lang="en-US" altLang="ko-KR" dirty="0"/>
              <a:t>: </a:t>
            </a:r>
            <a:r>
              <a:rPr kumimoji="1" lang="ko-KR" altLang="en-US" dirty="0"/>
              <a:t>버튼</a:t>
            </a:r>
            <a:r>
              <a:rPr kumimoji="1" lang="en-US" altLang="ko-KR" dirty="0"/>
              <a:t>,</a:t>
            </a:r>
            <a:r>
              <a:rPr kumimoji="1" lang="ko-KR" altLang="en-US" dirty="0"/>
              <a:t>폰트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색상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뱃지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타이포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진행바</a:t>
            </a:r>
            <a:r>
              <a:rPr kumimoji="1" lang="ko-KR" altLang="en-US" dirty="0"/>
              <a:t> 등등</a:t>
            </a:r>
            <a:endParaRPr kumimoji="1" lang="en-US" altLang="ko-KR" dirty="0"/>
          </a:p>
          <a:p>
            <a:pPr marL="914400" lvl="1" indent="-457200">
              <a:buAutoNum type="arabicParenR"/>
            </a:pPr>
            <a:r>
              <a:rPr kumimoji="1" lang="ko-KR" altLang="en-US" dirty="0"/>
              <a:t>부트스트랩 그리드 </a:t>
            </a:r>
            <a:r>
              <a:rPr kumimoji="1" lang="en-US" altLang="ko-KR" dirty="0"/>
              <a:t>:  </a:t>
            </a:r>
            <a:r>
              <a:rPr kumimoji="1" lang="ko-KR" altLang="en-US" dirty="0"/>
              <a:t>행과 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레이아웃을 잡는데 도움을 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7925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3B647-1E67-40FB-852E-A12B979D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E7E15-95B0-4C04-8917-38254054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5E79DA-D81B-4AB1-89D1-16F4CD95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96" y="1454461"/>
            <a:ext cx="8862826" cy="34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47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3A306-C0AE-4904-8708-609DA360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E6562-2F7C-4DDE-8474-33A2F146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030D71-4E51-40BF-9452-9B849E4A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1" y="103356"/>
            <a:ext cx="10679347" cy="758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6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ABB87-B741-4DF7-8AEA-D02FEE16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19F16-E5B7-40D0-ADB9-DBF8AA50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0795FF-C9DE-455C-A306-B1F200183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13" y="-79131"/>
            <a:ext cx="9458973" cy="74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1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482600" y="219214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>
                <a:latin typeface="+mn-ea"/>
              </a:rPr>
              <a:t>부트스트랩 사이트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788260" y="1117382"/>
            <a:ext cx="62509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b="1" dirty="0"/>
              <a:t>📍</a:t>
            </a:r>
            <a:r>
              <a:rPr kumimoji="1" lang="ko-KR" altLang="en-US" sz="2200" b="1"/>
              <a:t>부트스트랩  공식 사이트</a:t>
            </a:r>
            <a:endParaRPr kumimoji="1" lang="en-US" altLang="ko-KR" sz="2200" b="1" dirty="0"/>
          </a:p>
          <a:p>
            <a:r>
              <a:rPr lang="en-US" altLang="ko-KR" sz="2400" dirty="0">
                <a:hlinkClick r:id="rId2"/>
              </a:rPr>
              <a:t>http://getbootstrap.com/</a:t>
            </a:r>
            <a:r>
              <a:rPr lang="en-US" altLang="ko-KR" sz="2400" dirty="0"/>
              <a:t> </a:t>
            </a:r>
          </a:p>
          <a:p>
            <a:endParaRPr lang="en-US" altLang="ko-KR" sz="2400" dirty="0"/>
          </a:p>
          <a:p>
            <a:endParaRPr kumimoji="1" lang="en-US" altLang="ko-KR" sz="2200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EECB823-A730-412D-858B-DB4CDECE9A26}"/>
              </a:ext>
            </a:extLst>
          </p:cNvPr>
          <p:cNvSpPr/>
          <p:nvPr/>
        </p:nvSpPr>
        <p:spPr>
          <a:xfrm rot="5400000">
            <a:off x="5735330" y="2319744"/>
            <a:ext cx="518139" cy="706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67B83D-4086-429E-A503-9D4B5220B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60" y="2048664"/>
            <a:ext cx="10412278" cy="44773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9F44E1-B722-4BA1-BBF4-9D1442AB6737}"/>
              </a:ext>
            </a:extLst>
          </p:cNvPr>
          <p:cNvSpPr/>
          <p:nvPr/>
        </p:nvSpPr>
        <p:spPr>
          <a:xfrm>
            <a:off x="6630297" y="1117382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ko-Kore-KR" altLang="en-US" sz="2200" b="1" dirty="0"/>
              <a:t>📍</a:t>
            </a:r>
            <a:r>
              <a:rPr kumimoji="1" lang="ko-KR" altLang="en-US" sz="2200" b="1"/>
              <a:t>부트스트랩  한글 사이트 </a:t>
            </a:r>
            <a:r>
              <a:rPr kumimoji="1" lang="en-US" altLang="ko-KR" sz="2200" b="1" dirty="0"/>
              <a:t>( </a:t>
            </a:r>
            <a:r>
              <a:rPr kumimoji="1" lang="ko-KR" altLang="en-US" sz="2200" b="1" dirty="0"/>
              <a:t>공식 </a:t>
            </a:r>
            <a:r>
              <a:rPr kumimoji="1" lang="en-US" altLang="ko-KR" sz="2200" b="1" dirty="0"/>
              <a:t>X )</a:t>
            </a:r>
            <a:endParaRPr lang="en-US" altLang="ko-KR" sz="2200" dirty="0"/>
          </a:p>
          <a:p>
            <a:r>
              <a:rPr lang="en-US" altLang="ko-KR" sz="2200" dirty="0">
                <a:hlinkClick r:id="rId4"/>
              </a:rPr>
              <a:t>http://bootstrapk.com/</a:t>
            </a:r>
            <a:r>
              <a:rPr lang="en-US" altLang="ko-KR" sz="2200" dirty="0"/>
              <a:t>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9012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482600" y="219214"/>
            <a:ext cx="328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부트스트랩 설치 방법</a:t>
            </a:r>
            <a:r>
              <a:rPr kumimoji="1" lang="en-US" altLang="ko-KR" sz="2000" b="1" dirty="0">
                <a:latin typeface="+mn-ea"/>
              </a:rPr>
              <a:t>(1)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482600" y="1410468"/>
            <a:ext cx="1100582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- </a:t>
            </a:r>
            <a:r>
              <a:rPr lang="en-US" altLang="ko-KR" dirty="0" err="1"/>
              <a:t>cdn</a:t>
            </a:r>
            <a:r>
              <a:rPr lang="ko-KR" altLang="en-US" dirty="0"/>
              <a:t>상황에 따라 </a:t>
            </a:r>
            <a:r>
              <a:rPr lang="ko-KR" altLang="en-US" dirty="0" err="1"/>
              <a:t>느려질</a:t>
            </a:r>
            <a:r>
              <a:rPr lang="ko-KR" altLang="en-US" dirty="0"/>
              <a:t> 수 있다는 것과 인터넷 연결이 안되면 개발이 어렵다는 단점이 있습니다</a:t>
            </a:r>
            <a:r>
              <a:rPr lang="en-US" altLang="ko-KR" dirty="0"/>
              <a:t>. 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장점은 컴파일 된 코드를 사용하면 바로 이용 할 수 있다는 장점이 있습니다</a:t>
            </a:r>
            <a:r>
              <a:rPr lang="en-US" altLang="ko-KR" dirty="0"/>
              <a:t>. </a:t>
            </a:r>
          </a:p>
          <a:p>
            <a:endParaRPr lang="en-US" altLang="ko-KR" sz="2400" dirty="0"/>
          </a:p>
          <a:p>
            <a:endParaRPr kumimoji="1" lang="en-US" altLang="en-US" sz="2400" b="1" dirty="0"/>
          </a:p>
          <a:p>
            <a:endParaRPr kumimoji="1" lang="en-US" altLang="en-US" sz="2400" b="1" dirty="0"/>
          </a:p>
          <a:p>
            <a:endParaRPr kumimoji="1" lang="en-US" altLang="en-US" sz="2400" b="1" dirty="0"/>
          </a:p>
          <a:p>
            <a:endParaRPr kumimoji="1" lang="en-US" altLang="en-US" sz="2400" b="1" dirty="0"/>
          </a:p>
          <a:p>
            <a:endParaRPr kumimoji="1" lang="en-US" altLang="en-US" sz="2400" b="1" dirty="0"/>
          </a:p>
          <a:p>
            <a:r>
              <a:rPr kumimoji="1" lang="ko-Kore-KR" altLang="en-US" sz="2200" b="1" dirty="0"/>
              <a:t>📍</a:t>
            </a:r>
            <a:r>
              <a:rPr lang="ko-KR" altLang="en-US" sz="2200" b="1"/>
              <a:t> 로컬에 다운로드 하는 방법</a:t>
            </a:r>
          </a:p>
          <a:p>
            <a:r>
              <a:rPr lang="ko-KR" altLang="en-US" sz="1000" dirty="0"/>
              <a:t> </a:t>
            </a:r>
            <a:endParaRPr lang="en-US" altLang="ko-KR" sz="1000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cdn</a:t>
            </a:r>
            <a:r>
              <a:rPr lang="ko-KR" altLang="en-US" dirty="0"/>
              <a:t>의 단점을 보완 할 수 있다는 장점이 있지만 사용환경을 숙지해야 한다는 단점이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endParaRPr kumimoji="1" lang="en-US" altLang="ko-KR" sz="2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CCEE34-7F8A-4B8D-AB08-90AC6A070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547814"/>
            <a:ext cx="8345065" cy="1762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A785CF-44ED-4CE9-90DD-2EEDB970F088}"/>
              </a:ext>
            </a:extLst>
          </p:cNvPr>
          <p:cNvSpPr txBox="1"/>
          <p:nvPr/>
        </p:nvSpPr>
        <p:spPr>
          <a:xfrm>
            <a:off x="482600" y="1196713"/>
            <a:ext cx="1160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b="1" dirty="0"/>
              <a:t>📍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cdn</a:t>
            </a:r>
            <a:r>
              <a:rPr lang="en-US" altLang="ko-KR" sz="2400" dirty="0"/>
              <a:t>(contents delivery network)</a:t>
            </a:r>
            <a:r>
              <a:rPr lang="ko-KR" altLang="en-US" sz="2400" dirty="0"/>
              <a:t>을 이용하여 자동으로 다운 받아 이용하는 방법</a:t>
            </a:r>
            <a:endParaRPr kumimoji="1"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37267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9A0FDF-2AF7-453A-BD44-9B9DBC02B826}"/>
              </a:ext>
            </a:extLst>
          </p:cNvPr>
          <p:cNvSpPr/>
          <p:nvPr/>
        </p:nvSpPr>
        <p:spPr>
          <a:xfrm>
            <a:off x="688258" y="1837019"/>
            <a:ext cx="10068232" cy="49094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D5EBEE-171E-45F7-9DF5-87E40ED2AF89}"/>
              </a:ext>
            </a:extLst>
          </p:cNvPr>
          <p:cNvSpPr/>
          <p:nvPr/>
        </p:nvSpPr>
        <p:spPr>
          <a:xfrm>
            <a:off x="792111" y="1954296"/>
            <a:ext cx="97914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 initial-scale=1.0"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'stylesheet'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/bootstrap-theme.css"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"https://code.jquery.com/jquery-3.4.1.slim.min.js"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integrity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"sha384-J6qa4849blE2+poT4WnyKhv5vZF5SrPo0iEjwBvKU7imGFAV0wwj1yYfoRSJoZ+n"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crossorigin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"anonymous"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js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/bootstrap.js"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482600" y="219214"/>
            <a:ext cx="375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부트스트랩 설치 방법</a:t>
            </a:r>
            <a:r>
              <a:rPr kumimoji="1" lang="en-US" altLang="ko-KR" sz="2000" b="1" dirty="0">
                <a:latin typeface="+mn-ea"/>
              </a:rPr>
              <a:t>(2)- </a:t>
            </a:r>
            <a:r>
              <a:rPr kumimoji="1" lang="ko-KR" altLang="en-US" sz="2000" b="1" dirty="0">
                <a:latin typeface="+mn-ea"/>
              </a:rPr>
              <a:t>로컬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FBFBA1-3EA0-425F-AA1D-950C1679FC64}"/>
              </a:ext>
            </a:extLst>
          </p:cNvPr>
          <p:cNvSpPr/>
          <p:nvPr/>
        </p:nvSpPr>
        <p:spPr>
          <a:xfrm>
            <a:off x="390677" y="9136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ko-Kore-KR" altLang="en-US" b="1" dirty="0"/>
              <a:t>📍</a:t>
            </a:r>
            <a:r>
              <a:rPr kumimoji="1" lang="ko-KR" altLang="en-US" b="1"/>
              <a:t>부트스트랩 로컬에 설치 후 사용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hlinkClick r:id="rId2"/>
              </a:rPr>
              <a:t>http://getbootstrap.com/</a:t>
            </a:r>
            <a:endParaRPr lang="en-US" altLang="ko-KR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/>
              <a:t>부트스트랩 사이트에서 다운 후 설치 </a:t>
            </a:r>
            <a:r>
              <a:rPr kumimoji="1" lang="en-US" altLang="ko-KR" b="1" dirty="0"/>
              <a:t>&gt; html</a:t>
            </a:r>
            <a:r>
              <a:rPr kumimoji="1" lang="ko-KR" altLang="en-US" b="1" dirty="0"/>
              <a:t> 환경설정</a:t>
            </a:r>
            <a:endParaRPr kumimoji="1"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A46621-1DFD-4416-9D47-41F837199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352" y="6136829"/>
            <a:ext cx="7611537" cy="60968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AF51A8-69EC-4F51-AC05-A2EAB8013CF2}"/>
              </a:ext>
            </a:extLst>
          </p:cNvPr>
          <p:cNvSpPr/>
          <p:nvPr/>
        </p:nvSpPr>
        <p:spPr>
          <a:xfrm>
            <a:off x="1199535" y="3608439"/>
            <a:ext cx="7285703" cy="4719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B592D9-5870-4CB3-99B2-D091077973AD}"/>
              </a:ext>
            </a:extLst>
          </p:cNvPr>
          <p:cNvSpPr/>
          <p:nvPr/>
        </p:nvSpPr>
        <p:spPr>
          <a:xfrm>
            <a:off x="786579" y="4408973"/>
            <a:ext cx="9806857" cy="12052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73A736-FF42-4798-B238-862D0E4A0C45}"/>
              </a:ext>
            </a:extLst>
          </p:cNvPr>
          <p:cNvSpPr/>
          <p:nvPr/>
        </p:nvSpPr>
        <p:spPr>
          <a:xfrm>
            <a:off x="776746" y="5601951"/>
            <a:ext cx="9806857" cy="3408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5843A-6651-49E7-965F-6172A36F8892}"/>
              </a:ext>
            </a:extLst>
          </p:cNvPr>
          <p:cNvSpPr txBox="1"/>
          <p:nvPr/>
        </p:nvSpPr>
        <p:spPr>
          <a:xfrm>
            <a:off x="15362" y="3503835"/>
            <a:ext cx="187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937746-0B95-4DBB-A9D4-51E25DEC6012}"/>
              </a:ext>
            </a:extLst>
          </p:cNvPr>
          <p:cNvSpPr txBox="1"/>
          <p:nvPr/>
        </p:nvSpPr>
        <p:spPr>
          <a:xfrm>
            <a:off x="-9013" y="4433605"/>
            <a:ext cx="187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jquery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D1F87-CDAD-48AF-B05D-4EC7AB7C06D7}"/>
              </a:ext>
            </a:extLst>
          </p:cNvPr>
          <p:cNvSpPr txBox="1"/>
          <p:nvPr/>
        </p:nvSpPr>
        <p:spPr>
          <a:xfrm>
            <a:off x="0" y="5504538"/>
            <a:ext cx="187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</a:t>
            </a:r>
          </a:p>
          <a:p>
            <a:r>
              <a:rPr lang="en-US" altLang="ko-KR" dirty="0"/>
              <a:t>script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844860-5D01-4442-A734-A86B645019B8}"/>
              </a:ext>
            </a:extLst>
          </p:cNvPr>
          <p:cNvCxnSpPr/>
          <p:nvPr/>
        </p:nvCxnSpPr>
        <p:spPr>
          <a:xfrm>
            <a:off x="10245213" y="2133600"/>
            <a:ext cx="0" cy="33709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0C8947E8-F2D4-41A2-9E12-74D7553B1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371" y="4431664"/>
            <a:ext cx="4334480" cy="44773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B84A5FA-D99A-485A-BCBC-5D29320B4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580" y="971271"/>
            <a:ext cx="4429743" cy="11431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6B7385F-7100-4E04-86DC-20D761FE1B34}"/>
              </a:ext>
            </a:extLst>
          </p:cNvPr>
          <p:cNvSpPr txBox="1"/>
          <p:nvPr/>
        </p:nvSpPr>
        <p:spPr>
          <a:xfrm>
            <a:off x="7371580" y="212853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latin typeface="+mn-ea"/>
              </a:rPr>
              <a:t>기본템플릿이</a:t>
            </a:r>
            <a:r>
              <a:rPr kumimoji="1" lang="ko-KR" altLang="en-US" sz="1600" dirty="0">
                <a:latin typeface="+mn-ea"/>
              </a:rPr>
              <a:t> 홈페이지에 따로 있어 그대로 사용해도 괜찮음</a:t>
            </a:r>
            <a:endParaRPr kumimoji="1" lang="ko-Kore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981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482600" y="219214"/>
            <a:ext cx="417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b="1" dirty="0">
                <a:latin typeface="+mn-ea"/>
              </a:rPr>
              <a:t>Ui</a:t>
            </a:r>
            <a:r>
              <a:rPr kumimoji="1" lang="ko-KR" altLang="en-US" sz="2000" b="1" dirty="0">
                <a:latin typeface="+mn-ea"/>
              </a:rPr>
              <a:t> 요소 사용법 </a:t>
            </a:r>
            <a:endParaRPr kumimoji="1" lang="ko-Kore-KR" altLang="en-US" sz="2000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C76C6F-80A2-432B-B7F8-F6DEEC9E4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917632"/>
            <a:ext cx="6563641" cy="12384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6D0D89-B220-48A4-A3C2-0BDF1F457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4" y="2156055"/>
            <a:ext cx="8483174" cy="30027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2214CA0-A94A-4D90-B2F2-65AFD4C73BB8}"/>
              </a:ext>
            </a:extLst>
          </p:cNvPr>
          <p:cNvSpPr/>
          <p:nvPr/>
        </p:nvSpPr>
        <p:spPr>
          <a:xfrm>
            <a:off x="497840" y="5300004"/>
            <a:ext cx="11035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부트스트랩은 위 예제와 같이 </a:t>
            </a:r>
            <a:r>
              <a:rPr lang="en-US" altLang="ko-KR" dirty="0" err="1"/>
              <a:t>btn</a:t>
            </a:r>
            <a:r>
              <a:rPr lang="ko-KR" altLang="en-US" dirty="0"/>
              <a:t>이라는 기본 클래스에 </a:t>
            </a:r>
            <a:r>
              <a:rPr lang="en-US" altLang="ko-KR" dirty="0" err="1"/>
              <a:t>btn</a:t>
            </a:r>
            <a:r>
              <a:rPr lang="en-US" altLang="ko-KR" dirty="0"/>
              <a:t>-primary</a:t>
            </a:r>
            <a:r>
              <a:rPr lang="ko-KR" altLang="en-US" dirty="0"/>
              <a:t>와 같이 추가적인 클래스를 사용해 </a:t>
            </a:r>
            <a:endParaRPr lang="en-US" altLang="ko-KR" dirty="0"/>
          </a:p>
          <a:p>
            <a:r>
              <a:rPr lang="ko-KR" altLang="en-US" dirty="0"/>
              <a:t>기본 </a:t>
            </a:r>
            <a:r>
              <a:rPr lang="en-US" altLang="ko-KR" dirty="0" err="1"/>
              <a:t>ui</a:t>
            </a:r>
            <a:r>
              <a:rPr lang="ko-KR" altLang="en-US" dirty="0"/>
              <a:t>요소를 클래스 명으로 간단하게 변경 가능하도록 만들어 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클래스명 규칙은 일반적으로 큰 주제에서 작은 주제로 이루어집니다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class=</a:t>
            </a:r>
            <a:r>
              <a:rPr lang="ko-KR" altLang="en-US" dirty="0"/>
              <a:t> </a:t>
            </a:r>
            <a:r>
              <a:rPr lang="en-US" altLang="ko-KR" dirty="0" err="1"/>
              <a:t>btn</a:t>
            </a:r>
            <a:r>
              <a:rPr lang="ko-KR" altLang="en-US" dirty="0"/>
              <a:t> </a:t>
            </a:r>
            <a:r>
              <a:rPr lang="en-US" altLang="ko-KR" dirty="0" err="1"/>
              <a:t>btn</a:t>
            </a:r>
            <a:r>
              <a:rPr lang="en-US" altLang="ko-KR" dirty="0"/>
              <a:t>-primary </a:t>
            </a:r>
            <a:r>
              <a:rPr lang="en-US" altLang="ko-KR" dirty="0" err="1"/>
              <a:t>btn</a:t>
            </a:r>
            <a:r>
              <a:rPr lang="en-US" altLang="ko-KR" dirty="0"/>
              <a:t>-lg active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06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482600" y="219214"/>
            <a:ext cx="417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부트스트랩 그리드 시작 전</a:t>
            </a:r>
            <a:endParaRPr kumimoji="1" lang="ko-Kore-KR" altLang="en-US" sz="20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41714E-B637-4067-B5D4-EDB211DA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50" y="2570765"/>
            <a:ext cx="6994812" cy="29395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53C997-26DE-4943-9895-8941DF08A721}"/>
              </a:ext>
            </a:extLst>
          </p:cNvPr>
          <p:cNvSpPr txBox="1"/>
          <p:nvPr/>
        </p:nvSpPr>
        <p:spPr>
          <a:xfrm>
            <a:off x="482600" y="1152220"/>
            <a:ext cx="11607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b="1" dirty="0"/>
              <a:t>📍</a:t>
            </a:r>
            <a:r>
              <a:rPr kumimoji="1" lang="ko-KR" altLang="en-US" sz="2200" b="1"/>
              <a:t>컨테이너</a:t>
            </a:r>
            <a:endParaRPr kumimoji="1" lang="en-US" altLang="ko-KR" sz="2200" b="1" dirty="0"/>
          </a:p>
          <a:p>
            <a:r>
              <a:rPr kumimoji="1" lang="en-US" altLang="ko-KR" dirty="0"/>
              <a:t>    </a:t>
            </a:r>
            <a:r>
              <a:rPr kumimoji="1" lang="ko-KR" altLang="en-US" dirty="0"/>
              <a:t>화면구성요소를 묶기 위한 틀이며 보통 </a:t>
            </a:r>
            <a:r>
              <a:rPr kumimoji="1" lang="en-US" altLang="ko-KR" dirty="0"/>
              <a:t>&lt;div&gt;</a:t>
            </a:r>
            <a:r>
              <a:rPr kumimoji="1" lang="ko-KR" altLang="en-US" dirty="0"/>
              <a:t>태그를 중첩하여 활용합니다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   </a:t>
            </a:r>
            <a:r>
              <a:rPr kumimoji="1" lang="ko-KR" altLang="en-US" dirty="0"/>
              <a:t>다만 전체적인 구조를 잡기 위해 부트스트랩에서는 두가지 컨테이너 모델을 사용합니다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   그리드에서 컨테이너가 불필요해 보일 수 있으나 컨테이너는 </a:t>
            </a:r>
            <a:r>
              <a:rPr kumimoji="1" lang="ko-KR" altLang="en-US" dirty="0" err="1"/>
              <a:t>뷰포트의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ui</a:t>
            </a:r>
            <a:r>
              <a:rPr kumimoji="1" lang="ko-KR" altLang="en-US" dirty="0"/>
              <a:t>요소를 좌우로 정렬하는데 사용됩니다</a:t>
            </a:r>
            <a:endParaRPr kumimoji="1"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72F8B39-5FA8-413A-AD50-F24534DF6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732" y="2570765"/>
            <a:ext cx="3559618" cy="128379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A29A2BE-715B-48AF-AD5B-4B005F8EF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762" y="4226469"/>
            <a:ext cx="3484588" cy="128379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97FDA7-7047-4657-8EFC-CB5072585C83}"/>
              </a:ext>
            </a:extLst>
          </p:cNvPr>
          <p:cNvSpPr/>
          <p:nvPr/>
        </p:nvSpPr>
        <p:spPr>
          <a:xfrm>
            <a:off x="732650" y="3544537"/>
            <a:ext cx="6994812" cy="6012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반응형으로 동작하며 고정폭을 지님</a:t>
            </a:r>
            <a:r>
              <a:rPr lang="en-US" altLang="ko-KR" dirty="0"/>
              <a:t>,(width)</a:t>
            </a:r>
            <a:r>
              <a:rPr lang="ko-KR" altLang="en-US" dirty="0"/>
              <a:t>와 </a:t>
            </a:r>
            <a:r>
              <a:rPr lang="en-US" altLang="ko-KR" dirty="0"/>
              <a:t>(margin)</a:t>
            </a:r>
            <a:r>
              <a:rPr lang="ko-KR" altLang="en-US" dirty="0"/>
              <a:t>설정으로 여백 조정 가능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46BDC6-0DFB-4D12-8FF0-99FCCA5CB86C}"/>
              </a:ext>
            </a:extLst>
          </p:cNvPr>
          <p:cNvSpPr/>
          <p:nvPr/>
        </p:nvSpPr>
        <p:spPr>
          <a:xfrm>
            <a:off x="732650" y="5144742"/>
            <a:ext cx="6994812" cy="6012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Viewport </a:t>
            </a:r>
            <a:r>
              <a:rPr lang="ko-KR" altLang="en-US" dirty="0"/>
              <a:t>전체폭을 모두 차지하는 컨테이너 박스</a:t>
            </a:r>
          </a:p>
        </p:txBody>
      </p:sp>
    </p:spTree>
    <p:extLst>
      <p:ext uri="{BB962C8B-B14F-4D97-AF65-F5344CB8AC3E}">
        <p14:creationId xmlns:p14="http://schemas.microsoft.com/office/powerpoint/2010/main" val="34501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482600" y="219214"/>
            <a:ext cx="417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부트스트랩 그리드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53C997-26DE-4943-9895-8941DF08A721}"/>
              </a:ext>
            </a:extLst>
          </p:cNvPr>
          <p:cNvSpPr txBox="1"/>
          <p:nvPr/>
        </p:nvSpPr>
        <p:spPr>
          <a:xfrm>
            <a:off x="292099" y="1138078"/>
            <a:ext cx="11607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b="1" dirty="0"/>
              <a:t>📍</a:t>
            </a:r>
            <a:r>
              <a:rPr kumimoji="1" lang="ko-KR" altLang="en-US" sz="2200" b="1"/>
              <a:t>그리드란</a:t>
            </a:r>
            <a:r>
              <a:rPr kumimoji="1" lang="en-US" altLang="ko-KR" sz="2200" b="1" dirty="0"/>
              <a:t>?</a:t>
            </a:r>
          </a:p>
          <a:p>
            <a:r>
              <a:rPr kumimoji="1" lang="en-US" altLang="ko-KR" dirty="0"/>
              <a:t>    </a:t>
            </a:r>
            <a:r>
              <a:rPr kumimoji="1" lang="ko-KR" altLang="en-US" dirty="0"/>
              <a:t>화면을 분할해 원하는 레이아웃을 잡기 위해 정의된 것으로 부트스트랩에서는 </a:t>
            </a:r>
            <a:r>
              <a:rPr kumimoji="1" lang="en-US" altLang="ko-KR" dirty="0"/>
              <a:t>12</a:t>
            </a:r>
            <a:r>
              <a:rPr kumimoji="1" lang="ko-KR" altLang="en-US" dirty="0"/>
              <a:t>개의 구조를 사용할 수 있습니다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   </a:t>
            </a:r>
            <a:r>
              <a:rPr kumimoji="1" lang="ko-KR" altLang="en-US" dirty="0"/>
              <a:t>부트스트랩의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그리드는 </a:t>
            </a:r>
            <a:r>
              <a:rPr kumimoji="1" lang="en-US" altLang="ko-KR" dirty="0"/>
              <a:t>flexbox </a:t>
            </a:r>
            <a:r>
              <a:rPr kumimoji="1" lang="ko-KR" altLang="en-US" dirty="0"/>
              <a:t>에 기반하고 있으니 배치하실 때 참고하시면 좋습니다 </a:t>
            </a:r>
            <a:r>
              <a:rPr kumimoji="1" lang="en-US" altLang="ko-KR" dirty="0">
                <a:sym typeface="Wingdings" panose="05000000000000000000" pitchFamily="2" charset="2"/>
              </a:rPr>
              <a:t></a:t>
            </a:r>
          </a:p>
          <a:p>
            <a:r>
              <a:rPr kumimoji="1" lang="ko-KR" altLang="en-US" dirty="0">
                <a:sym typeface="Wingdings" panose="05000000000000000000" pitchFamily="2" charset="2"/>
              </a:rPr>
              <a:t>    이때 행은 반드시 적절한 정렬과 패딩을 위해 </a:t>
            </a:r>
            <a:r>
              <a:rPr kumimoji="1" lang="en-US" altLang="ko-KR" dirty="0">
                <a:sym typeface="Wingdings" panose="05000000000000000000" pitchFamily="2" charset="2"/>
              </a:rPr>
              <a:t>.container</a:t>
            </a:r>
            <a:r>
              <a:rPr kumimoji="1" lang="ko-KR" altLang="en-US" dirty="0">
                <a:sym typeface="Wingdings" panose="05000000000000000000" pitchFamily="2" charset="2"/>
              </a:rPr>
              <a:t>나 </a:t>
            </a:r>
            <a:r>
              <a:rPr kumimoji="1" lang="en-US" altLang="ko-KR" dirty="0">
                <a:sym typeface="Wingdings" panose="05000000000000000000" pitchFamily="2" charset="2"/>
              </a:rPr>
              <a:t>.container-fluid</a:t>
            </a:r>
            <a:r>
              <a:rPr kumimoji="1" lang="ko-KR" altLang="en-US" dirty="0">
                <a:sym typeface="Wingdings" panose="05000000000000000000" pitchFamily="2" charset="2"/>
              </a:rPr>
              <a:t>안에 위치해야 합니다</a:t>
            </a:r>
            <a:r>
              <a:rPr kumimoji="1" lang="en-US" altLang="ko-KR" dirty="0">
                <a:sym typeface="Wingdings" panose="05000000000000000000" pitchFamily="2" charset="2"/>
              </a:rPr>
              <a:t>.</a:t>
            </a: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A8B9A3-5762-4F1C-9662-6252D5C9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68" y="2399962"/>
            <a:ext cx="7529461" cy="214734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B76811-3760-4E81-A817-1C4BD6164677}"/>
              </a:ext>
            </a:extLst>
          </p:cNvPr>
          <p:cNvSpPr/>
          <p:nvPr/>
        </p:nvSpPr>
        <p:spPr>
          <a:xfrm>
            <a:off x="482600" y="4582517"/>
            <a:ext cx="8795165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ore-KR" altLang="en-US" sz="2200" b="1" dirty="0"/>
              <a:t>📍</a:t>
            </a:r>
            <a:r>
              <a:rPr kumimoji="1" lang="ko-KR" altLang="en-US" sz="2200" b="1"/>
              <a:t>사용법</a:t>
            </a:r>
            <a:endParaRPr kumimoji="1" lang="en-US" altLang="ko-KR" sz="2200" b="1" dirty="0"/>
          </a:p>
          <a:p>
            <a:r>
              <a:rPr kumimoji="1" lang="en-US" altLang="ko-KR" dirty="0">
                <a:latin typeface="+mj-ea"/>
                <a:ea typeface="+mj-ea"/>
              </a:rPr>
              <a:t>Row</a:t>
            </a:r>
            <a:r>
              <a:rPr kumimoji="1" lang="ko-KR" altLang="en-US" dirty="0">
                <a:latin typeface="+mj-ea"/>
                <a:ea typeface="+mj-ea"/>
              </a:rPr>
              <a:t>와 </a:t>
            </a:r>
            <a:r>
              <a:rPr kumimoji="1" lang="en-US" altLang="ko-KR" dirty="0">
                <a:latin typeface="+mj-ea"/>
                <a:ea typeface="+mj-ea"/>
              </a:rPr>
              <a:t>col-*-*</a:t>
            </a:r>
            <a:r>
              <a:rPr kumimoji="1" lang="ko-KR" altLang="en-US" dirty="0">
                <a:latin typeface="+mj-ea"/>
                <a:ea typeface="+mj-ea"/>
              </a:rPr>
              <a:t>클래스를 사용해 화면크기에 따라 옵션을 지정 후 크기를 지정합니다</a:t>
            </a:r>
            <a:r>
              <a:rPr kumimoji="1" lang="en-US" altLang="ko-KR" dirty="0">
                <a:latin typeface="+mj-ea"/>
                <a:ea typeface="+mj-ea"/>
              </a:rPr>
              <a:t>.</a:t>
            </a:r>
          </a:p>
          <a:p>
            <a:r>
              <a:rPr kumimoji="1" lang="en-US" altLang="ko-KR" dirty="0">
                <a:latin typeface="+mj-ea"/>
                <a:ea typeface="+mj-ea"/>
              </a:rPr>
              <a:t>Col – md – 1 = (</a:t>
            </a:r>
            <a:r>
              <a:rPr kumimoji="1" lang="ko-KR" altLang="en-US" dirty="0">
                <a:latin typeface="+mj-ea"/>
                <a:ea typeface="+mj-ea"/>
              </a:rPr>
              <a:t>열</a:t>
            </a:r>
            <a:r>
              <a:rPr kumimoji="1" lang="en-US" altLang="ko-KR" dirty="0">
                <a:latin typeface="+mj-ea"/>
                <a:ea typeface="+mj-ea"/>
              </a:rPr>
              <a:t>) –(</a:t>
            </a:r>
            <a:r>
              <a:rPr kumimoji="1" lang="ko-KR" altLang="en-US" dirty="0">
                <a:latin typeface="+mj-ea"/>
                <a:ea typeface="+mj-ea"/>
              </a:rPr>
              <a:t>디바이스크기</a:t>
            </a:r>
            <a:r>
              <a:rPr kumimoji="1" lang="en-US" altLang="ko-KR" dirty="0">
                <a:latin typeface="+mj-ea"/>
                <a:ea typeface="+mj-ea"/>
              </a:rPr>
              <a:t>) –(</a:t>
            </a:r>
            <a:r>
              <a:rPr kumimoji="1" lang="ko-KR" altLang="en-US" dirty="0" err="1">
                <a:latin typeface="+mj-ea"/>
                <a:ea typeface="+mj-ea"/>
              </a:rPr>
              <a:t>열크기</a:t>
            </a:r>
            <a:r>
              <a:rPr kumimoji="1" lang="en-US" altLang="ko-KR" dirty="0">
                <a:latin typeface="+mj-ea"/>
                <a:ea typeface="+mj-ea"/>
              </a:rPr>
              <a:t>) </a:t>
            </a:r>
          </a:p>
          <a:p>
            <a:r>
              <a:rPr kumimoji="1" lang="en-US" altLang="ko-KR" dirty="0">
                <a:latin typeface="+mj-ea"/>
                <a:ea typeface="+mj-ea"/>
              </a:rPr>
              <a:t>Ex) col-sm-1 //</a:t>
            </a:r>
            <a:r>
              <a:rPr kumimoji="1" lang="en-US" altLang="ko-KR" dirty="0" err="1">
                <a:latin typeface="+mj-ea"/>
                <a:ea typeface="+mj-ea"/>
              </a:rPr>
              <a:t>sm</a:t>
            </a:r>
            <a:r>
              <a:rPr kumimoji="1" lang="en-US" altLang="ko-KR" dirty="0">
                <a:latin typeface="+mj-ea"/>
                <a:ea typeface="+mj-ea"/>
              </a:rPr>
              <a:t> </a:t>
            </a:r>
            <a:r>
              <a:rPr kumimoji="1" lang="ko-KR" altLang="en-US" dirty="0">
                <a:latin typeface="+mj-ea"/>
                <a:ea typeface="+mj-ea"/>
              </a:rPr>
              <a:t>사이즈의 </a:t>
            </a:r>
            <a:r>
              <a:rPr kumimoji="1" lang="en-US" altLang="ko-KR" dirty="0">
                <a:latin typeface="+mj-ea"/>
                <a:ea typeface="+mj-ea"/>
              </a:rPr>
              <a:t>1</a:t>
            </a:r>
            <a:r>
              <a:rPr kumimoji="1" lang="ko-KR" altLang="en-US" dirty="0">
                <a:latin typeface="+mj-ea"/>
                <a:ea typeface="+mj-ea"/>
              </a:rPr>
              <a:t>컬럼 크기  </a:t>
            </a:r>
            <a:endParaRPr kumimoji="1" lang="en-US" altLang="ko-KR" dirty="0">
              <a:latin typeface="+mj-ea"/>
              <a:ea typeface="+mj-ea"/>
            </a:endParaRPr>
          </a:p>
          <a:p>
            <a:r>
              <a:rPr kumimoji="1" lang="en-US" altLang="ko-KR" dirty="0">
                <a:latin typeface="+mj-ea"/>
                <a:ea typeface="+mj-ea"/>
              </a:rPr>
              <a:t>    col-md-2 //md </a:t>
            </a:r>
            <a:r>
              <a:rPr kumimoji="1" lang="ko-KR" altLang="en-US" dirty="0">
                <a:latin typeface="+mj-ea"/>
                <a:ea typeface="+mj-ea"/>
              </a:rPr>
              <a:t>사이즈의 </a:t>
            </a:r>
            <a:r>
              <a:rPr kumimoji="1" lang="en-US" altLang="ko-KR" dirty="0">
                <a:latin typeface="+mj-ea"/>
                <a:ea typeface="+mj-ea"/>
              </a:rPr>
              <a:t>2</a:t>
            </a:r>
            <a:r>
              <a:rPr kumimoji="1" lang="ko-KR" altLang="en-US" dirty="0">
                <a:latin typeface="+mj-ea"/>
                <a:ea typeface="+mj-ea"/>
              </a:rPr>
              <a:t>컬럼 크기</a:t>
            </a:r>
            <a:endParaRPr kumimoji="1"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204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482600" y="219214"/>
            <a:ext cx="417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부트스트랩 그리드</a:t>
            </a:r>
            <a:endParaRPr kumimoji="1" lang="ko-Kore-KR" altLang="en-US" sz="2000" b="1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F45D2A-81EF-48D2-B30D-BD490907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887" y="2535318"/>
            <a:ext cx="6664766" cy="2745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90B3B8-64C8-4E51-8286-E60B8A50E088}"/>
              </a:ext>
            </a:extLst>
          </p:cNvPr>
          <p:cNvSpPr txBox="1"/>
          <p:nvPr/>
        </p:nvSpPr>
        <p:spPr>
          <a:xfrm>
            <a:off x="658218" y="995423"/>
            <a:ext cx="1160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b="1" dirty="0"/>
              <a:t>📍</a:t>
            </a:r>
            <a:r>
              <a:rPr kumimoji="1" lang="ko-KR" altLang="en-US" sz="2200" b="1"/>
              <a:t>그리드 옵션 </a:t>
            </a:r>
            <a:r>
              <a:rPr kumimoji="1" lang="en-US" altLang="ko-KR" sz="2200" b="1" dirty="0"/>
              <a:t>–</a:t>
            </a:r>
            <a:r>
              <a:rPr kumimoji="1" lang="ko-KR" altLang="en-US" sz="2200" b="1" dirty="0"/>
              <a:t>디바이스 크기에 따른 설정 </a:t>
            </a:r>
            <a:endParaRPr kumimoji="1"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23B9B9-05ED-411B-B8C8-082FB458A082}"/>
              </a:ext>
            </a:extLst>
          </p:cNvPr>
          <p:cNvSpPr/>
          <p:nvPr/>
        </p:nvSpPr>
        <p:spPr>
          <a:xfrm>
            <a:off x="842163" y="1464037"/>
            <a:ext cx="10438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dirty="0"/>
              <a:t>화면 크기에 따라 클래스 명을 다르게 설정할 수 있으며 이때 클래스 접두사 변경에 주의해야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부트스트랩에서는 기본적으로  </a:t>
            </a:r>
            <a:r>
              <a:rPr kumimoji="1" lang="en-US" altLang="ko-KR" dirty="0" err="1"/>
              <a:t>em</a:t>
            </a:r>
            <a:r>
              <a:rPr kumimoji="1" lang="ko-KR" altLang="en-US" dirty="0"/>
              <a:t>이나 </a:t>
            </a:r>
            <a:r>
              <a:rPr kumimoji="1" lang="en-US" altLang="ko-KR" dirty="0"/>
              <a:t>rem</a:t>
            </a:r>
            <a:r>
              <a:rPr kumimoji="1" lang="ko-KR" altLang="en-US" dirty="0"/>
              <a:t>을 사용하지만 그리드 컨테이너를 계산하는 데는 </a:t>
            </a:r>
            <a:r>
              <a:rPr kumimoji="1" lang="en-US" altLang="ko-KR" dirty="0"/>
              <a:t>viewport</a:t>
            </a:r>
            <a:r>
              <a:rPr kumimoji="1" lang="ko-KR" altLang="en-US" dirty="0"/>
              <a:t>에 따라 </a:t>
            </a:r>
            <a:r>
              <a:rPr kumimoji="1" lang="en-US" altLang="ko-KR" dirty="0"/>
              <a:t>px</a:t>
            </a:r>
            <a:r>
              <a:rPr kumimoji="1" lang="ko-KR" altLang="en-US" dirty="0"/>
              <a:t>을 사용합니다</a:t>
            </a:r>
            <a:r>
              <a:rPr kumimoji="1"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91D6D0-0BB1-431D-97E0-C4FE0EE3D6D2}"/>
              </a:ext>
            </a:extLst>
          </p:cNvPr>
          <p:cNvSpPr/>
          <p:nvPr/>
        </p:nvSpPr>
        <p:spPr>
          <a:xfrm>
            <a:off x="842163" y="5891763"/>
            <a:ext cx="1962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http://shoelace.io/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4EAB53-0545-4E39-8DDF-8DAA4121DC8D}"/>
              </a:ext>
            </a:extLst>
          </p:cNvPr>
          <p:cNvSpPr/>
          <p:nvPr/>
        </p:nvSpPr>
        <p:spPr>
          <a:xfrm>
            <a:off x="658218" y="5559083"/>
            <a:ext cx="8530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ore-KR" altLang="en-US" b="1" dirty="0"/>
              <a:t>📍</a:t>
            </a:r>
            <a:r>
              <a:rPr kumimoji="1" lang="ko-KR" altLang="en-US" b="1"/>
              <a:t>데스크탑</a:t>
            </a:r>
            <a:r>
              <a:rPr kumimoji="1" lang="en-US" altLang="ko-KR" b="1" dirty="0"/>
              <a:t>, </a:t>
            </a:r>
            <a:r>
              <a:rPr kumimoji="1" lang="ko-KR" altLang="en-US" b="1" dirty="0" err="1"/>
              <a:t>테블릿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모바일 그리드 예시 확인 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4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517</Words>
  <Application>Microsoft Office PowerPoint</Application>
  <PresentationFormat>와이드스크린</PresentationFormat>
  <Paragraphs>106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Bootstrap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동적 변화넣기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반응형 웹사이트 만들기</dc:title>
  <dc:creator>조윤지</dc:creator>
  <cp:lastModifiedBy>beruinedgg</cp:lastModifiedBy>
  <cp:revision>64</cp:revision>
  <dcterms:created xsi:type="dcterms:W3CDTF">2020-04-17T04:57:53Z</dcterms:created>
  <dcterms:modified xsi:type="dcterms:W3CDTF">2020-04-20T09:16:51Z</dcterms:modified>
</cp:coreProperties>
</file>